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3"/>
  </p:notesMasterIdLst>
  <p:handoutMasterIdLst>
    <p:handoutMasterId r:id="rId46"/>
  </p:handoutMasterIdLst>
  <p:sldIdLst>
    <p:sldId id="256" r:id="rId3"/>
    <p:sldId id="257" r:id="rId4"/>
    <p:sldId id="258" r:id="rId5"/>
    <p:sldId id="283" r:id="rId6"/>
    <p:sldId id="293" r:id="rId7"/>
    <p:sldId id="294" r:id="rId8"/>
    <p:sldId id="295" r:id="rId9"/>
    <p:sldId id="296" r:id="rId10"/>
    <p:sldId id="285" r:id="rId11"/>
    <p:sldId id="259" r:id="rId12"/>
    <p:sldId id="297" r:id="rId13"/>
    <p:sldId id="298" r:id="rId14"/>
    <p:sldId id="299" r:id="rId15"/>
    <p:sldId id="300" r:id="rId16"/>
    <p:sldId id="303" r:id="rId17"/>
    <p:sldId id="284" r:id="rId18"/>
    <p:sldId id="304" r:id="rId19"/>
    <p:sldId id="316" r:id="rId20"/>
    <p:sldId id="317" r:id="rId21"/>
    <p:sldId id="305" r:id="rId22"/>
    <p:sldId id="306" r:id="rId24"/>
    <p:sldId id="307" r:id="rId25"/>
    <p:sldId id="308" r:id="rId26"/>
    <p:sldId id="286" r:id="rId27"/>
    <p:sldId id="309" r:id="rId28"/>
    <p:sldId id="310" r:id="rId29"/>
    <p:sldId id="311" r:id="rId30"/>
    <p:sldId id="312" r:id="rId31"/>
    <p:sldId id="273" r:id="rId32"/>
    <p:sldId id="287" r:id="rId33"/>
    <p:sldId id="265" r:id="rId34"/>
    <p:sldId id="302" r:id="rId35"/>
    <p:sldId id="288" r:id="rId36"/>
    <p:sldId id="290" r:id="rId37"/>
    <p:sldId id="291" r:id="rId38"/>
    <p:sldId id="313" r:id="rId39"/>
    <p:sldId id="289" r:id="rId40"/>
    <p:sldId id="314" r:id="rId41"/>
    <p:sldId id="315" r:id="rId42"/>
    <p:sldId id="318" r:id="rId43"/>
    <p:sldId id="319" r:id="rId44"/>
    <p:sldId id="264" r:id="rId45"/>
  </p:sldIdLst>
  <p:sldSz cx="18288000" cy="10287000"/>
  <p:notesSz cx="6858000" cy="9144000"/>
  <p:embeddedFontLst>
    <p:embeddedFont>
      <p:font typeface="Corbel" panose="020B0503020204020204" pitchFamily="34" charset="0"/>
      <p:regular r:id="rId50"/>
      <p:bold r:id="rId51"/>
      <p:italic r:id="rId52"/>
      <p:boldItalic r:id="rId53"/>
    </p:embeddedFont>
    <p:embeddedFont>
      <p:font typeface="Wingdings 2" panose="05020102010507070707" pitchFamily="18" charset="2"/>
      <p:regular r:id="rId54"/>
    </p:embeddedFont>
    <p:embeddedFont>
      <p:font typeface="Calibri" panose="020F0502020204030204" pitchFamily="34" charset="0"/>
      <p:regular r:id="rId55"/>
      <p:bold r:id="rId56"/>
      <p:italic r:id="rId57"/>
      <p:boldItalic r:id="rId58"/>
    </p:embeddedFont>
    <p:embeddedFont>
      <p:font typeface="Arial Black" panose="020B0A04020102020204" pitchFamily="34" charset="0"/>
      <p:bold r:id="rId59"/>
    </p:embeddedFont>
    <p:embeddedFont>
      <p:font typeface="Open Sans Extra Bold" panose="020B0906030804020204" charset="0"/>
      <p:bold r:id="rId60"/>
    </p:embeddedFont>
    <p:embeddedFont>
      <p:font typeface="Open Sans Extra Bold" panose="020B0906030804020204"/>
      <p:bold r:id="rId61"/>
    </p:embeddedFont>
    <p:embeddedFont>
      <p:font typeface="Poppins" panose="00000500000000000000"/>
      <p:regular r:id="rId62"/>
      <p:bold r:id="rId63"/>
      <p:italic r:id="rId64"/>
      <p:boldItalic r:id="rId65"/>
    </p:embeddedFont>
  </p:embeddedFontLst>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91"/>
    <p:restoredTop sz="91503"/>
  </p:normalViewPr>
  <p:slideViewPr>
    <p:cSldViewPr showGuides="1">
      <p:cViewPr varScale="1">
        <p:scale>
          <a:sx n="52" d="100"/>
          <a:sy n="52" d="100"/>
        </p:scale>
        <p:origin x="989" y="62"/>
      </p:cViewPr>
      <p:guideLst>
        <p:guide orient="horz" pos="2160"/>
        <p:guide pos="2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font" Target="fonts/font16.fntdata"/><Relationship Id="rId64" Type="http://schemas.openxmlformats.org/officeDocument/2006/relationships/font" Target="fonts/font15.fntdata"/><Relationship Id="rId63" Type="http://schemas.openxmlformats.org/officeDocument/2006/relationships/font" Target="fonts/font14.fntdata"/><Relationship Id="rId62" Type="http://schemas.openxmlformats.org/officeDocument/2006/relationships/font" Target="fonts/font13.fntdata"/><Relationship Id="rId61" Type="http://schemas.openxmlformats.org/officeDocument/2006/relationships/font" Target="fonts/font12.fntdata"/><Relationship Id="rId60" Type="http://schemas.openxmlformats.org/officeDocument/2006/relationships/font" Target="fonts/font11.fntdata"/><Relationship Id="rId6" Type="http://schemas.openxmlformats.org/officeDocument/2006/relationships/slide" Target="slides/slide4.xml"/><Relationship Id="rId59" Type="http://schemas.openxmlformats.org/officeDocument/2006/relationships/font" Target="fonts/font10.fntdata"/><Relationship Id="rId58" Type="http://schemas.openxmlformats.org/officeDocument/2006/relationships/font" Target="fonts/font9.fntdata"/><Relationship Id="rId57" Type="http://schemas.openxmlformats.org/officeDocument/2006/relationships/font" Target="fonts/font8.fntdata"/><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image" Target="../media/image1.png"/></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082B722F-05AC-41E6-96AB-0D5F556F1490}" type="datetimeFigureOut">
              <a:rPr kumimoji="0" lang="en-IN" sz="1200" b="0" i="0" u="none" strike="noStrike" kern="1200" cap="none" spc="0" normalizeH="0" baseline="0" noProof="0">
                <a:ln>
                  <a:noFill/>
                </a:ln>
                <a:solidFill>
                  <a:schemeClr val="tx1"/>
                </a:solidFill>
                <a:effectLst/>
                <a:uLnTx/>
                <a:uFillTx/>
                <a:latin typeface="+mn-lt"/>
                <a:ea typeface="+mn-ea"/>
                <a:cs typeface="+mn-cs"/>
              </a:rPr>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pic>
        <p:nvPicPr>
          <p:cNvPr id="6150" name="Picture 6"/>
          <p:cNvPicPr>
            <a:picLocks noChangeAspect="1"/>
          </p:cNvPicPr>
          <p:nvPr/>
        </p:nvPicPr>
        <p:blipFill>
          <a:blip r:embed="rId1"/>
          <a:stretch>
            <a:fillRect/>
          </a:stretch>
        </p:blipFill>
        <p:spPr>
          <a:xfrm>
            <a:off x="5791200" y="0"/>
            <a:ext cx="458788" cy="458788"/>
          </a:xfrm>
          <a:prstGeom prst="rect">
            <a:avLst/>
          </a:prstGeom>
          <a:noFill/>
          <a:ln w="9525">
            <a:noFill/>
          </a:ln>
        </p:spPr>
      </p:pic>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image" Target="../media/image1.png"/></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IN" altLang="x-none" sz="1200" dirty="0">
                <a:latin typeface="Calibri" panose="020F0502020204030204" pitchFamily="34" charset="0"/>
              </a:rPr>
            </a:fld>
            <a:endParaRPr lang="en-IN" altLang="x-none" sz="1200" dirty="0">
              <a:latin typeface="Calibri" panose="020F0502020204030204" pitchFamily="34" charset="0"/>
            </a:endParaRPr>
          </a:p>
        </p:txBody>
      </p:sp>
      <p:pic>
        <p:nvPicPr>
          <p:cNvPr id="5126" name="Picture 8"/>
          <p:cNvPicPr>
            <a:picLocks noChangeAspect="1"/>
          </p:cNvPicPr>
          <p:nvPr/>
        </p:nvPicPr>
        <p:blipFill>
          <a:blip r:embed="rId1"/>
          <a:stretch>
            <a:fillRect/>
          </a:stretch>
        </p:blipFill>
        <p:spPr>
          <a:xfrm>
            <a:off x="685800" y="-96837"/>
            <a:ext cx="555625" cy="555625"/>
          </a:xfrm>
          <a:prstGeom prst="rect">
            <a:avLst/>
          </a:prstGeom>
          <a:noFill/>
          <a:ln w="9525">
            <a:noFill/>
          </a:ln>
        </p:spPr>
      </p:pic>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headEnd type="none" w="med" len="med"/>
            <a:tailEnd type="none" w="med" len="med"/>
          </a:ln>
        </p:spPr>
      </p:sp>
      <p:sp>
        <p:nvSpPr>
          <p:cNvPr id="27651" name="Notes Placeholder 2"/>
          <p:cNvSpPr>
            <a:spLocks noGrp="1"/>
          </p:cNvSpPr>
          <p:nvPr>
            <p:ph type="body" idx="1"/>
          </p:nvPr>
        </p:nvSpPr>
        <p:spPr>
          <a:noFill/>
          <a:ln>
            <a:noFill/>
          </a:ln>
        </p:spPr>
        <p:txBody>
          <a:bodyPr wrap="square" lIns="91440" tIns="45720" rIns="91440" bIns="45720" anchor="t" anchorCtr="0"/>
          <a:p>
            <a:pPr lvl="0"/>
            <a:endParaRPr lang="en-I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headEnd type="none" w="med" len="med"/>
            <a:tailEnd type="none" w="med" len="med"/>
          </a:ln>
        </p:spPr>
      </p:sp>
      <p:sp>
        <p:nvSpPr>
          <p:cNvPr id="30723" name="Notes Placeholder 2"/>
          <p:cNvSpPr>
            <a:spLocks noGrp="1"/>
          </p:cNvSpPr>
          <p:nvPr>
            <p:ph type="body" idx="1"/>
          </p:nvPr>
        </p:nvSpPr>
        <p:spPr>
          <a:noFill/>
          <a:ln>
            <a:noFill/>
          </a:ln>
        </p:spPr>
        <p:txBody>
          <a:bodyPr wrap="square" lIns="91440" tIns="45720" rIns="91440" bIns="45720" anchor="t" anchorCtr="0"/>
          <a:p>
            <a:pPr lvl="0"/>
            <a:endParaRPr lang="en-I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headEnd type="none" w="med" len="med"/>
            <a:tailEnd type="none" w="med" len="med"/>
          </a:ln>
        </p:spPr>
      </p:sp>
      <p:sp>
        <p:nvSpPr>
          <p:cNvPr id="38915" name="Notes Placeholder 2"/>
          <p:cNvSpPr>
            <a:spLocks noGrp="1"/>
          </p:cNvSpPr>
          <p:nvPr>
            <p:ph type="body" idx="1"/>
          </p:nvPr>
        </p:nvSpPr>
        <p:spPr>
          <a:noFill/>
          <a:ln>
            <a:noFill/>
          </a:ln>
        </p:spPr>
        <p:txBody>
          <a:bodyPr wrap="square" lIns="91440" tIns="45720" rIns="91440" bIns="45720" anchor="t" anchorCtr="0"/>
          <a:p>
            <a:pPr lvl="0"/>
            <a:endParaRPr lang="en-I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1143000"/>
            <a:ext cx="13712825" cy="800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3904913" y="1143000"/>
            <a:ext cx="4387850" cy="8001000"/>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12577763" y="1163638"/>
            <a:ext cx="1135063" cy="1150938"/>
          </a:xfrm>
          <a:prstGeom prst="ellipse">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 name="Title 1"/>
          <p:cNvSpPr>
            <a:spLocks noGrp="1"/>
          </p:cNvSpPr>
          <p:nvPr>
            <p:ph type="ctrTitle"/>
          </p:nvPr>
        </p:nvSpPr>
        <p:spPr>
          <a:xfrm>
            <a:off x="1604772" y="1947672"/>
            <a:ext cx="10972800" cy="4882896"/>
          </a:xfrm>
        </p:spPr>
        <p:txBody>
          <a:bodyPr anchor="b"/>
          <a:lstStyle>
            <a:lvl1pPr algn="l">
              <a:defRPr sz="8850" spc="-15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650023" y="7005369"/>
            <a:ext cx="10972800" cy="1371600"/>
          </a:xfrm>
        </p:spPr>
        <p:txBody>
          <a:bodyPr anchor="t">
            <a:normAutofit/>
          </a:bodyPr>
          <a:lstStyle>
            <a:lvl1pPr marL="0" indent="0" algn="l">
              <a:buNone/>
              <a:defRPr sz="3300" cap="none" spc="0" baseline="0">
                <a:solidFill>
                  <a:schemeClr val="accent1">
                    <a:lumMod val="20000"/>
                    <a:lumOff val="80000"/>
                  </a:schemeClr>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13" name="Date Placeholder 3"/>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D95918F2-026F-4905-936E-C4522503BDA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4" name="Footer Placeholder 4"/>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5" name="Slide Number Placeholder 5"/>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71500" y="1485900"/>
            <a:ext cx="4229100" cy="7429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01868" y="1303020"/>
            <a:ext cx="10972800" cy="7680960"/>
          </a:xfrm>
        </p:spPr>
        <p:txBody>
          <a:bodyPr vert="eaVert" ancho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801868" y="1947672"/>
            <a:ext cx="10972800" cy="4882896"/>
          </a:xfrm>
        </p:spPr>
        <p:txBody>
          <a:bodyPr anchor="b"/>
          <a:lstStyle>
            <a:lvl1pPr>
              <a:defRPr sz="8850" b="0" spc="-15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29300" y="7008876"/>
            <a:ext cx="10972800" cy="1371600"/>
          </a:xfrm>
        </p:spPr>
        <p:txBody>
          <a:bodyPr anchor="t">
            <a:normAutofit/>
          </a:bodyPr>
          <a:lstStyle>
            <a:lvl1pPr marL="0" indent="0">
              <a:buNone/>
              <a:defRPr sz="3300" cap="none" spc="0" baseline="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01868"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1727180" y="1303020"/>
            <a:ext cx="521208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801868" y="1535379"/>
            <a:ext cx="5212080" cy="1211580"/>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5801868"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1727695" y="1535380"/>
            <a:ext cx="5212080" cy="1219757"/>
          </a:xfrm>
        </p:spPr>
        <p:txBody>
          <a:bodyPr anchor="b">
            <a:normAutofit/>
          </a:bodyPr>
          <a:lstStyle>
            <a:lvl1pPr marL="0" indent="0">
              <a:spcBef>
                <a:spcPts val="0"/>
              </a:spcBef>
              <a:buNone/>
              <a:defRPr sz="3000" b="1">
                <a:solidFill>
                  <a:schemeClr val="tx1">
                    <a:lumMod val="65000"/>
                    <a:lumOff val="3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11727695" y="2896404"/>
            <a:ext cx="5212080" cy="603504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3074" name="Picture 8"/>
          <p:cNvPicPr>
            <a:picLocks noChangeAspect="1"/>
          </p:cNvPicPr>
          <p:nvPr userDrawn="1"/>
        </p:nvPicPr>
        <p:blipFill>
          <a:blip r:embed="rId2"/>
          <a:stretch>
            <a:fillRect/>
          </a:stretch>
        </p:blipFill>
        <p:spPr>
          <a:xfrm>
            <a:off x="16078200" y="204788"/>
            <a:ext cx="1322388" cy="1322387"/>
          </a:xfrm>
          <a:prstGeom prst="rect">
            <a:avLst/>
          </a:prstGeom>
          <a:noFill/>
          <a:ln w="9525">
            <a:noFill/>
          </a:ln>
        </p:spPr>
      </p:pic>
      <p:sp>
        <p:nvSpPr>
          <p:cNvPr id="11" name="Date Placeholder 4"/>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F490A9AF-F153-464B-96FA-F44067F93683}"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2" name="Footer Placeholder 5"/>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3" name="Slide Number Placeholder 6"/>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baseline="0"/>
            </a:lvl1pPr>
          </a:lstStyle>
          <a:p>
            <a:r>
              <a:rPr lang="en-US"/>
              <a:t>Click to edit Master title style</a:t>
            </a:r>
            <a:endParaRPr lang="en-US" dirty="0"/>
          </a:p>
        </p:txBody>
      </p:sp>
      <p:sp>
        <p:nvSpPr>
          <p:cNvPr id="3" name="Content Placeholder 2"/>
          <p:cNvSpPr>
            <a:spLocks noGrp="1"/>
          </p:cNvSpPr>
          <p:nvPr>
            <p:ph idx="1"/>
          </p:nvPr>
        </p:nvSpPr>
        <p:spPr>
          <a:xfrm>
            <a:off x="5801868" y="1303020"/>
            <a:ext cx="10972800" cy="7680960"/>
          </a:xfrm>
        </p:spPr>
        <p:txBody>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84048" y="5241264"/>
            <a:ext cx="4251960" cy="3482985"/>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4048" y="1714500"/>
            <a:ext cx="4251960" cy="3566160"/>
          </a:xfrm>
        </p:spPr>
        <p:txBody>
          <a:bodyPr anchor="b"/>
          <a:lstStyle>
            <a:lvl1pPr>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5966" y="1151129"/>
            <a:ext cx="12172845" cy="7996428"/>
          </a:xfrm>
          <a:solidFill>
            <a:schemeClr val="bg1">
              <a:lumMod val="75000"/>
            </a:schemeClr>
          </a:solidFill>
        </p:spPr>
        <p:txBody>
          <a:bodyPr vert="horz" wrap="square" lIns="91440" tIns="45720" rIns="91440" bIns="45720" numCol="1" rtlCol="0" anchor="t" anchorCtr="0" compatLnSpc="1">
            <a:normAutofit/>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1371600" rtl="0" eaLnBrk="0" fontAlgn="base" latinLnBrk="0" hangingPunct="0">
              <a:lnSpc>
                <a:spcPct val="90000"/>
              </a:lnSpc>
              <a:spcBef>
                <a:spcPts val="1800"/>
              </a:spcBef>
              <a:spcAft>
                <a:spcPct val="0"/>
              </a:spcAft>
              <a:buClr>
                <a:schemeClr val="accent1"/>
              </a:buClr>
              <a:buSzTx/>
              <a:buFont typeface="Wingdings 2" panose="05020102010507070707" pitchFamily="18" charset="2"/>
              <a:buNone/>
              <a:defRPr/>
            </a:pPr>
            <a:r>
              <a:rPr kumimoji="0" lang="en-US" sz="4800" b="0" i="0" u="none" strike="noStrike" kern="1200" cap="none" spc="0" normalizeH="0" baseline="0" noProof="0">
                <a:ln>
                  <a:noFill/>
                </a:ln>
                <a:solidFill>
                  <a:srgbClr val="595959"/>
                </a:solidFill>
                <a:effectLst/>
                <a:uLnTx/>
                <a:uFillTx/>
                <a:latin typeface="+mn-lt"/>
                <a:ea typeface="+mn-ea"/>
                <a:cs typeface="+mn-cs"/>
              </a:rPr>
              <a:t>Click icon to add picture</a:t>
            </a:r>
            <a:endParaRPr kumimoji="0" lang="en-US" sz="4800" b="0" i="0" u="none" strike="noStrike" kern="1200" cap="none" spc="0" normalizeH="0" baseline="0" noProof="0" dirty="0">
              <a:ln>
                <a:noFill/>
              </a:ln>
              <a:solidFill>
                <a:srgbClr val="595959"/>
              </a:solidFill>
              <a:effectLst/>
              <a:uLnTx/>
              <a:uFillTx/>
              <a:latin typeface="+mn-lt"/>
              <a:ea typeface="+mn-ea"/>
              <a:cs typeface="+mn-cs"/>
            </a:endParaRPr>
          </a:p>
        </p:txBody>
      </p:sp>
      <p:sp>
        <p:nvSpPr>
          <p:cNvPr id="4" name="Text Placeholder 3"/>
          <p:cNvSpPr>
            <a:spLocks noGrp="1"/>
          </p:cNvSpPr>
          <p:nvPr>
            <p:ph type="body" sz="half" idx="2"/>
          </p:nvPr>
        </p:nvSpPr>
        <p:spPr>
          <a:xfrm>
            <a:off x="384048" y="5239512"/>
            <a:ext cx="4251960" cy="3483864"/>
          </a:xfrm>
        </p:spPr>
        <p:txBody>
          <a:bodyPr anchor="t">
            <a:normAutofit/>
          </a:bodyPr>
          <a:lstStyle>
            <a:lvl1pPr marL="0" indent="0">
              <a:lnSpc>
                <a:spcPct val="100000"/>
              </a:lnSpc>
              <a:buNone/>
              <a:defRPr sz="210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10" name="Date Placeholder 7"/>
          <p:cNvSpPr>
            <a:spLocks noGrp="1"/>
          </p:cNvSpPr>
          <p:nvPr>
            <p:ph type="dt" sz="half" idx="12"/>
          </p:nvPr>
        </p:nvSpPr>
        <p:spPr>
          <a:xfrm>
            <a:off x="393700" y="9534525"/>
            <a:ext cx="4114800"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1C92D631-2B58-4BF1-93EF-4BC35959853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1" name="Footer Placeholder 8"/>
          <p:cNvSpPr>
            <a:spLocks noGrp="1"/>
          </p:cNvSpPr>
          <p:nvPr>
            <p:ph type="ftr" sz="quarter" idx="3"/>
          </p:nvPr>
        </p:nvSpPr>
        <p:spPr>
          <a:xfrm>
            <a:off x="5248275" y="9534525"/>
            <a:ext cx="8867775" cy="54768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2" name="Slide Number Placeholder 9"/>
          <p:cNvSpPr>
            <a:spLocks noGrp="1"/>
          </p:cNvSpPr>
          <p:nvPr>
            <p:ph type="sldNum" sz="quarter" idx="4"/>
          </p:nvPr>
        </p:nvSpPr>
        <p:spPr>
          <a:xfrm>
            <a:off x="15951200" y="9534525"/>
            <a:ext cx="2297113" cy="547688"/>
          </a:xfrm>
          <a:prstGeom prst="rect">
            <a:avLst/>
          </a:prstGeom>
        </p:spPr>
        <p:txBody>
          <a:bodyPr vert="horz" lIns="91440" tIns="45720" rIns="91440" bIns="45720" rtlCol="0" anchor="ctr"/>
          <a:p>
            <a:pPr algn="r" eaLnBrk="1" hangingPunct="1">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1138238"/>
            <a:ext cx="5165725" cy="7996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9413" y="1685925"/>
            <a:ext cx="4421188" cy="69008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7724438" y="1138238"/>
            <a:ext cx="574675" cy="7996238"/>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9" name="Text Placeholder 2"/>
          <p:cNvSpPr>
            <a:spLocks noGrp="1"/>
          </p:cNvSpPr>
          <p:nvPr>
            <p:ph type="body" idx="1"/>
          </p:nvPr>
        </p:nvSpPr>
        <p:spPr>
          <a:xfrm>
            <a:off x="5797550" y="1295400"/>
            <a:ext cx="10972800" cy="7681913"/>
          </a:xfrm>
          <a:prstGeom prst="rect">
            <a:avLst/>
          </a:prstGeom>
          <a:noFill/>
          <a:ln w="9525">
            <a:noFill/>
          </a:ln>
        </p:spPr>
        <p:txBody>
          <a:bodyPr anchor="ctr"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393700" y="9534525"/>
            <a:ext cx="4114800"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8813B69F-9B33-4789-905D-8C83999007D2}"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5803900" y="9534525"/>
            <a:ext cx="8867775" cy="547688"/>
          </a:xfrm>
          <a:prstGeom prst="rect">
            <a:avLst/>
          </a:prstGeom>
        </p:spPr>
        <p:txBody>
          <a:bodyPr vert="horz" lIns="91440" tIns="45720" rIns="91440" bIns="45720" rtlCol="0" anchor="ctr"/>
          <a:lstStyle>
            <a:lvl1pPr algn="l" eaLnBrk="1" fontAlgn="auto" hangingPunct="1">
              <a:spcBef>
                <a:spcPts val="0"/>
              </a:spcBef>
              <a:spcAft>
                <a:spcPts val="0"/>
              </a:spcAft>
              <a:defRPr sz="1650">
                <a:solidFill>
                  <a:schemeClr val="tx1">
                    <a:lumMod val="50000"/>
                    <a:lumOff val="50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15951200" y="9534525"/>
            <a:ext cx="2297113" cy="547688"/>
          </a:xfrm>
          <a:prstGeom prst="rect">
            <a:avLst/>
          </a:prstGeom>
        </p:spPr>
        <p:txBody>
          <a:bodyPr vert="horz" lIns="91440" tIns="45720" rIns="91440" bIns="45720" rtlCol="0" anchor="ctr"/>
          <a:lstStyle>
            <a:lvl1pPr algn="r">
              <a:defRPr b="1">
                <a:solidFill>
                  <a:schemeClr val="accent1"/>
                </a:solidFill>
              </a:defRPr>
            </a:lvl1pPr>
          </a:lstStyle>
          <a:p>
            <a:pPr lvl="0" eaLnBrk="1" hangingPunct="1">
              <a:buNone/>
            </a:pPr>
            <a:fld id="{9A0DB2DC-4C9A-4742-B13C-FB6460FD3503}" type="slidenum">
              <a:rPr lang="en-US" dirty="0">
                <a:latin typeface="Corbel" panose="020B0503020204020204" pitchFamily="34" charset="0"/>
              </a:rPr>
            </a:fld>
            <a:endParaRPr lang="en-US" dirty="0">
              <a:latin typeface="Corbel" panose="020B0503020204020204" pitchFamily="34" charset="0"/>
            </a:endParaRPr>
          </a:p>
        </p:txBody>
      </p:sp>
      <p:sp>
        <p:nvSpPr>
          <p:cNvPr id="8" name="Oval 7"/>
          <p:cNvSpPr/>
          <p:nvPr/>
        </p:nvSpPr>
        <p:spPr>
          <a:xfrm>
            <a:off x="15614650" y="1295400"/>
            <a:ext cx="1155700" cy="1096963"/>
          </a:xfrm>
          <a:prstGeom prst="ellipse">
            <a:avLst/>
          </a:prstGeom>
          <a:blipFill>
            <a:blip r:embed="rId1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1371600" rtl="0" eaLnBrk="0" fontAlgn="base" hangingPunct="0">
        <a:lnSpc>
          <a:spcPct val="90000"/>
        </a:lnSpc>
        <a:spcBef>
          <a:spcPct val="0"/>
        </a:spcBef>
        <a:spcAft>
          <a:spcPct val="0"/>
        </a:spcAft>
        <a:defRPr sz="5400" kern="1200" spc="-90">
          <a:solidFill>
            <a:srgbClr val="FFFFFF"/>
          </a:solidFill>
          <a:latin typeface="+mj-lt"/>
          <a:ea typeface="+mj-ea"/>
          <a:cs typeface="+mj-cs"/>
        </a:defRPr>
      </a:lvl1pPr>
      <a:lvl2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2pPr>
      <a:lvl3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3pPr>
      <a:lvl4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4pPr>
      <a:lvl5pPr algn="l" defTabSz="1371600" rtl="0" eaLnBrk="0" fontAlgn="base" hangingPunct="0">
        <a:lnSpc>
          <a:spcPct val="90000"/>
        </a:lnSpc>
        <a:spcBef>
          <a:spcPct val="0"/>
        </a:spcBef>
        <a:spcAft>
          <a:spcPct val="0"/>
        </a:spcAft>
        <a:defRPr sz="5400">
          <a:solidFill>
            <a:srgbClr val="FFFFFF"/>
          </a:solidFill>
          <a:latin typeface="Corbel" panose="020B0503020204020204" pitchFamily="34" charset="0"/>
        </a:defRPr>
      </a:lvl5pPr>
      <a:lvl6pPr marL="457200" algn="l" defTabSz="1371600" rtl="0" fontAlgn="base">
        <a:lnSpc>
          <a:spcPct val="90000"/>
        </a:lnSpc>
        <a:spcBef>
          <a:spcPct val="0"/>
        </a:spcBef>
        <a:spcAft>
          <a:spcPct val="0"/>
        </a:spcAft>
        <a:defRPr sz="5400">
          <a:solidFill>
            <a:srgbClr val="FFFFFF"/>
          </a:solidFill>
          <a:latin typeface="Corbel" panose="020B0503020204020204" pitchFamily="34" charset="0"/>
        </a:defRPr>
      </a:lvl6pPr>
      <a:lvl7pPr marL="914400" algn="l" defTabSz="1371600" rtl="0" fontAlgn="base">
        <a:lnSpc>
          <a:spcPct val="90000"/>
        </a:lnSpc>
        <a:spcBef>
          <a:spcPct val="0"/>
        </a:spcBef>
        <a:spcAft>
          <a:spcPct val="0"/>
        </a:spcAft>
        <a:defRPr sz="5400">
          <a:solidFill>
            <a:srgbClr val="FFFFFF"/>
          </a:solidFill>
          <a:latin typeface="Corbel" panose="020B0503020204020204" pitchFamily="34" charset="0"/>
        </a:defRPr>
      </a:lvl7pPr>
      <a:lvl8pPr marL="1371600" algn="l" defTabSz="1371600" rtl="0" fontAlgn="base">
        <a:lnSpc>
          <a:spcPct val="90000"/>
        </a:lnSpc>
        <a:spcBef>
          <a:spcPct val="0"/>
        </a:spcBef>
        <a:spcAft>
          <a:spcPct val="0"/>
        </a:spcAft>
        <a:defRPr sz="5400">
          <a:solidFill>
            <a:srgbClr val="FFFFFF"/>
          </a:solidFill>
          <a:latin typeface="Corbel" panose="020B0503020204020204" pitchFamily="34" charset="0"/>
        </a:defRPr>
      </a:lvl8pPr>
      <a:lvl9pPr marL="1828800" algn="l" defTabSz="1371600" rtl="0" fontAlgn="base">
        <a:lnSpc>
          <a:spcPct val="90000"/>
        </a:lnSpc>
        <a:spcBef>
          <a:spcPct val="0"/>
        </a:spcBef>
        <a:spcAft>
          <a:spcPct val="0"/>
        </a:spcAft>
        <a:defRPr sz="5400">
          <a:solidFill>
            <a:srgbClr val="FFFFFF"/>
          </a:solidFill>
          <a:latin typeface="Corbel" panose="020B0503020204020204" pitchFamily="34" charset="0"/>
        </a:defRPr>
      </a:lvl9pPr>
    </p:titleStyle>
    <p:bodyStyle>
      <a:lvl1pPr marL="273050" indent="-273050" algn="l" defTabSz="1371600" rtl="0" eaLnBrk="0" fontAlgn="base" hangingPunct="0">
        <a:lnSpc>
          <a:spcPct val="90000"/>
        </a:lnSpc>
        <a:spcBef>
          <a:spcPts val="1800"/>
        </a:spcBef>
        <a:spcAft>
          <a:spcPct val="0"/>
        </a:spcAft>
        <a:buClr>
          <a:schemeClr val="accent1"/>
        </a:buClr>
        <a:buFont typeface="Wingdings 2" panose="05020102010507070707" pitchFamily="18" charset="2"/>
        <a:buChar char=""/>
        <a:defRPr sz="3000" kern="1200">
          <a:solidFill>
            <a:srgbClr val="595959"/>
          </a:solidFill>
          <a:latin typeface="+mn-lt"/>
          <a:ea typeface="+mn-ea"/>
          <a:cs typeface="+mn-cs"/>
        </a:defRPr>
      </a:lvl1pPr>
      <a:lvl2pPr marL="10287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700" kern="1200">
          <a:solidFill>
            <a:srgbClr val="595959"/>
          </a:solidFill>
          <a:latin typeface="+mn-lt"/>
          <a:ea typeface="+mn-ea"/>
          <a:cs typeface="+mn-cs"/>
        </a:defRPr>
      </a:lvl2pPr>
      <a:lvl3pPr marL="17145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400" kern="1200">
          <a:solidFill>
            <a:srgbClr val="595959"/>
          </a:solidFill>
          <a:latin typeface="+mn-lt"/>
          <a:ea typeface="+mn-ea"/>
          <a:cs typeface="+mn-cs"/>
        </a:defRPr>
      </a:lvl3pPr>
      <a:lvl4pPr marL="24003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4pPr>
      <a:lvl5pPr marL="3086100" indent="-273050" algn="l" defTabSz="1371600" rtl="0" eaLnBrk="0" fontAlgn="base" hangingPunct="0">
        <a:lnSpc>
          <a:spcPct val="90000"/>
        </a:lnSpc>
        <a:spcBef>
          <a:spcPts val="375"/>
        </a:spcBef>
        <a:spcAft>
          <a:spcPts val="375"/>
        </a:spcAft>
        <a:buClr>
          <a:schemeClr val="accent1"/>
        </a:buClr>
        <a:buFont typeface="Wingdings 2" panose="05020102010507070707" pitchFamily="18" charset="2"/>
        <a:buChar char=""/>
        <a:defRPr sz="2100" kern="1200">
          <a:solidFill>
            <a:srgbClr val="595959"/>
          </a:solidFill>
          <a:latin typeface="+mn-lt"/>
          <a:ea typeface="+mn-ea"/>
          <a:cs typeface="+mn-cs"/>
        </a:defRPr>
      </a:lvl5pPr>
      <a:lvl6pPr marL="37719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6pPr>
      <a:lvl7pPr marL="44577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7pPr>
      <a:lvl8pPr marL="51435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8pPr>
      <a:lvl9pPr marL="5829300" indent="-342900" algn="l" defTabSz="1371600" rtl="0" eaLnBrk="1" latinLnBrk="0" hangingPunct="1">
        <a:lnSpc>
          <a:spcPct val="90000"/>
        </a:lnSpc>
        <a:spcBef>
          <a:spcPts val="375"/>
        </a:spcBef>
        <a:spcAft>
          <a:spcPts val="375"/>
        </a:spcAft>
        <a:buClr>
          <a:schemeClr val="accent1"/>
        </a:buClr>
        <a:buFont typeface="Wingdings 2" panose="05020102010507070707" pitchFamily="18" charset="2"/>
        <a:buChar char=""/>
        <a:defRPr sz="2100" kern="1200">
          <a:solidFill>
            <a:schemeClr val="tx1">
              <a:lumMod val="65000"/>
              <a:lumOff val="3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2" name="TextBox 12"/>
          <p:cNvSpPr txBox="1"/>
          <p:nvPr/>
        </p:nvSpPr>
        <p:spPr>
          <a:xfrm>
            <a:off x="1806575" y="6954838"/>
            <a:ext cx="7366000" cy="2444750"/>
          </a:xfrm>
          <a:prstGeom prst="rect">
            <a:avLst/>
          </a:prstGeom>
        </p:spPr>
        <p:txBody>
          <a:bodyPr lIns="0" tIns="0" rIns="0" bIns="0">
            <a:spAutoFit/>
          </a:bodyPr>
          <a:lstStyle/>
          <a:p>
            <a:pPr marR="0" defTabSz="457200" eaLnBrk="1" fontAlgn="auto" hangingPunct="1">
              <a:lnSpc>
                <a:spcPts val="3855"/>
              </a:lnSpc>
              <a:spcBef>
                <a:spcPts val="0"/>
              </a:spcBef>
              <a:spcAft>
                <a:spcPts val="0"/>
              </a:spcAft>
              <a:buClrTx/>
              <a:buSzTx/>
              <a:buFontTx/>
              <a:buNone/>
              <a:defRPr/>
            </a:pPr>
            <a:r>
              <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SUPERVISED BY</a:t>
            </a:r>
            <a:endPar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a:p>
            <a:pPr marR="0" defTabSz="457200" eaLnBrk="1" fontAlgn="auto" hangingPunct="1">
              <a:lnSpc>
                <a:spcPts val="3855"/>
              </a:lnSpc>
              <a:spcBef>
                <a:spcPts val="0"/>
              </a:spcBef>
              <a:spcAft>
                <a:spcPts val="0"/>
              </a:spcAft>
              <a:buClrTx/>
              <a:buSzTx/>
              <a:buFontTx/>
              <a:buNone/>
              <a:defRPr/>
            </a:pPr>
            <a:endPar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a:p>
            <a:pPr marR="0" defTabSz="457200" eaLnBrk="1" fontAlgn="auto" hangingPunct="1">
              <a:lnSpc>
                <a:spcPts val="3855"/>
              </a:lnSpc>
              <a:spcBef>
                <a:spcPts val="0"/>
              </a:spcBef>
              <a:spcAft>
                <a:spcPts val="0"/>
              </a:spcAft>
              <a:buClrTx/>
              <a:buSzTx/>
              <a:buFontTx/>
              <a:buNone/>
              <a:defRPr/>
            </a:pPr>
            <a:r>
              <a:rPr kumimoji="0" lang="en-US" sz="2755" b="1" kern="1200" cap="none" spc="-55" normalizeH="0" baseline="0" noProof="0" dirty="0" err="1">
                <a:solidFill>
                  <a:srgbClr val="051D40"/>
                </a:solidFill>
                <a:latin typeface="Arial Black" panose="020B0A04020102020204" pitchFamily="34" charset="0"/>
                <a:ea typeface="Poppins Bold" panose="00000800000000000000"/>
                <a:cs typeface="Arial Black" panose="020B0A04020102020204" pitchFamily="34" charset="0"/>
                <a:sym typeface="Poppins Bold" panose="00000800000000000000"/>
              </a:rPr>
              <a:t>Dr.R.Thanga</a:t>
            </a:r>
            <a:r>
              <a:rPr kumimoji="0" lang="en-IN" altLang="en-US" sz="2755" b="1" kern="1200" cap="none" spc="-55" normalizeH="0" baseline="0" noProof="0" dirty="0">
                <a:solidFill>
                  <a:srgbClr val="051D40"/>
                </a:solidFill>
                <a:latin typeface="Arial Black" panose="020B0A04020102020204" pitchFamily="34" charset="0"/>
                <a:ea typeface="Poppins Bold" panose="00000800000000000000"/>
                <a:cs typeface="Arial Black" panose="020B0A04020102020204" pitchFamily="34" charset="0"/>
                <a:sym typeface="Poppins Bold" panose="00000800000000000000"/>
              </a:rPr>
              <a:t> S</a:t>
            </a:r>
            <a:r>
              <a:rPr kumimoji="0" lang="en-US" sz="2755" b="1" kern="1200" cap="none" spc="-55" normalizeH="0" baseline="0" noProof="0" dirty="0" err="1">
                <a:solidFill>
                  <a:srgbClr val="051D40"/>
                </a:solidFill>
                <a:latin typeface="Arial Black" panose="020B0A04020102020204" pitchFamily="34" charset="0"/>
                <a:ea typeface="Poppins Bold" panose="00000800000000000000"/>
                <a:cs typeface="Arial Black" panose="020B0A04020102020204" pitchFamily="34" charset="0"/>
                <a:sym typeface="Poppins Bold" panose="00000800000000000000"/>
              </a:rPr>
              <a:t>elvi</a:t>
            </a:r>
            <a:r>
              <a:rPr kumimoji="0" lang="en-IN" altLang="en-US" sz="2755" b="1" kern="1200" cap="none" spc="-55" normalizeH="0" baseline="0" noProof="0" dirty="0">
                <a:solidFill>
                  <a:srgbClr val="051D40"/>
                </a:solidFill>
                <a:latin typeface="Arial Black" panose="020B0A04020102020204" pitchFamily="34" charset="0"/>
                <a:ea typeface="Poppins Bold" panose="00000800000000000000"/>
                <a:cs typeface="Arial Black" panose="020B0A04020102020204" pitchFamily="34" charset="0"/>
                <a:sym typeface="Poppins Bold" panose="00000800000000000000"/>
              </a:rPr>
              <a:t> (M.E, PhD)</a:t>
            </a:r>
            <a:endParaRPr kumimoji="0" lang="en-US" sz="2755" b="1" kern="1200" cap="none" spc="-55" normalizeH="0" baseline="0" noProof="0" dirty="0">
              <a:solidFill>
                <a:srgbClr val="051D40"/>
              </a:solidFill>
              <a:latin typeface="Arial Black" panose="020B0A04020102020204" pitchFamily="34" charset="0"/>
              <a:ea typeface="Poppins Bold" panose="00000800000000000000"/>
              <a:cs typeface="Arial Black" panose="020B0A04020102020204" pitchFamily="34" charset="0"/>
              <a:sym typeface="Poppins Bold" panose="00000800000000000000"/>
            </a:endParaRPr>
          </a:p>
          <a:p>
            <a:pPr marR="0" defTabSz="457200" eaLnBrk="1" fontAlgn="auto" hangingPunct="1">
              <a:lnSpc>
                <a:spcPts val="3855"/>
              </a:lnSpc>
              <a:spcBef>
                <a:spcPts val="0"/>
              </a:spcBef>
              <a:spcAft>
                <a:spcPts val="0"/>
              </a:spcAft>
              <a:buClrTx/>
              <a:buSzTx/>
              <a:buFontTx/>
              <a:buNone/>
              <a:defRPr/>
            </a:pPr>
            <a:r>
              <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rPr>
              <a:t>   </a:t>
            </a:r>
            <a:endPar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a:p>
            <a:pPr marR="0" defTabSz="457200" eaLnBrk="1" fontAlgn="auto" hangingPunct="1">
              <a:lnSpc>
                <a:spcPts val="3855"/>
              </a:lnSpc>
              <a:spcAft>
                <a:spcPts val="0"/>
              </a:spcAft>
              <a:buClrTx/>
              <a:buSzTx/>
              <a:buFontTx/>
              <a:buNone/>
              <a:defRPr/>
            </a:pPr>
            <a:endParaRPr kumimoji="0" lang="en-US" sz="2755" b="1" kern="1200" cap="none" spc="-55" normalizeH="0" baseline="0" noProof="0" dirty="0">
              <a:solidFill>
                <a:srgbClr val="051D40"/>
              </a:solidFill>
              <a:latin typeface="Times New Roman" panose="02020603050405020304" pitchFamily="18" charset="0"/>
              <a:ea typeface="Poppins Bold" panose="00000800000000000000"/>
              <a:cs typeface="Times New Roman" panose="02020603050405020304" pitchFamily="18" charset="0"/>
              <a:sym typeface="Poppins Bold" panose="00000800000000000000"/>
            </a:endParaRPr>
          </a:p>
        </p:txBody>
      </p:sp>
      <p:sp>
        <p:nvSpPr>
          <p:cNvPr id="7171" name="TextBox 13"/>
          <p:cNvSpPr txBox="1"/>
          <p:nvPr/>
        </p:nvSpPr>
        <p:spPr>
          <a:xfrm>
            <a:off x="3352800" y="2171700"/>
            <a:ext cx="11085513" cy="422275"/>
          </a:xfrm>
          <a:prstGeom prst="rect">
            <a:avLst/>
          </a:prstGeom>
          <a:noFill/>
          <a:ln w="9525">
            <a:noFill/>
          </a:ln>
        </p:spPr>
        <p:txBody>
          <a:bodyPr lIns="0" tIns="0" rIns="0" bIns="0">
            <a:spAutoFit/>
          </a:bodyPr>
          <a:p>
            <a:pPr algn="ctr" eaLnBrk="1" hangingPunct="1">
              <a:lnSpc>
                <a:spcPts val="3500"/>
              </a:lnSpc>
            </a:pPr>
            <a:r>
              <a:rPr lang="en-US" altLang="en-US" sz="25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DEPARTMENT OF COMPUTER SCIENCE &amp; ENGINEERING</a:t>
            </a:r>
            <a:endParaRPr lang="en-US" altLang="en-US" sz="25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sp>
        <p:nvSpPr>
          <p:cNvPr id="7172" name="TextBox 14"/>
          <p:cNvSpPr txBox="1"/>
          <p:nvPr/>
        </p:nvSpPr>
        <p:spPr>
          <a:xfrm>
            <a:off x="6172200" y="1409700"/>
            <a:ext cx="5868988" cy="411163"/>
          </a:xfrm>
          <a:prstGeom prst="rect">
            <a:avLst/>
          </a:prstGeom>
          <a:noFill/>
          <a:ln w="9525">
            <a:noFill/>
          </a:ln>
        </p:spPr>
        <p:txBody>
          <a:bodyPr lIns="0" tIns="0" rIns="0" bIns="0">
            <a:spAutoFit/>
          </a:bodyPr>
          <a:p>
            <a:pPr algn="ctr" eaLnBrk="1" hangingPunct="1">
              <a:lnSpc>
                <a:spcPts val="3500"/>
              </a:lnSpc>
            </a:pPr>
            <a:r>
              <a:rPr lang="en-US" altLang="en-US" sz="25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SCHOOL OF COMPUTING</a:t>
            </a:r>
            <a:endParaRPr lang="en-US" altLang="en-US" sz="25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sp>
        <p:nvSpPr>
          <p:cNvPr id="7173" name="TextBox 16"/>
          <p:cNvSpPr txBox="1"/>
          <p:nvPr/>
        </p:nvSpPr>
        <p:spPr>
          <a:xfrm>
            <a:off x="6400800" y="2781300"/>
            <a:ext cx="5519738" cy="395288"/>
          </a:xfrm>
          <a:prstGeom prst="rect">
            <a:avLst/>
          </a:prstGeom>
          <a:noFill/>
          <a:ln w="9525">
            <a:noFill/>
          </a:ln>
        </p:spPr>
        <p:txBody>
          <a:bodyPr lIns="0" tIns="0" rIns="0" bIns="0">
            <a:spAutoFit/>
          </a:bodyPr>
          <a:p>
            <a:pPr eaLnBrk="1" hangingPunct="1">
              <a:lnSpc>
                <a:spcPts val="3365"/>
              </a:lnSpc>
            </a:pPr>
            <a:r>
              <a:rPr lang="en-US" altLang="en-US" sz="24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WINTER SEMESTER 2024-2025</a:t>
            </a:r>
            <a:endParaRPr lang="en-US" altLang="en-US" sz="24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sp>
        <p:nvSpPr>
          <p:cNvPr id="7174" name="TextBox 17"/>
          <p:cNvSpPr txBox="1"/>
          <p:nvPr/>
        </p:nvSpPr>
        <p:spPr>
          <a:xfrm>
            <a:off x="152400" y="3394075"/>
            <a:ext cx="16306800" cy="1758950"/>
          </a:xfrm>
          <a:prstGeom prst="rect">
            <a:avLst/>
          </a:prstGeom>
          <a:noFill/>
          <a:ln w="9525">
            <a:noFill/>
          </a:ln>
        </p:spPr>
        <p:txBody>
          <a:bodyPr lIns="0" tIns="0" rIns="0" bIns="0">
            <a:spAutoFit/>
          </a:bodyPr>
          <a:p>
            <a:pPr algn="ctr" eaLnBrk="1" hangingPunct="1">
              <a:lnSpc>
                <a:spcPts val="3500"/>
              </a:lnSpc>
            </a:pPr>
            <a:r>
              <a:rPr lang="en-US" altLang="en-US" sz="25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10214CS701- MAJOR PROJECT </a:t>
            </a:r>
            <a:r>
              <a:rPr lang="en-US" altLang="en-US" sz="25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INHOUSE</a:t>
            </a:r>
            <a:endParaRPr lang="en-US" altLang="en-US" sz="25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hangingPunct="1">
              <a:lnSpc>
                <a:spcPts val="3500"/>
              </a:lnSpc>
            </a:pPr>
            <a:endParaRPr lang="en-IN"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eaLnBrk="1" hangingPunct="1">
              <a:lnSpc>
                <a:spcPts val="3500"/>
              </a:lnSpc>
            </a:pPr>
            <a:endParaRPr lang="en-US" altLang="en-US" sz="2000" dirty="0">
              <a:latin typeface="Corbel" panose="020B0503020204020204" pitchFamily="34" charset="0"/>
            </a:endParaRPr>
          </a:p>
          <a:p>
            <a:pPr algn="ctr" eaLnBrk="1" hangingPunct="1">
              <a:lnSpc>
                <a:spcPts val="3500"/>
              </a:lnSpc>
            </a:pPr>
            <a:endParaRPr lang="en-US" altLang="en-US" sz="25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sp>
        <p:nvSpPr>
          <p:cNvPr id="7175" name="TextBox 19"/>
          <p:cNvSpPr txBox="1"/>
          <p:nvPr/>
        </p:nvSpPr>
        <p:spPr>
          <a:xfrm>
            <a:off x="8839200" y="7018338"/>
            <a:ext cx="9409113" cy="1716087"/>
          </a:xfrm>
          <a:prstGeom prst="rect">
            <a:avLst/>
          </a:prstGeom>
          <a:noFill/>
          <a:ln w="9525">
            <a:noFill/>
          </a:ln>
        </p:spPr>
        <p:txBody>
          <a:bodyPr lIns="0" tIns="0" rIns="0" bIns="0">
            <a:spAutoFit/>
          </a:bodyPr>
          <a:p>
            <a:pPr algn="ctr" eaLnBrk="1" hangingPunct="1">
              <a:lnSpc>
                <a:spcPts val="3365"/>
              </a:lnSpc>
              <a:buNone/>
            </a:pPr>
            <a:r>
              <a:rPr lang="en-US" altLang="en-US" sz="24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PRESENTED BY</a:t>
            </a:r>
            <a:endParaRPr lang="en-US" altLang="en-US" sz="24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endParaRPr>
          </a:p>
          <a:p>
            <a:pPr eaLnBrk="1" hangingPunct="1">
              <a:lnSpc>
                <a:spcPts val="3365"/>
              </a:lnSpc>
              <a:buNone/>
            </a:pPr>
            <a:r>
              <a:rPr lang="en-US" altLang="en-US" sz="2400" b="1" dirty="0">
                <a:solidFill>
                  <a:srgbClr val="051D40"/>
                </a:solidFill>
                <a:latin typeface="Arial Black" panose="020B0A04020102020204" pitchFamily="34" charset="0"/>
                <a:cs typeface="Arial" panose="020B0604020202020204" pitchFamily="34" charset="0"/>
                <a:sym typeface="Open Sans Extra Bold" panose="020B0906030804020204" charset="0"/>
              </a:rPr>
              <a:t>1</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 K.Siva </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N</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aga </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V</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amsi </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K</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rishna(VTU19499)(21UECM0131)</a:t>
            </a:r>
            <a:endPar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endParaRPr>
          </a:p>
          <a:p>
            <a:pPr eaLnBrk="1" hangingPunct="1">
              <a:lnSpc>
                <a:spcPts val="3365"/>
              </a:lnSpc>
              <a:buNone/>
            </a:pP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2. </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O. </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Sudheer Kumar (VTU19558)(21UECM0328)</a:t>
            </a:r>
            <a:endPar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endParaRPr>
          </a:p>
          <a:p>
            <a:pPr eaLnBrk="1" hangingPunct="1">
              <a:lnSpc>
                <a:spcPts val="3365"/>
              </a:lnSpc>
              <a:buNone/>
            </a:pP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3. A.</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 </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Manisairishik</a:t>
            </a:r>
            <a:r>
              <a:rPr lang="en-IN"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  </a:t>
            </a:r>
            <a:r>
              <a:rPr lang="en-US" altLang="en-US" sz="2400" b="1" dirty="0">
                <a:solidFill>
                  <a:srgbClr val="051D40"/>
                </a:solidFill>
                <a:latin typeface="Arial Black" panose="020B0A04020102020204" pitchFamily="34" charset="0"/>
                <a:cs typeface="Open Sans Extra Bold" panose="020B0906030804020204" charset="0"/>
                <a:sym typeface="Open Sans Extra Bold" panose="020B0906030804020204" charset="0"/>
              </a:rPr>
              <a:t>(VTU 19528)(21UECM0018)</a:t>
            </a:r>
            <a:endParaRPr lang="en-US" altLang="en-US" sz="2400" b="1" dirty="0">
              <a:solidFill>
                <a:srgbClr val="051D40"/>
              </a:solidFill>
              <a:latin typeface="Arial Black" panose="020B0A04020102020204" pitchFamily="34" charset="0"/>
              <a:ea typeface="Open Sans Extra Bold" panose="020B0906030804020204" charset="0"/>
              <a:sym typeface="Open Sans Extra Bold" panose="020B0906030804020204" charset="0"/>
            </a:endParaRPr>
          </a:p>
        </p:txBody>
      </p:sp>
      <p:sp>
        <p:nvSpPr>
          <p:cNvPr id="23" name="Date Placeholder 22"/>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49F19DA-0B7A-411A-A8F4-534F8A57FCA4}" type="datetime1">
              <a:rPr kumimoji="0" lang="en-US" sz="1650" b="0" i="0" u="none" strike="noStrike" kern="1200" cap="none" spc="0" normalizeH="0" baseline="0" noProof="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rPr>
            </a:fld>
            <a:endParaRPr kumimoji="0" lang="en-US" sz="1650" b="0" i="0" u="none" strike="noStrike" kern="1200" cap="none" spc="0" normalizeH="0" baseline="0" noProof="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177" name="Slide Number Placeholder 23"/>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latin typeface="Times New Roman" panose="02020603050405020304" pitchFamily="18" charset="0"/>
                <a:cs typeface="Times New Roman" panose="02020603050405020304" pitchFamily="18" charset="0"/>
              </a:rPr>
            </a:fld>
            <a:endParaRPr lang="en-US" altLang="en-US" sz="1800"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 name="Footer Placeholder 24"/>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Times New Roman" panose="02020603050405020304" pitchFamily="18" charset="0"/>
              <a:ea typeface="+mn-ea"/>
              <a:cs typeface="Times New Roman" panose="02020603050405020304" pitchFamily="18" charset="0"/>
            </a:endParaRPr>
          </a:p>
        </p:txBody>
      </p:sp>
      <p:sp>
        <p:nvSpPr>
          <p:cNvPr id="7179" name="TextBox 18"/>
          <p:cNvSpPr txBox="1"/>
          <p:nvPr/>
        </p:nvSpPr>
        <p:spPr>
          <a:xfrm>
            <a:off x="2039938" y="5554663"/>
            <a:ext cx="14131925" cy="1387475"/>
          </a:xfrm>
          <a:prstGeom prst="rect">
            <a:avLst/>
          </a:prstGeom>
          <a:noFill/>
          <a:ln w="9525">
            <a:noFill/>
          </a:ln>
        </p:spPr>
        <p:txBody>
          <a:bodyPr lIns="0" tIns="0" rIns="0" bIns="0">
            <a:spAutoFit/>
          </a:bodyPr>
          <a:p>
            <a:pPr algn="ctr" eaLnBrk="1" hangingPunct="1">
              <a:lnSpc>
                <a:spcPts val="5740"/>
              </a:lnSpc>
            </a:pPr>
            <a:r>
              <a:rPr lang="en-IN" altLang="en-US" sz="36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SEMESTER END PROJECT VIVA VOCE EXAMINATIONS</a:t>
            </a:r>
            <a:endParaRPr lang="en-IN" altLang="en-US" sz="3600" dirty="0">
              <a:solidFill>
                <a:srgbClr val="000000"/>
              </a:solidFill>
              <a:latin typeface="Calibri" panose="020F0502020204030204" pitchFamily="34" charset="0"/>
              <a:cs typeface="Calibri" panose="020F0502020204030204" pitchFamily="34" charset="0"/>
              <a:sym typeface="Calibri" panose="020F0502020204030204" pitchFamily="34" charset="0"/>
            </a:endParaRPr>
          </a:p>
          <a:p>
            <a:pPr algn="ctr" eaLnBrk="1" hangingPunct="1">
              <a:lnSpc>
                <a:spcPts val="5740"/>
              </a:lnSpc>
            </a:pPr>
            <a:r>
              <a:rPr lang="en-US" altLang="en-US" sz="36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 </a:t>
            </a:r>
            <a:endParaRPr lang="en-US" altLang="en-US" sz="36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sp>
        <p:nvSpPr>
          <p:cNvPr id="7180" name="TextBox 3"/>
          <p:cNvSpPr txBox="1"/>
          <p:nvPr/>
        </p:nvSpPr>
        <p:spPr>
          <a:xfrm>
            <a:off x="1400175" y="3944938"/>
            <a:ext cx="15733713" cy="1504950"/>
          </a:xfrm>
          <a:prstGeom prst="rect">
            <a:avLst/>
          </a:prstGeom>
          <a:noFill/>
          <a:ln w="9525">
            <a:noFill/>
          </a:ln>
        </p:spPr>
        <p:txBody>
          <a:bodyPr>
            <a:spAutoFit/>
          </a:bodyPr>
          <a:p>
            <a:pPr algn="ctr" eaLnBrk="1" hangingPunct="1">
              <a:lnSpc>
                <a:spcPts val="5740"/>
              </a:lnSpc>
            </a:pPr>
            <a:r>
              <a:rPr lang="en-US" altLang="en-US" sz="41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a:t>
            </a:r>
            <a:r>
              <a:rPr lang="en-US" altLang="en-US" sz="4100" b="1" dirty="0">
                <a:solidFill>
                  <a:srgbClr val="051D40"/>
                </a:solidFill>
                <a:latin typeface="Open Sans Extra Bold" panose="020B0906030804020204" charset="0"/>
                <a:cs typeface="Open Sans Extra Bold" panose="020B0906030804020204" charset="0"/>
                <a:sym typeface="Open Sans Extra Bold" panose="020B0906030804020204" charset="0"/>
              </a:rPr>
              <a:t>Early Detection of Lung Cancer Using Hybrid Histological Image Analysis with XGBoost and LightGBM in MATLAB</a:t>
            </a:r>
            <a:r>
              <a:rPr lang="en-US" altLang="en-US" sz="4100" b="1" dirty="0">
                <a:solidFill>
                  <a:srgbClr val="051D40"/>
                </a:solidFill>
                <a:latin typeface="Times New Roman" panose="02020603050405020304" pitchFamily="18" charset="0"/>
                <a:cs typeface="Times New Roman" panose="02020603050405020304" pitchFamily="18" charset="0"/>
                <a:sym typeface="Open Sans Extra Bold" panose="020B0906030804020204" charset="0"/>
              </a:rPr>
              <a:t>”</a:t>
            </a:r>
            <a:endParaRPr lang="en-US" altLang="en-US" sz="4100" b="1" dirty="0">
              <a:solidFill>
                <a:srgbClr val="051D40"/>
              </a:solidFill>
              <a:latin typeface="Times New Roman" panose="02020603050405020304" pitchFamily="18" charset="0"/>
              <a:ea typeface="Times New Roman" panose="02020603050405020304" pitchFamily="18" charset="0"/>
              <a:sym typeface="Open Sans Extra Bold" panose="020B0906030804020204" charset="0"/>
            </a:endParaRPr>
          </a:p>
        </p:txBody>
      </p:sp>
      <p:pic>
        <p:nvPicPr>
          <p:cNvPr id="7181" name="Picture 2"/>
          <p:cNvPicPr>
            <a:picLocks noChangeAspect="1"/>
          </p:cNvPicPr>
          <p:nvPr/>
        </p:nvPicPr>
        <p:blipFill>
          <a:blip r:embed="rId1"/>
          <a:stretch>
            <a:fillRect/>
          </a:stretch>
        </p:blipFill>
        <p:spPr>
          <a:xfrm>
            <a:off x="4799013" y="160338"/>
            <a:ext cx="8191500" cy="11144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Box 5"/>
          <p:cNvSpPr txBox="1"/>
          <p:nvPr/>
        </p:nvSpPr>
        <p:spPr>
          <a:xfrm>
            <a:off x="1238250" y="1190625"/>
            <a:ext cx="9505950" cy="677863"/>
          </a:xfrm>
          <a:prstGeom prst="rect">
            <a:avLst/>
          </a:prstGeom>
          <a:noFill/>
          <a:ln w="9525">
            <a:noFill/>
          </a:ln>
        </p:spPr>
        <p:txBody>
          <a:bodyPr lIns="0" tIns="0" rIns="0" bIns="0">
            <a:spAutoFit/>
          </a:bodyPr>
          <a:p>
            <a:r>
              <a:rPr lang="en-IN" altLang="en-US" sz="4400" b="1" dirty="0">
                <a:latin typeface="Arial" panose="020B0604020202020204" pitchFamily="34" charset="0"/>
                <a:cs typeface="Arial" panose="020B0604020202020204" pitchFamily="34" charset="0"/>
              </a:rPr>
              <a:t>System Architecture</a:t>
            </a:r>
            <a:endParaRPr lang="en-IN" altLang="en-US" sz="4400" b="1" dirty="0">
              <a:latin typeface="Arial" panose="020B0604020202020204" pitchFamily="34" charset="0"/>
              <a:ea typeface="Arial" panose="020B0604020202020204" pitchFamily="34" charset="0"/>
            </a:endParaRPr>
          </a:p>
        </p:txBody>
      </p:sp>
      <p:sp>
        <p:nvSpPr>
          <p:cNvPr id="12" name="Date Placeholder 1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6388" name="Slide Number Placeholder 12"/>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246" name="TextBox 1"/>
          <p:cNvSpPr txBox="1">
            <a:spLocks noChangeArrowheads="1"/>
          </p:cNvSpPr>
          <p:nvPr/>
        </p:nvSpPr>
        <p:spPr bwMode="auto">
          <a:xfrm>
            <a:off x="1143000" y="7810500"/>
            <a:ext cx="16306800" cy="1568450"/>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just" defTabSz="4572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Components Used:</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MATLAB</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pic>
        <p:nvPicPr>
          <p:cNvPr id="16390" name="Picture 1"/>
          <p:cNvPicPr>
            <a:picLocks noChangeAspect="1"/>
          </p:cNvPicPr>
          <p:nvPr/>
        </p:nvPicPr>
        <p:blipFill>
          <a:blip r:embed="rId1"/>
          <a:stretch>
            <a:fillRect/>
          </a:stretch>
        </p:blipFill>
        <p:spPr>
          <a:xfrm>
            <a:off x="6400800" y="2486025"/>
            <a:ext cx="4765675" cy="5524500"/>
          </a:xfrm>
          <a:prstGeom prst="rect">
            <a:avLst/>
          </a:prstGeom>
          <a:noFill/>
          <a:ln w="9525">
            <a:noFill/>
          </a:ln>
        </p:spPr>
      </p:pic>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Date Placeholder 1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7411" name="Slide Number Placeholder 12"/>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7412" name="TextBox 2"/>
          <p:cNvSpPr txBox="1"/>
          <p:nvPr/>
        </p:nvSpPr>
        <p:spPr>
          <a:xfrm>
            <a:off x="1600200" y="1181100"/>
            <a:ext cx="10896600" cy="769938"/>
          </a:xfrm>
          <a:prstGeom prst="rect">
            <a:avLst/>
          </a:prstGeom>
          <a:noFill/>
          <a:ln w="9525">
            <a:noFill/>
          </a:ln>
        </p:spPr>
        <p:txBody>
          <a:bodyPr>
            <a:spAutoFit/>
          </a:bodyPr>
          <a:p>
            <a:r>
              <a:rPr lang="en-IN" altLang="en-US" sz="4400" b="1" dirty="0">
                <a:latin typeface="Arial" panose="020B0604020202020204" pitchFamily="34" charset="0"/>
                <a:cs typeface="Arial" panose="020B0604020202020204" pitchFamily="34" charset="0"/>
              </a:rPr>
              <a:t>Algorithm with Description</a:t>
            </a:r>
            <a:endParaRPr lang="en-IN" altLang="en-US" sz="4400" b="1" dirty="0">
              <a:latin typeface="Arial" panose="020B0604020202020204" pitchFamily="34" charset="0"/>
              <a:ea typeface="Arial" panose="020B0604020202020204" pitchFamily="34" charset="0"/>
            </a:endParaRPr>
          </a:p>
        </p:txBody>
      </p:sp>
      <p:sp>
        <p:nvSpPr>
          <p:cNvPr id="17413" name="Text Box 1"/>
          <p:cNvSpPr txBox="1"/>
          <p:nvPr/>
        </p:nvSpPr>
        <p:spPr>
          <a:xfrm>
            <a:off x="1600200" y="2247900"/>
            <a:ext cx="9058275" cy="7324725"/>
          </a:xfrm>
          <a:prstGeom prst="rect">
            <a:avLst/>
          </a:prstGeom>
          <a:noFill/>
          <a:ln w="9525">
            <a:noFill/>
          </a:ln>
        </p:spPr>
        <p:txBody>
          <a:bodyPr>
            <a:spAutoFit/>
          </a:bodyPr>
          <a:p>
            <a:r>
              <a:rPr lang="en-US" altLang="en-US" sz="2800" b="1" dirty="0">
                <a:latin typeface="Arial" panose="020B0604020202020204" pitchFamily="34" charset="0"/>
                <a:cs typeface="Arial" panose="020B0604020202020204" pitchFamily="34" charset="0"/>
              </a:rPr>
              <a:t>XGBoost Algorithm in MATLAB :</a:t>
            </a:r>
            <a:endParaRPr lang="en-US" altLang="en-US" sz="2800" b="1" dirty="0">
              <a:latin typeface="Arial" panose="020B0604020202020204" pitchFamily="34" charset="0"/>
              <a:cs typeface="Arial" panose="020B0604020202020204" pitchFamily="34" charset="0"/>
            </a:endParaRPr>
          </a:p>
          <a:p>
            <a:endParaRPr lang="en-US" altLang="en-US" sz="2800" b="1"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Load dataset</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X = meas; % Features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y = strcmp(species, 'versicolor'); % Convert labels to binary</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Convert data into table</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dataTable = array2table(X);</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dataTable.Class = categorical(y);</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Split dataset</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cv = cvpartition(height(dataTable), 'HoldOut', 0.2);</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trainData = dataTable(training(cv), :);</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testData = dataTable(test(cv),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Train XGBoost Model</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XGBModel = fitcensemble(trainData(:,1:end-1), trainData.Class, 'Method', 'LogitBoost');</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Predict using the model</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predictions = predict(XGBModel, testData(:,1:end-1));</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Evaluate accuracy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accuracy = sum(predictions == testData.Class) / height(testData);</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disp(['XGBoost Accuracy: ', num2str(accuracy * 100),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ea typeface="Arial" panose="020B0604020202020204" pitchFamily="34" charset="0"/>
            </a:endParaRPr>
          </a:p>
        </p:txBody>
      </p:sp>
      <p:sp>
        <p:nvSpPr>
          <p:cNvPr id="17414" name="Text Box 2"/>
          <p:cNvSpPr txBox="1"/>
          <p:nvPr/>
        </p:nvSpPr>
        <p:spPr>
          <a:xfrm>
            <a:off x="10134600" y="2324100"/>
            <a:ext cx="7580313" cy="2676525"/>
          </a:xfrm>
          <a:prstGeom prst="rect">
            <a:avLst/>
          </a:prstGeom>
          <a:noFill/>
          <a:ln w="9525">
            <a:noFill/>
          </a:ln>
        </p:spPr>
        <p:txBody>
          <a:bodyPr>
            <a:spAutoFit/>
          </a:bodyPr>
          <a:p>
            <a:r>
              <a:rPr lang="en-US" altLang="en-US" sz="2400" dirty="0">
                <a:latin typeface="Arial" panose="020B0604020202020204" pitchFamily="34" charset="0"/>
                <a:cs typeface="Arial" panose="020B0604020202020204" pitchFamily="34" charset="0"/>
              </a:rPr>
              <a:t> </a:t>
            </a:r>
            <a:r>
              <a:rPr lang="en-US" altLang="en-US" sz="2400" b="1" dirty="0">
                <a:latin typeface="Arial" panose="020B0604020202020204" pitchFamily="34" charset="0"/>
                <a:cs typeface="Arial" panose="020B0604020202020204" pitchFamily="34" charset="0"/>
              </a:rPr>
              <a:t>Description:</a:t>
            </a:r>
            <a:endParaRPr lang="en-US" altLang="en-US" sz="2400" b="1" dirty="0">
              <a:latin typeface="Arial" panose="020B0604020202020204" pitchFamily="34" charset="0"/>
              <a:cs typeface="Arial" panose="020B0604020202020204" pitchFamily="34" charset="0"/>
            </a:endParaRPr>
          </a:p>
          <a:p>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XGBoost (Extreme Gradient Boosting) is an advanced decision-tree-based boosting algorithm that uses gradient boosting frameworks to improve predictive performance. It efficiently handles large datasets and prevents overfitting using regularization techniques.</a:t>
            </a:r>
            <a:endParaRPr lang="en-US" altLang="en-US" sz="2400" dirty="0">
              <a:latin typeface="Arial" panose="020B0604020202020204" pitchFamily="34" charset="0"/>
              <a:ea typeface="Arial" panose="020B0604020202020204" pitchFamily="34" charset="0"/>
            </a:endParaRPr>
          </a:p>
        </p:txBody>
      </p:sp>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Date Placeholder 1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8435" name="Slide Number Placeholder 12"/>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8436" name="TextBox 2"/>
          <p:cNvSpPr txBox="1"/>
          <p:nvPr/>
        </p:nvSpPr>
        <p:spPr>
          <a:xfrm>
            <a:off x="1524000" y="876300"/>
            <a:ext cx="10896600" cy="769938"/>
          </a:xfrm>
          <a:prstGeom prst="rect">
            <a:avLst/>
          </a:prstGeom>
          <a:noFill/>
          <a:ln w="9525">
            <a:noFill/>
          </a:ln>
        </p:spPr>
        <p:txBody>
          <a:bodyPr>
            <a:spAutoFit/>
          </a:bodyPr>
          <a:p>
            <a:r>
              <a:rPr lang="en-IN" altLang="en-US" sz="4400" b="1" dirty="0">
                <a:latin typeface="Arial" panose="020B0604020202020204" pitchFamily="34" charset="0"/>
                <a:cs typeface="Arial" panose="020B0604020202020204" pitchFamily="34" charset="0"/>
              </a:rPr>
              <a:t>Algorithm with Description</a:t>
            </a:r>
            <a:endParaRPr lang="en-IN" altLang="en-US" sz="4400" b="1" dirty="0">
              <a:latin typeface="Arial" panose="020B0604020202020204" pitchFamily="34" charset="0"/>
              <a:ea typeface="Arial" panose="020B0604020202020204" pitchFamily="34" charset="0"/>
            </a:endParaRPr>
          </a:p>
        </p:txBody>
      </p:sp>
      <p:sp>
        <p:nvSpPr>
          <p:cNvPr id="18437" name="TextBox 5"/>
          <p:cNvSpPr txBox="1"/>
          <p:nvPr/>
        </p:nvSpPr>
        <p:spPr>
          <a:xfrm>
            <a:off x="1752600" y="2095500"/>
            <a:ext cx="10896600" cy="7600950"/>
          </a:xfrm>
          <a:prstGeom prst="rect">
            <a:avLst/>
          </a:prstGeom>
          <a:noFill/>
          <a:ln w="9525">
            <a:noFill/>
          </a:ln>
        </p:spPr>
        <p:txBody>
          <a:bodyPr>
            <a:spAutoFit/>
          </a:bodyPr>
          <a:p>
            <a:r>
              <a:rPr lang="en-US" altLang="en-US" sz="2800" b="1" dirty="0">
                <a:latin typeface="Arial" panose="020B0604020202020204" pitchFamily="34" charset="0"/>
                <a:cs typeface="Arial" panose="020B0604020202020204" pitchFamily="34" charset="0"/>
              </a:rPr>
              <a:t>LightGBM Algorithm in MATLAB :</a:t>
            </a:r>
            <a:endParaRPr lang="en-US" altLang="en-US" sz="2800" b="1" dirty="0">
              <a:latin typeface="Arial" panose="020B0604020202020204" pitchFamily="34" charset="0"/>
              <a:cs typeface="Arial" panose="020B0604020202020204" pitchFamily="34" charset="0"/>
            </a:endParaRPr>
          </a:p>
          <a:p>
            <a:endParaRPr lang="en-US" altLang="en-US" sz="2800" b="1"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Ensure Python is enabled in MATLAB</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pyenv('Version', 'C:\Path\To\Python.exe'); % Change the path accordingly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Load dataset</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load fisheriris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X = meas;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y = double(strcmp(species, 'versicolor')); % Convert categorical to numerical</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Convert MATLAB data to Python</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pyX = py.numpy.array(X);</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pyY = py.numpy.array(y);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Import LightGBM Python package</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lightgbm = py.importlib.import_module('lightgbm');</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Define parameters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params = py.dict(pyargs('objective', 'binary', 'metric', 'binary_error', 'boosting_type', 'gbdt', 'num_leaves', 31, 'learning_rate', 0.05));</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Train LightGBM model</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train_data = lightgbm.Dataset(pyX, pyargs('label', pyY));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lgb_model = lightgbm.train(params, train_data, pyargs('num_boost_round', 100));</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Predict and evaluate</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y_pred = lgb_model.predict(pyX);</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y_pred_binary = y_pred &gt; 0.5; % Convert probabilities to binary labels</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 Compute accuracy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accuracy = sum(y_pred_binary == y) / length(y);</a:t>
            </a:r>
            <a:endParaRPr lang="en-US" altLang="en-US"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disp(['LightGBM Accuracy: ', num2str(accuracy * 100), '%']);</a:t>
            </a: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ea typeface="Arial" panose="020B0604020202020204" pitchFamily="34" charset="0"/>
            </a:endParaRPr>
          </a:p>
        </p:txBody>
      </p:sp>
      <p:sp>
        <p:nvSpPr>
          <p:cNvPr id="18438" name="Text Box 1"/>
          <p:cNvSpPr txBox="1"/>
          <p:nvPr/>
        </p:nvSpPr>
        <p:spPr>
          <a:xfrm>
            <a:off x="10893425" y="2271713"/>
            <a:ext cx="6632575" cy="2676525"/>
          </a:xfrm>
          <a:prstGeom prst="rect">
            <a:avLst/>
          </a:prstGeom>
          <a:noFill/>
          <a:ln w="9525">
            <a:noFill/>
          </a:ln>
        </p:spPr>
        <p:txBody>
          <a:bodyPr>
            <a:spAutoFit/>
          </a:bodyPr>
          <a:p>
            <a:r>
              <a:rPr lang="en-US" altLang="en-US" sz="2400" b="1" dirty="0">
                <a:latin typeface="Arial" panose="020B0604020202020204" pitchFamily="34" charset="0"/>
                <a:cs typeface="Arial" panose="020B0604020202020204" pitchFamily="34" charset="0"/>
              </a:rPr>
              <a:t>Description :</a:t>
            </a:r>
            <a:endParaRPr lang="en-US" altLang="en-US" sz="2400" b="1" dirty="0">
              <a:latin typeface="Arial" panose="020B0604020202020204" pitchFamily="34" charset="0"/>
              <a:cs typeface="Arial" panose="020B0604020202020204" pitchFamily="34" charset="0"/>
            </a:endParaRPr>
          </a:p>
          <a:p>
            <a:endParaRPr lang="en-US" altLang="en-US" sz="2400" b="1"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LightGBM (Light Gradient Boosting Machine) is a high-performance, distributed gradient boosting framework. It is optimized for speed and efficiency, using leaf-wise tree growth instead of level-wise growth.</a:t>
            </a:r>
            <a:endParaRPr lang="en-US" altLang="en-US" sz="2400" dirty="0">
              <a:latin typeface="Arial" panose="020B0604020202020204" pitchFamily="34" charset="0"/>
              <a:ea typeface="Arial" panose="020B0604020202020204" pitchFamily="34" charset="0"/>
            </a:endParaRPr>
          </a:p>
        </p:txBody>
      </p:sp>
      <p:sp>
        <p:nvSpPr>
          <p:cNvPr id="25" name="Footer Placeholder 24"/>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j-lt"/>
              <a:ea typeface="+mn-ea"/>
              <a:cs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Box 2"/>
          <p:cNvSpPr txBox="1"/>
          <p:nvPr/>
        </p:nvSpPr>
        <p:spPr>
          <a:xfrm>
            <a:off x="1295400" y="1257300"/>
            <a:ext cx="12725400" cy="736600"/>
          </a:xfrm>
          <a:prstGeom prst="rect">
            <a:avLst/>
          </a:prstGeom>
          <a:noFill/>
          <a:ln w="9525">
            <a:noFill/>
          </a:ln>
        </p:spPr>
        <p:txBody>
          <a:bodyPr lIns="0" tIns="0" rIns="0" bIns="0">
            <a:spAutoFit/>
          </a:bodyPr>
          <a:p>
            <a:r>
              <a:rPr lang="en-IN" altLang="en-US" sz="4800" b="1" dirty="0">
                <a:latin typeface="Arial" panose="020B0604020202020204" pitchFamily="34" charset="0"/>
                <a:cs typeface="Arial" panose="020B0604020202020204" pitchFamily="34" charset="0"/>
              </a:rPr>
              <a:t>Implementation Details</a:t>
            </a:r>
            <a:endParaRPr lang="en-IN" altLang="en-US" sz="4800" b="1" dirty="0">
              <a:latin typeface="Arial" panose="020B0604020202020204" pitchFamily="34" charset="0"/>
              <a:ea typeface="Arial" panose="020B0604020202020204" pitchFamily="34" charset="0"/>
            </a:endParaRPr>
          </a:p>
        </p:txBody>
      </p:sp>
      <p:grpSp>
        <p:nvGrpSpPr>
          <p:cNvPr id="19459" name="Group 6"/>
          <p:cNvGrpSpPr/>
          <p:nvPr/>
        </p:nvGrpSpPr>
        <p:grpSpPr>
          <a:xfrm>
            <a:off x="14700250" y="7073900"/>
            <a:ext cx="5946775" cy="5946775"/>
            <a:chOff x="0" y="0"/>
            <a:chExt cx="812800" cy="812800"/>
          </a:xfrm>
        </p:grpSpPr>
        <p:sp>
          <p:nvSpPr>
            <p:cNvPr id="19466" name="Freeform 7"/>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19467" name="TextBox 8"/>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9" name="TextBox 9"/>
          <p:cNvSpPr txBox="1"/>
          <p:nvPr/>
        </p:nvSpPr>
        <p:spPr>
          <a:xfrm>
            <a:off x="5999163" y="5643563"/>
            <a:ext cx="2662238"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9690100" y="5643563"/>
            <a:ext cx="2660650" cy="280988"/>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dirty="0">
                <a:solidFill>
                  <a:srgbClr val="FDFDFD"/>
                </a:solidFill>
                <a:latin typeface="Poppins" panose="00000500000000000000"/>
                <a:ea typeface="Poppins" panose="00000500000000000000"/>
                <a:cs typeface="Poppins" panose="00000500000000000000"/>
                <a:sym typeface="Poppins" panose="00000500000000000000"/>
              </a:rPr>
              <a:t>Lorem ipsum dolor sit sed. </a:t>
            </a:r>
            <a:endParaRPr kumimoji="0" lang="en-US" sz="1665" kern="1200" cap="none" spc="-33" normalizeH="0" baseline="0" noProof="0" dirty="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4" name="Date Placeholder 13"/>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9463"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9465" name="TextBox 1"/>
          <p:cNvSpPr txBox="1"/>
          <p:nvPr/>
        </p:nvSpPr>
        <p:spPr>
          <a:xfrm>
            <a:off x="1295400" y="2400300"/>
            <a:ext cx="15697200" cy="3784600"/>
          </a:xfrm>
          <a:prstGeom prst="rect">
            <a:avLst/>
          </a:prstGeom>
          <a:noFill/>
          <a:ln w="9525">
            <a:noFill/>
          </a:ln>
        </p:spPr>
        <p:txBody>
          <a:bodyPr>
            <a:spAutoFit/>
          </a:bodyPr>
          <a:p>
            <a:pPr marL="342900" indent="-34290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Data Acquisition:</a:t>
            </a:r>
            <a:r>
              <a:rPr lang="en-US" altLang="en-US" sz="2400" dirty="0">
                <a:latin typeface="Arial" panose="020B0604020202020204" pitchFamily="34" charset="0"/>
                <a:cs typeface="Arial" panose="020B0604020202020204" pitchFamily="34" charset="0"/>
              </a:rPr>
              <a:t> The dataset consists of high-resolution histopathological images of lung tissues labeled as malignant or benign. These images are stored in a structured format for efficient processing.</a:t>
            </a: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Data Preprocessing:</a:t>
            </a:r>
            <a:r>
              <a:rPr lang="en-US" altLang="en-US" sz="2400" dirty="0">
                <a:latin typeface="Arial" panose="020B0604020202020204" pitchFamily="34" charset="0"/>
                <a:cs typeface="Arial" panose="020B0604020202020204" pitchFamily="34" charset="0"/>
              </a:rPr>
              <a:t> Preprocessing ensures consistent image dimensions, improves model generalization, and reduces overfitting through data augmentation. Normalization speeds up training by standardizing pixel intensity values.</a:t>
            </a: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400" b="1" dirty="0">
                <a:latin typeface="Arial" panose="020B0604020202020204" pitchFamily="34" charset="0"/>
                <a:cs typeface="Arial" panose="020B0604020202020204" pitchFamily="34" charset="0"/>
              </a:rPr>
              <a:t>Machine Learning Model:</a:t>
            </a:r>
            <a:r>
              <a:rPr lang="en-US" altLang="en-US" sz="2400" dirty="0">
                <a:latin typeface="Arial" panose="020B0604020202020204" pitchFamily="34" charset="0"/>
                <a:cs typeface="Arial" panose="020B0604020202020204" pitchFamily="34" charset="0"/>
              </a:rPr>
              <a:t> A hybrid approach is used where a pre-trained CNN (VGG16) extracts meaningful image features, and a Random Forest Classifier learns patterns for final classification, ensuring high detection accuracy.</a:t>
            </a:r>
            <a:endParaRPr lang="en-US"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Box 2"/>
          <p:cNvSpPr txBox="1"/>
          <p:nvPr/>
        </p:nvSpPr>
        <p:spPr>
          <a:xfrm>
            <a:off x="1295400" y="1257300"/>
            <a:ext cx="12725400" cy="755650"/>
          </a:xfrm>
          <a:prstGeom prst="rect">
            <a:avLst/>
          </a:prstGeom>
          <a:noFill/>
          <a:ln w="9525">
            <a:noFill/>
          </a:ln>
        </p:spPr>
        <p:txBody>
          <a:bodyPr lIns="0" tIns="0" rIns="0" bIns="0">
            <a:spAutoFit/>
          </a:bodyPr>
          <a:p>
            <a:pPr eaLnBrk="1" hangingPunct="1">
              <a:lnSpc>
                <a:spcPts val="6300"/>
              </a:lnSpc>
            </a:pPr>
            <a:r>
              <a:rPr lang="en-US" altLang="en-US" sz="4800" b="1" dirty="0">
                <a:solidFill>
                  <a:srgbClr val="051D40"/>
                </a:solidFill>
                <a:latin typeface="Arial" panose="020B0604020202020204" pitchFamily="34" charset="0"/>
                <a:cs typeface="Open Sans Extra Bold" panose="020B0906030804020204" charset="0"/>
                <a:sym typeface="Open Sans Extra Bold" panose="020B0906030804020204" charset="0"/>
              </a:rPr>
              <a:t>Testing &amp; Validation</a:t>
            </a:r>
            <a:endParaRPr lang="en-US" altLang="en-US" sz="4800" b="1" dirty="0">
              <a:solidFill>
                <a:srgbClr val="051D40"/>
              </a:solidFill>
              <a:latin typeface="Arial" panose="020B0604020202020204" pitchFamily="34" charset="0"/>
              <a:ea typeface="Open Sans Extra Bold" panose="020B0906030804020204" charset="0"/>
              <a:sym typeface="Open Sans Extra Bold" panose="020B0906030804020204" charset="0"/>
            </a:endParaRPr>
          </a:p>
        </p:txBody>
      </p:sp>
      <p:grpSp>
        <p:nvGrpSpPr>
          <p:cNvPr id="20483" name="Group 6"/>
          <p:cNvGrpSpPr/>
          <p:nvPr/>
        </p:nvGrpSpPr>
        <p:grpSpPr>
          <a:xfrm>
            <a:off x="14700250" y="7073900"/>
            <a:ext cx="5946775" cy="5946775"/>
            <a:chOff x="0" y="0"/>
            <a:chExt cx="812800" cy="812800"/>
          </a:xfrm>
        </p:grpSpPr>
        <p:sp>
          <p:nvSpPr>
            <p:cNvPr id="20490" name="Freeform 7"/>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0491" name="TextBox 8"/>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9" name="TextBox 9"/>
          <p:cNvSpPr txBox="1"/>
          <p:nvPr/>
        </p:nvSpPr>
        <p:spPr>
          <a:xfrm>
            <a:off x="5999163" y="5643563"/>
            <a:ext cx="2662238"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9690100" y="5643563"/>
            <a:ext cx="2660650"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4" name="Date Placeholder 13"/>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0487"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297" name="TextBox 1"/>
          <p:cNvSpPr txBox="1">
            <a:spLocks noChangeArrowheads="1"/>
          </p:cNvSpPr>
          <p:nvPr/>
        </p:nvSpPr>
        <p:spPr bwMode="auto">
          <a:xfrm>
            <a:off x="1295400" y="2400300"/>
            <a:ext cx="15697200" cy="5630863"/>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Testing Methodology:</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Unit Testing: Ensures individual functions like image loading, preprocessing, and feature extraction work correctly.</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Integration Testing: Validates the interaction between CNN feature extraction and Random Forest classification components.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System Testing: Evaluates the entire pipeline, from data input to final lung cancer prediction.</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Performance Testing: Measures model speed, inference time, and memory consumption for large datasets.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457200" marR="0" lvl="0" indent="-457200" algn="just" defTabSz="457200" rtl="0" eaLnBrk="0" fontAlgn="base" latinLnBrk="0" hangingPunct="0">
              <a:lnSpc>
                <a:spcPct val="100000"/>
              </a:lnSpc>
              <a:spcBef>
                <a:spcPct val="0"/>
              </a:spcBef>
              <a:spcAft>
                <a:spcPct val="0"/>
              </a:spcAft>
              <a:buClrTx/>
              <a:buSzTx/>
              <a:buFont typeface="Arial" panose="020B0604020202020204" pitchFamily="34" charset="0"/>
              <a:buAutoNum type="arabicPeriod"/>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Testing Tools &amp; Frameworks: PyTest, TensorFlow Debugger, Scikit-learn, Keras Tuner.</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Footer Placeholder 1"/>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619250" y="876300"/>
            <a:ext cx="12728575" cy="1428750"/>
          </a:xfrm>
          <a:prstGeom prst="rect">
            <a:avLst/>
          </a:prstGeom>
          <a:noFill/>
        </p:spPr>
        <p:txBody>
          <a:bodyPr/>
          <a:lstStyle/>
          <a:p>
            <a:pPr marL="342900" marR="0" indent="-342900" algn="just" defTabSz="457200">
              <a:buClrTx/>
              <a:buSzTx/>
              <a:buFont typeface="Arial" panose="020B0604020202020204" pitchFamily="34" charset="0"/>
              <a:buChar char="•"/>
              <a:defRPr/>
            </a:pPr>
            <a:r>
              <a:rPr kumimoji="0" lang="en-US" sz="2400" b="1" kern="1200" cap="none" spc="0" normalizeH="0" baseline="0" noProof="0" dirty="0">
                <a:latin typeface="Arial" panose="020B0604020202020204" pitchFamily="34" charset="0"/>
                <a:ea typeface="+mn-ea"/>
                <a:cs typeface="Arial" panose="020B0604020202020204" pitchFamily="34" charset="0"/>
                <a:sym typeface="+mn-ea"/>
              </a:rPr>
              <a:t>Test Cases:</a:t>
            </a:r>
            <a:r>
              <a:rPr kumimoji="0" lang="en-US" sz="2400" kern="1200" cap="none" spc="0" normalizeH="0" baseline="0" noProof="0" dirty="0">
                <a:latin typeface="Arial" panose="020B0604020202020204" pitchFamily="34" charset="0"/>
                <a:ea typeface="+mn-ea"/>
                <a:cs typeface="Arial" panose="020B0604020202020204" pitchFamily="34" charset="0"/>
                <a:sym typeface="+mn-ea"/>
              </a:rPr>
              <a:t>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endParaRPr kumimoji="0" lang="en-US" sz="2400" kern="1200" cap="none" spc="0" normalizeH="0" baseline="0" noProof="0" dirty="0">
              <a:latin typeface="Arial" panose="020B0604020202020204" pitchFamily="34" charset="0"/>
              <a:ea typeface="+mn-ea"/>
              <a:cs typeface="Arial" panose="020B0604020202020204" pitchFamily="34" charset="0"/>
            </a:endParaRPr>
          </a:p>
        </p:txBody>
      </p:sp>
      <p:sp>
        <p:nvSpPr>
          <p:cNvPr id="7" name="Footer Placeholder 6"/>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pic>
        <p:nvPicPr>
          <p:cNvPr id="21509" name="Picture 10" descr="1"/>
          <p:cNvPicPr>
            <a:picLocks noChangeAspect="1"/>
          </p:cNvPicPr>
          <p:nvPr/>
        </p:nvPicPr>
        <p:blipFill>
          <a:blip r:embed="rId1"/>
          <a:stretch>
            <a:fillRect/>
          </a:stretch>
        </p:blipFill>
        <p:spPr>
          <a:xfrm>
            <a:off x="1946275" y="2247900"/>
            <a:ext cx="4341813" cy="3157538"/>
          </a:xfrm>
          <a:prstGeom prst="rect">
            <a:avLst/>
          </a:prstGeom>
          <a:noFill/>
          <a:ln w="9525">
            <a:noFill/>
          </a:ln>
        </p:spPr>
      </p:pic>
      <p:pic>
        <p:nvPicPr>
          <p:cNvPr id="21510" name="Picture 11" descr="2"/>
          <p:cNvPicPr>
            <a:picLocks noChangeAspect="1"/>
          </p:cNvPicPr>
          <p:nvPr/>
        </p:nvPicPr>
        <p:blipFill>
          <a:blip r:embed="rId2"/>
          <a:stretch>
            <a:fillRect/>
          </a:stretch>
        </p:blipFill>
        <p:spPr>
          <a:xfrm>
            <a:off x="7239000" y="2247900"/>
            <a:ext cx="4291013" cy="3157538"/>
          </a:xfrm>
          <a:prstGeom prst="rect">
            <a:avLst/>
          </a:prstGeom>
          <a:noFill/>
          <a:ln w="9525">
            <a:noFill/>
          </a:ln>
        </p:spPr>
      </p:pic>
      <p:pic>
        <p:nvPicPr>
          <p:cNvPr id="21511" name="Picture 12" descr="3"/>
          <p:cNvPicPr>
            <a:picLocks noChangeAspect="1"/>
          </p:cNvPicPr>
          <p:nvPr/>
        </p:nvPicPr>
        <p:blipFill>
          <a:blip r:embed="rId3"/>
          <a:stretch>
            <a:fillRect/>
          </a:stretch>
        </p:blipFill>
        <p:spPr>
          <a:xfrm>
            <a:off x="12395200" y="2254250"/>
            <a:ext cx="4670425" cy="3151188"/>
          </a:xfrm>
          <a:prstGeom prst="rect">
            <a:avLst/>
          </a:prstGeom>
          <a:noFill/>
          <a:ln w="9525">
            <a:noFill/>
          </a:ln>
        </p:spPr>
      </p:pic>
      <p:pic>
        <p:nvPicPr>
          <p:cNvPr id="21512" name="Picture 13" descr="4"/>
          <p:cNvPicPr>
            <a:picLocks noChangeAspect="1"/>
          </p:cNvPicPr>
          <p:nvPr/>
        </p:nvPicPr>
        <p:blipFill>
          <a:blip r:embed="rId4"/>
          <a:stretch>
            <a:fillRect/>
          </a:stretch>
        </p:blipFill>
        <p:spPr>
          <a:xfrm>
            <a:off x="4343400" y="5829300"/>
            <a:ext cx="4321175" cy="3098800"/>
          </a:xfrm>
          <a:prstGeom prst="rect">
            <a:avLst/>
          </a:prstGeom>
          <a:noFill/>
          <a:ln w="9525">
            <a:noFill/>
          </a:ln>
        </p:spPr>
      </p:pic>
      <p:pic>
        <p:nvPicPr>
          <p:cNvPr id="21513" name="Picture 14" descr="5"/>
          <p:cNvPicPr>
            <a:picLocks noChangeAspect="1"/>
          </p:cNvPicPr>
          <p:nvPr/>
        </p:nvPicPr>
        <p:blipFill>
          <a:blip r:embed="rId5"/>
          <a:stretch>
            <a:fillRect/>
          </a:stretch>
        </p:blipFill>
        <p:spPr>
          <a:xfrm>
            <a:off x="10188575" y="5843588"/>
            <a:ext cx="4562475" cy="301148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 name="Text Box 4"/>
          <p:cNvSpPr txBox="1"/>
          <p:nvPr/>
        </p:nvSpPr>
        <p:spPr>
          <a:xfrm>
            <a:off x="1447800" y="1257300"/>
            <a:ext cx="13011150" cy="922338"/>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b="1" kern="1200" cap="none" spc="0" normalizeH="0" baseline="0" noProof="0" dirty="0">
                <a:latin typeface="Arial" panose="020B0604020202020204" pitchFamily="34" charset="0"/>
                <a:ea typeface="+mn-ea"/>
                <a:cs typeface="Arial" panose="020B0604020202020204" pitchFamily="34" charset="0"/>
                <a:sym typeface="+mn-ea"/>
              </a:rPr>
              <a:t>Validation Metrics:</a:t>
            </a:r>
            <a:r>
              <a:rPr kumimoji="0" lang="en-US" kern="1200" cap="none" spc="0" normalizeH="0" baseline="0" noProof="0" dirty="0">
                <a:latin typeface="Arial" panose="020B0604020202020204" pitchFamily="34" charset="0"/>
                <a:ea typeface="+mn-ea"/>
                <a:cs typeface="Arial" panose="020B0604020202020204" pitchFamily="34" charset="0"/>
                <a:sym typeface="+mn-ea"/>
              </a:rPr>
              <a:t> </a:t>
            </a:r>
            <a:endParaRPr kumimoji="0" lang="en-US"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endParaRPr kumimoji="0" lang="en-US"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US" kern="1200" cap="none" spc="0" normalizeH="0" baseline="0" noProof="0">
              <a:latin typeface="Corbel" panose="020B0503020204020204" pitchFamily="34" charset="0"/>
              <a:ea typeface="+mn-ea"/>
              <a:cs typeface="+mn-cs"/>
            </a:endParaRPr>
          </a:p>
        </p:txBody>
      </p:sp>
      <p:pic>
        <p:nvPicPr>
          <p:cNvPr id="22532" name="Picture 2"/>
          <p:cNvPicPr>
            <a:picLocks noChangeAspect="1"/>
          </p:cNvPicPr>
          <p:nvPr/>
        </p:nvPicPr>
        <p:blipFill>
          <a:blip r:embed="rId1"/>
          <a:stretch>
            <a:fillRect/>
          </a:stretch>
        </p:blipFill>
        <p:spPr>
          <a:xfrm>
            <a:off x="2743200" y="2657475"/>
            <a:ext cx="11593513" cy="4970463"/>
          </a:xfrm>
          <a:prstGeom prst="rect">
            <a:avLst/>
          </a:prstGeom>
          <a:noFill/>
          <a:ln w="9525">
            <a:noFill/>
          </a:ln>
        </p:spPr>
      </p:pic>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Box 2"/>
          <p:cNvSpPr txBox="1"/>
          <p:nvPr/>
        </p:nvSpPr>
        <p:spPr>
          <a:xfrm>
            <a:off x="1295400" y="569913"/>
            <a:ext cx="12725400" cy="763587"/>
          </a:xfrm>
          <a:prstGeom prst="rect">
            <a:avLst/>
          </a:prstGeom>
          <a:noFill/>
          <a:ln w="9525">
            <a:noFill/>
          </a:ln>
        </p:spPr>
        <p:txBody>
          <a:bodyPr lIns="0" tIns="0" rIns="0" bIns="0">
            <a:spAutoFit/>
          </a:bodyPr>
          <a:p>
            <a:pPr eaLnBrk="1" hangingPunct="1">
              <a:lnSpc>
                <a:spcPts val="6300"/>
              </a:lnSpc>
            </a:pPr>
            <a:r>
              <a:rPr lang="en-IN" altLang="en-US" sz="4800" dirty="0">
                <a:latin typeface="Arial" panose="020B0604020202020204" pitchFamily="34" charset="0"/>
                <a:cs typeface="Arial" panose="020B0604020202020204" pitchFamily="34" charset="0"/>
              </a:rPr>
              <a:t>Results &amp; Analysis</a:t>
            </a:r>
            <a:endParaRPr lang="en-US" altLang="en-US" sz="4500" dirty="0">
              <a:solidFill>
                <a:srgbClr val="051D40"/>
              </a:solidFill>
              <a:latin typeface="Arial" panose="020B0604020202020204" pitchFamily="34" charset="0"/>
              <a:ea typeface="Open Sans Extra Bold" panose="020B0906030804020204" charset="0"/>
              <a:sym typeface="Open Sans Extra Bold" panose="020B0906030804020204" charset="0"/>
            </a:endParaRPr>
          </a:p>
        </p:txBody>
      </p:sp>
      <p:grpSp>
        <p:nvGrpSpPr>
          <p:cNvPr id="23555" name="Group 6"/>
          <p:cNvGrpSpPr/>
          <p:nvPr/>
        </p:nvGrpSpPr>
        <p:grpSpPr>
          <a:xfrm>
            <a:off x="14700250" y="7073900"/>
            <a:ext cx="5946775" cy="5946775"/>
            <a:chOff x="0" y="0"/>
            <a:chExt cx="812800" cy="812800"/>
          </a:xfrm>
        </p:grpSpPr>
        <p:sp>
          <p:nvSpPr>
            <p:cNvPr id="23564" name="Freeform 7"/>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3565" name="TextBox 8"/>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9" name="TextBox 9"/>
          <p:cNvSpPr txBox="1"/>
          <p:nvPr/>
        </p:nvSpPr>
        <p:spPr>
          <a:xfrm>
            <a:off x="5999163" y="5643563"/>
            <a:ext cx="2662238"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9690100" y="5643563"/>
            <a:ext cx="2660650" cy="2366963"/>
          </a:xfrm>
          <a:prstGeom prst="rect">
            <a:avLst/>
          </a:prstGeom>
        </p:spPr>
        <p:txBody>
          <a:bodyPr lIns="0" tIns="0" rIns="0" bIns="0">
            <a:spAutoFit/>
          </a:bodyPr>
          <a:lstStyle/>
          <a:p>
            <a:pPr marR="0" algn="ctr" defTabSz="457200" eaLnBrk="1" fontAlgn="auto" hangingPunct="1">
              <a:lnSpc>
                <a:spcPts val="2335"/>
              </a:lnSpc>
              <a:spcAft>
                <a:spcPts val="0"/>
              </a:spcAft>
              <a:buClrTx/>
              <a:buSzTx/>
              <a:buFontTx/>
              <a:buNone/>
              <a:defRPr/>
            </a:pPr>
            <a:r>
              <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rPr>
              <a:t>Lorem ipsum dolor sit amet, consectetur adipiscing elit. Nullam laoreet risus fringilla, egestas elit a, consequat augue. Phasellus sollicitudin felis mi, quis egestas ex ornare sed. </a:t>
            </a:r>
            <a:endParaRPr kumimoji="0" lang="en-US" sz="1665" kern="1200" cap="none" spc="-33" normalizeH="0" baseline="0" noProof="0">
              <a:solidFill>
                <a:srgbClr val="FDFDFD"/>
              </a:solidFill>
              <a:latin typeface="Poppins" panose="00000500000000000000"/>
              <a:ea typeface="Poppins" panose="00000500000000000000"/>
              <a:cs typeface="Poppins" panose="00000500000000000000"/>
              <a:sym typeface="Poppins" panose="00000500000000000000"/>
            </a:endParaRPr>
          </a:p>
        </p:txBody>
      </p:sp>
      <p:sp>
        <p:nvSpPr>
          <p:cNvPr id="14" name="Date Placeholder 13"/>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3559"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23560" name="TextBox 1"/>
          <p:cNvSpPr txBox="1"/>
          <p:nvPr/>
        </p:nvSpPr>
        <p:spPr>
          <a:xfrm>
            <a:off x="1295400" y="2400300"/>
            <a:ext cx="15697200" cy="461963"/>
          </a:xfrm>
          <a:prstGeom prst="rect">
            <a:avLst/>
          </a:prstGeom>
          <a:noFill/>
          <a:ln w="9525">
            <a:noFill/>
          </a:ln>
        </p:spPr>
        <p:txBody>
          <a:bodyPr>
            <a:spAutoFit/>
          </a:bodyPr>
          <a:p>
            <a:pPr algn="just"/>
            <a:endParaRPr lang="en-IN" altLang="en-US" sz="2400" dirty="0">
              <a:latin typeface="Arial" panose="020B0604020202020204" pitchFamily="34" charset="0"/>
              <a:ea typeface="Arial" panose="020B0604020202020204" pitchFamily="34" charset="0"/>
            </a:endParaRPr>
          </a:p>
        </p:txBody>
      </p:sp>
      <p:sp>
        <p:nvSpPr>
          <p:cNvPr id="16394" name="TextBox 2"/>
          <p:cNvSpPr txBox="1"/>
          <p:nvPr/>
        </p:nvSpPr>
        <p:spPr>
          <a:xfrm>
            <a:off x="1447800" y="1333500"/>
            <a:ext cx="14351000" cy="4892675"/>
          </a:xfrm>
          <a:prstGeom prst="rect">
            <a:avLst/>
          </a:prstGeom>
          <a:noFill/>
          <a:ln w="9525">
            <a:noFill/>
          </a:ln>
        </p:spPr>
        <p:txBody>
          <a:bodyPr>
            <a:spAutoFit/>
          </a:bodyPr>
          <a:lstStyle/>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r>
              <a:rPr kumimoji="0" lang="en-US" altLang="en-US" sz="2400" b="1" kern="1200" cap="none" spc="0" normalizeH="0" baseline="0" noProof="0" dirty="0">
                <a:latin typeface="Arial" panose="020B0604020202020204" pitchFamily="34" charset="0"/>
                <a:ea typeface="+mn-ea"/>
                <a:cs typeface="Arial" panose="020B0604020202020204" pitchFamily="34" charset="0"/>
              </a:rPr>
              <a:t>Qualitative Analysis:</a:t>
            </a:r>
            <a:r>
              <a:rPr kumimoji="0" lang="en-US" altLang="en-US" sz="2400" kern="1200" cap="none" spc="0" normalizeH="0" baseline="0" noProof="0" dirty="0">
                <a:latin typeface="Arial" panose="020B0604020202020204" pitchFamily="34" charset="0"/>
                <a:ea typeface="+mn-ea"/>
                <a:cs typeface="Arial" panose="020B0604020202020204" pitchFamily="34" charset="0"/>
              </a:rPr>
              <a:t>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457200" marR="0" indent="-457200" algn="just" defTabSz="457200">
              <a:buClrTx/>
              <a:buSzTx/>
              <a:buFontTx/>
              <a:buAutoNum type="arabicPeriod"/>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High Classification Accuracy: The model achieved 96.8% accuracy, demonstrating strong performance in distinguishing lung cancer cases from normal tissues.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457200" marR="0" indent="-457200" algn="just" defTabSz="457200">
              <a:buClrTx/>
              <a:buSzTx/>
              <a:buFontTx/>
              <a:buAutoNum type="arabicPeriod"/>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Balanced Precision and Recall: With Precision (94.5%) and Recall (95.2%), the model minimizes both false positives (misclassifying healthy tissues as cancerous) and false negatives (missing actual cancer cases).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457200" marR="0" indent="-457200" algn="just" defTabSz="457200">
              <a:buClrTx/>
              <a:buSzTx/>
              <a:buFontTx/>
              <a:buAutoNum type="arabicPeriod"/>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Effective Feature Extraction: Using VGG16-based feature extraction significantly improved classification accuracy compared to traditional feature engineering.</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457200" marR="0" indent="-457200" algn="just" defTabSz="457200">
              <a:buClrTx/>
              <a:buSzTx/>
              <a:buFontTx/>
              <a:buAutoNum type="arabicPeriod"/>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Fast Inference Time: The model processes images in &lt;2 seconds per image, making it feasible for real-time histopathological analysis.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endParaRPr kumimoji="0" lang="en-IN" altLang="en-US" sz="2400" kern="1200" cap="none" spc="0" normalizeH="0" baseline="0" noProof="0" dirty="0">
              <a:latin typeface="Arial" panose="020B0604020202020204" pitchFamily="34" charset="0"/>
              <a:ea typeface="Arial" panose="020B0604020202020204" pitchFamily="34" charset="0"/>
              <a:cs typeface="+mn-cs"/>
            </a:endParaRPr>
          </a:p>
        </p:txBody>
      </p:sp>
      <p:pic>
        <p:nvPicPr>
          <p:cNvPr id="23562" name="Picture 2"/>
          <p:cNvPicPr>
            <a:picLocks noChangeAspect="1"/>
          </p:cNvPicPr>
          <p:nvPr/>
        </p:nvPicPr>
        <p:blipFill>
          <a:blip r:embed="rId1"/>
          <a:stretch>
            <a:fillRect/>
          </a:stretch>
        </p:blipFill>
        <p:spPr>
          <a:xfrm>
            <a:off x="9525000" y="5524500"/>
            <a:ext cx="6875463" cy="3875088"/>
          </a:xfrm>
          <a:prstGeom prst="rect">
            <a:avLst/>
          </a:prstGeom>
          <a:noFill/>
          <a:ln w="9525">
            <a:noFill/>
          </a:ln>
        </p:spPr>
      </p:pic>
      <p:sp>
        <p:nvSpPr>
          <p:cNvPr id="2" name="Footer Placeholder 1"/>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77488D8-8027-4C93-8B45-36DBB64DAFB5}"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24579" name="Picture 7"/>
          <p:cNvPicPr>
            <a:picLocks noChangeAspect="1"/>
          </p:cNvPicPr>
          <p:nvPr/>
        </p:nvPicPr>
        <p:blipFill>
          <a:blip r:embed="rId1"/>
          <a:stretch>
            <a:fillRect/>
          </a:stretch>
        </p:blipFill>
        <p:spPr>
          <a:xfrm>
            <a:off x="2286000" y="800100"/>
            <a:ext cx="12158663" cy="84645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77488D8-8027-4C93-8B45-36DBB64DAFB5}"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pic>
        <p:nvPicPr>
          <p:cNvPr id="25603" name="Picture 3"/>
          <p:cNvPicPr>
            <a:picLocks noChangeAspect="1"/>
          </p:cNvPicPr>
          <p:nvPr/>
        </p:nvPicPr>
        <p:blipFill>
          <a:blip r:embed="rId1"/>
          <a:stretch>
            <a:fillRect/>
          </a:stretch>
        </p:blipFill>
        <p:spPr>
          <a:xfrm>
            <a:off x="990600" y="2019300"/>
            <a:ext cx="15427325" cy="40957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5" name="TextBox 5"/>
          <p:cNvSpPr txBox="1"/>
          <p:nvPr/>
        </p:nvSpPr>
        <p:spPr>
          <a:xfrm>
            <a:off x="6705600" y="-15875"/>
            <a:ext cx="4572000" cy="873125"/>
          </a:xfrm>
          <a:prstGeom prst="rect">
            <a:avLst/>
          </a:prstGeom>
        </p:spPr>
        <p:txBody>
          <a:bodyPr lIns="0" tIns="0" rIns="0" bIns="0">
            <a:spAutoFit/>
          </a:bodyPr>
          <a:lstStyle/>
          <a:p>
            <a:pPr marR="0" algn="ctr" defTabSz="457200" eaLnBrk="1" fontAlgn="auto" hangingPunct="1">
              <a:lnSpc>
                <a:spcPts val="7285"/>
              </a:lnSpc>
              <a:spcAft>
                <a:spcPts val="0"/>
              </a:spcAft>
              <a:buClrTx/>
              <a:buSzTx/>
              <a:buFontTx/>
              <a:buNone/>
              <a:defRPr/>
            </a:pPr>
            <a:r>
              <a:rPr kumimoji="0" lang="en-IN" altLang="en-US" sz="5205"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rPr>
              <a:t>CONTENT</a:t>
            </a:r>
            <a:endParaRPr kumimoji="0" lang="en-IN" altLang="en-US" sz="5205" b="1" kern="1200" cap="none" spc="0" normalizeH="0" baseline="0" noProof="0" dirty="0">
              <a:solidFill>
                <a:srgbClr val="000000"/>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13" name="Date Placeholder 12"/>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75315AA-F9B4-485E-B79A-B39830EBCDBD}"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8196" name="Slide Number Placeholder 13"/>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5" name="Footer Placeholder 14"/>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t>BATCH NO :                 DEPARTMENT OF COMPUTER SCIENCE &amp; ENGINEERING</a:t>
            </a:r>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8198" name="TextBox 1"/>
          <p:cNvSpPr txBox="1">
            <a:spLocks noChangeArrowheads="1"/>
          </p:cNvSpPr>
          <p:nvPr/>
        </p:nvSpPr>
        <p:spPr bwMode="auto">
          <a:xfrm>
            <a:off x="447675" y="233363"/>
            <a:ext cx="17002125" cy="10064750"/>
          </a:xfrm>
          <a:prstGeom prst="rect">
            <a:avLst/>
          </a:prstGeom>
          <a:noFill/>
          <a:ln>
            <a:noFill/>
          </a:ln>
        </p:spPr>
        <p:txBody>
          <a:bodyPr>
            <a:spAutoFit/>
          </a:bodyPr>
          <a:lstStyle>
            <a:lvl1pPr marL="285750" indent="-285750">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en-IN" alt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Introduction</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Objective of the Project</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Literature Review / Existing System</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Literature Review Summary</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Proposed System</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Methodology / Architecture</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Algorithm with Description</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Implementation</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Testing &amp; Validation</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Results &amp; Analysis</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Sustainable Development Goals(SDG)</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Demonstration/Prototype Showcase</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Tx/>
              <a:buNone/>
              <a:defRPr/>
            </a:pP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Challenges Encountered &amp; Solutions</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Advantages</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Limitations &amp; Future Scope</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Conclusion</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YouTube Demonstration Video URL &amp; GitHub Link</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Placement offer letter /Internship offer letter/Completion certificate</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References</a:t>
            </a:r>
            <a:endPar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457200" rtl="0" eaLnBrk="0" fontAlgn="base" latinLnBrk="0" hangingPunct="0">
              <a:lnSpc>
                <a:spcPct val="100000"/>
              </a:lnSpc>
              <a:spcBef>
                <a:spcPct val="0"/>
              </a:spcBef>
              <a:spcAft>
                <a:spcPct val="0"/>
              </a:spcAft>
              <a:buClrTx/>
              <a:buSzTx/>
              <a:buFontTx/>
              <a:buNone/>
              <a:defRPr/>
            </a:pPr>
            <a:r>
              <a:rPr kumimoji="0" lang="en-IN"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IN" alt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Group 2"/>
          <p:cNvGrpSpPr/>
          <p:nvPr/>
        </p:nvGrpSpPr>
        <p:grpSpPr>
          <a:xfrm>
            <a:off x="-2124075" y="-2346325"/>
            <a:ext cx="4692650" cy="4692650"/>
            <a:chOff x="0" y="0"/>
            <a:chExt cx="812800" cy="812800"/>
          </a:xfrm>
        </p:grpSpPr>
        <p:sp>
          <p:nvSpPr>
            <p:cNvPr id="26637"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6638"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grpSp>
        <p:nvGrpSpPr>
          <p:cNvPr id="26627" name="Group 5"/>
          <p:cNvGrpSpPr/>
          <p:nvPr/>
        </p:nvGrpSpPr>
        <p:grpSpPr>
          <a:xfrm>
            <a:off x="15573375" y="7940675"/>
            <a:ext cx="4692650" cy="4692650"/>
            <a:chOff x="0" y="0"/>
            <a:chExt cx="812800" cy="812800"/>
          </a:xfrm>
        </p:grpSpPr>
        <p:sp>
          <p:nvSpPr>
            <p:cNvPr id="26635" name="Freeform 6"/>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6636" name="TextBox 7"/>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8" name="TextBox 8"/>
          <p:cNvSpPr txBox="1"/>
          <p:nvPr/>
        </p:nvSpPr>
        <p:spPr>
          <a:xfrm>
            <a:off x="5416550" y="1885950"/>
            <a:ext cx="7454900" cy="879475"/>
          </a:xfrm>
          <a:prstGeom prst="rect">
            <a:avLst/>
          </a:prstGeom>
        </p:spPr>
        <p:txBody>
          <a:bodyPr lIns="0" tIns="0" rIns="0" bIns="0">
            <a:spAutoFit/>
          </a:bodyPr>
          <a:lstStyle/>
          <a:p>
            <a:pPr marR="0" algn="ctr" defTabSz="457200" eaLnBrk="1" fontAlgn="auto" hangingPunct="1">
              <a:lnSpc>
                <a:spcPts val="7150"/>
              </a:lnSpc>
              <a:spcAft>
                <a:spcPts val="0"/>
              </a:spcAft>
              <a:buClrTx/>
              <a:buSzTx/>
              <a:buFontTx/>
              <a:buNone/>
              <a:defRPr/>
            </a:pPr>
            <a:r>
              <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endPar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26629" name="TextBox 9"/>
          <p:cNvSpPr txBox="1"/>
          <p:nvPr/>
        </p:nvSpPr>
        <p:spPr>
          <a:xfrm>
            <a:off x="968375" y="952500"/>
            <a:ext cx="14043025" cy="534988"/>
          </a:xfrm>
          <a:prstGeom prst="rect">
            <a:avLst/>
          </a:prstGeom>
          <a:noFill/>
          <a:ln w="9525">
            <a:noFill/>
          </a:ln>
        </p:spPr>
        <p:txBody>
          <a:bodyPr lIns="0" tIns="0" rIns="0" bIns="0">
            <a:spAutoFit/>
          </a:bodyPr>
          <a:p>
            <a:pPr eaLnBrk="1" hangingPunct="1">
              <a:lnSpc>
                <a:spcPts val="4065"/>
              </a:lnSpc>
            </a:pPr>
            <a:r>
              <a:rPr lang="en-IN" altLang="en-US" sz="4800" b="1" dirty="0">
                <a:latin typeface="Arial" panose="020B0604020202020204" pitchFamily="34" charset="0"/>
                <a:cs typeface="Arial" panose="020B0604020202020204" pitchFamily="34" charset="0"/>
              </a:rPr>
              <a:t>Demonstration/Prototype Showcase</a:t>
            </a:r>
            <a:endParaRPr lang="en-US" altLang="en-US" sz="4800" b="1" dirty="0">
              <a:solidFill>
                <a:srgbClr val="000000"/>
              </a:solidFill>
              <a:latin typeface="Arial" panose="020B0604020202020204" pitchFamily="34" charset="0"/>
              <a:ea typeface="Open Sans Extra Bold" panose="020B0906030804020204" charset="0"/>
              <a:sym typeface="Open Sans Extra Bold" panose="020B0906030804020204" charset="0"/>
            </a:endParaRPr>
          </a:p>
        </p:txBody>
      </p:sp>
      <p:sp>
        <p:nvSpPr>
          <p:cNvPr id="14" name="Date Placeholder 13"/>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6631"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pic>
        <p:nvPicPr>
          <p:cNvPr id="26632" name="Picture 1"/>
          <p:cNvPicPr>
            <a:picLocks noChangeAspect="1"/>
          </p:cNvPicPr>
          <p:nvPr/>
        </p:nvPicPr>
        <p:blipFill>
          <a:blip r:embed="rId1"/>
          <a:stretch>
            <a:fillRect/>
          </a:stretch>
        </p:blipFill>
        <p:spPr>
          <a:xfrm>
            <a:off x="3810000" y="1943100"/>
            <a:ext cx="9601200" cy="5265738"/>
          </a:xfrm>
          <a:prstGeom prst="rect">
            <a:avLst/>
          </a:prstGeom>
          <a:noFill/>
          <a:ln w="9525">
            <a:noFill/>
          </a:ln>
        </p:spPr>
      </p:pic>
      <p:sp>
        <p:nvSpPr>
          <p:cNvPr id="26633" name="Text Box 2"/>
          <p:cNvSpPr txBox="1"/>
          <p:nvPr/>
        </p:nvSpPr>
        <p:spPr>
          <a:xfrm>
            <a:off x="2128838" y="7874000"/>
            <a:ext cx="12447587" cy="828675"/>
          </a:xfrm>
          <a:prstGeom prst="rect">
            <a:avLst/>
          </a:prstGeom>
          <a:noFill/>
          <a:ln w="9525">
            <a:noFill/>
          </a:ln>
        </p:spPr>
        <p:txBody>
          <a:bodyPr>
            <a:spAutoFit/>
          </a:bodyPr>
          <a:p>
            <a:r>
              <a:rPr lang="en-US" altLang="en-US" sz="2400" dirty="0">
                <a:latin typeface="Arial" panose="020B0604020202020204" pitchFamily="34" charset="0"/>
                <a:cs typeface="Arial" panose="020B0604020202020204" pitchFamily="34" charset="0"/>
              </a:rPr>
              <a:t>This interface is part of a lung disease detection system that processes CT scan images to classify lung conditions. The application performs several key functions:</a:t>
            </a:r>
            <a:endParaRPr lang="en-US" altLang="en-US" sz="2400" dirty="0">
              <a:latin typeface="Arial" panose="020B0604020202020204" pitchFamily="34" charset="0"/>
              <a:ea typeface="Arial" panose="020B0604020202020204" pitchFamily="34" charset="0"/>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619250" y="800100"/>
            <a:ext cx="14001750" cy="8585200"/>
          </a:xfrm>
          <a:prstGeom prst="rect">
            <a:avLst/>
          </a:prstGeom>
          <a:noFill/>
        </p:spPr>
        <p:txBody>
          <a:bodyPr>
            <a:spAutoFit/>
          </a:bodyPr>
          <a:lstStyle/>
          <a:p>
            <a:pPr marL="342900" marR="0" indent="-342900" defTabSz="457200">
              <a:buClrTx/>
              <a:buSzTx/>
              <a:buFontTx/>
              <a:buAutoNum type="arabicPeriod"/>
              <a:defRPr/>
            </a:pPr>
            <a:r>
              <a:rPr kumimoji="0" lang="en-US" altLang="en-US" sz="2400" kern="1200" cap="none" spc="0" normalizeH="0" baseline="0" noProof="0">
                <a:latin typeface="Arial" panose="020B0604020202020204" pitchFamily="34" charset="0"/>
                <a:ea typeface="+mn-ea"/>
                <a:cs typeface="Arial" panose="020B0604020202020204" pitchFamily="34" charset="0"/>
              </a:rPr>
              <a:t>Image Processing &amp; Analysis :</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Tx/>
              <a:buAutoNum type="arabicPeriod"/>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The user uploads a CT scan using the "Browse Image" button.</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The system preprocesses the image to enhance key features.</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Segmentation is applied to identify critical regions within the lung.</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The classified image indicates whether lung disease is detected.</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R="0" defTabSz="457200">
              <a:buClrTx/>
              <a:buSzTx/>
              <a:buFont typeface="Arial" panose="020B0604020202020204" pitchFamily="34" charset="0"/>
              <a:buNone/>
              <a:defRPr/>
            </a:pPr>
            <a:r>
              <a:rPr kumimoji="0" lang="en-US" altLang="en-US" sz="2400" kern="1200" cap="none" spc="0" normalizeH="0" baseline="0" noProof="0">
                <a:latin typeface="Arial" panose="020B0604020202020204" pitchFamily="34" charset="0"/>
                <a:ea typeface="+mn-ea"/>
                <a:cs typeface="Arial" panose="020B0604020202020204" pitchFamily="34" charset="0"/>
              </a:rPr>
              <a:t>2. Parameter Display :</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Various image analysis parameters are displayed, including Mean, Standard Deviation (SD), Entropy, Kurtosis, and Skewness.</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Diagnostic performance metrics such as Accuracy (99.1014%), Sensitivity (99.03%), and Specificity (99.1014%) are provided.</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R="0" defTabSz="457200">
              <a:buClrTx/>
              <a:buSzTx/>
              <a:buFont typeface="Arial" panose="020B0604020202020204" pitchFamily="34" charset="0"/>
              <a:buNone/>
              <a:defRPr/>
            </a:pPr>
            <a:r>
              <a:rPr kumimoji="0" lang="en-US" altLang="en-US" sz="2400" kern="1200" cap="none" spc="0" normalizeH="0" baseline="0" noProof="0">
                <a:latin typeface="Arial" panose="020B0604020202020204" pitchFamily="34" charset="0"/>
                <a:ea typeface="+mn-ea"/>
                <a:cs typeface="Arial" panose="020B0604020202020204" pitchFamily="34" charset="0"/>
              </a:rPr>
              <a:t>3. 	Diagnosis Output :</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The system determines if lung disease is detected and displays the result in the text box at the bottom ("Lung Disease detected").</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R="0" defTabSz="457200">
              <a:buClrTx/>
              <a:buSzTx/>
              <a:buFont typeface="Arial" panose="020B0604020202020204" pitchFamily="34" charset="0"/>
              <a:buNone/>
              <a:defRPr/>
            </a:pPr>
            <a:r>
              <a:rPr kumimoji="0" lang="en-US" altLang="en-US" sz="2400" kern="1200" cap="none" spc="0" normalizeH="0" baseline="0" noProof="0">
                <a:latin typeface="Arial" panose="020B0604020202020204" pitchFamily="34" charset="0"/>
                <a:ea typeface="+mn-ea"/>
                <a:cs typeface="Arial" panose="020B0604020202020204" pitchFamily="34" charset="0"/>
              </a:rPr>
              <a:t>4. User Controls :</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R="0" defTabSz="457200">
              <a:buClrTx/>
              <a:buSzTx/>
              <a:buFont typeface="Arial" panose="020B0604020202020204" pitchFamily="34" charset="0"/>
              <a:buNone/>
              <a:defRPr/>
            </a:pP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Process Button: Executes image analysis.</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Reset Button: Clears the current session.</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a:p>
            <a:pPr marL="342900" marR="0" indent="-342900" defTabSz="457200">
              <a:buClrTx/>
              <a:buSzTx/>
              <a:buFont typeface="Arial" panose="020B0604020202020204" pitchFamily="34" charset="0"/>
              <a:buChar char="•"/>
              <a:defRPr/>
            </a:pPr>
            <a:r>
              <a:rPr kumimoji="0" lang="en-US" altLang="en-US" sz="2400" kern="1200" cap="none" spc="0" normalizeH="0" baseline="0" noProof="0">
                <a:latin typeface="Arial" panose="020B0604020202020204" pitchFamily="34" charset="0"/>
                <a:ea typeface="+mn-ea"/>
                <a:cs typeface="Arial" panose="020B0604020202020204" pitchFamily="34" charset="0"/>
              </a:rPr>
              <a:t>Exit Button: Closes the application.</a:t>
            </a:r>
            <a:endParaRPr kumimoji="0" lang="en-US" altLang="en-US" sz="2400" kern="1200" cap="none" spc="0" normalizeH="0" baseline="0" noProof="0">
              <a:latin typeface="Arial" panose="020B0604020202020204" pitchFamily="34" charset="0"/>
              <a:ea typeface="+mn-ea"/>
              <a:cs typeface="Arial" panose="020B0604020202020204" pitchFamily="34" charset="0"/>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9698" name="Group 2"/>
          <p:cNvGrpSpPr/>
          <p:nvPr/>
        </p:nvGrpSpPr>
        <p:grpSpPr>
          <a:xfrm>
            <a:off x="-2124075" y="-2346325"/>
            <a:ext cx="4692650" cy="4692650"/>
            <a:chOff x="0" y="0"/>
            <a:chExt cx="812800" cy="812800"/>
          </a:xfrm>
        </p:grpSpPr>
        <p:sp>
          <p:nvSpPr>
            <p:cNvPr id="29708"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9709"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grpSp>
        <p:nvGrpSpPr>
          <p:cNvPr id="29699" name="Group 5"/>
          <p:cNvGrpSpPr/>
          <p:nvPr/>
        </p:nvGrpSpPr>
        <p:grpSpPr>
          <a:xfrm>
            <a:off x="15573375" y="7940675"/>
            <a:ext cx="4692650" cy="4692650"/>
            <a:chOff x="0" y="0"/>
            <a:chExt cx="812800" cy="812800"/>
          </a:xfrm>
        </p:grpSpPr>
        <p:sp>
          <p:nvSpPr>
            <p:cNvPr id="29706" name="Freeform 6"/>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29707" name="TextBox 7"/>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8" name="TextBox 8"/>
          <p:cNvSpPr txBox="1"/>
          <p:nvPr/>
        </p:nvSpPr>
        <p:spPr>
          <a:xfrm>
            <a:off x="5416550" y="1885950"/>
            <a:ext cx="7454900" cy="879475"/>
          </a:xfrm>
          <a:prstGeom prst="rect">
            <a:avLst/>
          </a:prstGeom>
        </p:spPr>
        <p:txBody>
          <a:bodyPr lIns="0" tIns="0" rIns="0" bIns="0">
            <a:spAutoFit/>
          </a:bodyPr>
          <a:lstStyle/>
          <a:p>
            <a:pPr marR="0" algn="ctr" defTabSz="457200" eaLnBrk="1" fontAlgn="auto" hangingPunct="1">
              <a:lnSpc>
                <a:spcPts val="7150"/>
              </a:lnSpc>
              <a:spcAft>
                <a:spcPts val="0"/>
              </a:spcAft>
              <a:buClrTx/>
              <a:buSzTx/>
              <a:buFontTx/>
              <a:buNone/>
              <a:defRPr/>
            </a:pPr>
            <a:r>
              <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endPar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29701" name="TextBox 9"/>
          <p:cNvSpPr txBox="1"/>
          <p:nvPr/>
        </p:nvSpPr>
        <p:spPr>
          <a:xfrm>
            <a:off x="968375" y="1162050"/>
            <a:ext cx="14043025" cy="534988"/>
          </a:xfrm>
          <a:prstGeom prst="rect">
            <a:avLst/>
          </a:prstGeom>
          <a:noFill/>
          <a:ln w="9525">
            <a:noFill/>
          </a:ln>
        </p:spPr>
        <p:txBody>
          <a:bodyPr lIns="0" tIns="0" rIns="0" bIns="0">
            <a:spAutoFit/>
          </a:bodyPr>
          <a:p>
            <a:pPr eaLnBrk="1" hangingPunct="1">
              <a:lnSpc>
                <a:spcPts val="4065"/>
              </a:lnSpc>
            </a:pPr>
            <a:r>
              <a:rPr lang="en-IN" altLang="en-US" sz="4800" b="1" dirty="0">
                <a:latin typeface="Arial" panose="020B0604020202020204" pitchFamily="34" charset="0"/>
                <a:cs typeface="Arial" panose="020B0604020202020204" pitchFamily="34" charset="0"/>
              </a:rPr>
              <a:t>Demonstration/Prototype Showcase</a:t>
            </a:r>
            <a:endParaRPr lang="en-US" altLang="en-US" sz="4800" b="1" dirty="0">
              <a:solidFill>
                <a:srgbClr val="000000"/>
              </a:solidFill>
              <a:latin typeface="Arial" panose="020B0604020202020204" pitchFamily="34" charset="0"/>
              <a:ea typeface="Open Sans Extra Bold" panose="020B0906030804020204" charset="0"/>
              <a:sym typeface="Open Sans Extra Bold" panose="020B0906030804020204" charset="0"/>
            </a:endParaRPr>
          </a:p>
        </p:txBody>
      </p:sp>
      <p:sp>
        <p:nvSpPr>
          <p:cNvPr id="14" name="Date Placeholder 13"/>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29703"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4345" name="TextBox 1"/>
          <p:cNvSpPr txBox="1">
            <a:spLocks noChangeArrowheads="1"/>
          </p:cNvSpPr>
          <p:nvPr/>
        </p:nvSpPr>
        <p:spPr bwMode="auto">
          <a:xfrm>
            <a:off x="973138" y="1885950"/>
            <a:ext cx="16405225" cy="7089775"/>
          </a:xfrm>
          <a:prstGeom prst="rect">
            <a:avLst/>
          </a:prstGeom>
          <a:noFill/>
          <a:ln>
            <a:noFill/>
          </a:ln>
        </p:spPr>
        <p:txBody>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just" defTabSz="457200" rtl="0" eaLnBrk="0" fontAlgn="base" latinLnBrk="0" hangingPunct="0">
              <a:lnSpc>
                <a:spcPct val="100000"/>
              </a:lnSpc>
              <a:spcBef>
                <a:spcPct val="0"/>
              </a:spcBef>
              <a:spcAft>
                <a:spcPct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General Considerations for Both Options:</a:t>
            </a:r>
            <a:endPar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US" alt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Focus on Key Features:</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 Automated Lung Cancer Detection :</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Uses hybrid histological image analysis to detect lung cancer in CT scan images.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Image Preprocessing &amp; Segmentation</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Enhances image quality and isolates lung regions using advanced filtering and segmentation techniques.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2. Hybrid Machine Learning Approach :</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Implements XGBoost and LightGBM for high-accuracy classification of cancerous and non-cancerous regions.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Graphical User Interface (GUI)</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Provides an intuitive interface for image uploading, processing, and result visualization.</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3. Real-time Parameter Calculation :</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Computes mean, standard deviation, entropy, kurtosis, and skewness for lung images.</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High Accuracy &amp; Performance</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Achieves 99% accuracy, 99.03% sensitivity, and 99.10% specificity, ensuring reliable early detection.</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4572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IN" altLang="en-US" sz="24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2" name="Footer Placeholder 1"/>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676400" y="1028700"/>
            <a:ext cx="13793788" cy="7477125"/>
          </a:xfrm>
          <a:prstGeom prst="rect">
            <a:avLst/>
          </a:prstGeom>
          <a:noFill/>
        </p:spPr>
        <p:txBody>
          <a:bodyPr>
            <a:spAutoFit/>
          </a:bodyPr>
          <a:lstStyle/>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4. User-Friendly Interaction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Simple "Browse Image" and "Process" buttons for effortless interaction.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Result Interpretation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Displays the classification outcome (e.g., "Lung Disease Detected") along with quantitative metrics.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5. High Accuracy &amp; Performance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Achieves 99% accuracy, 99.03% sensitivity, and 99.10% specificity, ensuring reliable early detection.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6. User-Friendly Interaction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Simple "Browse Image" and "Process" buttons for effortless interaction.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7. Result Interpretation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Displays the classification outcome (e.g., "Lung Disease Detected") along with quantitative metrics.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990600" y="419100"/>
            <a:ext cx="15062200" cy="969327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2400" b="1" kern="1200" cap="none" spc="0" normalizeH="0" baseline="0" noProof="0" dirty="0">
                <a:latin typeface="Arial" panose="020B0604020202020204" pitchFamily="34" charset="0"/>
                <a:ea typeface="+mn-ea"/>
                <a:cs typeface="Arial" panose="020B0604020202020204" pitchFamily="34" charset="0"/>
                <a:sym typeface="+mn-ea"/>
              </a:rPr>
              <a:t>Relevance to Project Goals:</a:t>
            </a:r>
            <a:r>
              <a:rPr kumimoji="0" lang="en-US" sz="2400" kern="1200" cap="none" spc="0" normalizeH="0" baseline="0" noProof="0" dirty="0">
                <a:latin typeface="Arial" panose="020B0604020202020204" pitchFamily="34" charset="0"/>
                <a:ea typeface="+mn-ea"/>
                <a:cs typeface="Arial" panose="020B0604020202020204" pitchFamily="34" charset="0"/>
                <a:sym typeface="+mn-ea"/>
              </a:rPr>
              <a:t> </a:t>
            </a:r>
            <a:endParaRPr kumimoji="0" 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endParaRPr kumimoji="0" 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1. Early Detection of Lung Diseases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The system successfully detects lung diseases from CT scan images, aligning with the goal of providing an early diagnosis to improve patient outcomes.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2. Implementation of Advanced Image Processing Techniques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The prototype applies preprocessing, segmentation, and classification methods to enhance image quality and extract meaningful patterns, ensuring precise analysis.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3. Use of Machine Learning for Classification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The project incorporates a Hybrid Deep Learning Model (CNN-based) for automated classification, ensuring high accuracy in disease detection.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4. High Accuracy and Performance in Diagnosis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The system achieves 99.10% accuracy, 99.03% sensitivity, and 99.10% specificity, demonstrating its reliability and effectiveness in lung disease identification.</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5. User-Friendly Interface for Medical Practitioners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The GUI allows easy image uploading, processing, and result interpretation, ensuring accessibility for radiologists and healthcare professionals.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6. Automation and Reduction of Manual Diagnosis Errors</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rPr>
              <a:t>By leveraging AI and image processing, the system minimizes human error in visual diagnosis, improving diagnostic efficiency.</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US" sz="2400" kern="1200" cap="none" spc="0" normalizeH="0" baseline="0" noProof="0" dirty="0">
              <a:latin typeface="Arial" panose="020B0604020202020204" pitchFamily="34" charset="0"/>
              <a:ea typeface="+mn-ea"/>
              <a:cs typeface="Arial" panose="020B0604020202020204" pitchFamily="34" charset="0"/>
              <a:sym typeface="+mn-ea"/>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066800" y="800100"/>
            <a:ext cx="14489113" cy="8216900"/>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r>
              <a:rPr kumimoji="0" lang="en-US" sz="2400" b="1" kern="1200" cap="none" spc="0" normalizeH="0" baseline="0" noProof="0" dirty="0">
                <a:latin typeface="Arial" panose="020B0604020202020204" pitchFamily="34" charset="0"/>
                <a:ea typeface="+mn-ea"/>
                <a:cs typeface="Arial" panose="020B0604020202020204" pitchFamily="34" charset="0"/>
                <a:sym typeface="+mn-ea"/>
              </a:rPr>
              <a:t>Addressing Potential Questions :</a:t>
            </a:r>
            <a:endParaRPr kumimoji="0" lang="en-US" sz="2400" b="1"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endParaRPr kumimoji="0" lang="en-US" sz="2400" b="1"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1. Can this system be integrated into a hospital's workflow?</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Answer: Yes! With minor modifications, it can be integrated into hospital PACS (Picture Archiving and Communication Systems) for automated analysis of patient scans.</a:t>
            </a:r>
            <a:r>
              <a:rPr kumimoji="0" lang="en-US" sz="2400" kern="1200" cap="none" spc="0" normalizeH="0" baseline="0" noProof="0" dirty="0">
                <a:latin typeface="Arial" panose="020B0604020202020204" pitchFamily="34" charset="0"/>
                <a:ea typeface="+mn-ea"/>
                <a:cs typeface="Arial" panose="020B0604020202020204" pitchFamily="34" charset="0"/>
                <a:sym typeface="+mn-ea"/>
              </a:rPr>
              <a:t> </a:t>
            </a:r>
            <a:endParaRPr kumimoji="0" 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endParaRPr kumimoji="0" 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2. What are the limitations of the system?</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Answer:</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It currently focuses on binary classification (disease/no disease).</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Performance depends on dataset quality and diversity.</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The model requires further validation with larger, diverse datasets for real-world deployment.</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3. How is user interaction handled in the system?</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Answer : The interface allows users to:</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Upload a CT scan using the "Browse Image" button.</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Process the image to analyze and classify lung disease.</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View diagnostic metrics such as mean, entropy, and skewness.</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Reset or exit the application as needed.</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 typeface="Arial" panose="020B0604020202020204" pitchFamily="34" charset="0"/>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4. What kind of images can be uploaded?</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Answer: The system supports CT scan images in common medical imaging formats such as PNG, JPG, and DICOM.</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8" name="Group 2"/>
          <p:cNvGrpSpPr/>
          <p:nvPr/>
        </p:nvGrpSpPr>
        <p:grpSpPr>
          <a:xfrm>
            <a:off x="15573375" y="7940675"/>
            <a:ext cx="4692650" cy="4692650"/>
            <a:chOff x="0" y="0"/>
            <a:chExt cx="812800" cy="812800"/>
          </a:xfrm>
        </p:grpSpPr>
        <p:sp>
          <p:nvSpPr>
            <p:cNvPr id="34824"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34825"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34819" name="TextBox 5"/>
          <p:cNvSpPr txBox="1"/>
          <p:nvPr/>
        </p:nvSpPr>
        <p:spPr>
          <a:xfrm>
            <a:off x="1028700" y="876300"/>
            <a:ext cx="11087100" cy="677863"/>
          </a:xfrm>
          <a:prstGeom prst="rect">
            <a:avLst/>
          </a:prstGeom>
          <a:noFill/>
          <a:ln w="9525">
            <a:noFill/>
          </a:ln>
        </p:spPr>
        <p:txBody>
          <a:bodyPr lIns="0" tIns="0" rIns="0" bIns="0">
            <a:spAutoFit/>
          </a:bodyPr>
          <a:p>
            <a:r>
              <a:rPr lang="en-IN" altLang="en-US" sz="4400" b="1" dirty="0">
                <a:latin typeface="Arial" panose="020B0604020202020204" pitchFamily="34" charset="0"/>
                <a:cs typeface="Arial" panose="020B0604020202020204" pitchFamily="34" charset="0"/>
              </a:rPr>
              <a:t>Challenges Encountered &amp; Solutions</a:t>
            </a:r>
            <a:endParaRPr lang="en-IN" altLang="en-US" sz="4400" b="1" dirty="0">
              <a:latin typeface="Arial" panose="020B0604020202020204" pitchFamily="34" charset="0"/>
              <a:ea typeface="Arial" panose="020B0604020202020204" pitchFamily="34" charset="0"/>
            </a:endParaRPr>
          </a:p>
        </p:txBody>
      </p:sp>
      <p:sp>
        <p:nvSpPr>
          <p:cNvPr id="10" name="Date Placeholder 9"/>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4821"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26631" name="TextBox 1"/>
          <p:cNvSpPr txBox="1"/>
          <p:nvPr/>
        </p:nvSpPr>
        <p:spPr>
          <a:xfrm>
            <a:off x="1066800" y="2019300"/>
            <a:ext cx="16040100" cy="7477125"/>
          </a:xfrm>
          <a:prstGeom prst="rect">
            <a:avLst/>
          </a:prstGeom>
          <a:noFill/>
          <a:ln w="9525">
            <a:noFill/>
          </a:ln>
        </p:spPr>
        <p:txBody>
          <a:bodyPr>
            <a:spAutoFit/>
          </a:bodyPr>
          <a:lstStyle/>
          <a:p>
            <a:pPr marR="0" algn="just" defTabSz="457200">
              <a:buClrTx/>
              <a:buSzTx/>
              <a:buFontTx/>
              <a:buNone/>
              <a:defRPr/>
            </a:pPr>
            <a:r>
              <a:rPr kumimoji="0" lang="en-US" altLang="en-US" sz="2400" b="1" kern="1200" cap="none" spc="0" normalizeH="0" baseline="0" noProof="0" dirty="0">
                <a:latin typeface="Arial" panose="020B0604020202020204" pitchFamily="34" charset="0"/>
                <a:ea typeface="+mn-ea"/>
                <a:cs typeface="Arial" panose="020B0604020202020204" pitchFamily="34" charset="0"/>
              </a:rPr>
              <a:t>Challenges:</a:t>
            </a:r>
            <a:r>
              <a:rPr kumimoji="0" lang="en-US" altLang="en-US" sz="2400" kern="1200" cap="none" spc="0" normalizeH="0" baseline="0" noProof="0" dirty="0">
                <a:latin typeface="Arial" panose="020B0604020202020204" pitchFamily="34" charset="0"/>
                <a:ea typeface="+mn-ea"/>
                <a:cs typeface="Arial" panose="020B0604020202020204" pitchFamily="34" charset="0"/>
              </a:rPr>
              <a:t>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1. Data Quality Issues :</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Inconsistent Image Resolutions: Different histological images had varying resolutions, requiring standardization.</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Noisy Data: Presence of artifacts in CT images affected preprocessing and segmentation accuracy.</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2. Model Overfitting :</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Small Dataset Problem: Limited availability of labeled lung cancer images led to potential overfitting.</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Complex Feature Space: The hybrid approach required careful tuning of hyperparameters to avoid overfitting.</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3. Performance Bottlenecks :</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Processing Speed: High-resolution CT images increased computational time during training and classification.</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Memory Constraints: Large datasets and deep learning models required significant memory and processing power.</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4. Algorithm Optimization :</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Balancing XGBoost &amp; LightGBM: Finding an optimal balance between the two models for improved accuracy.</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Arial" panose="020B0604020202020204" pitchFamily="34" charset="0"/>
                <a:cs typeface="+mn-cs"/>
              </a:rPr>
              <a:t>Feature Engineering: Selecting the most relevant features without increasing computational complexity.</a:t>
            </a:r>
            <a:endParaRPr kumimoji="0" lang="en-US" altLang="en-US" sz="2400" kern="1200" cap="none" spc="0" normalizeH="0" baseline="0" noProof="0" dirty="0">
              <a:latin typeface="Arial" panose="020B0604020202020204" pitchFamily="34" charset="0"/>
              <a:ea typeface="Arial" panose="020B0604020202020204" pitchFamily="34" charset="0"/>
              <a:cs typeface="+mn-cs"/>
            </a:endParaRPr>
          </a:p>
        </p:txBody>
      </p:sp>
      <p:sp>
        <p:nvSpPr>
          <p:cNvPr id="2" name="Footer Placeholder 1"/>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990600" y="419100"/>
            <a:ext cx="15270163" cy="9693275"/>
          </a:xfrm>
          <a:prstGeom prst="rect">
            <a:avLst/>
          </a:prstGeom>
          <a:noFill/>
        </p:spPr>
        <p:txBody>
          <a:bodyPr>
            <a:spAutoFit/>
          </a:bodyPr>
          <a:lstStyle/>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r>
              <a:rPr kumimoji="0" lang="en-US" altLang="en-US" sz="2400" b="1" kern="1200" cap="none" spc="0" normalizeH="0" baseline="0" noProof="0" dirty="0">
                <a:latin typeface="Arial" panose="020B0604020202020204" pitchFamily="34" charset="0"/>
                <a:ea typeface="+mn-ea"/>
                <a:cs typeface="Arial" panose="020B0604020202020204" pitchFamily="34" charset="0"/>
                <a:sym typeface="+mn-ea"/>
              </a:rPr>
              <a:t>Solutions :</a:t>
            </a:r>
            <a:endParaRPr kumimoji="0" lang="en-US" altLang="en-US" sz="2400" b="1"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b="1"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1. Data Quality Solutions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Image Preprocessing: Applied noise reduction filters and contrast enhancement to improve image clarity.</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Standardization: Resized all images to a uniform resolution before feeding them into the model.</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2. Addressing Model Overfitting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Data Augmentation: Applied rotation, flipping, and contrast adjustments to increase dataset size.</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Regularization Techniques: Used L1/L2 regularization and dropout layers in deep learning models.</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3. Performance Optimization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Efficient Image Processing: Used optimized MATLAB functions for faster image segmentation.</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GPU Acceleration: Leveraged MATLAB’s parallel computing toolbox for model training.</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4. Algorithm Optimization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Hyperparameter Tuning: Used Bayesian optimization to fine-tune XGBoost and LightGBM models.</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Feature Selection: Applied Principal Component Analysis (PCA) to reduce dimensionality without losing critical information.</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 </a:t>
            </a:r>
            <a:endParaRPr kumimoji="0" lang="en-US" altLang="en-US" sz="24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 name="Text Box 2"/>
          <p:cNvSpPr txBox="1"/>
          <p:nvPr/>
        </p:nvSpPr>
        <p:spPr>
          <a:xfrm>
            <a:off x="1295400" y="876300"/>
            <a:ext cx="13876338" cy="7108825"/>
          </a:xfrm>
          <a:prstGeom prst="rect">
            <a:avLst/>
          </a:prstGeom>
          <a:noFill/>
        </p:spPr>
        <p:txBody>
          <a:bodyPr>
            <a:spAutoFit/>
          </a:bodyPr>
          <a:lstStyle/>
          <a:p>
            <a:pPr marR="0" algn="just" defTabSz="457200">
              <a:buClrTx/>
              <a:buSzTx/>
              <a:buFontTx/>
              <a:buNone/>
              <a:defRPr/>
            </a:pPr>
            <a:r>
              <a:rPr kumimoji="0" lang="en-US" altLang="en-US" sz="2400" b="1" kern="1200" cap="none" spc="0" normalizeH="0" baseline="0" noProof="0" dirty="0">
                <a:latin typeface="Arial" panose="020B0604020202020204" pitchFamily="34" charset="0"/>
                <a:ea typeface="+mn-ea"/>
                <a:cs typeface="Arial" panose="020B0604020202020204" pitchFamily="34" charset="0"/>
                <a:sym typeface="+mn-ea"/>
              </a:rPr>
              <a:t>Lessons Learned :</a:t>
            </a:r>
            <a:endParaRPr kumimoji="0" lang="en-US" altLang="en-US" sz="2400" b="1"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1. Data Quality is Crucial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High-quality input data significantly improves the accuracy and reliability of the model.</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2. Balancing Complexity and Performance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While deep learning models are powerful, they require careful tuning to avoid overfitting and excessive computation time.</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3. Importance of User Experience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A well-designed interface enhances usability and makes the tool more accessible to medical professionals.</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4. Continuous Model Improvement :</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R="0" algn="just" defTabSz="457200">
              <a:buClrTx/>
              <a:buSzTx/>
              <a:buFontTx/>
              <a:buNone/>
              <a:defRPr/>
            </a:pP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a:p>
            <a:pPr marL="342900" marR="0" indent="-342900" algn="just" defTabSz="457200">
              <a:buClrTx/>
              <a:buSzTx/>
              <a:buFont typeface="Arial" panose="020B0604020202020204" pitchFamily="34" charset="0"/>
              <a:buChar char="•"/>
              <a:defRPr/>
            </a:pPr>
            <a:r>
              <a:rPr kumimoji="0" lang="en-US" altLang="en-US" sz="2400" kern="1200" cap="none" spc="0" normalizeH="0" baseline="0" noProof="0" dirty="0">
                <a:latin typeface="Arial" panose="020B0604020202020204" pitchFamily="34" charset="0"/>
                <a:ea typeface="+mn-ea"/>
                <a:cs typeface="Arial" panose="020B0604020202020204" pitchFamily="34" charset="0"/>
                <a:sym typeface="+mn-ea"/>
              </a:rPr>
              <a:t>Regularly updating the model with new data improves its predictive capabilities and generalization.</a:t>
            </a:r>
            <a:endParaRPr kumimoji="0" lang="en-US" altLang="en-US" sz="2400" kern="1200" cap="none" spc="0" normalizeH="0" baseline="0" noProof="0" dirty="0">
              <a:latin typeface="Arial" panose="020B0604020202020204" pitchFamily="34" charset="0"/>
              <a:ea typeface="+mn-ea"/>
              <a:cs typeface="Arial" panose="020B0604020202020204" pitchFamily="34" charset="0"/>
              <a:sym typeface="+mn-ea"/>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7890" name="Group 2"/>
          <p:cNvGrpSpPr/>
          <p:nvPr/>
        </p:nvGrpSpPr>
        <p:grpSpPr>
          <a:xfrm>
            <a:off x="-2124075" y="-2346325"/>
            <a:ext cx="4692650" cy="4692650"/>
            <a:chOff x="0" y="0"/>
            <a:chExt cx="812800" cy="812800"/>
          </a:xfrm>
        </p:grpSpPr>
        <p:sp>
          <p:nvSpPr>
            <p:cNvPr id="37900"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37901"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grpSp>
        <p:nvGrpSpPr>
          <p:cNvPr id="37891" name="Group 5"/>
          <p:cNvGrpSpPr/>
          <p:nvPr/>
        </p:nvGrpSpPr>
        <p:grpSpPr>
          <a:xfrm>
            <a:off x="15573375" y="7940675"/>
            <a:ext cx="4692650" cy="4692650"/>
            <a:chOff x="0" y="0"/>
            <a:chExt cx="812800" cy="812800"/>
          </a:xfrm>
        </p:grpSpPr>
        <p:sp>
          <p:nvSpPr>
            <p:cNvPr id="37898" name="Freeform 6"/>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37899" name="TextBox 7"/>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8" name="TextBox 8"/>
          <p:cNvSpPr txBox="1"/>
          <p:nvPr/>
        </p:nvSpPr>
        <p:spPr>
          <a:xfrm>
            <a:off x="5416550" y="1885950"/>
            <a:ext cx="7454900" cy="879475"/>
          </a:xfrm>
          <a:prstGeom prst="rect">
            <a:avLst/>
          </a:prstGeom>
        </p:spPr>
        <p:txBody>
          <a:bodyPr lIns="0" tIns="0" rIns="0" bIns="0">
            <a:spAutoFit/>
          </a:bodyPr>
          <a:lstStyle/>
          <a:p>
            <a:pPr marR="0" algn="ctr" defTabSz="457200" eaLnBrk="1" fontAlgn="auto" hangingPunct="1">
              <a:lnSpc>
                <a:spcPts val="7150"/>
              </a:lnSpc>
              <a:spcAft>
                <a:spcPts val="0"/>
              </a:spcAft>
              <a:buClrTx/>
              <a:buSzTx/>
              <a:buFontTx/>
              <a:buNone/>
              <a:defRPr/>
            </a:pPr>
            <a:r>
              <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rPr>
              <a:t>Concept In Business</a:t>
            </a:r>
            <a:endParaRPr kumimoji="0" lang="en-US" sz="5110" kern="1200" cap="none" spc="0" normalizeH="0" baseline="0" noProof="0">
              <a:solidFill>
                <a:srgbClr val="FDFDFD"/>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37893" name="TextBox 9"/>
          <p:cNvSpPr txBox="1"/>
          <p:nvPr/>
        </p:nvSpPr>
        <p:spPr>
          <a:xfrm>
            <a:off x="968375" y="1162050"/>
            <a:ext cx="14043025" cy="738188"/>
          </a:xfrm>
          <a:prstGeom prst="rect">
            <a:avLst/>
          </a:prstGeom>
          <a:noFill/>
          <a:ln w="9525">
            <a:noFill/>
          </a:ln>
        </p:spPr>
        <p:txBody>
          <a:bodyPr lIns="0" tIns="0" rIns="0" bIns="0">
            <a:spAutoFit/>
          </a:bodyPr>
          <a:p>
            <a:pPr>
              <a:buFont typeface="Arial" panose="020B0604020202020204" pitchFamily="34" charset="0"/>
              <a:buChar char="•"/>
            </a:pPr>
            <a:r>
              <a:rPr lang="en-IN" altLang="en-US" sz="4800" b="1" dirty="0">
                <a:latin typeface="Arial" panose="020B0604020202020204" pitchFamily="34" charset="0"/>
                <a:cs typeface="Arial" panose="020B0604020202020204" pitchFamily="34" charset="0"/>
              </a:rPr>
              <a:t>Sustainable Development Goals(SDG)</a:t>
            </a:r>
            <a:endParaRPr lang="en-IN" altLang="en-US" sz="4800" b="1" dirty="0">
              <a:latin typeface="Arial" panose="020B0604020202020204" pitchFamily="34" charset="0"/>
              <a:ea typeface="Arial" panose="020B0604020202020204" pitchFamily="34" charset="0"/>
            </a:endParaRPr>
          </a:p>
        </p:txBody>
      </p:sp>
      <p:sp>
        <p:nvSpPr>
          <p:cNvPr id="14" name="Date Placeholder 13"/>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E50D6E7-34A0-4E6F-89B3-C1F6F3D1ABB0}"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7895" name="Slide Number Placeholder 14"/>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37897" name="TextBox 1"/>
          <p:cNvSpPr txBox="1"/>
          <p:nvPr/>
        </p:nvSpPr>
        <p:spPr>
          <a:xfrm>
            <a:off x="979488" y="2130425"/>
            <a:ext cx="16405225" cy="5632450"/>
          </a:xfrm>
          <a:prstGeom prst="rect">
            <a:avLst/>
          </a:prstGeom>
          <a:noFill/>
          <a:ln w="9525">
            <a:noFill/>
          </a:ln>
        </p:spPr>
        <p:txBody>
          <a:bodyPr>
            <a:spAutoFit/>
          </a:bodyPr>
          <a:p>
            <a:pPr algn="just"/>
            <a:r>
              <a:rPr lang="en-US" altLang="en-US" sz="2400" dirty="0">
                <a:latin typeface="Arial" panose="020B0604020202020204" pitchFamily="34" charset="0"/>
                <a:cs typeface="Arial" panose="020B0604020202020204" pitchFamily="34" charset="0"/>
              </a:rPr>
              <a:t>1. Contribution to SDGs: The project aligns with multiple UN Sustainable Development Goals, including SDG 3 (Good Health and Well-being) by enabling early lung cancer detection, SDG 9 (Innovation and Infrastructure) through advanced AI-driven diagnostics, SDG 10 (Reduced Inequalities) by improving healthcare access in underserved regions, and SDG 17 (Partnerships) via collaborations with global institutions and datasets.</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2. Social Impact: The system enhances healthcare outcomes by enabling early, accurate diagnosis, improves accessibility in low-resource settings, empowers medical professionals with reliable tools, and reduces healthcare costs by automating diagnostics.</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3. Environmental Impact: Efficient algorithms like LightGBM and XGBoost promote energy-saving computation, while optimized diagnostics reduce medical waste and unnecessary tests, supporting sustainable healthcare practices.</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4. Future Sustainability: The scalable and adaptable nature of the system ensures long-term technological sustainability, allowing for easy upgrades and integration with other diagnostic modalities.</a:t>
            </a:r>
            <a:endParaRPr lang="en-US" altLang="en-US" sz="2400" dirty="0">
              <a:latin typeface="Arial" panose="020B0604020202020204" pitchFamily="34" charset="0"/>
              <a:cs typeface="Arial" panose="020B0604020202020204" pitchFamily="34" charset="0"/>
            </a:endParaRPr>
          </a:p>
          <a:p>
            <a:pPr algn="just"/>
            <a:endParaRPr lang="en-IN"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9218" name="TextBox 6"/>
          <p:cNvSpPr txBox="1"/>
          <p:nvPr/>
        </p:nvSpPr>
        <p:spPr>
          <a:xfrm>
            <a:off x="1752600" y="342900"/>
            <a:ext cx="12496800" cy="677863"/>
          </a:xfrm>
          <a:prstGeom prst="rect">
            <a:avLst/>
          </a:prstGeom>
          <a:noFill/>
          <a:ln w="9525">
            <a:noFill/>
          </a:ln>
        </p:spPr>
        <p:txBody>
          <a:bodyPr lIns="0" tIns="0" rIns="0" bIns="0">
            <a:spAutoFit/>
          </a:bodyPr>
          <a:p>
            <a:pPr>
              <a:buFont typeface="Arial" panose="020B0604020202020204" pitchFamily="34" charset="0"/>
              <a:buChar char="•"/>
            </a:pPr>
            <a:r>
              <a:rPr lang="en-US" altLang="en-US" sz="4400" b="1" dirty="0">
                <a:latin typeface="Arial" panose="020B0604020202020204" pitchFamily="34" charset="0"/>
                <a:cs typeface="Arial" panose="020B0604020202020204" pitchFamily="34" charset="0"/>
              </a:rPr>
              <a:t>Introduction</a:t>
            </a:r>
            <a:endParaRPr lang="en-US" altLang="en-US" sz="4400" b="1" dirty="0">
              <a:latin typeface="Arial" panose="020B0604020202020204" pitchFamily="34" charset="0"/>
              <a:ea typeface="Arial" panose="020B0604020202020204" pitchFamily="34" charset="0"/>
            </a:endParaRPr>
          </a:p>
        </p:txBody>
      </p:sp>
      <p:sp>
        <p:nvSpPr>
          <p:cNvPr id="10" name="Date Placeholder 9"/>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407FE32-2FE5-4A9C-A35C-0C38B6186485}"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9220"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 name="Footer Placeholder 11"/>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extBox 1"/>
          <p:cNvSpPr txBox="1"/>
          <p:nvPr/>
        </p:nvSpPr>
        <p:spPr>
          <a:xfrm>
            <a:off x="1295400" y="762000"/>
            <a:ext cx="16002000" cy="8772525"/>
          </a:xfrm>
          <a:prstGeom prst="rect">
            <a:avLst/>
          </a:prstGeom>
          <a:noFill/>
        </p:spPr>
        <p:txBody>
          <a:bodyPr>
            <a:spAutoFit/>
          </a:bodyPr>
          <a:lstStyle/>
          <a:p>
            <a:pPr marL="342900" marR="0" indent="-342900" algn="just" defTabSz="457200">
              <a:buClrTx/>
              <a:buSzTx/>
              <a:buFont typeface="Arial" panose="020B0604020202020204" pitchFamily="34" charset="0"/>
              <a:buChar char="•"/>
              <a:defRPr/>
            </a:pPr>
            <a:endParaRPr kumimoji="0" lang="en-US" sz="2000" b="1" kern="1200" cap="none" spc="0" normalizeH="0" baseline="0" noProof="0" dirty="0">
              <a:latin typeface="Arial" panose="020B0604020202020204" pitchFamily="34" charset="0"/>
              <a:ea typeface="+mn-ea"/>
              <a:cs typeface="Arial" panose="020B0604020202020204" pitchFamily="34" charset="0"/>
            </a:endParaRPr>
          </a:p>
          <a:p>
            <a:pPr marL="342900" marR="0" indent="-342900" algn="just" defTabSz="457200">
              <a:buClrTx/>
              <a:buSzTx/>
              <a:buFont typeface="Arial" panose="020B0604020202020204" pitchFamily="34" charset="0"/>
              <a:buChar char="•"/>
              <a:defRPr/>
            </a:pPr>
            <a:r>
              <a:rPr kumimoji="0" lang="en-US" sz="2400" kern="1200" cap="none" spc="0" normalizeH="0" baseline="0" noProof="0" dirty="0">
                <a:latin typeface="Arial" panose="020B0604020202020204" pitchFamily="34" charset="0"/>
                <a:ea typeface="+mn-ea"/>
                <a:cs typeface="Arial" panose="020B0604020202020204" pitchFamily="34" charset="0"/>
              </a:rPr>
              <a:t>Lung cancer continues to be one of the deadliest forms of cancer worldwide, posing a serious challenge to global health. Early diagnosis plays a critical role in improving patient survival rates and overall quality of life. Despite ongoing advancements in diagnostic imaging techniques, the process of detecting lung cancer with speed and accuracy remains difficult. Conventional diagnostic tools such as chest X-rays, CT scans, and biopsies often face drawbacks, including suboptimal image clarity, subjective interpretation, and the invasive nature of certain procedures. These limitations have created a pressing need for more advanced, accurate, and non-invasive technologies that can enhance early detection and diagnosis. Recent developments in Artificial Intelligence (AI) especially in machine learning and deep learning, have opened new doors in the field of medical imaging. These technologies have shown great promise in delivering higher accuracy when analyzing complex medical images. Of particular interest is the use of AI to examine histological images microscopic views of tissue samples obtained through biopsies which reveal cellular structures and patterns associated with cancer. AI-based systems can identify subtle features that are often overlooked by the human eye, making them valuable tools in cancer diagnostics. This research introduces a hybrid AI model that integrates deep learning techniques with handcrafted feature extraction, combined with powerful machine learning algorithms such as </a:t>
            </a:r>
            <a:r>
              <a:rPr kumimoji="0" lang="en-US" sz="2400" kern="1200" cap="none" spc="0" normalizeH="0" baseline="0" noProof="0" dirty="0" err="1">
                <a:latin typeface="Arial" panose="020B0604020202020204" pitchFamily="34" charset="0"/>
                <a:ea typeface="+mn-ea"/>
                <a:cs typeface="Arial" panose="020B0604020202020204" pitchFamily="34" charset="0"/>
              </a:rPr>
              <a:t>XGBoost</a:t>
            </a:r>
            <a:r>
              <a:rPr kumimoji="0" lang="en-US" sz="2400" kern="1200" cap="none" spc="0" normalizeH="0" baseline="0" noProof="0" dirty="0">
                <a:latin typeface="Arial" panose="020B0604020202020204" pitchFamily="34" charset="0"/>
                <a:ea typeface="+mn-ea"/>
                <a:cs typeface="Arial" panose="020B0604020202020204" pitchFamily="34" charset="0"/>
              </a:rPr>
              <a:t> and </a:t>
            </a:r>
            <a:r>
              <a:rPr kumimoji="0" lang="en-US" sz="2400" kern="1200" cap="none" spc="0" normalizeH="0" baseline="0" noProof="0" dirty="0" err="1">
                <a:latin typeface="Arial" panose="020B0604020202020204" pitchFamily="34" charset="0"/>
                <a:ea typeface="+mn-ea"/>
                <a:cs typeface="Arial" panose="020B0604020202020204" pitchFamily="34" charset="0"/>
              </a:rPr>
              <a:t>LightGBM</a:t>
            </a:r>
            <a:r>
              <a:rPr kumimoji="0" lang="en-US" sz="2400" kern="1200" cap="none" spc="0" normalizeH="0" baseline="0" noProof="0" dirty="0">
                <a:latin typeface="Arial" panose="020B0604020202020204" pitchFamily="34" charset="0"/>
                <a:ea typeface="+mn-ea"/>
                <a:cs typeface="Arial" panose="020B0604020202020204" pitchFamily="34" charset="0"/>
              </a:rPr>
              <a:t>. This integrated approach has demonstrated the potential to significantly enhance the precision and effectiveness of lung cancer detection.</a:t>
            </a:r>
            <a:r>
              <a:rPr kumimoji="0" lang="en-IN" sz="2400" b="1" kern="100" cap="none" spc="0" normalizeH="0" baseline="0" noProof="0" dirty="0">
                <a:latin typeface="Arial" panose="020B0604020202020204" pitchFamily="34" charset="0"/>
                <a:ea typeface="Aptos" pitchFamily="34" charset="0"/>
                <a:cs typeface="Arial" panose="020B0604020202020204" pitchFamily="34" charset="0"/>
              </a:rPr>
              <a:t> </a:t>
            </a:r>
            <a:endParaRPr kumimoji="0" lang="en-IN" sz="2400" b="1" kern="100" cap="none" spc="0" normalizeH="0" baseline="0" noProof="0" dirty="0">
              <a:latin typeface="Arial" panose="020B0604020202020204" pitchFamily="34" charset="0"/>
              <a:ea typeface="Aptos" pitchFamily="34" charset="0"/>
              <a:cs typeface="Arial" panose="020B0604020202020204" pitchFamily="34" charset="0"/>
            </a:endParaRPr>
          </a:p>
          <a:p>
            <a:pPr marL="342900" marR="0" indent="-342900" defTabSz="457200">
              <a:lnSpc>
                <a:spcPct val="115000"/>
              </a:lnSpc>
              <a:spcAft>
                <a:spcPts val="800"/>
              </a:spcAft>
              <a:buClrTx/>
              <a:buSzTx/>
              <a:buFont typeface="Arial" panose="020B0604020202020204" pitchFamily="34" charset="0"/>
              <a:buChar char="•"/>
              <a:defRPr/>
            </a:pPr>
            <a:r>
              <a:rPr kumimoji="0" lang="en-IN" sz="2000" b="1" kern="100" cap="none" spc="0" normalizeH="0" baseline="0" noProof="0" dirty="0">
                <a:latin typeface="Arial" panose="020B0604020202020204" pitchFamily="34" charset="0"/>
                <a:ea typeface="Aptos" pitchFamily="34" charset="0"/>
                <a:cs typeface="Arial" panose="020B0604020202020204" pitchFamily="34" charset="0"/>
              </a:rPr>
              <a:t>Problem Statement</a:t>
            </a:r>
            <a:br>
              <a:rPr kumimoji="0" lang="en-IN" sz="2000" b="1" kern="100" cap="none" spc="0" normalizeH="0" baseline="0" noProof="0" dirty="0">
                <a:latin typeface="Arial" panose="020B0604020202020204" pitchFamily="34" charset="0"/>
                <a:ea typeface="Aptos" pitchFamily="34" charset="0"/>
                <a:cs typeface="Arial" panose="020B0604020202020204" pitchFamily="34" charset="0"/>
              </a:rPr>
            </a:br>
            <a:r>
              <a:rPr kumimoji="0" lang="en-US" sz="2400" kern="100" cap="none" spc="0" normalizeH="0" baseline="0" noProof="0" dirty="0">
                <a:latin typeface="Arial" panose="020B0604020202020204" pitchFamily="34" charset="0"/>
                <a:ea typeface="Aptos" pitchFamily="34" charset="0"/>
                <a:cs typeface="Arial" panose="020B0604020202020204" pitchFamily="34" charset="0"/>
              </a:rPr>
              <a:t>Early and accurate detection of lung cancer remains a major challenge due to the limitations of conventional diagnostic tools, such as low image clarity and invasive procedures. This research addresses the need for more effective diagnostic solutions by introducing a hybrid AI model that enhances detection accuracy through deep learning and machine learning techniques.</a:t>
            </a:r>
            <a:endParaRPr kumimoji="0" lang="en-IN" sz="2400" kern="100" cap="none" spc="0" normalizeH="0" baseline="0" noProof="0" dirty="0">
              <a:latin typeface="Arial" panose="020B0604020202020204" pitchFamily="34" charset="0"/>
              <a:ea typeface="Aptos" pitchFamily="34" charset="0"/>
              <a:cs typeface="Arial" panose="020B0604020202020204" pitchFamily="34" charset="0"/>
            </a:endParaRPr>
          </a:p>
          <a:p>
            <a:pPr marL="342900" marR="0" indent="-342900" algn="just" defTabSz="457200">
              <a:buClrTx/>
              <a:buSzTx/>
              <a:buFont typeface="Arial" panose="020B0604020202020204" pitchFamily="34" charset="0"/>
              <a:buChar char="•"/>
              <a:defRPr/>
            </a:pPr>
            <a:endParaRPr kumimoji="0" lang="en-IN" sz="2000" b="1"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938" name="Group 2"/>
          <p:cNvGrpSpPr/>
          <p:nvPr/>
        </p:nvGrpSpPr>
        <p:grpSpPr>
          <a:xfrm>
            <a:off x="15573375" y="7940675"/>
            <a:ext cx="4692650" cy="4692650"/>
            <a:chOff x="0" y="0"/>
            <a:chExt cx="812800" cy="812800"/>
          </a:xfrm>
        </p:grpSpPr>
        <p:sp>
          <p:nvSpPr>
            <p:cNvPr id="39944"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39945"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39939" name="TextBox 5"/>
          <p:cNvSpPr txBox="1"/>
          <p:nvPr/>
        </p:nvSpPr>
        <p:spPr>
          <a:xfrm>
            <a:off x="1789113" y="1247775"/>
            <a:ext cx="13374687" cy="677863"/>
          </a:xfrm>
          <a:prstGeom prst="rect">
            <a:avLst/>
          </a:prstGeom>
          <a:noFill/>
          <a:ln w="9525">
            <a:noFill/>
          </a:ln>
        </p:spPr>
        <p:txBody>
          <a:bodyPr lIns="0" tIns="0" rIns="0" bIns="0">
            <a:spAutoFit/>
          </a:bodyPr>
          <a:p>
            <a:pPr>
              <a:buFont typeface="Arial" panose="020B0604020202020204" pitchFamily="34" charset="0"/>
              <a:buChar char="•"/>
            </a:pPr>
            <a:r>
              <a:rPr lang="en-IN" altLang="en-US" sz="4400" b="1" dirty="0">
                <a:latin typeface="Arial" panose="020B0604020202020204" pitchFamily="34" charset="0"/>
                <a:cs typeface="Arial" panose="020B0604020202020204" pitchFamily="34" charset="0"/>
              </a:rPr>
              <a:t>Advantages</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39941"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39943" name="TextBox 1"/>
          <p:cNvSpPr txBox="1"/>
          <p:nvPr/>
        </p:nvSpPr>
        <p:spPr>
          <a:xfrm>
            <a:off x="1447800" y="2324100"/>
            <a:ext cx="16154400" cy="6370638"/>
          </a:xfrm>
          <a:prstGeom prst="rect">
            <a:avLst/>
          </a:prstGeom>
          <a:noFill/>
          <a:ln w="9525">
            <a:noFill/>
          </a:ln>
        </p:spPr>
        <p:txBody>
          <a:bodyPr>
            <a:spAutoFit/>
          </a:bodyPr>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High Diagnostic Accuracy: The hybrid AI model combines deep learning and machine learning, enabling precise detection of lung cancer, even in early stages.</a:t>
            </a: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Non-Invasive and Efficient: By analyzing histological images, the system reduces the need for repeated or invasive procedures, minimizing patient discomfort.</a:t>
            </a: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Scalability and Accessibility: The solution can be deployed in various healthcare settings, including resource-limited areas, improving global access to quality diagnostics.</a:t>
            </a: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Time and Cost Efficiency: Automation of the diagnostic process reduces manual workload, speeds up diagnosis, and lowers overall healthcare costs.</a:t>
            </a: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Supports Clinical Decision-Making: The system provides reliable assistance to pathologists, helping them make more accurate and confident decisions.</a:t>
            </a: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US" alt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Environmentally Sustainable: Optimized algorithms like LightGBM and XGBoost reduce energy use and medical waste by minimizing unnecessary tests.</a:t>
            </a:r>
            <a:endParaRPr lang="en-IN"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2" name="Group 2"/>
          <p:cNvGrpSpPr/>
          <p:nvPr/>
        </p:nvGrpSpPr>
        <p:grpSpPr>
          <a:xfrm>
            <a:off x="15573375" y="7940675"/>
            <a:ext cx="4692650" cy="4692650"/>
            <a:chOff x="0" y="0"/>
            <a:chExt cx="812800" cy="812800"/>
          </a:xfrm>
        </p:grpSpPr>
        <p:sp>
          <p:nvSpPr>
            <p:cNvPr id="40968"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0969"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0963" name="TextBox 5"/>
          <p:cNvSpPr txBox="1"/>
          <p:nvPr/>
        </p:nvSpPr>
        <p:spPr>
          <a:xfrm>
            <a:off x="1789113" y="1247775"/>
            <a:ext cx="11698287" cy="677863"/>
          </a:xfrm>
          <a:prstGeom prst="rect">
            <a:avLst/>
          </a:prstGeom>
          <a:noFill/>
          <a:ln w="9525">
            <a:noFill/>
          </a:ln>
        </p:spPr>
        <p:txBody>
          <a:bodyPr lIns="0" tIns="0" rIns="0" bIns="0">
            <a:spAutoFit/>
          </a:bodyPr>
          <a:p>
            <a:r>
              <a:rPr lang="en-IN" altLang="en-US" sz="4400" b="1" dirty="0">
                <a:latin typeface="Arial" panose="020B0604020202020204" pitchFamily="34" charset="0"/>
                <a:cs typeface="Arial" panose="020B0604020202020204" pitchFamily="34" charset="0"/>
              </a:rPr>
              <a:t>Limitations</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0965"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0967" name="TextBox 1"/>
          <p:cNvSpPr txBox="1"/>
          <p:nvPr/>
        </p:nvSpPr>
        <p:spPr>
          <a:xfrm>
            <a:off x="1447800" y="2324100"/>
            <a:ext cx="16154400" cy="6124575"/>
          </a:xfrm>
          <a:prstGeom prst="rect">
            <a:avLst/>
          </a:prstGeom>
          <a:noFill/>
          <a:ln w="9525">
            <a:noFill/>
          </a:ln>
        </p:spPr>
        <p:txBody>
          <a:bodyPr>
            <a:spAutoFit/>
          </a:bodyPr>
          <a:p>
            <a:pPr algn="just"/>
            <a:r>
              <a:rPr lang="en-US" altLang="en-US" sz="2800" dirty="0">
                <a:latin typeface="Arial" panose="020B0604020202020204" pitchFamily="34" charset="0"/>
                <a:cs typeface="Arial" panose="020B0604020202020204" pitchFamily="34" charset="0"/>
              </a:rPr>
              <a:t>Despite the promising performance of the proposed hybrid system, it faces several critical challenges. One major issue is its dependency on large, high-quality, and well-annotated histological image datasets, limiting its ability to generalize across diverse patient populations. The model also demands significant computational resources, with training on large datasets requiring powerful GPUs or CPUs. Variability in image quality due to differences in staining methods, resolution, or artifacts can affect consistency, while subtle histological changes in early-stage lung cancer increase the risk of false negatives. Furthermore, the interpretability of ensemble models like XGBoost and LightGBM remains a concern, as their black-box nature may hinder clinical trust without adequate explainability tools. The lack of real-world validation limits clinical applicability, and implementation in MATLAB may restrict access in institutions that prefer open-source platforms due to cost or licensing constraints. Additionally, the model is primarily designed for histopathological analysis, requiring substantial adjustments to incorporate other data modalities like genomics or radiology. Ethical and privacy concerns also persist, emphasizing the need for strict compliance with data protection standards and informed patient consent.</a:t>
            </a:r>
            <a:endParaRPr lang="en-IN" altLang="en-US" sz="2800" dirty="0">
              <a:latin typeface="Arial" panose="020B0604020202020204" pitchFamily="34" charset="0"/>
              <a:ea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6" name="Group 2"/>
          <p:cNvGrpSpPr/>
          <p:nvPr/>
        </p:nvGrpSpPr>
        <p:grpSpPr>
          <a:xfrm>
            <a:off x="15573375" y="7940675"/>
            <a:ext cx="4692650" cy="4692650"/>
            <a:chOff x="0" y="0"/>
            <a:chExt cx="812800" cy="812800"/>
          </a:xfrm>
        </p:grpSpPr>
        <p:sp>
          <p:nvSpPr>
            <p:cNvPr id="41992"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1993"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1987" name="TextBox 5"/>
          <p:cNvSpPr txBox="1"/>
          <p:nvPr/>
        </p:nvSpPr>
        <p:spPr>
          <a:xfrm>
            <a:off x="1789113" y="1247775"/>
            <a:ext cx="11698287" cy="677863"/>
          </a:xfrm>
          <a:prstGeom prst="rect">
            <a:avLst/>
          </a:prstGeom>
          <a:noFill/>
          <a:ln w="9525">
            <a:noFill/>
          </a:ln>
        </p:spPr>
        <p:txBody>
          <a:bodyPr lIns="0" tIns="0" rIns="0" bIns="0">
            <a:spAutoFit/>
          </a:bodyPr>
          <a:p>
            <a:r>
              <a:rPr lang="en-IN" altLang="en-US" sz="4400" b="1" dirty="0">
                <a:latin typeface="Arial" panose="020B0604020202020204" pitchFamily="34" charset="0"/>
                <a:cs typeface="Arial" panose="020B0604020202020204" pitchFamily="34" charset="0"/>
              </a:rPr>
              <a:t>Future Scope</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1989"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1991" name="TextBox 1"/>
          <p:cNvSpPr txBox="1"/>
          <p:nvPr/>
        </p:nvSpPr>
        <p:spPr>
          <a:xfrm>
            <a:off x="1447800" y="2324100"/>
            <a:ext cx="16154400" cy="3108325"/>
          </a:xfrm>
          <a:prstGeom prst="rect">
            <a:avLst/>
          </a:prstGeom>
          <a:noFill/>
          <a:ln w="9525">
            <a:noFill/>
          </a:ln>
        </p:spPr>
        <p:txBody>
          <a:bodyPr>
            <a:spAutoFit/>
          </a:bodyPr>
          <a:p>
            <a:pPr algn="just"/>
            <a:r>
              <a:rPr lang="en-US" altLang="en-US" sz="2800" dirty="0">
                <a:latin typeface="Arial" panose="020B0604020202020204" pitchFamily="34" charset="0"/>
                <a:cs typeface="Arial" panose="020B0604020202020204" pitchFamily="34" charset="0"/>
              </a:rPr>
              <a:t>To enhance the proposed system’s performance and clinical relevance, future work could integrate deep learning techniques like CNNs for improved feature extraction and accuracy, and adopt explainable AI (XAI) to increase transparency and trust. Expanding dataset diversity and using automated segmentation (e.g., U-Net) would boost generalizability and precision. Cloud deployment could improve accessibility, while clinical validation is crucial for real-world reliability. Lastly, incorporating multi-modal data such as genomic and radiological inputs may offer a more comprehensive approach to lung cancer detection.</a:t>
            </a:r>
            <a:endParaRPr lang="en-IN" altLang="en-US" sz="2800" dirty="0">
              <a:latin typeface="Arial" panose="020B0604020202020204" pitchFamily="34" charset="0"/>
              <a:ea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3010" name="Group 2"/>
          <p:cNvGrpSpPr/>
          <p:nvPr/>
        </p:nvGrpSpPr>
        <p:grpSpPr>
          <a:xfrm>
            <a:off x="15573375" y="7940675"/>
            <a:ext cx="4692650" cy="4692650"/>
            <a:chOff x="0" y="0"/>
            <a:chExt cx="812800" cy="812800"/>
          </a:xfrm>
        </p:grpSpPr>
        <p:sp>
          <p:nvSpPr>
            <p:cNvPr id="43016"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3017"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3011" name="TextBox 5"/>
          <p:cNvSpPr txBox="1"/>
          <p:nvPr/>
        </p:nvSpPr>
        <p:spPr>
          <a:xfrm>
            <a:off x="1789113" y="1247775"/>
            <a:ext cx="11698287" cy="677863"/>
          </a:xfrm>
          <a:prstGeom prst="rect">
            <a:avLst/>
          </a:prstGeom>
          <a:noFill/>
          <a:ln w="9525">
            <a:noFill/>
          </a:ln>
        </p:spPr>
        <p:txBody>
          <a:bodyPr lIns="0" tIns="0" rIns="0" bIns="0">
            <a:spAutoFit/>
          </a:bodyPr>
          <a:p>
            <a:r>
              <a:rPr lang="en-IN" altLang="en-US" sz="4400" b="1" dirty="0">
                <a:latin typeface="Arial" panose="020B0604020202020204" pitchFamily="34" charset="0"/>
                <a:cs typeface="Arial" panose="020B0604020202020204" pitchFamily="34" charset="0"/>
              </a:rPr>
              <a:t>Conclusion</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3013"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3015" name="TextBox 1"/>
          <p:cNvSpPr txBox="1"/>
          <p:nvPr/>
        </p:nvSpPr>
        <p:spPr>
          <a:xfrm>
            <a:off x="1447800" y="2324100"/>
            <a:ext cx="16154400" cy="6494463"/>
          </a:xfrm>
          <a:prstGeom prst="rect">
            <a:avLst/>
          </a:prstGeom>
          <a:noFill/>
          <a:ln w="9525">
            <a:noFill/>
          </a:ln>
        </p:spPr>
        <p:txBody>
          <a:bodyPr>
            <a:spAutoFit/>
          </a:bodyPr>
          <a:p>
            <a:pPr algn="just"/>
            <a:r>
              <a:rPr lang="en-US" altLang="en-US" sz="3200" dirty="0">
                <a:latin typeface="Arial" panose="020B0604020202020204" pitchFamily="34" charset="0"/>
                <a:cs typeface="Arial" panose="020B0604020202020204" pitchFamily="34" charset="0"/>
              </a:rPr>
              <a:t>The proposed system for early detection of lung cancer using hybrid histological image analysis with XGBoost and LightGBM demonstrates significant potential in addressing critical challenges within medical diagnostics. By leveraging the strengths of XGBoost and LightGBM, the system achieves high accuracy, computational efficiency, and scalability, making it ideal for real-time applications. The integration of MATLAB as a development environment enhances usability through its robust visualization and preprocessing tools. This project is a meaningful step towards automating the early detection of lung cancer, thereby reducing the burden on healthcare systems and improving patient outcomes. Furthermore, the project aligns with global priorities like equitable healthcare access and the use of sustainable technological solutions, as highlighted by its relevance to the United Nations Sustainable Development Goals (SDGs). With its emphasis on accuracy, efficiency, and scalability, this approach is a strong contender for integration into modern healthcare system</a:t>
            </a:r>
            <a:endParaRPr lang="en-IN" altLang="en-US" sz="3200" b="1" dirty="0">
              <a:latin typeface="Arial" panose="020B0604020202020204" pitchFamily="34" charset="0"/>
              <a:ea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4" name="Group 2"/>
          <p:cNvGrpSpPr/>
          <p:nvPr/>
        </p:nvGrpSpPr>
        <p:grpSpPr>
          <a:xfrm>
            <a:off x="15573375" y="7940675"/>
            <a:ext cx="4692650" cy="4692650"/>
            <a:chOff x="0" y="0"/>
            <a:chExt cx="812800" cy="812800"/>
          </a:xfrm>
        </p:grpSpPr>
        <p:sp>
          <p:nvSpPr>
            <p:cNvPr id="44039"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4040"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4035" name="TextBox 5"/>
          <p:cNvSpPr txBox="1"/>
          <p:nvPr/>
        </p:nvSpPr>
        <p:spPr>
          <a:xfrm>
            <a:off x="1789113" y="1247775"/>
            <a:ext cx="11698287" cy="1354138"/>
          </a:xfrm>
          <a:prstGeom prst="rect">
            <a:avLst/>
          </a:prstGeom>
          <a:noFill/>
          <a:ln w="9525">
            <a:noFill/>
          </a:ln>
        </p:spPr>
        <p:txBody>
          <a:bodyPr lIns="0" tIns="0" rIns="0" bIns="0">
            <a:spAutoFit/>
          </a:bodyPr>
          <a:p>
            <a:pPr>
              <a:buFont typeface="Arial" panose="020B0604020202020204" pitchFamily="34" charset="0"/>
              <a:buChar char="•"/>
            </a:pPr>
            <a:r>
              <a:rPr lang="en-IN" altLang="en-US" sz="4400" b="1" dirty="0">
                <a:latin typeface="Arial" panose="020B0604020202020204" pitchFamily="34" charset="0"/>
                <a:cs typeface="Arial" panose="020B0604020202020204" pitchFamily="34" charset="0"/>
              </a:rPr>
              <a:t>YouTube Demonstration Video URL &amp; Git Hub Link</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4037"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ext Box 1"/>
          <p:cNvSpPr txBox="1"/>
          <p:nvPr/>
        </p:nvSpPr>
        <p:spPr>
          <a:xfrm>
            <a:off x="1935480" y="3616960"/>
            <a:ext cx="12237720" cy="460375"/>
          </a:xfrm>
          <a:prstGeom prst="rect">
            <a:avLst/>
          </a:prstGeom>
          <a:noFill/>
        </p:spPr>
        <p:txBody>
          <a:bodyPr wrap="square" rtlCol="0">
            <a:spAutoFit/>
          </a:bodyPr>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You Tube Link : </a:t>
            </a:r>
            <a:r>
              <a:rPr lang="en-US" altLang="en-US" sz="2400">
                <a:latin typeface="Arial" panose="020B0604020202020204" pitchFamily="34" charset="0"/>
                <a:cs typeface="Arial" panose="020B0604020202020204" pitchFamily="34" charset="0"/>
              </a:rPr>
              <a:t>https://youtu.be/-AwrQLSD5VU?si=YEi8ScYRDaZvpDlM</a:t>
            </a:r>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5058" name="Group 2"/>
          <p:cNvGrpSpPr/>
          <p:nvPr/>
        </p:nvGrpSpPr>
        <p:grpSpPr>
          <a:xfrm>
            <a:off x="15573375" y="7940675"/>
            <a:ext cx="4692650" cy="4692650"/>
            <a:chOff x="0" y="0"/>
            <a:chExt cx="812800" cy="812800"/>
          </a:xfrm>
        </p:grpSpPr>
        <p:sp>
          <p:nvSpPr>
            <p:cNvPr id="45063"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5064"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5059" name="TextBox 5"/>
          <p:cNvSpPr txBox="1"/>
          <p:nvPr/>
        </p:nvSpPr>
        <p:spPr>
          <a:xfrm>
            <a:off x="1789113" y="1247775"/>
            <a:ext cx="11698287" cy="1354138"/>
          </a:xfrm>
          <a:prstGeom prst="rect">
            <a:avLst/>
          </a:prstGeom>
          <a:noFill/>
          <a:ln w="9525">
            <a:noFill/>
          </a:ln>
        </p:spPr>
        <p:txBody>
          <a:bodyPr lIns="0" tIns="0" rIns="0" bIns="0">
            <a:spAutoFit/>
          </a:bodyPr>
          <a:p>
            <a:pPr>
              <a:buFont typeface="Arial" panose="020B0604020202020204" pitchFamily="34" charset="0"/>
              <a:buChar char="•"/>
            </a:pPr>
            <a:r>
              <a:rPr lang="en-IN" altLang="en-US" sz="4400" b="1" dirty="0">
                <a:latin typeface="Arial" panose="020B0604020202020204" pitchFamily="34" charset="0"/>
                <a:cs typeface="Arial" panose="020B0604020202020204" pitchFamily="34" charset="0"/>
              </a:rPr>
              <a:t>Placement offer letter /Internship offer letter/Completion certificate</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5061"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6082" name="Group 2"/>
          <p:cNvGrpSpPr/>
          <p:nvPr/>
        </p:nvGrpSpPr>
        <p:grpSpPr>
          <a:xfrm>
            <a:off x="15573375" y="7940675"/>
            <a:ext cx="4692650" cy="4692650"/>
            <a:chOff x="0" y="0"/>
            <a:chExt cx="812800" cy="812800"/>
          </a:xfrm>
        </p:grpSpPr>
        <p:sp>
          <p:nvSpPr>
            <p:cNvPr id="46088"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6089"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6083" name="TextBox 5"/>
          <p:cNvSpPr txBox="1"/>
          <p:nvPr/>
        </p:nvSpPr>
        <p:spPr>
          <a:xfrm>
            <a:off x="1752600" y="615950"/>
            <a:ext cx="13527088" cy="676275"/>
          </a:xfrm>
          <a:prstGeom prst="rect">
            <a:avLst/>
          </a:prstGeom>
          <a:noFill/>
          <a:ln w="9525">
            <a:noFill/>
          </a:ln>
        </p:spPr>
        <p:txBody>
          <a:bodyPr lIns="0" tIns="0" rIns="0" bIns="0">
            <a:spAutoFit/>
          </a:bodyPr>
          <a:p>
            <a:pPr algn="ctr"/>
            <a:r>
              <a:rPr lang="en-IN" altLang="en-US" sz="4400" b="1" dirty="0">
                <a:latin typeface="Arial" panose="020B0604020202020204" pitchFamily="34" charset="0"/>
                <a:cs typeface="Arial" panose="020B0604020202020204" pitchFamily="34" charset="0"/>
              </a:rPr>
              <a:t>Publication Status(Mandatory)</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6085"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29703" name="TextBox 1"/>
          <p:cNvSpPr txBox="1"/>
          <p:nvPr/>
        </p:nvSpPr>
        <p:spPr>
          <a:xfrm>
            <a:off x="990600" y="1390650"/>
            <a:ext cx="16306800" cy="8401050"/>
          </a:xfrm>
          <a:prstGeom prst="rect">
            <a:avLst/>
          </a:prstGeom>
          <a:noFill/>
          <a:ln w="9525">
            <a:noFill/>
          </a:ln>
        </p:spPr>
        <p:txBody>
          <a:bodyPr>
            <a:spAutoFit/>
          </a:bodyPr>
          <a:lstStyle/>
          <a:p>
            <a:pPr marR="0" defTabSz="457200">
              <a:buClrTx/>
              <a:buSzTx/>
              <a:buFontTx/>
              <a:buNone/>
              <a:defRPr/>
            </a:pPr>
            <a:r>
              <a:rPr kumimoji="0" lang="en-IN" altLang="en-US" sz="2000" b="1" kern="1200" cap="none" spc="0" normalizeH="0" baseline="0" noProof="0" dirty="0">
                <a:latin typeface="Arial" panose="020B0604020202020204" pitchFamily="34" charset="0"/>
                <a:ea typeface="+mn-ea"/>
                <a:cs typeface="Arial" panose="020B0604020202020204" pitchFamily="34" charset="0"/>
              </a:rPr>
              <a:t>Conference Details:</a:t>
            </a:r>
            <a:endParaRPr kumimoji="0" lang="en-IN" altLang="en-US" sz="2000" b="1"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IN"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Conference Name:</a:t>
            </a:r>
            <a:r>
              <a:rPr kumimoji="0" lang="en-US" altLang="en-US" sz="2000" kern="1200" cap="none" spc="0" normalizeH="0" baseline="0" noProof="0" dirty="0">
                <a:latin typeface="Arial" panose="020B0604020202020204" pitchFamily="34" charset="0"/>
                <a:ea typeface="+mn-ea"/>
                <a:cs typeface="Arial" panose="020B0604020202020204" pitchFamily="34" charset="0"/>
              </a:rPr>
              <a:t> ICICV Conference</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IN" altLang="en-US" sz="2000" b="1" kern="1200" cap="none" spc="0" normalizeH="0" baseline="0" noProof="0" dirty="0">
                <a:latin typeface="Arial" panose="020B0604020202020204" pitchFamily="34" charset="0"/>
                <a:ea typeface="+mn-ea"/>
                <a:cs typeface="Arial" panose="020B0604020202020204" pitchFamily="34" charset="0"/>
              </a:rPr>
              <a:t>Conference Location:</a:t>
            </a:r>
            <a:r>
              <a:rPr kumimoji="0" lang="en-IN" altLang="en-US" sz="2000" kern="1200" cap="none" spc="0" normalizeH="0" baseline="0" noProof="0" dirty="0">
                <a:latin typeface="Arial" panose="020B0604020202020204" pitchFamily="34" charset="0"/>
                <a:ea typeface="+mn-ea"/>
                <a:cs typeface="Arial" panose="020B0604020202020204" pitchFamily="34" charset="0"/>
              </a:rPr>
              <a:t> </a:t>
            </a:r>
            <a:r>
              <a:rPr kumimoji="0" lang="en-US" altLang="en-US" sz="2000" kern="1200" cap="none" spc="0" normalizeH="0" baseline="0" noProof="0" dirty="0">
                <a:latin typeface="Arial" panose="020B0604020202020204" pitchFamily="34" charset="0"/>
                <a:ea typeface="+mn-ea"/>
                <a:cs typeface="Arial" panose="020B0604020202020204" pitchFamily="34" charset="0"/>
              </a:rPr>
              <a:t>Francis Xavier Engineering College,</a:t>
            </a:r>
            <a:r>
              <a:rPr kumimoji="0" lang="en-IN" altLang="en-US" sz="2000" kern="1200" cap="none" spc="0" normalizeH="0" baseline="0" noProof="0" dirty="0">
                <a:latin typeface="Arial" panose="020B0604020202020204" pitchFamily="34" charset="0"/>
                <a:ea typeface="+mn-ea"/>
                <a:cs typeface="Arial" panose="020B0604020202020204" pitchFamily="34" charset="0"/>
              </a:rPr>
              <a:t> </a:t>
            </a:r>
            <a:r>
              <a:rPr kumimoji="0" lang="en-US" altLang="en-US" sz="2000" kern="1200" cap="none" spc="0" normalizeH="0" baseline="0" noProof="0" dirty="0">
                <a:latin typeface="Arial" panose="020B0604020202020204" pitchFamily="34" charset="0"/>
                <a:ea typeface="+mn-ea"/>
                <a:cs typeface="Arial" panose="020B0604020202020204" pitchFamily="34" charset="0"/>
              </a:rPr>
              <a:t>Tirunelveli, India</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Conference Dates:</a:t>
            </a:r>
            <a:r>
              <a:rPr kumimoji="0" lang="en-IN" altLang="en-US" sz="2000" b="1" kern="1200" cap="none" spc="0" normalizeH="0" baseline="0" noProof="0" dirty="0">
                <a:latin typeface="Arial" panose="020B0604020202020204" pitchFamily="34" charset="0"/>
                <a:ea typeface="+mn-ea"/>
                <a:cs typeface="Arial" panose="020B0604020202020204" pitchFamily="34" charset="0"/>
              </a:rPr>
              <a:t> </a:t>
            </a:r>
            <a:r>
              <a:rPr kumimoji="0" lang="en-US" altLang="en-US" sz="2000" kern="1200" cap="none" spc="0" normalizeH="0" baseline="0" noProof="0" dirty="0">
                <a:latin typeface="Arial" panose="020B0604020202020204" pitchFamily="34" charset="0"/>
                <a:ea typeface="+mn-ea"/>
                <a:cs typeface="Arial" panose="020B0604020202020204" pitchFamily="34" charset="0"/>
              </a:rPr>
              <a:t>17-19, June 2025</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Conference Website (Optional):</a:t>
            </a:r>
            <a:r>
              <a:rPr kumimoji="0" lang="en-IN" altLang="en-US" sz="2000" kern="1200" cap="none" spc="0" normalizeH="0" baseline="0" noProof="0" dirty="0">
                <a:latin typeface="Arial" panose="020B0604020202020204" pitchFamily="34" charset="0"/>
                <a:ea typeface="+mn-ea"/>
                <a:cs typeface="Arial" panose="020B0604020202020204" pitchFamily="34" charset="0"/>
              </a:rPr>
              <a:t> </a:t>
            </a:r>
            <a:r>
              <a:rPr kumimoji="0" lang="en-US" altLang="en-US" sz="2000" kern="1200" cap="none" spc="0" normalizeH="0" baseline="0" noProof="0" dirty="0">
                <a:latin typeface="Arial" panose="020B0604020202020204" pitchFamily="34" charset="0"/>
                <a:ea typeface="+mn-ea"/>
                <a:cs typeface="Arial" panose="020B0604020202020204" pitchFamily="34" charset="0"/>
              </a:rPr>
              <a:t>https://icicv.org/conf2025/</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IN" altLang="en-US" sz="2000" b="1" kern="1200" cap="none" spc="0" normalizeH="0" baseline="0" noProof="0" dirty="0">
                <a:latin typeface="Arial" panose="020B0604020202020204" pitchFamily="34" charset="0"/>
                <a:ea typeface="+mn-ea"/>
                <a:cs typeface="Arial" panose="020B0604020202020204" pitchFamily="34" charset="0"/>
              </a:rPr>
              <a:t>Publication Status:</a:t>
            </a:r>
            <a:r>
              <a:rPr kumimoji="0" lang="en-US" altLang="en-US" sz="2000" b="1" kern="1200" cap="none" spc="0" normalizeH="0" baseline="0" noProof="0" dirty="0">
                <a:latin typeface="Arial" panose="020B0604020202020204" pitchFamily="34" charset="0"/>
                <a:ea typeface="+mn-ea"/>
                <a:cs typeface="Arial" panose="020B0604020202020204" pitchFamily="34" charset="0"/>
              </a:rPr>
              <a:t>		</a:t>
            </a:r>
            <a:endParaRPr kumimoji="0" lang="en-US" altLang="en-US" sz="2000" b="1"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Paper Title:</a:t>
            </a:r>
            <a:r>
              <a:rPr kumimoji="0" lang="en-US" altLang="en-US" sz="2000" kern="1200" cap="none" spc="0" normalizeH="0" baseline="0" noProof="0" dirty="0">
                <a:latin typeface="Arial" panose="020B0604020202020204" pitchFamily="34" charset="0"/>
                <a:ea typeface="+mn-ea"/>
                <a:cs typeface="Arial" panose="020B0604020202020204" pitchFamily="34" charset="0"/>
              </a:rPr>
              <a:t> </a:t>
            </a:r>
            <a:r>
              <a:rPr kumimoji="0" lang="en-US" sz="2000" b="1" kern="1200" cap="none" spc="0" normalizeH="0" baseline="0" noProof="0" dirty="0">
                <a:solidFill>
                  <a:srgbClr val="051D40"/>
                </a:solidFill>
                <a:latin typeface="Arial" panose="020B0604020202020204" pitchFamily="34" charset="0"/>
                <a:ea typeface="Open Sans Extra Bold" panose="020B0906030804020204"/>
                <a:cs typeface="Arial" panose="020B0604020202020204" pitchFamily="34" charset="0"/>
                <a:sym typeface="Open Sans Extra Bold" panose="020B0906030804020204"/>
              </a:rPr>
              <a:t>Early Detection of Lung Cancer Using Hybrid Histological Image Analysis with XGBoost and LightGBM in MATLAB</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Authors:</a:t>
            </a:r>
            <a:r>
              <a:rPr kumimoji="0" lang="en-US" altLang="en-US" sz="2000" kern="1200" cap="none" spc="0" normalizeH="0" baseline="0" noProof="0" dirty="0">
                <a:latin typeface="Arial" panose="020B0604020202020204" pitchFamily="34" charset="0"/>
                <a:ea typeface="+mn-ea"/>
                <a:cs typeface="Arial" panose="020B0604020202020204" pitchFamily="34" charset="0"/>
              </a:rPr>
              <a:t> </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L="457200" marR="0" indent="-457200" defTabSz="457200">
              <a:buClrTx/>
              <a:buSzTx/>
              <a:buFontTx/>
              <a:buAutoNum type="arabicPeriod"/>
              <a:defRPr/>
            </a:pPr>
            <a:r>
              <a:rPr kumimoji="0" lang="en-US" altLang="en-US" sz="2000" kern="1200" cap="none" spc="0" normalizeH="0" baseline="0" noProof="0" dirty="0">
                <a:latin typeface="Arial" panose="020B0604020202020204" pitchFamily="34" charset="0"/>
                <a:ea typeface="+mn-ea"/>
                <a:cs typeface="Arial" panose="020B0604020202020204" pitchFamily="34" charset="0"/>
              </a:rPr>
              <a:t>Dr. R. Thangaselvi (B.E., M.B.A., M.E., Ph.D)</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L="457200" marR="0" indent="-457200" defTabSz="457200">
              <a:buClrTx/>
              <a:buSzTx/>
              <a:buFontTx/>
              <a:buAutoNum type="arabicPeriod"/>
              <a:defRPr/>
            </a:pPr>
            <a:r>
              <a:rPr kumimoji="0" lang="en-US" altLang="en-US" sz="2000" kern="1200" cap="none" spc="0" normalizeH="0" baseline="0" noProof="0" dirty="0">
                <a:latin typeface="Arial" panose="020B0604020202020204" pitchFamily="34" charset="0"/>
                <a:ea typeface="+mn-ea"/>
                <a:cs typeface="Arial" panose="020B0604020202020204" pitchFamily="34" charset="0"/>
              </a:rPr>
              <a:t>K. Siva Naga Vamsi Krishna</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L="457200" marR="0" indent="-457200" defTabSz="457200">
              <a:buClrTx/>
              <a:buSzTx/>
              <a:buFontTx/>
              <a:buAutoNum type="arabicPeriod"/>
              <a:defRPr/>
            </a:pPr>
            <a:r>
              <a:rPr kumimoji="0" lang="en-US" altLang="en-US" sz="2000" kern="1200" cap="none" spc="0" normalizeH="0" baseline="0" noProof="0" dirty="0">
                <a:latin typeface="Arial" panose="020B0604020202020204" pitchFamily="34" charset="0"/>
                <a:ea typeface="+mn-ea"/>
                <a:cs typeface="Arial" panose="020B0604020202020204" pitchFamily="34" charset="0"/>
              </a:rPr>
              <a:t>O. Sudheer Kumar</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L="457200" marR="0" indent="-457200" defTabSz="457200">
              <a:buClrTx/>
              <a:buSzTx/>
              <a:buFontTx/>
              <a:buAutoNum type="arabicPeriod"/>
              <a:defRPr/>
            </a:pPr>
            <a:r>
              <a:rPr kumimoji="0" lang="en-US" altLang="en-US" sz="2000" kern="1200" cap="none" spc="0" normalizeH="0" baseline="0" noProof="0" dirty="0">
                <a:latin typeface="Arial" panose="020B0604020202020204" pitchFamily="34" charset="0"/>
                <a:ea typeface="+mn-ea"/>
                <a:cs typeface="Arial" panose="020B0604020202020204" pitchFamily="34" charset="0"/>
              </a:rPr>
              <a:t>A. Manisai Rishik</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Status :</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US" altLang="en-US" sz="2000" b="1" kern="1200" cap="none" spc="0" normalizeH="0" baseline="0" noProof="0" dirty="0">
                <a:latin typeface="Arial" panose="020B0604020202020204" pitchFamily="34" charset="0"/>
                <a:ea typeface="+mn-ea"/>
                <a:cs typeface="Arial" panose="020B0604020202020204" pitchFamily="34" charset="0"/>
              </a:rPr>
              <a:t>Submitted:</a:t>
            </a:r>
            <a:r>
              <a:rPr kumimoji="0" lang="en-US" altLang="en-US" sz="2000" kern="1200" cap="none" spc="0" normalizeH="0" baseline="0" noProof="0" dirty="0">
                <a:latin typeface="Arial" panose="020B0604020202020204" pitchFamily="34" charset="0"/>
                <a:ea typeface="+mn-ea"/>
                <a:cs typeface="Arial" panose="020B0604020202020204" pitchFamily="34" charset="0"/>
              </a:rPr>
              <a:t> "We have submitted our paper titled '</a:t>
            </a:r>
            <a:r>
              <a:rPr kumimoji="0" lang="en-US" sz="2000" kern="1200" cap="none" spc="0" normalizeH="0" baseline="0" noProof="0" dirty="0">
                <a:solidFill>
                  <a:srgbClr val="051D40"/>
                </a:solidFill>
                <a:latin typeface="Arial" panose="020B0604020202020204" pitchFamily="34" charset="0"/>
                <a:ea typeface="Open Sans Extra Bold" panose="020B0906030804020204"/>
                <a:cs typeface="Arial" panose="020B0604020202020204" pitchFamily="34" charset="0"/>
                <a:sym typeface="Open Sans Extra Bold" panose="020B0906030804020204"/>
              </a:rPr>
              <a:t>Early Detection of Lung Cancer Using Hybrid Histological Image Analysis with XGBoost and LightGBM in MATLAB</a:t>
            </a:r>
            <a:r>
              <a:rPr kumimoji="0" lang="en-US" altLang="en-US" sz="2000" kern="1200" cap="none" spc="0" normalizeH="0" baseline="0" noProof="0" dirty="0">
                <a:latin typeface="Arial" panose="020B0604020202020204" pitchFamily="34" charset="0"/>
                <a:ea typeface="+mn-ea"/>
                <a:cs typeface="Arial" panose="020B0604020202020204" pitchFamily="34" charset="0"/>
              </a:rPr>
              <a:t>' to the ICICV conference. The paper is currently under review.“</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r>
              <a:rPr kumimoji="0" lang="en-IN" altLang="en-US" sz="2000" b="1" kern="1200" cap="none" spc="0" normalizeH="0" baseline="0" noProof="0" dirty="0">
                <a:latin typeface="Arial" panose="020B0604020202020204" pitchFamily="34" charset="0"/>
                <a:ea typeface="+mn-ea"/>
                <a:cs typeface="Arial" panose="020B0604020202020204" pitchFamily="34" charset="0"/>
              </a:rPr>
              <a:t>Significance:</a:t>
            </a:r>
            <a:endParaRPr kumimoji="0" lang="en-IN" altLang="en-US" sz="2000" b="1"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IN" altLang="en-US" sz="2000" kern="1200" cap="none" spc="0" normalizeH="0" baseline="0" noProof="0" dirty="0">
              <a:latin typeface="Arial" panose="020B0604020202020204" pitchFamily="34" charset="0"/>
              <a:ea typeface="+mn-ea"/>
              <a:cs typeface="Arial" panose="020B0604020202020204" pitchFamily="34" charset="0"/>
            </a:endParaRPr>
          </a:p>
          <a:p>
            <a:pPr marR="0" algn="just" defTabSz="457200">
              <a:buClrTx/>
              <a:buSzTx/>
              <a:buFontTx/>
              <a:buNone/>
              <a:defRPr/>
            </a:pPr>
            <a:r>
              <a:rPr kumimoji="0" lang="en-US" altLang="en-US" sz="2000" kern="1200" cap="none" spc="0" normalizeH="0" baseline="0" noProof="0" dirty="0">
                <a:latin typeface="Arial" panose="020B0604020202020204" pitchFamily="34" charset="0"/>
                <a:ea typeface="+mn-ea"/>
                <a:cs typeface="Arial" panose="020B0604020202020204" pitchFamily="34" charset="0"/>
              </a:rPr>
              <a:t>Presenting or publishing work at the ICICV (International Conference on Intelligent Computing and Vision) enhances visibility among researchers and industry experts in AI, computer vision, and intelligent computing. It provides a platform for networking, collaboration, and receiving valuable feedback. Additionally, ICICV ensures recognition in reputed digital libraries, increasing the research impact and citation potential.</a:t>
            </a:r>
            <a:endParaRPr kumimoji="0" lang="en-US" altLang="en-US" sz="2000" kern="1200" cap="none" spc="0" normalizeH="0" baseline="0" noProof="0" dirty="0">
              <a:latin typeface="Arial" panose="020B0604020202020204" pitchFamily="34" charset="0"/>
              <a:ea typeface="+mn-ea"/>
              <a:cs typeface="Arial" panose="020B0604020202020204" pitchFamily="34" charset="0"/>
            </a:endParaRPr>
          </a:p>
          <a:p>
            <a:pPr marR="0" defTabSz="457200">
              <a:buClrTx/>
              <a:buSzTx/>
              <a:buFontTx/>
              <a:buNone/>
              <a:defRPr/>
            </a:pPr>
            <a:endParaRPr kumimoji="0" lang="en-IN" altLang="en-US" sz="2000" kern="1200" cap="none" spc="0" normalizeH="0" baseline="0" noProof="0" dirty="0">
              <a:latin typeface="Arial" panose="020B0604020202020204" pitchFamily="34" charset="0"/>
              <a:ea typeface="Arial" panose="020B0604020202020204" pitchFamily="34" charset="0"/>
              <a:cs typeface="+mn-cs"/>
            </a:endParaRPr>
          </a:p>
        </p:txBody>
      </p:sp>
      <p:sp>
        <p:nvSpPr>
          <p:cNvPr id="2" name="Footer Placeholder 1"/>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6" name="Group 2"/>
          <p:cNvGrpSpPr/>
          <p:nvPr/>
        </p:nvGrpSpPr>
        <p:grpSpPr>
          <a:xfrm>
            <a:off x="15573375" y="7940675"/>
            <a:ext cx="4692650" cy="4692650"/>
            <a:chOff x="0" y="0"/>
            <a:chExt cx="812800" cy="812800"/>
          </a:xfrm>
        </p:grpSpPr>
        <p:sp>
          <p:nvSpPr>
            <p:cNvPr id="47112" name="Freeform 3"/>
            <p:cNvSpPr/>
            <p:nvPr/>
          </p:nvSpPr>
          <p:spPr>
            <a:xfrm>
              <a:off x="0" y="0"/>
              <a:ext cx="812800" cy="812800"/>
            </a:xfrm>
            <a:custGeom>
              <a:avLst/>
              <a:gdLst>
                <a:gd name="txL" fmla="*/ 0 w 812800"/>
                <a:gd name="txT" fmla="*/ 0 h 812800"/>
                <a:gd name="txR" fmla="*/ 812800 w 812800"/>
                <a:gd name="txB" fmla="*/ 812800 h 812800"/>
              </a:gdLst>
              <a:ahLst/>
              <a:cxnLst>
                <a:cxn ang="0">
                  <a:pos x="406400" y="0"/>
                </a:cxn>
                <a:cxn ang="0">
                  <a:pos x="0" y="406400"/>
                </a:cxn>
                <a:cxn ang="0">
                  <a:pos x="406400" y="812800"/>
                </a:cxn>
                <a:cxn ang="0">
                  <a:pos x="812800" y="406400"/>
                </a:cxn>
                <a:cxn ang="0">
                  <a:pos x="406400" y="0"/>
                </a:cxn>
              </a:cxnLst>
              <a:rect l="txL" t="txT" r="txR" b="tx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cmpd="sng">
              <a:solidFill>
                <a:srgbClr val="FFFFFF">
                  <a:alpha val="15686"/>
                </a:srgbClr>
              </a:solidFill>
              <a:prstDash val="solid"/>
              <a:miter lim="800000"/>
              <a:headEnd type="none" w="med" len="med"/>
              <a:tailEnd type="none" w="med" len="med"/>
            </a:ln>
          </p:spPr>
          <p:txBody>
            <a:bodyPr/>
            <a:p>
              <a:endParaRPr lang="en-US"/>
            </a:p>
          </p:txBody>
        </p:sp>
        <p:sp>
          <p:nvSpPr>
            <p:cNvPr id="47113" name="TextBox 4"/>
            <p:cNvSpPr txBox="1"/>
            <p:nvPr/>
          </p:nvSpPr>
          <p:spPr>
            <a:xfrm>
              <a:off x="76200" y="38100"/>
              <a:ext cx="660400" cy="698500"/>
            </a:xfrm>
            <a:prstGeom prst="rect">
              <a:avLst/>
            </a:prstGeom>
            <a:noFill/>
            <a:ln w="9525">
              <a:noFill/>
            </a:ln>
          </p:spPr>
          <p:txBody>
            <a:bodyPr lIns="50800" tIns="50800" rIns="50800" bIns="50800" anchor="ctr" anchorCtr="0"/>
            <a:p>
              <a:pPr algn="ctr" eaLnBrk="1" hangingPunct="1">
                <a:lnSpc>
                  <a:spcPts val="2665"/>
                </a:lnSpc>
              </a:pPr>
              <a:endParaRPr lang="en-US" altLang="en-US" dirty="0">
                <a:latin typeface="Corbel" panose="020B0503020204020204" pitchFamily="34" charset="0"/>
              </a:endParaRPr>
            </a:p>
          </p:txBody>
        </p:sp>
      </p:grpSp>
      <p:sp>
        <p:nvSpPr>
          <p:cNvPr id="47107" name="TextBox 5"/>
          <p:cNvSpPr txBox="1"/>
          <p:nvPr/>
        </p:nvSpPr>
        <p:spPr>
          <a:xfrm>
            <a:off x="1752600" y="615950"/>
            <a:ext cx="13527088" cy="676275"/>
          </a:xfrm>
          <a:prstGeom prst="rect">
            <a:avLst/>
          </a:prstGeom>
          <a:noFill/>
          <a:ln w="9525">
            <a:noFill/>
          </a:ln>
        </p:spPr>
        <p:txBody>
          <a:bodyPr lIns="0" tIns="0" rIns="0" bIns="0">
            <a:spAutoFit/>
          </a:bodyPr>
          <a:p>
            <a:pPr algn="ctr"/>
            <a:r>
              <a:rPr lang="en-IN" altLang="en-US" sz="4400" b="1" dirty="0">
                <a:latin typeface="Arial" panose="020B0604020202020204" pitchFamily="34" charset="0"/>
                <a:cs typeface="Arial" panose="020B0604020202020204" pitchFamily="34" charset="0"/>
              </a:rPr>
              <a:t>Publication Status(Mandatory)</a:t>
            </a:r>
            <a:endParaRPr lang="en-IN" altLang="en-US" sz="4400" b="1" dirty="0">
              <a:latin typeface="Arial" panose="020B0604020202020204" pitchFamily="34" charset="0"/>
              <a:ea typeface="Arial" panose="020B0604020202020204" pitchFamily="34" charset="0"/>
            </a:endParaRPr>
          </a:p>
        </p:txBody>
      </p:sp>
      <p:sp>
        <p:nvSpPr>
          <p:cNvPr id="8" name="Date Placeholder 7"/>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5C9E9D8-6053-4703-88EA-868AD7794D4E}"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7109" name="Slide Number Placeholder 8"/>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0" name="Footer Placeholder 9"/>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47111" name="TextBox 1"/>
          <p:cNvSpPr txBox="1"/>
          <p:nvPr/>
        </p:nvSpPr>
        <p:spPr>
          <a:xfrm>
            <a:off x="1066800" y="1390650"/>
            <a:ext cx="16306800" cy="2062163"/>
          </a:xfrm>
          <a:prstGeom prst="rect">
            <a:avLst/>
          </a:prstGeom>
          <a:noFill/>
          <a:ln w="9525">
            <a:noFill/>
          </a:ln>
        </p:spPr>
        <p:txBody>
          <a:bodyPr>
            <a:spAutoFit/>
          </a:bodyPr>
          <a:p>
            <a:endParaRPr lang="en-US" altLang="en-US" sz="3200" b="1" dirty="0">
              <a:latin typeface="Arial" panose="020B0604020202020204" pitchFamily="34" charset="0"/>
              <a:cs typeface="Arial" panose="020B0604020202020204" pitchFamily="34" charset="0"/>
            </a:endParaRPr>
          </a:p>
          <a:p>
            <a:endParaRPr lang="en-IN" altLang="en-US" sz="3200" b="1" dirty="0">
              <a:latin typeface="Arial" panose="020B0604020202020204" pitchFamily="34" charset="0"/>
              <a:cs typeface="Arial" panose="020B0604020202020204" pitchFamily="34" charset="0"/>
            </a:endParaRPr>
          </a:p>
          <a:p>
            <a:endParaRPr lang="en-IN" altLang="en-US" sz="3200" b="1" dirty="0">
              <a:latin typeface="Arial" panose="020B0604020202020204" pitchFamily="34" charset="0"/>
              <a:cs typeface="Arial" panose="020B0604020202020204" pitchFamily="34" charset="0"/>
            </a:endParaRPr>
          </a:p>
          <a:p>
            <a:r>
              <a:rPr lang="en-IN" altLang="en-US" sz="3200" b="1" dirty="0">
                <a:latin typeface="Arial" panose="020B0604020202020204" pitchFamily="34" charset="0"/>
                <a:cs typeface="Arial" panose="020B0604020202020204" pitchFamily="34" charset="0"/>
              </a:rPr>
              <a:t>ATTACH CONFERENCE CERTIFICATE IF PRESENTATION DONE</a:t>
            </a:r>
            <a:endParaRPr lang="en-IN" altLang="en-US" sz="3200" b="1" dirty="0">
              <a:latin typeface="Arial" panose="020B0604020202020204" pitchFamily="34" charset="0"/>
              <a:ea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8131" name="TextBox 3"/>
          <p:cNvSpPr txBox="1"/>
          <p:nvPr/>
        </p:nvSpPr>
        <p:spPr>
          <a:xfrm>
            <a:off x="733425" y="709613"/>
            <a:ext cx="9144000" cy="579437"/>
          </a:xfrm>
          <a:prstGeom prst="rect">
            <a:avLst/>
          </a:prstGeom>
          <a:noFill/>
          <a:ln w="9525">
            <a:noFill/>
          </a:ln>
        </p:spPr>
        <p:txBody>
          <a:bodyPr>
            <a:spAutoFit/>
          </a:bodyPr>
          <a:p>
            <a:pPr eaLnBrk="1" hangingPunct="1">
              <a:lnSpc>
                <a:spcPts val="3775"/>
              </a:lnSpc>
            </a:pPr>
            <a:r>
              <a:rPr lang="en-US" altLang="en-US" sz="3600" b="1" dirty="0">
                <a:solidFill>
                  <a:srgbClr val="000000"/>
                </a:solidFill>
                <a:latin typeface="Arial" panose="020B0604020202020204" pitchFamily="34" charset="0"/>
                <a:cs typeface="Arial" panose="020B0604020202020204" pitchFamily="34" charset="0"/>
                <a:sym typeface="Open Sans Extra Bold" panose="020B0906030804020204" charset="0"/>
              </a:rPr>
              <a:t>References(</a:t>
            </a:r>
            <a:r>
              <a:rPr lang="en-IN" altLang="en-US" sz="3600" b="1" dirty="0">
                <a:latin typeface="Arial" panose="020B0604020202020204" pitchFamily="34" charset="0"/>
                <a:cs typeface="Arial" panose="020B0604020202020204" pitchFamily="34" charset="0"/>
                <a:sym typeface="Times New Roman" panose="02020603050405020304" pitchFamily="18" charset="0"/>
              </a:rPr>
              <a:t>as per IEEE format only)</a:t>
            </a:r>
            <a:endParaRPr lang="en-US" altLang="en-US" sz="3600" b="1" dirty="0">
              <a:solidFill>
                <a:srgbClr val="000000"/>
              </a:solidFill>
              <a:latin typeface="Arial" panose="020B0604020202020204" pitchFamily="34" charset="0"/>
              <a:ea typeface="Arial" panose="020B0604020202020204" pitchFamily="34" charset="0"/>
              <a:sym typeface="Open Sans Extra Bold" panose="020B0906030804020204" charset="0"/>
            </a:endParaRPr>
          </a:p>
        </p:txBody>
      </p:sp>
      <p:sp>
        <p:nvSpPr>
          <p:cNvPr id="48132" name="TextBox 5"/>
          <p:cNvSpPr txBox="1"/>
          <p:nvPr/>
        </p:nvSpPr>
        <p:spPr>
          <a:xfrm>
            <a:off x="1127125" y="1687513"/>
            <a:ext cx="14782800" cy="7847012"/>
          </a:xfrm>
          <a:prstGeom prst="rect">
            <a:avLst/>
          </a:prstGeom>
          <a:noFill/>
          <a:ln w="9525">
            <a:noFill/>
          </a:ln>
        </p:spPr>
        <p:txBody>
          <a:bodyPr>
            <a:spAutoFit/>
          </a:bodyPr>
          <a:p>
            <a:pPr algn="just"/>
            <a:r>
              <a:rPr lang="en-US" altLang="en-US" sz="2400" dirty="0">
                <a:latin typeface="Arial" panose="020B0604020202020204" pitchFamily="34" charset="0"/>
                <a:cs typeface="Arial" panose="020B0604020202020204" pitchFamily="34" charset="0"/>
              </a:rPr>
              <a:t>[1]R. Bassiouny, A. Mohamed, K. Umapathy and N. Khan, "An Interpretable Neonatal Lung Ultrasound Feature Extraction and Lung Sliding Detection System Using Object Detectors," in IEEE Journal of Translational Engineering in Health and Medicine, vol. 12, pp. 119-128, 2024, doi: 10.1109/JTEHM.2023.3327424.</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[2]X. Zhang, D. Maddipatla, B. B. Narakathu, B. J. Bazuin and M. Z. Atashbar, "Intelligent Detection of Adventitious Sounds Critical in Diagnosing Cardiovascular and Cardiopulmonary Diseases," in IEEE Access, vol. 11, pp. 100029-100041, 2023, doi: 10.1109/ACCESS.2023.3313605.</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[3]R. Mahum and A. S. Al-Salman, "Lung-RetinaNet: Lung Cancer Detection Using a RetinaNet With Multi-Scale Feature Fusion and Context Module," in IEEE Access, vol. 11, pp. 53850-53861, 2023, doi: 10.1109/ACCESS.2023.3281259.</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[4]S. R. Vinta, B. Lakshmi, M. A. Safali and G. S. C. Kumar, "Segmentation and Classification of Interstitial Lung Diseases Based on Hybrid Deep Learning Network Model," in IEEE Access, vol. 12, pp. 50444-50458, 2024, doi: 10.1109/ACCESS.2024.3383144.</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rPr>
              <a:t>[5]M. Irtaza, A. Ali, M. Gulzar and A. Wali, "Multi-Label Classification of Lung Diseases Using Deep Learning," in IEEE Access, vol. 12, pp. 124062-124080, 2024, doi: 10.1109/ACCESS.2024.3454537.</a:t>
            </a:r>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cs typeface="Arial" panose="020B0604020202020204" pitchFamily="34" charset="0"/>
            </a:endParaRPr>
          </a:p>
          <a:p>
            <a:pPr algn="just"/>
            <a:endParaRPr lang="en-US" altLang="en-US" sz="2400" dirty="0">
              <a:latin typeface="Arial" panose="020B0604020202020204" pitchFamily="34" charset="0"/>
              <a:ea typeface="Arial" panose="020B0604020202020204" pitchFamily="34" charset="0"/>
            </a:endParaRPr>
          </a:p>
        </p:txBody>
      </p:sp>
      <p:sp>
        <p:nvSpPr>
          <p:cNvPr id="3" name="Footer Placeholder 2"/>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49155" name="Text Box 2"/>
          <p:cNvSpPr txBox="1"/>
          <p:nvPr/>
        </p:nvSpPr>
        <p:spPr>
          <a:xfrm>
            <a:off x="1066800" y="952500"/>
            <a:ext cx="14585950" cy="8955088"/>
          </a:xfrm>
          <a:prstGeom prst="rect">
            <a:avLst/>
          </a:prstGeom>
          <a:noFill/>
          <a:ln w="9525">
            <a:noFill/>
          </a:ln>
        </p:spPr>
        <p:txBody>
          <a:bodyPr>
            <a:spAutoFit/>
          </a:bodyPr>
          <a:p>
            <a:pPr algn="just"/>
            <a:r>
              <a:rPr lang="en-US" altLang="en-US" sz="2400" dirty="0">
                <a:latin typeface="Arial" panose="020B0604020202020204" pitchFamily="34" charset="0"/>
                <a:cs typeface="Arial" panose="020B0604020202020204" pitchFamily="34" charset="0"/>
                <a:sym typeface="+mn-ea"/>
              </a:rPr>
              <a:t>[6]C. Wu, N. Ye and J. Jiang, "Classification and Recognition of Lung Sounds Based on Improved Bi-ResNet Model," in IEEE Access, vol. 12, pp. 73079-73094, 2024, doi: 10.1109/ACCESS.2024.3404657.</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sym typeface="+mn-ea"/>
              </a:rPr>
              <a:t>[7]T. Nguyen and F. Pernkopf, "Lung Sound Classification Using Co-Tuning and Stochastic Normalization," in IEEE Transactions on Biomedical Engineering, vol. 69, no. 9, pp. 2872-2882, Sept. 2022, doi: 10.1109/TBME.2022.3156293.</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sym typeface="+mn-ea"/>
              </a:rPr>
              <a:t>[8]T. Wanasinghe, S. Bandara, S. Madusanka, D. Meedeniya, M. Bandara and I. D. L. T. Díez, "Lung Sound Classification With Multi-Feature Integration Utilizing Lightweight CNN Model," in IEEE Access, vol. 12, pp. 21262-21276, 2024, doi: 10.1109/ACCESS.2024.3361943.</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sym typeface="+mn-ea"/>
              </a:rPr>
              <a:t>[9]N. Babu, D. Pruthviraja and J. Mathew, "Enhancing Lung Acoustic Signals Classification With Eigenvectors-Based and Traditional Augmentation Methods," in IEEE Access, vol. 12, pp. 87691-87700, 2024, doi: 10.1109/ACCESS.2024.3417183.</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endParaRPr>
          </a:p>
          <a:p>
            <a:pPr algn="just"/>
            <a:r>
              <a:rPr lang="en-US" altLang="en-US" sz="2400" dirty="0">
                <a:latin typeface="Arial" panose="020B0604020202020204" pitchFamily="34" charset="0"/>
                <a:cs typeface="Arial" panose="020B0604020202020204" pitchFamily="34" charset="0"/>
                <a:sym typeface="+mn-ea"/>
              </a:rPr>
              <a:t>[10]K. Liu, "STBi-YOLO: A Real-Time Object Detection Method for Lung Nodule Recognition," in IEEE Access, vol. 10, pp. 75385-75394, 2022, doi: 10.1109/ACCESS.2022.3192034.</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sym typeface="+mn-ea"/>
            </a:endParaRPr>
          </a:p>
          <a:p>
            <a:pPr algn="just"/>
            <a:r>
              <a:rPr lang="en-US" altLang="en-US" sz="2400" dirty="0">
                <a:latin typeface="Arial" panose="020B0604020202020204" pitchFamily="34" charset="0"/>
                <a:cs typeface="Arial" panose="020B0604020202020204" pitchFamily="34" charset="0"/>
                <a:sym typeface="+mn-ea"/>
              </a:rPr>
              <a:t>[11]H. Alqahtani, E. Alabdulkreem, F. A. Alotaibi, M. M. Alnfiai, C. Singla and A. S. Salama, "Improved Water Strider Algorithm With Convolutional Autoencoder for Lung and Colon Cancer Detection on Histopathological Images," in IEEE Access, vol. 12, pp. 949-956, 2024, doi: 10.1109/ACCESS.2023.3346894.</a:t>
            </a:r>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cs typeface="Arial" panose="020B0604020202020204" pitchFamily="34" charset="0"/>
              <a:sym typeface="+mn-ea"/>
            </a:endParaRPr>
          </a:p>
          <a:p>
            <a:pPr algn="just"/>
            <a:endParaRPr lang="en-US" altLang="en-US" sz="2400" dirty="0">
              <a:latin typeface="Arial" panose="020B0604020202020204" pitchFamily="34" charset="0"/>
              <a:ea typeface="Arial" panose="020B0604020202020204" pitchFamily="34" charset="0"/>
              <a:sym typeface="+mn-ea"/>
            </a:endParaRPr>
          </a:p>
        </p:txBody>
      </p:sp>
      <p:sp>
        <p:nvSpPr>
          <p:cNvPr id="4" name="Footer Placeholder 3"/>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0242" name="TextBox 6"/>
          <p:cNvSpPr txBox="1"/>
          <p:nvPr/>
        </p:nvSpPr>
        <p:spPr>
          <a:xfrm>
            <a:off x="1752600" y="342900"/>
            <a:ext cx="12496800" cy="677863"/>
          </a:xfrm>
          <a:prstGeom prst="rect">
            <a:avLst/>
          </a:prstGeom>
          <a:noFill/>
          <a:ln w="9525">
            <a:noFill/>
          </a:ln>
        </p:spPr>
        <p:txBody>
          <a:bodyPr lIns="0" tIns="0" rIns="0" bIns="0">
            <a:spAutoFit/>
          </a:bodyPr>
          <a:p>
            <a:pPr>
              <a:buFont typeface="Arial" panose="020B0604020202020204" pitchFamily="34" charset="0"/>
              <a:buChar char="•"/>
            </a:pPr>
            <a:r>
              <a:rPr lang="en-US" altLang="en-US" sz="4400" b="1" dirty="0">
                <a:latin typeface="Arial" panose="020B0604020202020204" pitchFamily="34" charset="0"/>
                <a:cs typeface="Arial" panose="020B0604020202020204" pitchFamily="34" charset="0"/>
              </a:rPr>
              <a:t>Objective of the Project</a:t>
            </a:r>
            <a:endParaRPr lang="en-US" altLang="en-US" sz="4400" b="1" dirty="0">
              <a:latin typeface="Arial" panose="020B0604020202020204" pitchFamily="34" charset="0"/>
              <a:ea typeface="Arial" panose="020B0604020202020204" pitchFamily="34" charset="0"/>
            </a:endParaRPr>
          </a:p>
        </p:txBody>
      </p:sp>
      <p:sp>
        <p:nvSpPr>
          <p:cNvPr id="10" name="Date Placeholder 9"/>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407FE32-2FE5-4A9C-A35C-0C38B6186485}"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0244"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 name="Footer Placeholder 11"/>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0246" name="TextBox 1"/>
          <p:cNvSpPr txBox="1"/>
          <p:nvPr/>
        </p:nvSpPr>
        <p:spPr>
          <a:xfrm>
            <a:off x="1371600" y="1790700"/>
            <a:ext cx="16002000" cy="5694363"/>
          </a:xfrm>
          <a:prstGeom prst="rect">
            <a:avLst/>
          </a:prstGeom>
          <a:noFill/>
          <a:ln w="9525">
            <a:noFill/>
          </a:ln>
        </p:spPr>
        <p:txBody>
          <a:bodyPr>
            <a:spAutoFit/>
          </a:bodyPr>
          <a:p>
            <a:pPr marL="342900" indent="-3429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Enhance Early Detection of Lung Cancer: Improve diagnostic accuracy and speed by using a hybrid AI model that combines deep learning and machine learning techniques for analyzing histological images.</a:t>
            </a: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Increase Accessibility to Advanced Diagnostics: Develop a scalable and non-invasive diagnostic tool that can be deployed in low-resource and underserved healthcare settings.</a:t>
            </a: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Improve Clinical Decision-Making: Provide reliable and interpretable diagnostic support to medical professionals, reducing human error and enabling timely treatment interventions.</a:t>
            </a: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alt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altLang="en-US" sz="2800" dirty="0">
                <a:latin typeface="Arial" panose="020B0604020202020204" pitchFamily="34" charset="0"/>
                <a:cs typeface="Arial" panose="020B0604020202020204" pitchFamily="34" charset="0"/>
              </a:rPr>
              <a:t>Promote Sustainable and Efficient Healthcare Solutions: Utilize computationally efficient algorithms to reduce resource consumption and support environmentally sustainable diagnostic practices.</a:t>
            </a:r>
            <a:endParaRPr lang="en-IN" altLang="en-US" sz="2800" dirty="0">
              <a:latin typeface="Arial" panose="020B0604020202020204" pitchFamily="34" charset="0"/>
              <a:ea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3E5427D-2C68-43BC-8056-AC49946D1976}"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0179" name="Text Box 2"/>
          <p:cNvSpPr txBox="1">
            <a:spLocks noChangeArrowheads="1"/>
          </p:cNvSpPr>
          <p:nvPr/>
        </p:nvSpPr>
        <p:spPr bwMode="auto">
          <a:xfrm>
            <a:off x="1066800" y="952500"/>
            <a:ext cx="14585950" cy="9324975"/>
          </a:xfrm>
          <a:prstGeom prst="rect">
            <a:avLst/>
          </a:prstGeom>
          <a:noFill/>
          <a:ln>
            <a:noFill/>
          </a:ln>
        </p:spPr>
        <p:txBody>
          <a:bodyPr>
            <a:spAutoFit/>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[12]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Malikhah</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et al., "Detection of Infectious Respiratory Disease Through Sweat From Axillary Using an E-Nose With Stacked Deep Neural Network," in IEEE Access, vol. 10, pp. 51285-51298, 2022,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10.1109/ACCESS.2022.3173736.</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[13] A. Tripathi, T. Singh, R. R. Nair and P.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Duraisamy</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"Improving Early Detection and Classification of Lung Diseases With Innovative MobileNetV2 Framework," in IEEE Access, vol. 12, pp. 116202-116217, 2024,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10.1109/ACCESS.2024.3440577. </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[14] M.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Fontanellaz</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et al., "Computer-Aided Diagnosis System for Lung Fibrosis: From the Effect of Radiomic Features and Multi Layer-Perceptron Mixers to Pre-Clinical Evaluation," in IEEE Access, vol. 12, pp. 25642-25656, 2024,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10.1109/ACCESS.2024.3350430. </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[15] M.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Obayya</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M. A.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Arasi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N.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Alruwais</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R.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Alsini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 Mohamed and I. Yaseen, "Biomedical Image Analysis for Colon and Lung Cancer Detection Using Tuna Swarm Algorithm With Deep Learning Model," in IEEE Access, vol. 11, pp. 94705-94712, 2023,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10.1109/ACCESS.2023.3309711. </a:t>
            </a: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mn-ea"/>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sym typeface="+mn-ea"/>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[16] L. Zhu, Y. Cai, J. Liao and F. Wu, "Lung Parenchyma Segmentation Based on U-Net Fused With Shape Stream," in IEEE Access, vol. 12, pp. 29238-29251, 2024,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10.1109/ACCESS.2024.3365577.</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[17] G. Company-Se et al., "Minimally Invasive Lung Tissue Differentiation Using Electrical Impedance Spectroscopy: A Comparison of the 3- and 4-Electrode Methods," in IEEE Access, vol. 10, pp. 7354-7367,. 2022, </a:t>
            </a:r>
            <a:r>
              <a:rPr kumimoji="0" lang="en-IN" altLang="en-US" sz="2400" b="0"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doi</a:t>
            </a:r>
            <a:r>
              <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10.1109/ACCESS.2021.3139223</a:t>
            </a: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endParaRPr kumimoji="0" lang="en-IN"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just" defTabSz="457200" rtl="0" eaLnBrk="0" fontAlgn="base" latinLnBrk="0" hangingPunct="0">
              <a:lnSpc>
                <a:spcPct val="100000"/>
              </a:lnSpc>
              <a:spcBef>
                <a:spcPct val="0"/>
              </a:spcBef>
              <a:spcAft>
                <a:spcPct val="0"/>
              </a:spcAft>
              <a:buClrTx/>
              <a:buSzTx/>
              <a:buFontTx/>
              <a:buNone/>
              <a:defRPr/>
            </a:pPr>
            <a:r>
              <a:rPr kumimoji="0" lang="en-US" altLang="en-US" sz="24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a:t>
            </a:r>
            <a:endParaRPr kumimoji="0" lang="en-US" altLang="en-US" sz="105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3E5427D-2C68-43BC-8056-AC49946D1976}"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1203" name="Text Box 2"/>
          <p:cNvSpPr txBox="1"/>
          <p:nvPr/>
        </p:nvSpPr>
        <p:spPr>
          <a:xfrm>
            <a:off x="1066800" y="952500"/>
            <a:ext cx="14585950" cy="3786188"/>
          </a:xfrm>
          <a:prstGeom prst="rect">
            <a:avLst/>
          </a:prstGeom>
          <a:noFill/>
          <a:ln w="9525">
            <a:noFill/>
          </a:ln>
        </p:spPr>
        <p:txBody>
          <a:bodyPr>
            <a:spAutoFit/>
          </a:bodyPr>
          <a:p>
            <a:pPr algn="just"/>
            <a:r>
              <a:rPr lang="en-IN" altLang="en-US" sz="2400" dirty="0">
                <a:latin typeface="Arial" panose="020B0604020202020204" pitchFamily="34" charset="0"/>
                <a:cs typeface="Arial" panose="020B0604020202020204" pitchFamily="34" charset="0"/>
              </a:rPr>
              <a:t>[18] A. R. Chishti et al., "Advances in Antenna-Based Techniques for Detection and Monitoring of Critical Chronic Diseases: A Comprehensive Review," in IEEE Access, vol. 11, pp. 104463 104484, 2023, doi: 10.1109/ACCESS.2023.3316149. </a:t>
            </a:r>
            <a:endParaRPr lang="en-IN" altLang="en-US" sz="2400" dirty="0">
              <a:latin typeface="Arial" panose="020B0604020202020204" pitchFamily="34" charset="0"/>
              <a:cs typeface="Arial" panose="020B0604020202020204" pitchFamily="34" charset="0"/>
            </a:endParaRPr>
          </a:p>
          <a:p>
            <a:pPr algn="just"/>
            <a:endParaRPr lang="en-IN" altLang="en-US" sz="2400" dirty="0">
              <a:latin typeface="Arial" panose="020B0604020202020204" pitchFamily="34" charset="0"/>
              <a:cs typeface="Arial" panose="020B0604020202020204" pitchFamily="34" charset="0"/>
            </a:endParaRPr>
          </a:p>
          <a:p>
            <a:pPr algn="just"/>
            <a:r>
              <a:rPr lang="en-IN" altLang="en-US" sz="2400" dirty="0">
                <a:latin typeface="Arial" panose="020B0604020202020204" pitchFamily="34" charset="0"/>
                <a:cs typeface="Arial" panose="020B0604020202020204" pitchFamily="34" charset="0"/>
              </a:rPr>
              <a:t>[19] J. Ha, "LncRNA Expression Profile-Based Matrix Factorization for Predicting lncRNA- Disease Association," in IEEE Access, vol. 12, pp. 70297-70304, 2024, doi: 10.1109/ACCESS.2024.3401005. </a:t>
            </a:r>
            <a:endParaRPr lang="en-IN" altLang="en-US" sz="2400" dirty="0">
              <a:latin typeface="Arial" panose="020B0604020202020204" pitchFamily="34" charset="0"/>
              <a:cs typeface="Arial" panose="020B0604020202020204" pitchFamily="34" charset="0"/>
            </a:endParaRPr>
          </a:p>
          <a:p>
            <a:pPr algn="just"/>
            <a:endParaRPr lang="en-IN" altLang="en-US" sz="2400" dirty="0">
              <a:latin typeface="Arial" panose="020B0604020202020204" pitchFamily="34" charset="0"/>
              <a:cs typeface="Arial" panose="020B0604020202020204" pitchFamily="34" charset="0"/>
            </a:endParaRPr>
          </a:p>
          <a:p>
            <a:pPr algn="just"/>
            <a:r>
              <a:rPr lang="en-IN" altLang="en-US" sz="2400" dirty="0">
                <a:latin typeface="Arial" panose="020B0604020202020204" pitchFamily="34" charset="0"/>
                <a:cs typeface="Arial" panose="020B0604020202020204" pitchFamily="34" charset="0"/>
              </a:rPr>
              <a:t>[20] M. Magdy Amin, A. S. Ismail and M. E. Shaheen, "Multimodal Non-Small Cell Lung Cancer Classification Using Convolutional Neural Networks," in IEEE Access, vol. 12, pp. 134770-134778, 2024, doi: 10.1109/ACCESS.2024.3461878.</a:t>
            </a:r>
            <a:endParaRPr lang="en-IN" altLang="en-US" sz="2400" dirty="0">
              <a:latin typeface="Arial" panose="020B0604020202020204" pitchFamily="34" charset="0"/>
              <a:ea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2"/>
          <p:cNvSpPr txBox="1"/>
          <p:nvPr/>
        </p:nvSpPr>
        <p:spPr>
          <a:xfrm>
            <a:off x="2817813" y="2486025"/>
            <a:ext cx="8820150" cy="1770063"/>
          </a:xfrm>
          <a:prstGeom prst="rect">
            <a:avLst/>
          </a:prstGeom>
        </p:spPr>
        <p:txBody>
          <a:bodyPr lIns="0" tIns="0" rIns="0" bIns="0">
            <a:spAutoFit/>
          </a:bodyPr>
          <a:lstStyle/>
          <a:p>
            <a:pPr marR="0" defTabSz="457200" eaLnBrk="1" fontAlgn="auto" hangingPunct="1">
              <a:lnSpc>
                <a:spcPts val="14510"/>
              </a:lnSpc>
              <a:spcAft>
                <a:spcPts val="0"/>
              </a:spcAft>
              <a:buClrTx/>
              <a:buSzTx/>
              <a:buFontTx/>
              <a:buNone/>
              <a:defRPr/>
            </a:pPr>
            <a:r>
              <a:rPr kumimoji="0" lang="en-US" sz="10365" kern="1200" cap="none" spc="0" normalizeH="0" baseline="0" noProof="0">
                <a:solidFill>
                  <a:srgbClr val="051D40"/>
                </a:solidFill>
                <a:latin typeface="Open Sans Extra Bold" panose="020B0906030804020204"/>
                <a:ea typeface="Open Sans Extra Bold" panose="020B0906030804020204"/>
                <a:cs typeface="Open Sans Extra Bold" panose="020B0906030804020204"/>
                <a:sym typeface="Open Sans Extra Bold" panose="020B0906030804020204"/>
              </a:rPr>
              <a:t>THANK YOU!</a:t>
            </a:r>
            <a:endParaRPr kumimoji="0" lang="en-US" sz="10365" kern="1200" cap="none" spc="0" normalizeH="0" baseline="0" noProof="0">
              <a:solidFill>
                <a:srgbClr val="051D40"/>
              </a:solidFill>
              <a:latin typeface="Open Sans Extra Bold" panose="020B0906030804020204"/>
              <a:ea typeface="Open Sans Extra Bold" panose="020B0906030804020204"/>
              <a:cs typeface="Open Sans Extra Bold" panose="020B0906030804020204"/>
              <a:sym typeface="Open Sans Extra Bold" panose="020B0906030804020204"/>
            </a:endParaRPr>
          </a:p>
        </p:txBody>
      </p:sp>
      <p:sp>
        <p:nvSpPr>
          <p:cNvPr id="7" name="Date Placeholder 6"/>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39E03D0-DF5C-4B3F-B7DA-EF1DF6AB80D8}"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52228" name="Slide Number Placeholder 7"/>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9" name="Footer Placeholder 8"/>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6"/>
          <p:cNvSpPr txBox="1"/>
          <p:nvPr/>
        </p:nvSpPr>
        <p:spPr>
          <a:xfrm>
            <a:off x="914400" y="800100"/>
            <a:ext cx="12496800" cy="676275"/>
          </a:xfrm>
          <a:prstGeom prst="rect">
            <a:avLst/>
          </a:prstGeom>
          <a:noFill/>
          <a:ln w="9525">
            <a:noFill/>
          </a:ln>
        </p:spPr>
        <p:txBody>
          <a:bodyPr lIns="0" tIns="0" rIns="0" bIns="0">
            <a:spAutoFit/>
          </a:bodyPr>
          <a:p>
            <a:pPr>
              <a:buFont typeface="Arial" panose="020B0604020202020204" pitchFamily="34" charset="0"/>
              <a:buChar char="•"/>
            </a:pPr>
            <a:r>
              <a:rPr lang="en-US" altLang="en-US" sz="4400" b="1" dirty="0">
                <a:latin typeface="Arial" panose="020B0604020202020204" pitchFamily="34" charset="0"/>
                <a:cs typeface="Arial" panose="020B0604020202020204" pitchFamily="34" charset="0"/>
              </a:rPr>
              <a:t>Literature Review Summary </a:t>
            </a:r>
            <a:endParaRPr lang="en-US" altLang="en-US" sz="4400" b="1" dirty="0">
              <a:latin typeface="Arial" panose="020B0604020202020204" pitchFamily="34" charset="0"/>
              <a:ea typeface="Arial" panose="020B0604020202020204" pitchFamily="34" charset="0"/>
            </a:endParaRPr>
          </a:p>
        </p:txBody>
      </p:sp>
      <p:sp>
        <p:nvSpPr>
          <p:cNvPr id="10" name="Date Placeholder 9"/>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1268"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graphicFrame>
        <p:nvGraphicFramePr>
          <p:cNvPr id="4" name="Table 3"/>
          <p:cNvGraphicFramePr/>
          <p:nvPr/>
        </p:nvGraphicFramePr>
        <p:xfrm>
          <a:off x="609600" y="1895475"/>
          <a:ext cx="16446500" cy="7221538"/>
        </p:xfrm>
        <a:graphic>
          <a:graphicData uri="http://schemas.openxmlformats.org/drawingml/2006/table">
            <a:tbl>
              <a:tblPr firstRow="1" bandRow="1">
                <a:tableStyleId>{5C22544A-7EE6-4342-B048-85BDC9FD1C3A}</a:tableStyleId>
              </a:tblPr>
              <a:tblGrid>
                <a:gridCol w="1124628"/>
                <a:gridCol w="2293709"/>
                <a:gridCol w="1848556"/>
                <a:gridCol w="1772988"/>
                <a:gridCol w="1632648"/>
                <a:gridCol w="1708851"/>
                <a:gridCol w="1461826"/>
                <a:gridCol w="1881578"/>
                <a:gridCol w="2721715"/>
              </a:tblGrid>
              <a:tr h="1382213">
                <a:tc>
                  <a:txBody>
                    <a:bodyPr/>
                    <a:lstStyle/>
                    <a:p>
                      <a:pPr>
                        <a:buNone/>
                      </a:pPr>
                      <a:r>
                        <a:rPr lang="en-US" altLang="en-US" sz="1800">
                          <a:latin typeface="Times New Roman" panose="02020603050405020304" pitchFamily="18" charset="0"/>
                          <a:cs typeface="Times New Roman" panose="02020603050405020304" pitchFamily="18" charset="0"/>
                        </a:rPr>
                        <a:t>Ref# (Year</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Problem Domain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Input Data</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Feature Extraction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Classification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Dataset Name</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Size</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Result</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IN" altLang="en-US" sz="1800">
                          <a:latin typeface="Times New Roman" panose="02020603050405020304" pitchFamily="18" charset="0"/>
                          <a:cs typeface="Times New Roman" panose="02020603050405020304" pitchFamily="18" charset="0"/>
                        </a:rPr>
                        <a:t>Research Gap</a:t>
                      </a:r>
                      <a:endParaRPr lang="en-IN" altLang="en-US" sz="1800">
                        <a:latin typeface="Times New Roman" panose="02020603050405020304" pitchFamily="18" charset="0"/>
                        <a:cs typeface="Times New Roman" panose="02020603050405020304" pitchFamily="18" charset="0"/>
                      </a:endParaRPr>
                    </a:p>
                  </a:txBody>
                  <a:tcPr marL="91444" marR="91444" marT="45714" marB="45714"/>
                </a:tc>
              </a:tr>
              <a:tr h="1930780">
                <a:tc>
                  <a:txBody>
                    <a:bodyPr/>
                    <a:lstStyle/>
                    <a:p>
                      <a:pPr>
                        <a:buNone/>
                      </a:pPr>
                      <a:r>
                        <a:rPr lang="en-IN" altLang="en-US" sz="1800"/>
                        <a:t>[1]</a:t>
                      </a:r>
                      <a:endParaRPr lang="en-IN" altLang="en-US" sz="1800">
                        <a:latin typeface="Times New Roman" panose="02020603050405020304" pitchFamily="18" charset="0"/>
                        <a:cs typeface="Times New Roman" panose="02020603050405020304" pitchFamily="18" charset="0"/>
                      </a:endParaRPr>
                    </a:p>
                    <a:p>
                      <a:pPr>
                        <a:buNone/>
                      </a:pPr>
                      <a:r>
                        <a:rPr lang="en-IN" altLang="en-US" sz="1800">
                          <a:latin typeface="Times New Roman" panose="02020603050405020304" pitchFamily="18" charset="0"/>
                          <a:cs typeface="Times New Roman" panose="02020603050405020304" pitchFamily="18" charset="0"/>
                        </a:rPr>
                        <a:t>(2024)</a:t>
                      </a:r>
                      <a:endParaRPr lang="en-IN"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Neonatal lung ultrasound feature extraction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Ultrasound images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Object detection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Not specified</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Improved lung sliding detection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Lack of large-scale neonatal lung ultrasound datasets for training and validation. Need for real-time applications in clinical settings.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r>
              <a:tr h="2161255">
                <a:tc>
                  <a:txBody>
                    <a:bodyPr/>
                    <a:lstStyle/>
                    <a:p>
                      <a:pPr>
                        <a:buNone/>
                      </a:pPr>
                      <a:r>
                        <a:rPr lang="en-IN" altLang="en-US" sz="1800">
                          <a:latin typeface="Times New Roman" panose="02020603050405020304" pitchFamily="18" charset="0"/>
                          <a:cs typeface="Times New Roman" panose="02020603050405020304" pitchFamily="18" charset="0"/>
                        </a:rPr>
                        <a:t>[2]</a:t>
                      </a:r>
                      <a:endParaRPr lang="en-IN" altLang="en-US" sz="1800">
                        <a:latin typeface="Times New Roman" panose="02020603050405020304" pitchFamily="18" charset="0"/>
                        <a:cs typeface="Times New Roman" panose="02020603050405020304" pitchFamily="18" charset="0"/>
                      </a:endParaRPr>
                    </a:p>
                    <a:p>
                      <a:pPr>
                        <a:buNone/>
                      </a:pPr>
                      <a:r>
                        <a:rPr lang="en-IN" altLang="en-US" sz="1800">
                          <a:latin typeface="Times New Roman" panose="02020603050405020304" pitchFamily="18" charset="0"/>
                          <a:cs typeface="Times New Roman" panose="02020603050405020304" pitchFamily="18" charset="0"/>
                        </a:rPr>
                        <a:t>(2023)</a:t>
                      </a:r>
                      <a:endParaRPr lang="en-IN"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Detection of adventitious lung sounds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Lung sound recordings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Intelligent feature extraction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Not specified</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Enhanced detection of critical adventitious sounds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Limited datasets for diverse lung sound recordings. Lack of comparison with real-time clinical diagnoses.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r>
              <a:tr h="1747290">
                <a:tc>
                  <a:txBody>
                    <a:bodyPr/>
                    <a:lstStyle/>
                    <a:p>
                      <a:pPr>
                        <a:buNone/>
                      </a:pPr>
                      <a:r>
                        <a:rPr lang="en-US" altLang="en-US" sz="1800"/>
                        <a:t>[</a:t>
                      </a:r>
                      <a:r>
                        <a:rPr lang="en-US" altLang="en-US" sz="1800">
                          <a:latin typeface="Times New Roman" panose="02020603050405020304" pitchFamily="18" charset="0"/>
                          <a:cs typeface="Times New Roman" panose="02020603050405020304" pitchFamily="18" charset="0"/>
                        </a:rPr>
                        <a:t>3] </a:t>
                      </a:r>
                      <a:r>
                        <a:rPr lang="en-US" altLang="en-US" sz="1800"/>
                        <a:t>(</a:t>
                      </a:r>
                      <a:r>
                        <a:rPr lang="en-US" altLang="en-US" sz="1800">
                          <a:latin typeface="Times New Roman" panose="02020603050405020304" pitchFamily="18" charset="0"/>
                          <a:cs typeface="Times New Roman" panose="02020603050405020304" pitchFamily="18" charset="0"/>
                        </a:rPr>
                        <a:t>2023)</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Lung cancer detection using RetinaNet</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CT lung images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Multi-scale feature fusion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RetinaNet</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sym typeface="+mn-ea"/>
                        </a:rPr>
                        <a:t>Not specified</a:t>
                      </a:r>
                      <a:endParaRPr lang="en-US" alt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p>
                      <a:pPr>
                        <a:buNone/>
                      </a:pPr>
                      <a:endParaRPr 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Effective lung cancer detection</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c>
                  <a:txBody>
                    <a:bodyPr/>
                    <a:lstStyle/>
                    <a:p>
                      <a:pPr>
                        <a:buNone/>
                      </a:pPr>
                      <a:r>
                        <a:rPr lang="en-US" altLang="en-US" sz="1800">
                          <a:latin typeface="Times New Roman" panose="02020603050405020304" pitchFamily="18" charset="0"/>
                          <a:cs typeface="Times New Roman" panose="02020603050405020304" pitchFamily="18" charset="0"/>
                        </a:rPr>
                        <a:t>High computational cost of RetinaNet. Limited generalization on real-world datasets.</a:t>
                      </a:r>
                      <a:endParaRPr lang="en-US" altLang="en-US" sz="1800">
                        <a:latin typeface="Times New Roman" panose="02020603050405020304" pitchFamily="18" charset="0"/>
                        <a:cs typeface="Times New Roman" panose="02020603050405020304" pitchFamily="18" charset="0"/>
                      </a:endParaRPr>
                    </a:p>
                  </a:txBody>
                  <a:tcPr marL="91444" marR="91444" marT="45714" marB="45714"/>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graphicFrame>
        <p:nvGraphicFramePr>
          <p:cNvPr id="12291" name="Table 12290"/>
          <p:cNvGraphicFramePr/>
          <p:nvPr>
            <p:custDataLst>
              <p:tags r:id="rId1"/>
            </p:custDataLst>
          </p:nvPr>
        </p:nvGraphicFramePr>
        <p:xfrm>
          <a:off x="685800" y="0"/>
          <a:ext cx="15430500" cy="10194925"/>
        </p:xfrm>
        <a:graphic>
          <a:graphicData uri="http://schemas.openxmlformats.org/drawingml/2006/table">
            <a:tbl>
              <a:tblPr/>
              <a:tblGrid>
                <a:gridCol w="1390650"/>
                <a:gridCol w="2541588"/>
                <a:gridCol w="1611312"/>
                <a:gridCol w="1855788"/>
                <a:gridCol w="1363662"/>
                <a:gridCol w="1609725"/>
                <a:gridCol w="1384300"/>
                <a:gridCol w="1836738"/>
                <a:gridCol w="1836737"/>
              </a:tblGrid>
              <a:tr h="2147888">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a:t>
                      </a:r>
                      <a:r>
                        <a:rPr lang="en-US" altLang="en-US" dirty="0">
                          <a:solidFill>
                            <a:srgbClr val="000000"/>
                          </a:solidFill>
                          <a:latin typeface="Times New Roman" panose="02020603050405020304" pitchFamily="18" charset="0"/>
                          <a:cs typeface="Times New Roman" panose="02020603050405020304" pitchFamily="18" charset="0"/>
                        </a:rPr>
                        <a:t>4] (2024)</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dirty="0">
                          <a:solidFill>
                            <a:srgbClr val="000000"/>
                          </a:solidFill>
                          <a:latin typeface="Times New Roman" panose="02020603050405020304" pitchFamily="18" charset="0"/>
                          <a:cs typeface="Times New Roman" panose="02020603050405020304" pitchFamily="18" charset="0"/>
                        </a:rPr>
                        <a:t>S</a:t>
                      </a:r>
                      <a:r>
                        <a:rPr lang="zh-CN" altLang="x-none">
                          <a:solidFill>
                            <a:srgbClr val="000000"/>
                          </a:solidFill>
                          <a:latin typeface="Times New Roman" panose="02020603050405020304" pitchFamily="18" charset="0"/>
                          <a:cs typeface="Times New Roman" panose="02020603050405020304" pitchFamily="18" charset="0"/>
                        </a:rPr>
                        <a:t>egmentation and classification of interstitial lung diseases</a:t>
                      </a:r>
                      <a:endParaRPr lang="zh-CN" altLang="x-none">
                        <a:solidFill>
                          <a:srgbClr val="000000"/>
                        </a:solidFill>
                        <a:latin typeface="Times New Roman" panose="02020603050405020304" pitchFamily="18" charset="0"/>
                        <a:ea typeface="Times New Roman" panose="02020603050405020304" pitchFamily="18" charset="0"/>
                      </a:endParaRPr>
                    </a:p>
                  </a:txBody>
                  <a:tcPr marL="0" marR="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CT images</a:t>
                      </a:r>
                      <a:endParaRPr lang="en-US" altLang="en-US" dirty="0">
                        <a:solidFill>
                          <a:srgbClr val="000000"/>
                        </a:solidFill>
                        <a:latin typeface="Times New Roman" panose="02020603050405020304" pitchFamily="18" charset="0"/>
                        <a:ea typeface="Times New Roman" panose="02020603050405020304" pitchFamily="18" charset="0"/>
                      </a:endParaRPr>
                    </a:p>
                  </a:txBody>
                  <a:tcPr marL="0" marR="0" marT="0" marB="0">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Hybrid deep learning model</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Deep learning</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mproved segmentation and classification</a:t>
                      </a:r>
                      <a:r>
                        <a:rPr lang="en-IN" altLang="en-US" dirty="0">
                          <a:solidFill>
                            <a:srgbClr val="000000"/>
                          </a:solidFill>
                          <a:latin typeface="Times New Roman" panose="02020603050405020304" pitchFamily="18" charset="0"/>
                          <a:cs typeface="Times New Roman" panose="02020603050405020304" pitchFamily="18" charset="0"/>
                        </a:rPr>
                        <a:t>i</a:t>
                      </a:r>
                      <a:endParaRPr lang="en-IN"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Requires more explainability in segmentation models. Needs validation on larger and more diverse datasets.</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r>
              <a:tr h="2012950">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[5</a:t>
                      </a:r>
                      <a:r>
                        <a:rPr lang="en-US" altLang="en-US" dirty="0">
                          <a:solidFill>
                            <a:srgbClr val="000000"/>
                          </a:solidFill>
                          <a:latin typeface="Times New Roman" panose="02020603050405020304" pitchFamily="18" charset="0"/>
                          <a:cs typeface="Times New Roman" panose="02020603050405020304" pitchFamily="18" charset="0"/>
                        </a:rPr>
                        <a:t>] (2024)</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Multi-label classification of lung diseases</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Medical images</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Deep learning feature extraction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Deep learning</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High accuracy in multi-label classification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Lack of interpretability in multi-label classification. Needs better handling of class imbalances.</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r>
              <a:tr h="2011362">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[6</a:t>
                      </a:r>
                      <a:r>
                        <a:rPr lang="en-US" altLang="en-US" dirty="0">
                          <a:solidFill>
                            <a:srgbClr val="000000"/>
                          </a:solidFill>
                          <a:latin typeface="Times New Roman" panose="02020603050405020304" pitchFamily="18" charset="0"/>
                          <a:cs typeface="Times New Roman" panose="02020603050405020304" pitchFamily="18" charset="0"/>
                        </a:rPr>
                        <a:t>] (2024)</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Lung sound classification</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Lung sound recordings</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i</a:t>
                      </a:r>
                      <a:r>
                        <a:rPr lang="en-US" altLang="en-US" dirty="0">
                          <a:solidFill>
                            <a:srgbClr val="000000"/>
                          </a:solidFill>
                          <a:latin typeface="Times New Roman" panose="02020603050405020304" pitchFamily="18" charset="0"/>
                          <a:cs typeface="Times New Roman" panose="02020603050405020304" pitchFamily="18" charset="0"/>
                        </a:rPr>
                        <a:t>mproved Bi-ResNet model</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Deep learning</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Enhanced lung sound recognition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Needs more generalizability to different recording environments. Limited real-time applicability.</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r>
              <a:tr h="2011363">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[7</a:t>
                      </a:r>
                      <a:r>
                        <a:rPr lang="en-US" altLang="en-US" dirty="0">
                          <a:solidFill>
                            <a:srgbClr val="000000"/>
                          </a:solidFill>
                          <a:latin typeface="Times New Roman" panose="02020603050405020304" pitchFamily="18" charset="0"/>
                          <a:cs typeface="Times New Roman" panose="02020603050405020304" pitchFamily="18" charset="0"/>
                        </a:rPr>
                        <a:t>] (2024)</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Lung sound classification</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Audio recordings</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Co-Tuning &amp; Stochastic Normalization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Deep learning</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Accurate lung sound classification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Requires larger datasets for better generalization. Lack of comparison with traditional auscultation.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E8F3F7"/>
                    </a:solidFill>
                  </a:tcPr>
                </a:tc>
              </a:tr>
              <a:tr h="2011362">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Corbel" panose="020B0503020204020204" pitchFamily="34" charset="0"/>
                        </a:rPr>
                        <a:t>[</a:t>
                      </a:r>
                      <a:r>
                        <a:rPr lang="en-IN" altLang="en-US" dirty="0">
                          <a:solidFill>
                            <a:srgbClr val="000000"/>
                          </a:solidFill>
                          <a:latin typeface="Times New Roman" panose="02020603050405020304" pitchFamily="18" charset="0"/>
                          <a:cs typeface="Times New Roman" panose="02020603050405020304" pitchFamily="18" charset="0"/>
                        </a:rPr>
                        <a:t>8</a:t>
                      </a:r>
                      <a:r>
                        <a:rPr lang="en-US" altLang="en-US" dirty="0">
                          <a:solidFill>
                            <a:srgbClr val="000000"/>
                          </a:solidFill>
                          <a:latin typeface="Times New Roman" panose="02020603050405020304" pitchFamily="18" charset="0"/>
                          <a:cs typeface="Times New Roman" panose="02020603050405020304" pitchFamily="18" charset="0"/>
                        </a:rPr>
                        <a:t>] (2024)</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Lung sound classification with lightweight CNN</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Corbel" panose="020B0503020204020204" pitchFamily="34" charset="0"/>
                        </a:rPr>
                        <a:t>Lung sound recordings</a:t>
                      </a:r>
                      <a:endParaRPr lang="en-US" altLang="en-US" dirty="0">
                        <a:solidFill>
                          <a:srgbClr val="000000"/>
                        </a:solidFill>
                        <a:latin typeface="Corbel" panose="020B0503020204020204" pitchFamily="34"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Multi-feature integration</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IN" altLang="en-US" dirty="0">
                          <a:solidFill>
                            <a:srgbClr val="000000"/>
                          </a:solidFill>
                          <a:latin typeface="Times New Roman" panose="02020603050405020304" pitchFamily="18" charset="0"/>
                          <a:cs typeface="Times New Roman" panose="02020603050405020304" pitchFamily="18" charset="0"/>
                        </a:rPr>
                        <a:t>CNN</a:t>
                      </a:r>
                      <a:endParaRPr lang="en-IN"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sym typeface="+mn-ea"/>
                        </a:rPr>
                        <a:t>Not specified</a:t>
                      </a:r>
                      <a:endParaRPr lang="en-US" altLang="en-US"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dirty="0">
                        <a:solidFill>
                          <a:srgbClr val="000000"/>
                        </a:solidFill>
                        <a:latin typeface="Times New Roman" panose="02020603050405020304" pitchFamily="18" charset="0"/>
                        <a:cs typeface="Times New Roman" panose="02020603050405020304" pitchFamily="18" charset="0"/>
                      </a:endParaRPr>
                    </a:p>
                    <a:p>
                      <a:pPr lvl="0" defTabSz="1371600" eaLnBrk="1" hangingPunct="1">
                        <a:buNone/>
                      </a:pPr>
                      <a:endParaRPr 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Efficient classification using lightweight model</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c>
                  <a:txBody>
                    <a:bodyP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Corbel" panose="020B0503020204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stStyle>
                    <a:p>
                      <a:pPr lvl="0" defTabSz="1371600" eaLnBrk="1" hangingPunct="1">
                        <a:buNone/>
                      </a:pPr>
                      <a:r>
                        <a:rPr lang="en-US" altLang="en-US" dirty="0">
                          <a:solidFill>
                            <a:srgbClr val="000000"/>
                          </a:solidFill>
                          <a:latin typeface="Times New Roman" panose="02020603050405020304" pitchFamily="18" charset="0"/>
                          <a:cs typeface="Times New Roman" panose="02020603050405020304" pitchFamily="18" charset="0"/>
                        </a:rPr>
                        <a:t>Limited interpretability of CNN models. Needs adaptation to mobile or embedded applications.</a:t>
                      </a:r>
                      <a:endParaRPr lang="en-US" altLang="en-US" dirty="0">
                        <a:solidFill>
                          <a:srgbClr val="000000"/>
                        </a:solidFill>
                        <a:latin typeface="Times New Roman" panose="02020603050405020304" pitchFamily="18" charset="0"/>
                        <a:ea typeface="Times New Roman" panose="02020603050405020304" pitchFamily="18" charset="0"/>
                      </a:endParaRPr>
                    </a:p>
                  </a:txBody>
                  <a:tcPr marL="91444" marR="91444" marT="45715" marB="45715">
                    <a:lnL w="12700" cap="flat" cmpd="sng">
                      <a:solidFill>
                        <a:schemeClr val="bg1"/>
                      </a:solidFill>
                      <a:prstDash val="solid"/>
                      <a:headEnd type="none" w="med" len="med"/>
                      <a:tailEnd type="none" w="med" len="me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rgbClr val="CEE7EE"/>
                    </a:solidFill>
                  </a:tcPr>
                </a:tc>
              </a:tr>
            </a:tbl>
          </a:graphicData>
        </a:graphic>
      </p:graphicFrame>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graphicFrame>
        <p:nvGraphicFramePr>
          <p:cNvPr id="3" name="Table 2"/>
          <p:cNvGraphicFramePr/>
          <p:nvPr/>
        </p:nvGraphicFramePr>
        <p:xfrm>
          <a:off x="393700" y="1714500"/>
          <a:ext cx="16508413" cy="7489825"/>
        </p:xfrm>
        <a:graphic>
          <a:graphicData uri="http://schemas.openxmlformats.org/drawingml/2006/table">
            <a:tbl>
              <a:tblPr bandRow="1">
                <a:tableStyleId>{5C22544A-7EE6-4342-B048-85BDC9FD1C3A}</a:tableStyleId>
              </a:tblPr>
              <a:tblGrid>
                <a:gridCol w="1466243"/>
                <a:gridCol w="2102526"/>
                <a:gridCol w="1466243"/>
                <a:gridCol w="2189522"/>
                <a:gridCol w="1552605"/>
                <a:gridCol w="1480849"/>
                <a:gridCol w="1552605"/>
                <a:gridCol w="2059345"/>
                <a:gridCol w="2638476"/>
              </a:tblGrid>
              <a:tr h="1462848">
                <a:tc>
                  <a:txBody>
                    <a:bodyPr/>
                    <a:lstStyle/>
                    <a:p>
                      <a:pPr>
                        <a:buNone/>
                      </a:pPr>
                      <a:r>
                        <a:rPr lang="en-US" altLang="en-US" sz="1800" dirty="0"/>
                        <a:t>[9] (2024)</a:t>
                      </a:r>
                      <a:endParaRPr lang="en-US" altLang="en-US" sz="1800" dirty="0"/>
                    </a:p>
                  </a:txBody>
                  <a:tcPr marL="91442" marR="91442" marT="45714" marB="45714"/>
                </a:tc>
                <a:tc>
                  <a:txBody>
                    <a:bodyPr/>
                    <a:lstStyle/>
                    <a:p>
                      <a:pPr>
                        <a:buNone/>
                      </a:pPr>
                      <a:r>
                        <a:rPr lang="en-IN" altLang="en-US" sz="1800"/>
                        <a:t>Lung acoustic signals classification</a:t>
                      </a:r>
                      <a:endParaRPr lang="en-IN" altLang="en-US" sz="1800"/>
                    </a:p>
                  </a:txBody>
                  <a:tcPr marL="91442" marR="91442" marT="45714" marB="45714"/>
                </a:tc>
                <a:tc>
                  <a:txBody>
                    <a:bodyPr/>
                    <a:lstStyle/>
                    <a:p>
                      <a:pPr>
                        <a:buNone/>
                      </a:pPr>
                      <a:r>
                        <a:rPr lang="en-US" altLang="en-US" sz="1800"/>
                        <a:t>Acoustic signals</a:t>
                      </a:r>
                      <a:endParaRPr lang="en-US" altLang="en-US" sz="1800"/>
                    </a:p>
                  </a:txBody>
                  <a:tcPr marL="91442" marR="91442" marT="45714" marB="45714"/>
                </a:tc>
                <a:tc>
                  <a:txBody>
                    <a:bodyPr/>
                    <a:lstStyle/>
                    <a:p>
                      <a:pPr>
                        <a:buNone/>
                      </a:pPr>
                      <a:r>
                        <a:rPr lang="en-US" altLang="en-US" sz="1800"/>
                        <a:t>Eigenvectors-based and traditional augmentation</a:t>
                      </a:r>
                      <a:endParaRPr lang="en-US" altLang="en-US" sz="1800"/>
                    </a:p>
                  </a:txBody>
                  <a:tcPr marL="91442" marR="91442" marT="45714" marB="45714"/>
                </a:tc>
                <a:tc>
                  <a:txBody>
                    <a:bodyPr/>
                    <a:lstStyle/>
                    <a:p>
                      <a:pPr>
                        <a:buNone/>
                      </a:pPr>
                      <a:r>
                        <a:rPr lang="en-US" altLang="en-US" sz="1800"/>
                        <a:t>Machine learning</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Improved classification accuracy</a:t>
                      </a:r>
                      <a:endParaRPr lang="en-US" altLang="en-US" sz="1800"/>
                    </a:p>
                  </a:txBody>
                  <a:tcPr marL="91442" marR="91442" marT="45714" marB="45714"/>
                </a:tc>
                <a:tc>
                  <a:txBody>
                    <a:bodyPr/>
                    <a:lstStyle/>
                    <a:p>
                      <a:pPr>
                        <a:buNone/>
                      </a:pPr>
                      <a:r>
                        <a:rPr lang="en-US" altLang="en-US" sz="1800"/>
                        <a:t>Augmentation techniques may introduce artificial bias. Requires more real-world validation.</a:t>
                      </a:r>
                      <a:endParaRPr lang="en-US" altLang="en-US" sz="1800"/>
                    </a:p>
                  </a:txBody>
                  <a:tcPr marL="91442" marR="91442" marT="45714" marB="45714"/>
                </a:tc>
              </a:tr>
              <a:tr h="1462964">
                <a:tc>
                  <a:txBody>
                    <a:bodyPr/>
                    <a:lstStyle/>
                    <a:p>
                      <a:pPr>
                        <a:buNone/>
                      </a:pPr>
                      <a:r>
                        <a:rPr lang="en-US" altLang="en-US" sz="1800"/>
                        <a:t>[10] (2022)</a:t>
                      </a:r>
                      <a:endParaRPr lang="en-US" altLang="en-US" sz="1800"/>
                    </a:p>
                  </a:txBody>
                  <a:tcPr marL="91442" marR="91442" marT="45714" marB="45714"/>
                </a:tc>
                <a:tc>
                  <a:txBody>
                    <a:bodyPr/>
                    <a:lstStyle/>
                    <a:p>
                      <a:pPr>
                        <a:buNone/>
                      </a:pPr>
                      <a:r>
                        <a:rPr lang="en-US" altLang="en-US" sz="1800"/>
                        <a:t>Lung nodule recognition</a:t>
                      </a:r>
                      <a:endParaRPr lang="en-US" altLang="en-US" sz="1800"/>
                    </a:p>
                  </a:txBody>
                  <a:tcPr marL="91442" marR="91442" marT="45714" marB="45714"/>
                </a:tc>
                <a:tc>
                  <a:txBody>
                    <a:bodyPr/>
                    <a:lstStyle/>
                    <a:p>
                      <a:pPr>
                        <a:buNone/>
                      </a:pPr>
                      <a:r>
                        <a:rPr lang="en-US" altLang="en-US" sz="1800"/>
                        <a:t>CT images</a:t>
                      </a:r>
                      <a:endParaRPr lang="en-US" altLang="en-US" sz="1800"/>
                    </a:p>
                  </a:txBody>
                  <a:tcPr marL="91442" marR="91442" marT="45714" marB="45714"/>
                </a:tc>
                <a:tc>
                  <a:txBody>
                    <a:bodyPr/>
                    <a:lstStyle/>
                    <a:p>
                      <a:pPr>
                        <a:buNone/>
                      </a:pPr>
                      <a:r>
                        <a:rPr lang="en-US" altLang="en-US" sz="1800"/>
                        <a:t>STBi-YOLO object detection</a:t>
                      </a:r>
                      <a:endParaRPr lang="en-US" altLang="en-US" sz="1800"/>
                    </a:p>
                  </a:txBody>
                  <a:tcPr marL="91442" marR="91442" marT="45714" marB="45714"/>
                </a:tc>
                <a:tc>
                  <a:txBody>
                    <a:bodyPr/>
                    <a:lstStyle/>
                    <a:p>
                      <a:pPr>
                        <a:buNone/>
                      </a:pPr>
                      <a:r>
                        <a:rPr lang="en-IN" altLang="en-US" sz="1800"/>
                        <a:t>Yolo</a:t>
                      </a:r>
                      <a:endParaRPr lang="en-IN"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Real-time detection of lung nodules</a:t>
                      </a:r>
                      <a:endParaRPr lang="en-US" altLang="en-US" sz="1800"/>
                    </a:p>
                  </a:txBody>
                  <a:tcPr marL="91442" marR="91442" marT="45714" marB="45714"/>
                </a:tc>
                <a:tc>
                  <a:txBody>
                    <a:bodyPr/>
                    <a:lstStyle/>
                    <a:p>
                      <a:pPr>
                        <a:buNone/>
                      </a:pPr>
                      <a:r>
                        <a:rPr lang="en-US" altLang="en-US" sz="1800"/>
                        <a:t>Requires improvements in sensitivity to small nodules. Needs more robust training on imbalanced datasets.</a:t>
                      </a:r>
                      <a:endParaRPr lang="en-US" altLang="en-US" sz="1800"/>
                    </a:p>
                  </a:txBody>
                  <a:tcPr marL="91442" marR="91442" marT="45714" marB="45714"/>
                </a:tc>
              </a:tr>
              <a:tr h="1188657">
                <a:tc>
                  <a:txBody>
                    <a:bodyPr/>
                    <a:lstStyle/>
                    <a:p>
                      <a:pPr>
                        <a:buNone/>
                      </a:pPr>
                      <a:r>
                        <a:rPr lang="en-US" altLang="en-US" sz="1800"/>
                        <a:t>[11] (2024</a:t>
                      </a:r>
                      <a:r>
                        <a:rPr lang="en-IN" altLang="en-US" sz="1800"/>
                        <a:t>)</a:t>
                      </a:r>
                      <a:endParaRPr lang="en-IN" altLang="en-US" sz="1800"/>
                    </a:p>
                  </a:txBody>
                  <a:tcPr marL="91442" marR="91442" marT="45714" marB="45714"/>
                </a:tc>
                <a:tc>
                  <a:txBody>
                    <a:bodyPr/>
                    <a:lstStyle/>
                    <a:p>
                      <a:pPr>
                        <a:buNone/>
                      </a:pPr>
                      <a:r>
                        <a:rPr lang="en-US" altLang="en-US" sz="1800"/>
                        <a:t>Lung and colon cancer detection</a:t>
                      </a:r>
                      <a:endParaRPr lang="en-US" altLang="en-US" sz="1800"/>
                    </a:p>
                  </a:txBody>
                  <a:tcPr marL="91442" marR="91442" marT="45714" marB="45714"/>
                </a:tc>
                <a:tc>
                  <a:txBody>
                    <a:bodyPr/>
                    <a:lstStyle/>
                    <a:p>
                      <a:pPr>
                        <a:buNone/>
                      </a:pPr>
                      <a:r>
                        <a:rPr lang="en-US" altLang="en-US" sz="1800"/>
                        <a:t>Histopathological images</a:t>
                      </a:r>
                      <a:endParaRPr lang="en-US" altLang="en-US" sz="1800"/>
                    </a:p>
                  </a:txBody>
                  <a:tcPr marL="91442" marR="91442" marT="45714" marB="45714"/>
                </a:tc>
                <a:tc>
                  <a:txBody>
                    <a:bodyPr/>
                    <a:lstStyle/>
                    <a:p>
                      <a:pPr>
                        <a:buNone/>
                      </a:pPr>
                      <a:r>
                        <a:rPr lang="en-US" altLang="en-US" sz="1800"/>
                        <a:t>Convolutional Autoencoder with Water Strider Algorithm</a:t>
                      </a:r>
                      <a:endParaRPr lang="en-US" altLang="en-US" sz="1800"/>
                    </a:p>
                  </a:txBody>
                  <a:tcPr marL="91442" marR="91442" marT="45714" marB="45714"/>
                </a:tc>
                <a:tc>
                  <a:txBody>
                    <a:bodyPr/>
                    <a:lstStyle/>
                    <a:p>
                      <a:pPr>
                        <a:buNone/>
                      </a:pPr>
                      <a:r>
                        <a:rPr lang="en-US" altLang="en-US" sz="1800"/>
                        <a:t>Deep learning</a:t>
                      </a:r>
                      <a:endParaRPr lang="en-US" altLang="en-US" sz="1800"/>
                    </a:p>
                  </a:txBody>
                  <a:tcPr marL="91442" marR="91442" marT="45714" marB="45714"/>
                </a:tc>
                <a:tc>
                  <a:txBody>
                    <a:bodyPr/>
                    <a:lstStyle/>
                    <a:p>
                      <a:pPr>
                        <a:buNone/>
                      </a:pPr>
                      <a:r>
                        <a:rPr lang="en-US" altLang="en-US" sz="1800">
                          <a:sym typeface="+mn-ea"/>
                        </a:rPr>
                        <a:t>Not specified</a:t>
                      </a:r>
                      <a:endParaRPr lang="en-US" altLang="en-US" sz="1800">
                        <a:sym typeface="+mn-ea"/>
                      </a:endParaRPr>
                    </a:p>
                  </a:txBody>
                  <a:tcPr marL="91442" marR="91442" marT="45714" marB="45714"/>
                </a:tc>
                <a:tc>
                  <a:txBody>
                    <a:bodyPr/>
                    <a:lstStyle/>
                    <a:p>
                      <a:pPr>
                        <a:buNone/>
                      </a:pPr>
                      <a:r>
                        <a:rPr lang="en-US" altLang="en-US" sz="1800">
                          <a:sym typeface="+mn-ea"/>
                        </a:rPr>
                        <a:t>Not specified</a:t>
                      </a:r>
                      <a:endParaRPr lang="en-US" altLang="en-US" sz="1800">
                        <a:sym typeface="+mn-ea"/>
                      </a:endParaRPr>
                    </a:p>
                  </a:txBody>
                  <a:tcPr marL="91442" marR="91442" marT="45714" marB="45714"/>
                </a:tc>
                <a:tc>
                  <a:txBody>
                    <a:bodyPr/>
                    <a:lstStyle/>
                    <a:p>
                      <a:pPr>
                        <a:buNone/>
                      </a:pPr>
                      <a:r>
                        <a:rPr lang="en-US" altLang="en-US" sz="1800"/>
                        <a:t>Improved cancer detection performance</a:t>
                      </a:r>
                      <a:endParaRPr lang="en-US" altLang="en-US" sz="1800"/>
                    </a:p>
                  </a:txBody>
                  <a:tcPr marL="91442" marR="91442" marT="45714" marB="45714"/>
                </a:tc>
                <a:tc>
                  <a:txBody>
                    <a:bodyPr/>
                    <a:lstStyle/>
                    <a:p>
                      <a:pPr>
                        <a:buNone/>
                      </a:pPr>
                      <a:r>
                        <a:rPr lang="en-US" altLang="en-US" sz="1800"/>
                        <a:t>Requires validation on external datasets. Needs real-world clinical implementation.</a:t>
                      </a:r>
                      <a:endParaRPr lang="en-US" altLang="en-US" sz="1800"/>
                    </a:p>
                  </a:txBody>
                  <a:tcPr marL="91442" marR="91442" marT="45714" marB="45714"/>
                </a:tc>
              </a:tr>
              <a:tr h="1638085">
                <a:tc>
                  <a:txBody>
                    <a:bodyPr/>
                    <a:lstStyle/>
                    <a:p>
                      <a:pPr>
                        <a:buNone/>
                      </a:pPr>
                      <a:r>
                        <a:rPr lang="en-US" altLang="en-US" sz="1800"/>
                        <a:t>[12] (2022)</a:t>
                      </a:r>
                      <a:endParaRPr lang="en-US" altLang="en-US" sz="1800"/>
                    </a:p>
                  </a:txBody>
                  <a:tcPr marL="91442" marR="91442" marT="45714" marB="45714"/>
                </a:tc>
                <a:tc>
                  <a:txBody>
                    <a:bodyPr/>
                    <a:lstStyle/>
                    <a:p>
                      <a:pPr>
                        <a:buNone/>
                      </a:pPr>
                      <a:r>
                        <a:rPr lang="en-US" altLang="en-US" sz="1800"/>
                        <a:t>Detection of infectious respiratory diseases</a:t>
                      </a:r>
                      <a:endParaRPr lang="en-US" altLang="en-US" sz="1800"/>
                    </a:p>
                  </a:txBody>
                  <a:tcPr marL="91442" marR="91442" marT="45714" marB="45714"/>
                </a:tc>
                <a:tc>
                  <a:txBody>
                    <a:bodyPr/>
                    <a:lstStyle/>
                    <a:p>
                      <a:pPr>
                        <a:buNone/>
                      </a:pPr>
                      <a:r>
                        <a:rPr lang="en-US" altLang="en-US" sz="1800"/>
                        <a:t>Sweat from axillary region</a:t>
                      </a:r>
                      <a:endParaRPr lang="en-US" altLang="en-US" sz="1800"/>
                    </a:p>
                  </a:txBody>
                  <a:tcPr marL="91442" marR="91442" marT="45714" marB="45714"/>
                </a:tc>
                <a:tc>
                  <a:txBody>
                    <a:bodyPr/>
                    <a:lstStyle/>
                    <a:p>
                      <a:pPr>
                        <a:buNone/>
                      </a:pPr>
                      <a:r>
                        <a:rPr lang="en-US" altLang="en-US" sz="1800"/>
                        <a:t>E-Nose with stacked deep neural network</a:t>
                      </a:r>
                      <a:endParaRPr lang="en-US" altLang="en-US" sz="1800"/>
                    </a:p>
                  </a:txBody>
                  <a:tcPr marL="91442" marR="91442" marT="45714" marB="45714"/>
                </a:tc>
                <a:tc>
                  <a:txBody>
                    <a:bodyPr/>
                    <a:lstStyle/>
                    <a:p>
                      <a:pPr>
                        <a:buNone/>
                      </a:pPr>
                      <a:r>
                        <a:rPr lang="en-US" altLang="en-US" sz="1800"/>
                        <a:t>Deep learning</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Detection of respiratory infections through sweat analysis</a:t>
                      </a:r>
                      <a:endParaRPr lang="en-US" altLang="en-US" sz="1800"/>
                    </a:p>
                  </a:txBody>
                  <a:tcPr marL="91442" marR="91442" marT="45714" marB="45714"/>
                </a:tc>
                <a:tc>
                  <a:txBody>
                    <a:bodyPr/>
                    <a:lstStyle/>
                    <a:p>
                      <a:pPr>
                        <a:buNone/>
                      </a:pPr>
                      <a:r>
                        <a:rPr lang="en-US" altLang="en-US" sz="1800"/>
                        <a:t>Novel approach but lacks large-scale validation. Needs comparison with existing diagnostic methods.</a:t>
                      </a:r>
                      <a:endParaRPr lang="en-US" altLang="en-US" sz="1800"/>
                    </a:p>
                  </a:txBody>
                  <a:tcPr marL="91442" marR="91442" marT="45714" marB="45714"/>
                </a:tc>
              </a:tr>
              <a:tr h="1737271">
                <a:tc>
                  <a:txBody>
                    <a:bodyPr/>
                    <a:lstStyle/>
                    <a:p>
                      <a:pPr>
                        <a:buNone/>
                      </a:pPr>
                      <a:r>
                        <a:rPr lang="en-US" altLang="en-US" sz="1800"/>
                        <a:t>[13] (2024)</a:t>
                      </a:r>
                      <a:endParaRPr lang="en-US" altLang="en-US" sz="1800"/>
                    </a:p>
                  </a:txBody>
                  <a:tcPr marL="91442" marR="91442" marT="45714" marB="45714"/>
                </a:tc>
                <a:tc>
                  <a:txBody>
                    <a:bodyPr/>
                    <a:lstStyle/>
                    <a:p>
                      <a:pPr>
                        <a:buNone/>
                      </a:pPr>
                      <a:r>
                        <a:rPr lang="en-US" altLang="en-US" sz="1800"/>
                        <a:t>Early detection and classification of lung diseases</a:t>
                      </a:r>
                      <a:endParaRPr lang="en-US" altLang="en-US" sz="1800"/>
                    </a:p>
                  </a:txBody>
                  <a:tcPr marL="91442" marR="91442" marT="45714" marB="45714"/>
                </a:tc>
                <a:tc>
                  <a:txBody>
                    <a:bodyPr/>
                    <a:lstStyle/>
                    <a:p>
                      <a:pPr>
                        <a:buNone/>
                      </a:pPr>
                      <a:r>
                        <a:rPr lang="en-US" altLang="en-US" sz="1800"/>
                        <a:t>Medical images</a:t>
                      </a:r>
                      <a:endParaRPr lang="en-US" altLang="en-US" sz="1800"/>
                    </a:p>
                  </a:txBody>
                  <a:tcPr marL="91442" marR="91442" marT="45714" marB="45714"/>
                </a:tc>
                <a:tc>
                  <a:txBody>
                    <a:bodyPr/>
                    <a:lstStyle/>
                    <a:p>
                      <a:pPr>
                        <a:buNone/>
                      </a:pPr>
                      <a:r>
                        <a:rPr lang="en-US" altLang="en-US" sz="1800"/>
                        <a:t>MobileNetV2 framework</a:t>
                      </a:r>
                      <a:endParaRPr lang="en-US" altLang="en-US" sz="1800"/>
                    </a:p>
                  </a:txBody>
                  <a:tcPr marL="91442" marR="91442" marT="45714" marB="45714"/>
                </a:tc>
                <a:tc>
                  <a:txBody>
                    <a:bodyPr/>
                    <a:lstStyle/>
                    <a:p>
                      <a:pPr>
                        <a:buNone/>
                      </a:pPr>
                      <a:r>
                        <a:rPr lang="en-US" altLang="en-US" sz="1800"/>
                        <a:t>Deep learning</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Not specified</a:t>
                      </a:r>
                      <a:endParaRPr lang="en-US" altLang="en-US" sz="1800"/>
                    </a:p>
                  </a:txBody>
                  <a:tcPr marL="91442" marR="91442" marT="45714" marB="45714"/>
                </a:tc>
                <a:tc>
                  <a:txBody>
                    <a:bodyPr/>
                    <a:lstStyle/>
                    <a:p>
                      <a:pPr>
                        <a:buNone/>
                      </a:pPr>
                      <a:r>
                        <a:rPr lang="en-US" altLang="en-US" sz="1800"/>
                        <a:t>Improved early detection using MobileNetV2</a:t>
                      </a:r>
                      <a:endParaRPr lang="en-US" altLang="en-US" sz="1800"/>
                    </a:p>
                  </a:txBody>
                  <a:tcPr marL="91442" marR="91442" marT="45714" marB="45714"/>
                </a:tc>
                <a:tc>
                  <a:txBody>
                    <a:bodyPr/>
                    <a:lstStyle/>
                    <a:p>
                      <a:pPr>
                        <a:buNone/>
                      </a:pPr>
                      <a:r>
                        <a:rPr lang="en-US" altLang="en-US" sz="1800" dirty="0"/>
                        <a:t>Needs integration with real-time healthcare systems. Limited robustness across different imaging conditions.</a:t>
                      </a:r>
                      <a:endParaRPr lang="en-US" altLang="en-US" sz="1800" dirty="0"/>
                    </a:p>
                  </a:txBody>
                  <a:tcPr marL="91442" marR="91442" marT="45714" marB="45714"/>
                </a:tc>
              </a:tr>
            </a:tbl>
          </a:graphicData>
        </a:graphic>
      </p:graphicFrame>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txBox="1">
            <a:spLocks noGrp="1"/>
          </p:cNvSpPr>
          <p:nvPr>
            <p:ph type="dt" sz="half" idx="2"/>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fld id="{DD51F494-F52B-44F9-AFB6-4DB41C014FCD}" type="datetime1">
              <a:rPr kumimoji="0" lang="en-US" sz="1650" b="0" i="0" u="none" strike="noStrike" kern="1200" cap="none" spc="0" normalizeH="0" baseline="0" noProof="0" smtClean="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graphicFrame>
        <p:nvGraphicFramePr>
          <p:cNvPr id="3" name="Table 2"/>
          <p:cNvGraphicFramePr/>
          <p:nvPr/>
        </p:nvGraphicFramePr>
        <p:xfrm>
          <a:off x="874713" y="2301875"/>
          <a:ext cx="16590963" cy="3787775"/>
        </p:xfrm>
        <a:graphic>
          <a:graphicData uri="http://schemas.openxmlformats.org/drawingml/2006/table">
            <a:tbl>
              <a:tblPr bandRow="1">
                <a:tableStyleId>{5C22544A-7EE6-4342-B048-85BDC9FD1C3A}</a:tableStyleId>
              </a:tblPr>
              <a:tblGrid>
                <a:gridCol w="1438302"/>
                <a:gridCol w="2089190"/>
                <a:gridCol w="2002828"/>
                <a:gridCol w="1611661"/>
                <a:gridCol w="1945042"/>
                <a:gridCol w="1698657"/>
                <a:gridCol w="1597691"/>
                <a:gridCol w="2204762"/>
                <a:gridCol w="2002828"/>
              </a:tblGrid>
              <a:tr h="1752941">
                <a:tc>
                  <a:txBody>
                    <a:bodyPr/>
                    <a:lstStyle/>
                    <a:p>
                      <a:pPr>
                        <a:buNone/>
                      </a:pPr>
                      <a:r>
                        <a:rPr lang="en-US" altLang="en-US" sz="1800" dirty="0"/>
                        <a:t>[14] (2024)</a:t>
                      </a:r>
                      <a:endParaRPr lang="en-US" altLang="en-US" sz="1800" dirty="0"/>
                    </a:p>
                  </a:txBody>
                  <a:tcPr marL="91442" marR="91442" marT="45712" marB="45712"/>
                </a:tc>
                <a:tc>
                  <a:txBody>
                    <a:bodyPr/>
                    <a:lstStyle/>
                    <a:p>
                      <a:pPr>
                        <a:buNone/>
                      </a:pPr>
                      <a:r>
                        <a:rPr lang="en-US" altLang="en-US" sz="1800"/>
                        <a:t>Computer-aided diagnosis for lung fibrosis</a:t>
                      </a:r>
                      <a:endParaRPr lang="en-US" altLang="en-US" sz="1800"/>
                    </a:p>
                  </a:txBody>
                  <a:tcPr marL="91442" marR="91442" marT="45712" marB="45712"/>
                </a:tc>
                <a:tc>
                  <a:txBody>
                    <a:bodyPr/>
                    <a:lstStyle/>
                    <a:p>
                      <a:pPr>
                        <a:buNone/>
                      </a:pPr>
                      <a:r>
                        <a:rPr lang="en-US" altLang="en-US" sz="1800"/>
                        <a:t>Radiomic features from CT images</a:t>
                      </a:r>
                      <a:endParaRPr lang="en-US" altLang="en-US" sz="1800"/>
                    </a:p>
                  </a:txBody>
                  <a:tcPr marL="91442" marR="91442" marT="45712" marB="45712"/>
                </a:tc>
                <a:tc>
                  <a:txBody>
                    <a:bodyPr/>
                    <a:lstStyle/>
                    <a:p>
                      <a:pPr>
                        <a:buNone/>
                      </a:pPr>
                      <a:r>
                        <a:rPr lang="en-US" altLang="en-US" sz="1800"/>
                        <a:t>Multi-Layer-Perceptron Mixers</a:t>
                      </a:r>
                      <a:endParaRPr lang="en-US" altLang="en-US" sz="1800"/>
                    </a:p>
                  </a:txBody>
                  <a:tcPr marL="91442" marR="91442" marT="45712" marB="45712"/>
                </a:tc>
                <a:tc>
                  <a:txBody>
                    <a:bodyPr/>
                    <a:lstStyle/>
                    <a:p>
                      <a:pPr>
                        <a:buNone/>
                      </a:pPr>
                      <a:r>
                        <a:rPr lang="en-US" altLang="en-US" sz="1800"/>
                        <a:t>Deep learning</a:t>
                      </a:r>
                      <a:endParaRPr lang="en-US" altLang="en-US" sz="1800"/>
                    </a:p>
                  </a:txBody>
                  <a:tcPr marL="91442" marR="91442" marT="45712" marB="45712"/>
                </a:tc>
                <a:tc>
                  <a:txBody>
                    <a:bodyPr/>
                    <a:lstStyle/>
                    <a:p>
                      <a:pPr>
                        <a:buNone/>
                      </a:pPr>
                      <a:r>
                        <a:rPr lang="en-US" altLang="en-US" sz="1800"/>
                        <a:t>Not specified</a:t>
                      </a:r>
                      <a:endParaRPr lang="en-US" altLang="en-US" sz="1800"/>
                    </a:p>
                  </a:txBody>
                  <a:tcPr marL="91442" marR="91442" marT="45712" marB="45712"/>
                </a:tc>
                <a:tc>
                  <a:txBody>
                    <a:bodyPr/>
                    <a:lstStyle/>
                    <a:p>
                      <a:pPr>
                        <a:buNone/>
                      </a:pPr>
                      <a:r>
                        <a:rPr lang="en-US" altLang="en-US" sz="1800"/>
                        <a:t>Not specified</a:t>
                      </a:r>
                      <a:endParaRPr lang="en-US" altLang="en-US" sz="1800"/>
                    </a:p>
                  </a:txBody>
                  <a:tcPr marL="91442" marR="91442" marT="45712" marB="45712"/>
                </a:tc>
                <a:tc>
                  <a:txBody>
                    <a:bodyPr/>
                    <a:lstStyle/>
                    <a:p>
                      <a:pPr>
                        <a:buNone/>
                      </a:pPr>
                      <a:r>
                        <a:rPr lang="en-US" altLang="en-US" sz="1800"/>
                        <a:t>Pre-clinical evaluation of fibrosis detection system</a:t>
                      </a:r>
                      <a:endParaRPr lang="en-US" altLang="en-US" sz="1800"/>
                    </a:p>
                  </a:txBody>
                  <a:tcPr marL="91442" marR="91442" marT="45712" marB="45712"/>
                </a:tc>
                <a:tc>
                  <a:txBody>
                    <a:bodyPr/>
                    <a:lstStyle/>
                    <a:p>
                      <a:pPr>
                        <a:buNone/>
                      </a:pPr>
                      <a:r>
                        <a:rPr lang="en-US" altLang="en-US" sz="1800" dirty="0"/>
                        <a:t>Limited interpretability of radiomic features. Needs validation in clinical trials.</a:t>
                      </a:r>
                      <a:endParaRPr lang="en-US" altLang="en-US" sz="1800" dirty="0"/>
                    </a:p>
                  </a:txBody>
                  <a:tcPr marL="91442" marR="91442" marT="45712" marB="45712"/>
                </a:tc>
              </a:tr>
              <a:tr h="2034834">
                <a:tc>
                  <a:txBody>
                    <a:bodyPr/>
                    <a:lstStyle/>
                    <a:p>
                      <a:pPr>
                        <a:buNone/>
                      </a:pPr>
                      <a:r>
                        <a:rPr lang="en-US" altLang="en-US" sz="1800"/>
                        <a:t>[15] (2023)</a:t>
                      </a:r>
                      <a:endParaRPr lang="en-US" altLang="en-US" sz="1800"/>
                    </a:p>
                  </a:txBody>
                  <a:tcPr marL="91442" marR="91442" marT="45712" marB="45712"/>
                </a:tc>
                <a:tc>
                  <a:txBody>
                    <a:bodyPr/>
                    <a:lstStyle/>
                    <a:p>
                      <a:pPr>
                        <a:buNone/>
                      </a:pPr>
                      <a:r>
                        <a:rPr lang="en-US" altLang="en-US" sz="1800"/>
                        <a:t>Lung and colon cancer detection</a:t>
                      </a:r>
                      <a:endParaRPr lang="en-US" altLang="en-US" sz="1800"/>
                    </a:p>
                  </a:txBody>
                  <a:tcPr marL="91442" marR="91442" marT="45712" marB="45712"/>
                </a:tc>
                <a:tc>
                  <a:txBody>
                    <a:bodyPr/>
                    <a:lstStyle/>
                    <a:p>
                      <a:pPr>
                        <a:buNone/>
                      </a:pPr>
                      <a:r>
                        <a:rPr lang="en-US" altLang="en-US" sz="1800"/>
                        <a:t>Biomedical images</a:t>
                      </a:r>
                      <a:endParaRPr lang="en-US" altLang="en-US" sz="1800"/>
                    </a:p>
                  </a:txBody>
                  <a:tcPr marL="91442" marR="91442" marT="45712" marB="45712"/>
                </a:tc>
                <a:tc>
                  <a:txBody>
                    <a:bodyPr/>
                    <a:lstStyle/>
                    <a:p>
                      <a:pPr>
                        <a:buNone/>
                      </a:pPr>
                      <a:r>
                        <a:rPr lang="en-US" altLang="en-US" sz="1800"/>
                        <a:t>Tuna Swarm Algorithm with Deep Learning Model</a:t>
                      </a:r>
                      <a:endParaRPr lang="en-US" altLang="en-US" sz="1800"/>
                    </a:p>
                  </a:txBody>
                  <a:tcPr marL="91442" marR="91442" marT="45712" marB="45712"/>
                </a:tc>
                <a:tc>
                  <a:txBody>
                    <a:bodyPr/>
                    <a:lstStyle/>
                    <a:p>
                      <a:pPr>
                        <a:buNone/>
                      </a:pPr>
                      <a:r>
                        <a:rPr lang="en-US" altLang="en-US" sz="1800"/>
                        <a:t>Deep learning</a:t>
                      </a:r>
                      <a:endParaRPr lang="en-US" altLang="en-US" sz="1800"/>
                    </a:p>
                  </a:txBody>
                  <a:tcPr marL="91442" marR="91442" marT="45712" marB="45712"/>
                </a:tc>
                <a:tc>
                  <a:txBody>
                    <a:bodyPr/>
                    <a:lstStyle/>
                    <a:p>
                      <a:pPr>
                        <a:buNone/>
                      </a:pPr>
                      <a:r>
                        <a:rPr lang="en-US" altLang="en-US" sz="1800"/>
                        <a:t>Not specified</a:t>
                      </a:r>
                      <a:endParaRPr lang="en-US" altLang="en-US" sz="1800"/>
                    </a:p>
                  </a:txBody>
                  <a:tcPr marL="91442" marR="91442" marT="45712" marB="45712"/>
                </a:tc>
                <a:tc>
                  <a:txBody>
                    <a:bodyPr/>
                    <a:lstStyle/>
                    <a:p>
                      <a:pPr>
                        <a:buNone/>
                      </a:pPr>
                      <a:r>
                        <a:rPr lang="en-US" altLang="en-US" sz="1800"/>
                        <a:t>Not specified</a:t>
                      </a:r>
                      <a:endParaRPr lang="en-US" altLang="en-US" sz="1800"/>
                    </a:p>
                  </a:txBody>
                  <a:tcPr marL="91442" marR="91442" marT="45712" marB="45712"/>
                </a:tc>
                <a:tc>
                  <a:txBody>
                    <a:bodyPr/>
                    <a:lstStyle/>
                    <a:p>
                      <a:pPr>
                        <a:buNone/>
                      </a:pPr>
                      <a:r>
                        <a:rPr lang="en-US" altLang="en-US" sz="1800"/>
                        <a:t>Efficient cancer classification</a:t>
                      </a:r>
                      <a:endParaRPr lang="en-US" altLang="en-US" sz="1800"/>
                    </a:p>
                  </a:txBody>
                  <a:tcPr marL="91442" marR="91442" marT="45712" marB="45712"/>
                </a:tc>
                <a:tc>
                  <a:txBody>
                    <a:bodyPr/>
                    <a:lstStyle/>
                    <a:p>
                      <a:pPr>
                        <a:buNone/>
                      </a:pPr>
                      <a:r>
                        <a:rPr lang="en-US" altLang="en-US" sz="1800" dirty="0"/>
                        <a:t>Computational complexity of the Tuna Swarm Algorithm. Needs comparison with other optimization methods.</a:t>
                      </a:r>
                      <a:endParaRPr lang="en-US" altLang="en-US" sz="1800" dirty="0"/>
                    </a:p>
                  </a:txBody>
                  <a:tcPr marL="91442" marR="91442" marT="45712" marB="45712"/>
                </a:tc>
              </a:tr>
            </a:tbl>
          </a:graphicData>
        </a:graphic>
      </p:graphicFrame>
      <p:sp>
        <p:nvSpPr>
          <p:cNvPr id="16" name="Footer Placeholder 15"/>
          <p:cNvSpPr txBox="1">
            <a:spLocks noGrp="1"/>
          </p:cNvSpPr>
          <p:nvPr>
            <p:ph type="ftr" sz="quarter" idx="3"/>
          </p:nvPr>
        </p:nvSpPr>
        <p:spPr>
          <a:noFill/>
        </p:spPr>
        <p:txBody>
          <a:bodyPr lIns="91440" tIns="45720" rIns="91440" bIns="45720" rtlCol="0" anchor="ctr"/>
          <a:lstStyle>
            <a:defPPr>
              <a:defRPr lang="en-US"/>
            </a:defPPr>
            <a:lvl1pPr marL="0" lvl="0" indent="0" algn="l" defTabSz="457200" rtl="0" eaLnBrk="1" fontAlgn="auto" latinLnBrk="0" hangingPunct="1">
              <a:lnSpc>
                <a:spcPct val="100000"/>
              </a:lnSpc>
              <a:spcBef>
                <a:spcPts val="0"/>
              </a:spcBef>
              <a:spcAft>
                <a:spcPts val="0"/>
              </a:spcAft>
              <a:buNone/>
              <a:defRPr sz="1650" b="0" i="0" u="none" kern="1200" baseline="0">
                <a:solidFill>
                  <a:schemeClr val="tx1">
                    <a:lumMod val="50000"/>
                    <a:lumOff val="50000"/>
                  </a:schemeClr>
                </a:solidFill>
                <a:latin typeface="+mn-lt"/>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Corbel" panose="020B0503020204020204" pitchFamily="34" charset="0"/>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p:sp>
        <p:nvSpPr>
          <p:cNvPr id="15362" name="TextBox 6"/>
          <p:cNvSpPr txBox="1"/>
          <p:nvPr/>
        </p:nvSpPr>
        <p:spPr>
          <a:xfrm>
            <a:off x="1752600" y="342900"/>
            <a:ext cx="12496800" cy="677863"/>
          </a:xfrm>
          <a:prstGeom prst="rect">
            <a:avLst/>
          </a:prstGeom>
          <a:noFill/>
          <a:ln w="9525">
            <a:noFill/>
          </a:ln>
        </p:spPr>
        <p:txBody>
          <a:bodyPr lIns="0" tIns="0" rIns="0" bIns="0">
            <a:spAutoFit/>
          </a:bodyPr>
          <a:p>
            <a:pPr>
              <a:buFont typeface="Arial" panose="020B0604020202020204" pitchFamily="34" charset="0"/>
              <a:buChar char="•"/>
            </a:pPr>
            <a:r>
              <a:rPr lang="en-US" altLang="en-US" sz="4400" b="1" dirty="0">
                <a:latin typeface="Arial" panose="020B0604020202020204" pitchFamily="34" charset="0"/>
                <a:cs typeface="Arial" panose="020B0604020202020204" pitchFamily="34" charset="0"/>
              </a:rPr>
              <a:t>Proposed System</a:t>
            </a:r>
            <a:endParaRPr lang="en-US" altLang="en-US" sz="4400" b="1" dirty="0">
              <a:latin typeface="Arial" panose="020B0604020202020204" pitchFamily="34" charset="0"/>
              <a:ea typeface="Arial" panose="020B0604020202020204" pitchFamily="34" charset="0"/>
            </a:endParaRPr>
          </a:p>
        </p:txBody>
      </p:sp>
      <p:sp>
        <p:nvSpPr>
          <p:cNvPr id="10" name="Date Placeholder 9"/>
          <p:cNvSpPr txBox="1">
            <a:spLocks noGrp="1"/>
          </p:cNvSpPr>
          <p:nvPr>
            <p:ph type="dt" sz="half" idx="2"/>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407FE32-2FE5-4A9C-A35C-0C38B6186485}" type="datetime1">
              <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rPr>
            </a:fld>
            <a:endParaRPr kumimoji="0" lang="en-US" sz="1650" b="0"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
        <p:nvSpPr>
          <p:cNvPr id="15364" name="Slide Number Placeholder 10"/>
          <p:cNvSpPr txBox="1">
            <a:spLocks noGrp="1"/>
          </p:cNvSpPr>
          <p:nvPr>
            <p:ph type="sldNum" sz="quarter" idx="4"/>
          </p:nvPr>
        </p:nvSpPr>
        <p:spPr>
          <a:noFill/>
          <a:ln>
            <a:noFill/>
          </a:ln>
        </p:spPr>
        <p:txBody>
          <a:bodyPr anchor="ctr" anchorCtr="0"/>
          <a:p>
            <a:pPr marL="0" indent="0" algn="r" defTabSz="457200" eaLnBrk="1" hangingPunct="1">
              <a:lnSpc>
                <a:spcPct val="100000"/>
              </a:lnSpc>
              <a:spcBef>
                <a:spcPct val="0"/>
              </a:spcBef>
              <a:buClrTx/>
              <a:buFontTx/>
              <a:buNone/>
            </a:pPr>
            <a:fld id="{9A0DB2DC-4C9A-4742-B13C-FB6460FD3503}" type="slidenum">
              <a:rPr lang="en-US" altLang="en-US" sz="1800" b="1" dirty="0">
                <a:solidFill>
                  <a:schemeClr val="accent1"/>
                </a:solidFill>
              </a:rPr>
            </a:fld>
            <a:endParaRPr lang="en-US" altLang="en-US" sz="1800" b="1" dirty="0">
              <a:solidFill>
                <a:schemeClr val="accent1"/>
              </a:solidFill>
            </a:endParaRPr>
          </a:p>
        </p:txBody>
      </p:sp>
      <p:sp>
        <p:nvSpPr>
          <p:cNvPr id="12" name="Footer Placeholder 11"/>
          <p:cNvSpPr txBox="1">
            <a:spLocks noGrp="1"/>
          </p:cNvSpPr>
          <p:nvPr>
            <p:ph type="ftr" sz="quarter" idx="3"/>
          </p:nvPr>
        </p:nvSpPr>
        <p:spPr>
          <a:noFill/>
        </p:spPr>
        <p:txBody>
          <a:bodyPr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rPr>
              <a:t>BATCH NO :MAI123                 DEPARTMENT OF COMPUTER SCIENCE &amp; ENGINEERING</a:t>
            </a:r>
            <a:endParaRPr kumimoji="0" lang="en-US" sz="1650" b="0"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2" name="TextBox 1"/>
          <p:cNvSpPr txBox="1"/>
          <p:nvPr/>
        </p:nvSpPr>
        <p:spPr>
          <a:xfrm>
            <a:off x="1371600" y="1790700"/>
            <a:ext cx="16002000" cy="6002338"/>
          </a:xfrm>
          <a:prstGeom prst="rect">
            <a:avLst/>
          </a:prstGeom>
          <a:noFill/>
        </p:spPr>
        <p:txBody>
          <a:bodyPr>
            <a:spAutoFit/>
          </a:bodyPr>
          <a:lstStyle/>
          <a:p>
            <a:pPr marR="0" defTabSz="457200">
              <a:buClrTx/>
              <a:buSzTx/>
              <a:buFontTx/>
              <a:buNone/>
              <a:defRPr/>
            </a:pPr>
            <a:r>
              <a:rPr kumimoji="0" lang="en-US" sz="2400" b="1" kern="1200" cap="none" spc="0" normalizeH="0" baseline="0" noProof="0" dirty="0">
                <a:latin typeface="Corbel" panose="020B0503020204020204" pitchFamily="34" charset="0"/>
                <a:ea typeface="+mn-ea"/>
                <a:cs typeface="+mn-cs"/>
              </a:rPr>
              <a:t>Summary of the Proposed Solution:</a:t>
            </a:r>
            <a:endParaRPr kumimoji="0" lang="en-US" sz="2400" kern="1200" cap="none" spc="0" normalizeH="0" baseline="0" noProof="0" dirty="0">
              <a:latin typeface="Corbel" panose="020B0503020204020204" pitchFamily="34" charset="0"/>
              <a:ea typeface="+mn-ea"/>
              <a:cs typeface="+mn-cs"/>
            </a:endParaRPr>
          </a:p>
          <a:p>
            <a:pPr marR="0" defTabSz="457200">
              <a:buClrTx/>
              <a:buSzTx/>
              <a:buFontTx/>
              <a:buNone/>
              <a:defRPr/>
            </a:pPr>
            <a:r>
              <a:rPr kumimoji="0" lang="en-US" sz="2400" kern="1200" cap="none" spc="0" normalizeH="0" baseline="0" noProof="0" dirty="0">
                <a:latin typeface="Corbel" panose="020B0503020204020204" pitchFamily="34" charset="0"/>
                <a:ea typeface="+mn-ea"/>
                <a:cs typeface="+mn-cs"/>
              </a:rPr>
              <a:t>The proposed system is a hybrid AI-based framework developed to improve early lung cancer detection through histopathological image analysis. It begins with a comprehensive pre-processing stage that includes noise reduction, contrast enhancement, and normalization to ensure consistent and high-quality input images. Following this, advanced handcrafted feature extraction techniques are used to capture critical color and texture attributes that help differentiate cancerous from non-cancerous tissue. These features are then classified using a hybrid model combining </a:t>
            </a:r>
            <a:r>
              <a:rPr kumimoji="0" lang="en-US" sz="2400" kern="1200" cap="none" spc="0" normalizeH="0" baseline="0" noProof="0" dirty="0" err="1">
                <a:latin typeface="Corbel" panose="020B0503020204020204" pitchFamily="34" charset="0"/>
                <a:ea typeface="+mn-ea"/>
                <a:cs typeface="+mn-cs"/>
              </a:rPr>
              <a:t>XGBoost</a:t>
            </a:r>
            <a:r>
              <a:rPr kumimoji="0" lang="en-US" sz="2400" kern="1200" cap="none" spc="0" normalizeH="0" baseline="0" noProof="0" dirty="0">
                <a:latin typeface="Corbel" panose="020B0503020204020204" pitchFamily="34" charset="0"/>
                <a:ea typeface="+mn-ea"/>
                <a:cs typeface="+mn-cs"/>
              </a:rPr>
              <a:t> and </a:t>
            </a:r>
            <a:r>
              <a:rPr kumimoji="0" lang="en-US" sz="2400" kern="1200" cap="none" spc="0" normalizeH="0" baseline="0" noProof="0" dirty="0" err="1">
                <a:latin typeface="Corbel" panose="020B0503020204020204" pitchFamily="34" charset="0"/>
                <a:ea typeface="+mn-ea"/>
                <a:cs typeface="+mn-cs"/>
              </a:rPr>
              <a:t>LightGBM</a:t>
            </a:r>
            <a:r>
              <a:rPr kumimoji="0" lang="en-US" sz="2400" kern="1200" cap="none" spc="0" normalizeH="0" baseline="0" noProof="0" dirty="0">
                <a:latin typeface="Corbel" panose="020B0503020204020204" pitchFamily="34" charset="0"/>
                <a:ea typeface="+mn-ea"/>
                <a:cs typeface="+mn-cs"/>
              </a:rPr>
              <a:t>. </a:t>
            </a:r>
            <a:r>
              <a:rPr kumimoji="0" lang="en-US" sz="2400" kern="1200" cap="none" spc="0" normalizeH="0" baseline="0" noProof="0" dirty="0" err="1">
                <a:latin typeface="Corbel" panose="020B0503020204020204" pitchFamily="34" charset="0"/>
                <a:ea typeface="+mn-ea"/>
                <a:cs typeface="+mn-cs"/>
              </a:rPr>
              <a:t>XGBoost</a:t>
            </a:r>
            <a:r>
              <a:rPr kumimoji="0" lang="en-US" sz="2400" kern="1200" cap="none" spc="0" normalizeH="0" baseline="0" noProof="0" dirty="0">
                <a:latin typeface="Corbel" panose="020B0503020204020204" pitchFamily="34" charset="0"/>
                <a:ea typeface="+mn-ea"/>
                <a:cs typeface="+mn-cs"/>
              </a:rPr>
              <a:t> is employed for its strength in modeling complex, non-linear relationships and feature importance analysis, while </a:t>
            </a:r>
            <a:r>
              <a:rPr kumimoji="0" lang="en-US" sz="2400" kern="1200" cap="none" spc="0" normalizeH="0" baseline="0" noProof="0" dirty="0" err="1">
                <a:latin typeface="Corbel" panose="020B0503020204020204" pitchFamily="34" charset="0"/>
                <a:ea typeface="+mn-ea"/>
                <a:cs typeface="+mn-cs"/>
              </a:rPr>
              <a:t>LightGBM</a:t>
            </a:r>
            <a:r>
              <a:rPr kumimoji="0" lang="en-US" sz="2400" kern="1200" cap="none" spc="0" normalizeH="0" baseline="0" noProof="0" dirty="0">
                <a:latin typeface="Corbel" panose="020B0503020204020204" pitchFamily="34" charset="0"/>
                <a:ea typeface="+mn-ea"/>
                <a:cs typeface="+mn-cs"/>
              </a:rPr>
              <a:t> enhances speed and efficiency when handling large datasets. This dual approach increases classification accuracy while maintaining computational efficiency. Implemented in MATLAB, the system benefits from robust image processing and machine learning libraries, enabling seamless integration of all components. Overall, the proposed solution offers a fast, accurate, and non-invasive method to support pathologists in diagnosing lung cancer at an early stage.</a:t>
            </a:r>
            <a:endParaRPr kumimoji="0" lang="en-US" sz="2400" kern="1200" cap="none" spc="0" normalizeH="0" baseline="0" noProof="0" dirty="0">
              <a:latin typeface="Corbel" panose="020B0503020204020204" pitchFamily="34" charset="0"/>
              <a:ea typeface="+mn-ea"/>
              <a:cs typeface="+mn-cs"/>
            </a:endParaRPr>
          </a:p>
          <a:p>
            <a:pPr marR="0" defTabSz="457200">
              <a:buClrTx/>
              <a:buSzTx/>
              <a:buFontTx/>
              <a:buNone/>
              <a:defRPr/>
            </a:pPr>
            <a:r>
              <a:rPr kumimoji="0" lang="en-US" sz="2400" b="1" kern="1200" cap="none" spc="0" normalizeH="0" baseline="0" noProof="0" dirty="0">
                <a:latin typeface="Corbel" panose="020B0503020204020204" pitchFamily="34" charset="0"/>
                <a:ea typeface="+mn-ea"/>
                <a:cs typeface="+mn-cs"/>
              </a:rPr>
              <a:t>How It Overcomes Limitations:</a:t>
            </a:r>
            <a:endParaRPr kumimoji="0" lang="en-US" sz="2400" kern="1200" cap="none" spc="0" normalizeH="0" baseline="0" noProof="0" dirty="0">
              <a:latin typeface="Corbel" panose="020B0503020204020204" pitchFamily="34" charset="0"/>
              <a:ea typeface="+mn-ea"/>
              <a:cs typeface="+mn-cs"/>
            </a:endParaRPr>
          </a:p>
          <a:p>
            <a:pPr marR="0" defTabSz="457200">
              <a:buClrTx/>
              <a:buSzTx/>
              <a:buFontTx/>
              <a:buNone/>
              <a:defRPr/>
            </a:pPr>
            <a:r>
              <a:rPr kumimoji="0" lang="en-US" sz="2400" kern="1200" cap="none" spc="0" normalizeH="0" baseline="0" noProof="0" dirty="0">
                <a:latin typeface="Corbel" panose="020B0503020204020204" pitchFamily="34" charset="0"/>
                <a:ea typeface="+mn-ea"/>
                <a:cs typeface="+mn-cs"/>
              </a:rPr>
              <a:t>This solution addresses the limitations of conventional diagnostic methods by reducing subjectivity and invasiveness, improving image clarity, and automating feature analysis. The hybrid model combines the robustness of </a:t>
            </a:r>
            <a:r>
              <a:rPr kumimoji="0" lang="en-US" sz="2400" kern="1200" cap="none" spc="0" normalizeH="0" baseline="0" noProof="0" dirty="0" err="1">
                <a:latin typeface="Corbel" panose="020B0503020204020204" pitchFamily="34" charset="0"/>
                <a:ea typeface="+mn-ea"/>
                <a:cs typeface="+mn-cs"/>
              </a:rPr>
              <a:t>XGBoost</a:t>
            </a:r>
            <a:r>
              <a:rPr kumimoji="0" lang="en-US" sz="2400" kern="1200" cap="none" spc="0" normalizeH="0" baseline="0" noProof="0" dirty="0">
                <a:latin typeface="Corbel" panose="020B0503020204020204" pitchFamily="34" charset="0"/>
                <a:ea typeface="+mn-ea"/>
                <a:cs typeface="+mn-cs"/>
              </a:rPr>
              <a:t> with the speed of </a:t>
            </a:r>
            <a:r>
              <a:rPr kumimoji="0" lang="en-US" sz="2400" kern="1200" cap="none" spc="0" normalizeH="0" baseline="0" noProof="0" dirty="0" err="1">
                <a:latin typeface="Corbel" panose="020B0503020204020204" pitchFamily="34" charset="0"/>
                <a:ea typeface="+mn-ea"/>
                <a:cs typeface="+mn-cs"/>
              </a:rPr>
              <a:t>LightGBM</a:t>
            </a:r>
            <a:r>
              <a:rPr kumimoji="0" lang="en-US" sz="2400" kern="1200" cap="none" spc="0" normalizeH="0" baseline="0" noProof="0" dirty="0">
                <a:latin typeface="Corbel" panose="020B0503020204020204" pitchFamily="34" charset="0"/>
                <a:ea typeface="+mn-ea"/>
                <a:cs typeface="+mn-cs"/>
              </a:rPr>
              <a:t>, overcoming challenges of low accuracy, slow processing, and data variability in traditional approaches.</a:t>
            </a:r>
            <a:endParaRPr kumimoji="0" lang="en-US" sz="2400" kern="1200" cap="none" spc="0" normalizeH="0" baseline="0" noProof="0" dirty="0">
              <a:latin typeface="Corbel" panose="020B0503020204020204" pitchFamily="34" charset="0"/>
              <a:ea typeface="+mn-ea"/>
              <a:cs typeface="+mn-cs"/>
            </a:endParaRPr>
          </a:p>
          <a:p>
            <a:pPr marL="342900" marR="0" indent="-342900" algn="just" defTabSz="457200">
              <a:buClrTx/>
              <a:buSzTx/>
              <a:buFont typeface="Arial" panose="020B0604020202020204" pitchFamily="34" charset="0"/>
              <a:buChar char="•"/>
              <a:defRPr/>
            </a:pPr>
            <a:endParaRPr kumimoji="0" lang="en-IN" sz="2400" b="1" kern="1200" cap="none" spc="0" normalizeH="0" baseline="0" noProof="0" dirty="0">
              <a:latin typeface="Arial" panose="020B0604020202020204" pitchFamily="34" charset="0"/>
              <a:ea typeface="+mn-ea"/>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ABLE_ENDDRAG_ORIGIN_RECT" val="1102*716"/>
  <p:tag name="TABLE_ENDDRAG_RECT" val="41*34*1102*716"/>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0</TotalTime>
  <Words>36290</Words>
  <Application>WPS Slides</Application>
  <PresentationFormat>Custom</PresentationFormat>
  <Paragraphs>1042</Paragraphs>
  <Slides>42</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42</vt:i4>
      </vt:variant>
    </vt:vector>
  </HeadingPairs>
  <TitlesOfParts>
    <vt:vector size="64" baseType="lpstr">
      <vt:lpstr>Arial</vt:lpstr>
      <vt:lpstr>SimSun</vt:lpstr>
      <vt:lpstr>Wingdings</vt:lpstr>
      <vt:lpstr>Corbel</vt:lpstr>
      <vt:lpstr>Wingdings 2</vt:lpstr>
      <vt:lpstr>Calibri</vt:lpstr>
      <vt:lpstr>Times New Roman</vt:lpstr>
      <vt:lpstr>Poppins Bold</vt:lpstr>
      <vt:lpstr>Segoe Print</vt:lpstr>
      <vt:lpstr>Arial Black</vt:lpstr>
      <vt:lpstr>Open Sans Extra Bold</vt:lpstr>
      <vt:lpstr>Aptos</vt:lpstr>
      <vt:lpstr>Segoe UI</vt:lpstr>
      <vt:lpstr>+mn-ea</vt:lpstr>
      <vt:lpstr>Poppins</vt:lpstr>
      <vt:lpstr>Poppins Bold</vt:lpstr>
      <vt:lpstr>Open Sans Extra Bold</vt:lpstr>
      <vt:lpstr>Microsoft YaHei</vt:lpstr>
      <vt:lpstr>Arial Unicode MS</vt:lpstr>
      <vt:lpstr>Poppins</vt:lpstr>
      <vt:lpstr>幼圆</vt:lpstr>
      <vt:lpstr>Frame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Professional Modern Technology Pitch Deck Presentation</dc:title>
  <dc:creator>Ashok Vijay</dc:creator>
  <cp:lastModifiedBy>vamsi</cp:lastModifiedBy>
  <cp:revision>58</cp:revision>
  <dcterms:created xsi:type="dcterms:W3CDTF">2006-08-16T00:00:00Z</dcterms:created>
  <dcterms:modified xsi:type="dcterms:W3CDTF">2025-05-04T08:34:50Z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A226FFE539B64E2EAE8F462DB3852B51_12</vt:lpwstr>
  </property>
  <property fmtid="{D5CDD505-2E9C-101B-9397-08002B2CF9AE}" pid="3" name="KSOProductBuildVer">
    <vt:lpwstr>1033-12.2.0.20795</vt:lpwstr>
  </property>
</Properties>
</file>