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8" r:id="rId4"/>
    <p:sldId id="258" r:id="rId5"/>
    <p:sldId id="259" r:id="rId6"/>
    <p:sldId id="264" r:id="rId7"/>
    <p:sldId id="269" r:id="rId8"/>
    <p:sldId id="272" r:id="rId9"/>
    <p:sldId id="27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18262D-9157-4989-985B-00A4BFC59403}" v="3" dt="2021-03-25T08:52:31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i Chandemani" userId="46699130-ee88-4103-9a72-7ae37cda8ff3" providerId="ADAL" clId="{BC18262D-9157-4989-985B-00A4BFC59403}"/>
    <pc:docChg chg="custSel delSld modSld">
      <pc:chgData name="Vamsi Chandemani" userId="46699130-ee88-4103-9a72-7ae37cda8ff3" providerId="ADAL" clId="{BC18262D-9157-4989-985B-00A4BFC59403}" dt="2021-03-25T09:13:01.725" v="123" actId="47"/>
      <pc:docMkLst>
        <pc:docMk/>
      </pc:docMkLst>
      <pc:sldChg chg="addSp delSp modSp mod">
        <pc:chgData name="Vamsi Chandemani" userId="46699130-ee88-4103-9a72-7ae37cda8ff3" providerId="ADAL" clId="{BC18262D-9157-4989-985B-00A4BFC59403}" dt="2021-03-25T08:53:05.178" v="101" actId="20577"/>
        <pc:sldMkLst>
          <pc:docMk/>
          <pc:sldMk cId="3169142757" sldId="259"/>
        </pc:sldMkLst>
        <pc:spChg chg="add mod">
          <ac:chgData name="Vamsi Chandemani" userId="46699130-ee88-4103-9a72-7ae37cda8ff3" providerId="ADAL" clId="{BC18262D-9157-4989-985B-00A4BFC59403}" dt="2021-03-25T08:53:05.178" v="101" actId="20577"/>
          <ac:spMkLst>
            <pc:docMk/>
            <pc:sldMk cId="3169142757" sldId="259"/>
            <ac:spMk id="7" creationId="{DC5F9B4F-C464-453E-8BD6-D87E6D8AF01D}"/>
          </ac:spMkLst>
        </pc:spChg>
        <pc:spChg chg="mod">
          <ac:chgData name="Vamsi Chandemani" userId="46699130-ee88-4103-9a72-7ae37cda8ff3" providerId="ADAL" clId="{BC18262D-9157-4989-985B-00A4BFC59403}" dt="2021-03-25T08:52:12.760" v="19" actId="1076"/>
          <ac:spMkLst>
            <pc:docMk/>
            <pc:sldMk cId="3169142757" sldId="259"/>
            <ac:spMk id="13" creationId="{F1E93131-94C8-40A4-A4A7-12B68DFE8520}"/>
          </ac:spMkLst>
        </pc:spChg>
        <pc:spChg chg="mod">
          <ac:chgData name="Vamsi Chandemani" userId="46699130-ee88-4103-9a72-7ae37cda8ff3" providerId="ADAL" clId="{BC18262D-9157-4989-985B-00A4BFC59403}" dt="2021-03-25T08:50:33.127" v="7" actId="14100"/>
          <ac:spMkLst>
            <pc:docMk/>
            <pc:sldMk cId="3169142757" sldId="259"/>
            <ac:spMk id="16" creationId="{8BD58998-289F-4776-875E-0AD584BEBC2A}"/>
          </ac:spMkLst>
        </pc:spChg>
        <pc:picChg chg="add mod">
          <ac:chgData name="Vamsi Chandemani" userId="46699130-ee88-4103-9a72-7ae37cda8ff3" providerId="ADAL" clId="{BC18262D-9157-4989-985B-00A4BFC59403}" dt="2021-03-25T08:50:14.478" v="4" actId="14100"/>
          <ac:picMkLst>
            <pc:docMk/>
            <pc:sldMk cId="3169142757" sldId="259"/>
            <ac:picMk id="3" creationId="{4E344E42-2F6D-455D-9E6E-578168C70AB4}"/>
          </ac:picMkLst>
        </pc:picChg>
        <pc:picChg chg="del">
          <ac:chgData name="Vamsi Chandemani" userId="46699130-ee88-4103-9a72-7ae37cda8ff3" providerId="ADAL" clId="{BC18262D-9157-4989-985B-00A4BFC59403}" dt="2021-03-25T08:49:23.959" v="0" actId="478"/>
          <ac:picMkLst>
            <pc:docMk/>
            <pc:sldMk cId="3169142757" sldId="259"/>
            <ac:picMk id="10" creationId="{66C2101B-5982-4883-AFC8-9020511D37EA}"/>
          </ac:picMkLst>
        </pc:picChg>
      </pc:sldChg>
      <pc:sldChg chg="modSp mod">
        <pc:chgData name="Vamsi Chandemani" userId="46699130-ee88-4103-9a72-7ae37cda8ff3" providerId="ADAL" clId="{BC18262D-9157-4989-985B-00A4BFC59403}" dt="2021-03-25T08:54:55.536" v="122" actId="14100"/>
        <pc:sldMkLst>
          <pc:docMk/>
          <pc:sldMk cId="2008677091" sldId="267"/>
        </pc:sldMkLst>
        <pc:spChg chg="mod">
          <ac:chgData name="Vamsi Chandemani" userId="46699130-ee88-4103-9a72-7ae37cda8ff3" providerId="ADAL" clId="{BC18262D-9157-4989-985B-00A4BFC59403}" dt="2021-03-25T08:54:55.536" v="122" actId="14100"/>
          <ac:spMkLst>
            <pc:docMk/>
            <pc:sldMk cId="2008677091" sldId="267"/>
            <ac:spMk id="3" creationId="{20D7FD9D-A86F-4941-BE84-40445A44516B}"/>
          </ac:spMkLst>
        </pc:spChg>
      </pc:sldChg>
      <pc:sldChg chg="del">
        <pc:chgData name="Vamsi Chandemani" userId="46699130-ee88-4103-9a72-7ae37cda8ff3" providerId="ADAL" clId="{BC18262D-9157-4989-985B-00A4BFC59403}" dt="2021-03-25T09:13:01.725" v="123" actId="47"/>
        <pc:sldMkLst>
          <pc:docMk/>
          <pc:sldMk cId="280528944" sldId="273"/>
        </pc:sldMkLst>
      </pc:sldChg>
      <pc:sldChg chg="modSp mod">
        <pc:chgData name="Vamsi Chandemani" userId="46699130-ee88-4103-9a72-7ae37cda8ff3" providerId="ADAL" clId="{BC18262D-9157-4989-985B-00A4BFC59403}" dt="2021-03-25T08:54:38.087" v="121" actId="20577"/>
        <pc:sldMkLst>
          <pc:docMk/>
          <pc:sldMk cId="2873282143" sldId="274"/>
        </pc:sldMkLst>
        <pc:spChg chg="mod">
          <ac:chgData name="Vamsi Chandemani" userId="46699130-ee88-4103-9a72-7ae37cda8ff3" providerId="ADAL" clId="{BC18262D-9157-4989-985B-00A4BFC59403}" dt="2021-03-25T08:54:38.087" v="121" actId="20577"/>
          <ac:spMkLst>
            <pc:docMk/>
            <pc:sldMk cId="2873282143" sldId="274"/>
            <ac:spMk id="2" creationId="{6DBCB6E3-637A-41DE-B47B-868FA7017DE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B32E0F9-E378-4EF6-B716-F0550B8E88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C1DC3-A990-440B-94DE-07D8359CD8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EEBE9-5E1F-4031-8780-F9E5C3DE4B94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BCFBF-3732-45A8-9CED-0361884D38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4F821-0C14-4AE1-B86A-169E718C7A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52365-0DC9-46F6-80DC-860B62197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199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796BB-74D1-4FC5-9E3A-75A0986E79C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E922E-BA1D-49B4-A061-7A59A2F4B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3078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163C9B-C366-43A8-8C7B-C6B3FAA08DF1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382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7CE8B-0102-4607-81B9-C8EBDFC3BBC6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6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01F9-3938-4504-8821-548D69D3AB43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7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1691D-9E01-46C3-8D5A-D77367D83890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4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678F77-6BB8-4193-9A80-BD902FD94127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99059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2F24-D015-42E7-A392-BE680F5BB62A}" type="datetime1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8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7700-D0D3-400B-9360-46A42241CD31}" type="datetime1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6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E0F6-1C14-41B6-94AE-21ED99E28B9F}" type="datetime1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6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FB29-61DF-4993-898B-8DDF164D77B7}" type="datetime1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6A8231-FEB4-43A2-84ED-A755C7D31517}" type="datetime1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702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6DA08C-BD6C-439E-B509-BF9DDCD8FE57}" type="datetime1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629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E886D54-E8D0-4C76-88F3-55D442A0BCB3}" type="datetime1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2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pp.powerbi.com/reportEmbed?reportId=b8ca86d1-db05-4b87-abbd-be59f12e62cf&amp;autoAuth=true&amp;ctid=8a4925a9-fd8e-4866-b31c-f719fb05dce6&amp;config=eyJjbHVzdGVyVXJsIjoiaHR0cHM6Ly93YWJpLXVzLWVhc3QyLXJlZGlyZWN0LmFuYWx5c2lzLndpbmRvd3MubmV0LyJ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sv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7546EB-8C8C-4552-9837-27CEFD1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Bar chart">
            <a:extLst>
              <a:ext uri="{FF2B5EF4-FFF2-40B4-BE49-F238E27FC236}">
                <a16:creationId xmlns:a16="http://schemas.microsoft.com/office/drawing/2014/main" id="{A0D45C6A-8C7F-4801-A72B-EE2EB942F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263012"/>
            <a:ext cx="4331976" cy="4331976"/>
          </a:xfrm>
          <a:prstGeom prst="rect">
            <a:avLst/>
          </a:pr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1157C185-67CB-4FDD-9C4B-705DDB08A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412340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FDCBF8A1-A04D-40C6-9A75-71A27E69C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1351" y="1480930"/>
            <a:ext cx="6082018" cy="3254321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Quicken Loans</a:t>
            </a:r>
            <a:br>
              <a:rPr lang="en-US" sz="6600" dirty="0"/>
            </a:br>
            <a:r>
              <a:rPr lang="en-US" sz="6600" dirty="0"/>
              <a:t>CASE STUDY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3410987-0F06-4266-8AB4-129E15539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006" y="4804850"/>
            <a:ext cx="5607906" cy="1086237"/>
          </a:xfrm>
        </p:spPr>
        <p:txBody>
          <a:bodyPr>
            <a:normAutofit/>
          </a:bodyPr>
          <a:lstStyle/>
          <a:p>
            <a:pPr algn="r">
              <a:lnSpc>
                <a:spcPct val="102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By Vamsi Chand Emani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7F484-76B3-2A47-BF42-E3CA77F072B7}"/>
              </a:ext>
            </a:extLst>
          </p:cNvPr>
          <p:cNvSpPr txBox="1"/>
          <p:nvPr/>
        </p:nvSpPr>
        <p:spPr>
          <a:xfrm>
            <a:off x="8261873" y="37866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EFE0BE-C9F3-4F2B-8472-5438C93A2925}"/>
              </a:ext>
            </a:extLst>
          </p:cNvPr>
          <p:cNvSpPr txBox="1"/>
          <p:nvPr/>
        </p:nvSpPr>
        <p:spPr>
          <a:xfrm>
            <a:off x="1078635" y="331683"/>
            <a:ext cx="5325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Feature</a:t>
            </a: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Importance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E24E70-D749-4DD9-AA8C-FB67BFEB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89" y="1381543"/>
            <a:ext cx="7390662" cy="51447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85ECDB-9E1E-4755-AB6C-1A8FD1A5A818}"/>
              </a:ext>
            </a:extLst>
          </p:cNvPr>
          <p:cNvSpPr txBox="1"/>
          <p:nvPr/>
        </p:nvSpPr>
        <p:spPr>
          <a:xfrm>
            <a:off x="9211762" y="2154015"/>
            <a:ext cx="3252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Metrics: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euribor3m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nr.employed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emp.var.rate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</a:p>
        </p:txBody>
      </p:sp>
    </p:spTree>
    <p:extLst>
      <p:ext uri="{BB962C8B-B14F-4D97-AF65-F5344CB8AC3E}">
        <p14:creationId xmlns:p14="http://schemas.microsoft.com/office/powerpoint/2010/main" val="293122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FC21-AEBB-4567-84C3-5B659692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Future</a:t>
            </a:r>
            <a:r>
              <a:rPr lang="en-US" sz="4000" dirty="0"/>
              <a:t> </a:t>
            </a:r>
            <a:r>
              <a:rPr lang="en-US" sz="4000" b="1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FD9D-A86F-4941-BE84-40445A44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744" y="1638299"/>
            <a:ext cx="9601200" cy="4175271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More Data + Quality Data = Better Results. E.g.: More Data on Customer behavior while interacting with the brand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Customer Segmentation, Personalized Marketing, A/B Testing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Omni-Channel Marketing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Advanced techniques like Neural Networks can be used to build the models.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Grid Search &amp; Cross Validation can be applied to find the optimal thresholds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Seasonality of the data can be considered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Combination of over sampling &amp; under sampling can be explored</a:t>
            </a:r>
          </a:p>
        </p:txBody>
      </p:sp>
    </p:spTree>
    <p:extLst>
      <p:ext uri="{BB962C8B-B14F-4D97-AF65-F5344CB8AC3E}">
        <p14:creationId xmlns:p14="http://schemas.microsoft.com/office/powerpoint/2010/main" val="200867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84E4-5D39-4069-AD3A-0F6BA7CC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45F54-3751-4DB5-8300-A3870DA1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5585"/>
            <a:ext cx="96012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126DCE"/>
                </a:solidFill>
                <a:latin typeface="Arial" panose="020B0604020202020204" pitchFamily="34" charset="0"/>
              </a:rPr>
              <a:t>Introduction: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A European banking institution launched a direct marketing campaign based on phone calls from May 2008 to November 2010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Existing Model Probabilities are provided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53535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126DCE"/>
                </a:solidFill>
                <a:latin typeface="Arial" panose="020B0604020202020204" pitchFamily="34" charset="0"/>
              </a:rPr>
              <a:t>Objective: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To build a scalable, reusable &amp; dynamic input data product to evaluate the present marketing campaign &amp; build better models(if applicable)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7428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ight Arrow 2">
            <a:extLst>
              <a:ext uri="{FF2B5EF4-FFF2-40B4-BE49-F238E27FC236}">
                <a16:creationId xmlns:a16="http://schemas.microsoft.com/office/drawing/2014/main" id="{D81E71DA-E981-4B0B-A882-508DC333C897}"/>
              </a:ext>
            </a:extLst>
          </p:cNvPr>
          <p:cNvSpPr/>
          <p:nvPr/>
        </p:nvSpPr>
        <p:spPr>
          <a:xfrm>
            <a:off x="6364225" y="3032077"/>
            <a:ext cx="559132" cy="490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22EF2-17F4-4524-8FF7-E4872978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32" y="376314"/>
            <a:ext cx="9601200" cy="1485900"/>
          </a:xfrm>
        </p:spPr>
        <p:txBody>
          <a:bodyPr>
            <a:normAutofit/>
          </a:bodyPr>
          <a:lstStyle/>
          <a:p>
            <a:r>
              <a:rPr lang="en-US" sz="4000" b="1" dirty="0"/>
              <a:t>Approach</a:t>
            </a:r>
          </a:p>
        </p:txBody>
      </p:sp>
      <p:sp>
        <p:nvSpPr>
          <p:cNvPr id="4" name="Rectangle: Rounded Corners 39">
            <a:extLst>
              <a:ext uri="{FF2B5EF4-FFF2-40B4-BE49-F238E27FC236}">
                <a16:creationId xmlns:a16="http://schemas.microsoft.com/office/drawing/2014/main" id="{AA93D966-5258-4505-80CC-43CC0DFD17D3}"/>
              </a:ext>
            </a:extLst>
          </p:cNvPr>
          <p:cNvSpPr/>
          <p:nvPr/>
        </p:nvSpPr>
        <p:spPr>
          <a:xfrm>
            <a:off x="3303800" y="2061750"/>
            <a:ext cx="1201011" cy="451303"/>
          </a:xfrm>
          <a:prstGeom prst="roundRect">
            <a:avLst>
              <a:gd name="adj" fmla="val 1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dirty="0"/>
              <a:t>Clients Demographics</a:t>
            </a:r>
          </a:p>
          <a:p>
            <a:pPr algn="ctr"/>
            <a:endParaRPr lang="en-US" sz="1000" dirty="0"/>
          </a:p>
        </p:txBody>
      </p:sp>
      <p:sp>
        <p:nvSpPr>
          <p:cNvPr id="5" name="Rectangle: Rounded Corners 39">
            <a:extLst>
              <a:ext uri="{FF2B5EF4-FFF2-40B4-BE49-F238E27FC236}">
                <a16:creationId xmlns:a16="http://schemas.microsoft.com/office/drawing/2014/main" id="{8CB315B6-7913-4A0B-B475-3B25EAD6F8AB}"/>
              </a:ext>
            </a:extLst>
          </p:cNvPr>
          <p:cNvSpPr/>
          <p:nvPr/>
        </p:nvSpPr>
        <p:spPr>
          <a:xfrm>
            <a:off x="3303800" y="2891057"/>
            <a:ext cx="1197977" cy="464382"/>
          </a:xfrm>
          <a:prstGeom prst="roundRect">
            <a:avLst>
              <a:gd name="adj" fmla="val 1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dirty="0"/>
              <a:t>Current Campaign</a:t>
            </a:r>
            <a:endParaRPr lang="en-US" sz="1000" dirty="0"/>
          </a:p>
        </p:txBody>
      </p:sp>
      <p:sp>
        <p:nvSpPr>
          <p:cNvPr id="6" name="Rectangle: Rounded Corners 39">
            <a:extLst>
              <a:ext uri="{FF2B5EF4-FFF2-40B4-BE49-F238E27FC236}">
                <a16:creationId xmlns:a16="http://schemas.microsoft.com/office/drawing/2014/main" id="{23FF5BDB-D107-4057-B3CA-9437E60B7182}"/>
              </a:ext>
            </a:extLst>
          </p:cNvPr>
          <p:cNvSpPr/>
          <p:nvPr/>
        </p:nvSpPr>
        <p:spPr>
          <a:xfrm>
            <a:off x="3303801" y="3673624"/>
            <a:ext cx="1173622" cy="464382"/>
          </a:xfrm>
          <a:prstGeom prst="roundRect">
            <a:avLst>
              <a:gd name="adj" fmla="val 1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dirty="0"/>
              <a:t>Last Campaign</a:t>
            </a:r>
            <a:endParaRPr lang="en-US" sz="1000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1C83776-CE4D-420B-91ED-CBCFEBC8A915}"/>
              </a:ext>
            </a:extLst>
          </p:cNvPr>
          <p:cNvSpPr/>
          <p:nvPr/>
        </p:nvSpPr>
        <p:spPr>
          <a:xfrm>
            <a:off x="4568069" y="2008655"/>
            <a:ext cx="374461" cy="3050454"/>
          </a:xfrm>
          <a:prstGeom prst="rightBrace">
            <a:avLst>
              <a:gd name="adj1" fmla="val 7767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952C6-E8A3-4623-89D3-C7EF96313B9D}"/>
              </a:ext>
            </a:extLst>
          </p:cNvPr>
          <p:cNvSpPr txBox="1"/>
          <p:nvPr/>
        </p:nvSpPr>
        <p:spPr>
          <a:xfrm>
            <a:off x="5156922" y="2192677"/>
            <a:ext cx="1520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Data Quality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548886-7460-4406-837A-52E1146C6652}"/>
              </a:ext>
            </a:extLst>
          </p:cNvPr>
          <p:cNvCxnSpPr>
            <a:cxnSpLocks/>
          </p:cNvCxnSpPr>
          <p:nvPr/>
        </p:nvCxnSpPr>
        <p:spPr>
          <a:xfrm>
            <a:off x="4938882" y="3533882"/>
            <a:ext cx="463396" cy="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Magnetic Disk 28">
            <a:extLst>
              <a:ext uri="{FF2B5EF4-FFF2-40B4-BE49-F238E27FC236}">
                <a16:creationId xmlns:a16="http://schemas.microsoft.com/office/drawing/2014/main" id="{76E3A078-0182-4512-A3F5-EBCF62FE690C}"/>
              </a:ext>
            </a:extLst>
          </p:cNvPr>
          <p:cNvSpPr/>
          <p:nvPr/>
        </p:nvSpPr>
        <p:spPr>
          <a:xfrm>
            <a:off x="5423949" y="2572986"/>
            <a:ext cx="657338" cy="1206670"/>
          </a:xfrm>
          <a:prstGeom prst="flowChartMagneticDisk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BE4E8-99D9-4A3A-9D49-B86737356F3D}"/>
              </a:ext>
            </a:extLst>
          </p:cNvPr>
          <p:cNvSpPr txBox="1"/>
          <p:nvPr/>
        </p:nvSpPr>
        <p:spPr>
          <a:xfrm>
            <a:off x="5402278" y="3176321"/>
            <a:ext cx="70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Campaign Data 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14BEB4-18DB-4C01-BB50-8DF0023F5363}"/>
              </a:ext>
            </a:extLst>
          </p:cNvPr>
          <p:cNvSpPr txBox="1"/>
          <p:nvPr/>
        </p:nvSpPr>
        <p:spPr>
          <a:xfrm>
            <a:off x="6325644" y="3146056"/>
            <a:ext cx="509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EDA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5" name="Right Arrow 2">
            <a:extLst>
              <a:ext uri="{FF2B5EF4-FFF2-40B4-BE49-F238E27FC236}">
                <a16:creationId xmlns:a16="http://schemas.microsoft.com/office/drawing/2014/main" id="{76F4E33E-7580-432B-AC2D-0AC13A4A05CC}"/>
              </a:ext>
            </a:extLst>
          </p:cNvPr>
          <p:cNvSpPr/>
          <p:nvPr/>
        </p:nvSpPr>
        <p:spPr>
          <a:xfrm>
            <a:off x="8340957" y="3012882"/>
            <a:ext cx="478303" cy="490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01A4E7-3B93-49C1-B2D9-72B1D5E47070}"/>
              </a:ext>
            </a:extLst>
          </p:cNvPr>
          <p:cNvSpPr txBox="1"/>
          <p:nvPr/>
        </p:nvSpPr>
        <p:spPr>
          <a:xfrm>
            <a:off x="8189022" y="3122613"/>
            <a:ext cx="727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Metrics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B82573A8-FA70-4D05-80CE-EE1832670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059" y="2818579"/>
            <a:ext cx="994725" cy="1316712"/>
          </a:xfrm>
          <a:prstGeom prst="rect">
            <a:avLst/>
          </a:prstGeom>
        </p:spPr>
      </p:pic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FD5FFD00-8D5B-420B-86FD-F1EDFEC10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74" y="2812891"/>
            <a:ext cx="830927" cy="1051213"/>
          </a:xfrm>
          <a:prstGeom prst="rect">
            <a:avLst/>
          </a:prstGeom>
        </p:spPr>
      </p:pic>
      <p:pic>
        <p:nvPicPr>
          <p:cNvPr id="44" name="Picture 43" descr="Logo, icon&#10;&#10;Description automatically generated">
            <a:extLst>
              <a:ext uri="{FF2B5EF4-FFF2-40B4-BE49-F238E27FC236}">
                <a16:creationId xmlns:a16="http://schemas.microsoft.com/office/drawing/2014/main" id="{FABC3C14-6EE5-4C9F-8A6D-0324F3997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714" y="2718531"/>
            <a:ext cx="1040978" cy="131671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444B611-EC2C-48DB-8E5F-5BBBBEA90B97}"/>
              </a:ext>
            </a:extLst>
          </p:cNvPr>
          <p:cNvSpPr txBox="1"/>
          <p:nvPr/>
        </p:nvSpPr>
        <p:spPr>
          <a:xfrm>
            <a:off x="6632697" y="2176813"/>
            <a:ext cx="1811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Insight Generation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AB2B17-02BA-48AA-A56B-AD370B5139B2}"/>
              </a:ext>
            </a:extLst>
          </p:cNvPr>
          <p:cNvSpPr txBox="1"/>
          <p:nvPr/>
        </p:nvSpPr>
        <p:spPr>
          <a:xfrm>
            <a:off x="8591164" y="2181949"/>
            <a:ext cx="2195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Success Measurement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18090E55-69E7-44C5-9363-662663675121}"/>
              </a:ext>
            </a:extLst>
          </p:cNvPr>
          <p:cNvSpPr/>
          <p:nvPr/>
        </p:nvSpPr>
        <p:spPr>
          <a:xfrm flipH="1">
            <a:off x="2112569" y="2003452"/>
            <a:ext cx="323540" cy="2905801"/>
          </a:xfrm>
          <a:prstGeom prst="rightBrace">
            <a:avLst>
              <a:gd name="adj1" fmla="val 7767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841862-BF76-4291-8468-4A5DC9AEA5AC}"/>
              </a:ext>
            </a:extLst>
          </p:cNvPr>
          <p:cNvSpPr txBox="1"/>
          <p:nvPr/>
        </p:nvSpPr>
        <p:spPr>
          <a:xfrm>
            <a:off x="750889" y="2228116"/>
            <a:ext cx="1298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Marketing Campaign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6BF443-86AE-4135-A9A1-4573DA45CA61}"/>
              </a:ext>
            </a:extLst>
          </p:cNvPr>
          <p:cNvSpPr txBox="1"/>
          <p:nvPr/>
        </p:nvSpPr>
        <p:spPr>
          <a:xfrm>
            <a:off x="2594345" y="1664898"/>
            <a:ext cx="1766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Data Generation</a:t>
            </a:r>
          </a:p>
        </p:txBody>
      </p:sp>
      <p:pic>
        <p:nvPicPr>
          <p:cNvPr id="51" name="Picture 50" descr="Shape, circle&#10;&#10;Description automatically generated">
            <a:extLst>
              <a:ext uri="{FF2B5EF4-FFF2-40B4-BE49-F238E27FC236}">
                <a16:creationId xmlns:a16="http://schemas.microsoft.com/office/drawing/2014/main" id="{A918294D-E407-410F-9863-51BB0018BB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55188" y="2061750"/>
            <a:ext cx="425515" cy="46564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64F79CB-B9A4-42C1-9AD7-D09565A0C0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21" y="2741802"/>
            <a:ext cx="495707" cy="761623"/>
          </a:xfrm>
          <a:prstGeom prst="rect">
            <a:avLst/>
          </a:prstGeom>
        </p:spPr>
      </p:pic>
      <p:pic>
        <p:nvPicPr>
          <p:cNvPr id="55" name="Picture 5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633AC09-859F-4084-8809-8A789F4618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36" y="3667828"/>
            <a:ext cx="347109" cy="57528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60D23EA-6305-478F-8B14-FB24DD8B29F1}"/>
              </a:ext>
            </a:extLst>
          </p:cNvPr>
          <p:cNvSpPr txBox="1"/>
          <p:nvPr/>
        </p:nvSpPr>
        <p:spPr>
          <a:xfrm>
            <a:off x="5682274" y="5638999"/>
            <a:ext cx="2332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Technology Stack:</a:t>
            </a:r>
          </a:p>
        </p:txBody>
      </p:sp>
      <p:pic>
        <p:nvPicPr>
          <p:cNvPr id="61" name="Picture 60" descr="Logo, company name&#10;&#10;Description automatically generated">
            <a:extLst>
              <a:ext uri="{FF2B5EF4-FFF2-40B4-BE49-F238E27FC236}">
                <a16:creationId xmlns:a16="http://schemas.microsoft.com/office/drawing/2014/main" id="{D9214317-ED76-4A84-87A9-BEE74D4659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678" y="5408292"/>
            <a:ext cx="1683121" cy="782958"/>
          </a:xfrm>
          <a:prstGeom prst="rect">
            <a:avLst/>
          </a:prstGeom>
        </p:spPr>
      </p:pic>
      <p:sp>
        <p:nvSpPr>
          <p:cNvPr id="30" name="Rectangle: Rounded Corners 39">
            <a:extLst>
              <a:ext uri="{FF2B5EF4-FFF2-40B4-BE49-F238E27FC236}">
                <a16:creationId xmlns:a16="http://schemas.microsoft.com/office/drawing/2014/main" id="{A68E7286-C440-4B05-AAD0-1E2FD65B6D76}"/>
              </a:ext>
            </a:extLst>
          </p:cNvPr>
          <p:cNvSpPr/>
          <p:nvPr/>
        </p:nvSpPr>
        <p:spPr>
          <a:xfrm>
            <a:off x="3303801" y="4421511"/>
            <a:ext cx="1264268" cy="568884"/>
          </a:xfrm>
          <a:prstGeom prst="roundRect">
            <a:avLst>
              <a:gd name="adj" fmla="val 1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200" dirty="0"/>
              <a:t>Socio-economic</a:t>
            </a:r>
          </a:p>
          <a:p>
            <a:pPr algn="ctr"/>
            <a:r>
              <a:rPr lang="en-US" sz="1200" dirty="0"/>
              <a:t>attributes</a:t>
            </a:r>
            <a:endParaRPr lang="en-US" sz="1000" dirty="0"/>
          </a:p>
        </p:txBody>
      </p:sp>
      <p:pic>
        <p:nvPicPr>
          <p:cNvPr id="12" name="Graphic 11" descr="User network">
            <a:extLst>
              <a:ext uri="{FF2B5EF4-FFF2-40B4-BE49-F238E27FC236}">
                <a16:creationId xmlns:a16="http://schemas.microsoft.com/office/drawing/2014/main" id="{BB09AE32-4047-4B5C-8FA4-D86BD97415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94345" y="4394291"/>
            <a:ext cx="516268" cy="596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DFFC13-6283-4EA7-952C-295D076F29E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87" y="5408292"/>
            <a:ext cx="1683121" cy="782958"/>
          </a:xfrm>
          <a:prstGeom prst="rect">
            <a:avLst/>
          </a:prstGeom>
        </p:spPr>
      </p:pic>
      <p:sp>
        <p:nvSpPr>
          <p:cNvPr id="37" name="Right Arrow 2">
            <a:extLst>
              <a:ext uri="{FF2B5EF4-FFF2-40B4-BE49-F238E27FC236}">
                <a16:creationId xmlns:a16="http://schemas.microsoft.com/office/drawing/2014/main" id="{0FE1E5C8-5336-4B1A-9522-82D1C308F3DA}"/>
              </a:ext>
            </a:extLst>
          </p:cNvPr>
          <p:cNvSpPr/>
          <p:nvPr/>
        </p:nvSpPr>
        <p:spPr>
          <a:xfrm>
            <a:off x="10259068" y="3028238"/>
            <a:ext cx="559132" cy="490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2ACCCB-F3D5-4272-AED6-6FB267F20C02}"/>
              </a:ext>
            </a:extLst>
          </p:cNvPr>
          <p:cNvSpPr txBox="1"/>
          <p:nvPr/>
        </p:nvSpPr>
        <p:spPr>
          <a:xfrm>
            <a:off x="10220487" y="3142217"/>
            <a:ext cx="509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ML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5408CBA0-7AD4-4589-A831-BE27C17ABF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064" y="2874070"/>
            <a:ext cx="1209944" cy="95875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0E43F5B-53DA-4F57-9554-EC7E1CC2A78F}"/>
              </a:ext>
            </a:extLst>
          </p:cNvPr>
          <p:cNvSpPr txBox="1"/>
          <p:nvPr/>
        </p:nvSpPr>
        <p:spPr>
          <a:xfrm>
            <a:off x="10982055" y="2198858"/>
            <a:ext cx="1209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99365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2EF2-17F4-4524-8FF7-E4872978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655" y="368757"/>
            <a:ext cx="9601200" cy="726615"/>
          </a:xfrm>
        </p:spPr>
        <p:txBody>
          <a:bodyPr>
            <a:normAutofit/>
          </a:bodyPr>
          <a:lstStyle/>
          <a:p>
            <a:r>
              <a:rPr lang="en-US" sz="4000" b="1" dirty="0"/>
              <a:t>Data</a:t>
            </a:r>
          </a:p>
        </p:txBody>
      </p:sp>
      <p:sp>
        <p:nvSpPr>
          <p:cNvPr id="4" name="Rectangle: Rounded Corners 39">
            <a:extLst>
              <a:ext uri="{FF2B5EF4-FFF2-40B4-BE49-F238E27FC236}">
                <a16:creationId xmlns:a16="http://schemas.microsoft.com/office/drawing/2014/main" id="{EFD69AF2-7A74-45FA-9508-74B7938397D8}"/>
              </a:ext>
            </a:extLst>
          </p:cNvPr>
          <p:cNvSpPr/>
          <p:nvPr/>
        </p:nvSpPr>
        <p:spPr>
          <a:xfrm>
            <a:off x="1216162" y="3810386"/>
            <a:ext cx="1189913" cy="421591"/>
          </a:xfrm>
          <a:prstGeom prst="roundRect">
            <a:avLst>
              <a:gd name="adj" fmla="val 1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/>
              <a:t>(92922,4)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3B5B6A7-2DA4-4161-A5A0-1402D4FE0889}"/>
              </a:ext>
            </a:extLst>
          </p:cNvPr>
          <p:cNvSpPr/>
          <p:nvPr/>
        </p:nvSpPr>
        <p:spPr>
          <a:xfrm>
            <a:off x="6953003" y="2947516"/>
            <a:ext cx="494950" cy="298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agnetic Disk 28">
            <a:extLst>
              <a:ext uri="{FF2B5EF4-FFF2-40B4-BE49-F238E27FC236}">
                <a16:creationId xmlns:a16="http://schemas.microsoft.com/office/drawing/2014/main" id="{C9FC7958-090B-49A7-B715-79023AF59F7F}"/>
              </a:ext>
            </a:extLst>
          </p:cNvPr>
          <p:cNvSpPr/>
          <p:nvPr/>
        </p:nvSpPr>
        <p:spPr>
          <a:xfrm>
            <a:off x="1287908" y="2433589"/>
            <a:ext cx="914400" cy="1192131"/>
          </a:xfrm>
          <a:prstGeom prst="flowChartMagneticDisk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D794E-50B0-4CCC-AB92-AFE1313F87A9}"/>
              </a:ext>
            </a:extLst>
          </p:cNvPr>
          <p:cNvSpPr txBox="1"/>
          <p:nvPr/>
        </p:nvSpPr>
        <p:spPr>
          <a:xfrm>
            <a:off x="1247624" y="306380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Campaign Data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877F22E-4D28-498A-BADD-EFC1B796575D}"/>
              </a:ext>
            </a:extLst>
          </p:cNvPr>
          <p:cNvSpPr/>
          <p:nvPr/>
        </p:nvSpPr>
        <p:spPr>
          <a:xfrm rot="-1320000">
            <a:off x="9212063" y="2603918"/>
            <a:ext cx="889546" cy="239256"/>
          </a:xfrm>
          <a:prstGeom prst="rightArrow">
            <a:avLst>
              <a:gd name="adj1" fmla="val 50000"/>
              <a:gd name="adj2" fmla="val 88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879DE6-C8F1-4F43-99AF-37A655F57399}"/>
              </a:ext>
            </a:extLst>
          </p:cNvPr>
          <p:cNvSpPr txBox="1"/>
          <p:nvPr/>
        </p:nvSpPr>
        <p:spPr>
          <a:xfrm>
            <a:off x="4986581" y="2001477"/>
            <a:ext cx="221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Quality Check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4EA1EC-B03E-4068-85D1-E5BD623493EA}"/>
              </a:ext>
            </a:extLst>
          </p:cNvPr>
          <p:cNvSpPr txBox="1"/>
          <p:nvPr/>
        </p:nvSpPr>
        <p:spPr>
          <a:xfrm>
            <a:off x="2875534" y="2001477"/>
            <a:ext cx="182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Exploration</a:t>
            </a:r>
          </a:p>
        </p:txBody>
      </p:sp>
      <p:sp>
        <p:nvSpPr>
          <p:cNvPr id="33" name="Magnetic Disk 28">
            <a:extLst>
              <a:ext uri="{FF2B5EF4-FFF2-40B4-BE49-F238E27FC236}">
                <a16:creationId xmlns:a16="http://schemas.microsoft.com/office/drawing/2014/main" id="{611BCAE2-C703-4394-9F02-4B10A5A28E3A}"/>
              </a:ext>
            </a:extLst>
          </p:cNvPr>
          <p:cNvSpPr/>
          <p:nvPr/>
        </p:nvSpPr>
        <p:spPr>
          <a:xfrm>
            <a:off x="10202430" y="2215589"/>
            <a:ext cx="914400" cy="306106"/>
          </a:xfrm>
          <a:prstGeom prst="flowChartMagneticDisk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Magnetic Disk 28">
            <a:extLst>
              <a:ext uri="{FF2B5EF4-FFF2-40B4-BE49-F238E27FC236}">
                <a16:creationId xmlns:a16="http://schemas.microsoft.com/office/drawing/2014/main" id="{D1D2DC33-E3CB-4036-92A0-F37644CF30EF}"/>
              </a:ext>
            </a:extLst>
          </p:cNvPr>
          <p:cNvSpPr/>
          <p:nvPr/>
        </p:nvSpPr>
        <p:spPr>
          <a:xfrm>
            <a:off x="10221206" y="3001078"/>
            <a:ext cx="952346" cy="972452"/>
          </a:xfrm>
          <a:prstGeom prst="flowChartMagneticDisk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C49A86-15B3-42B6-96B9-F35C2B957ACD}"/>
              </a:ext>
            </a:extLst>
          </p:cNvPr>
          <p:cNvSpPr txBox="1"/>
          <p:nvPr/>
        </p:nvSpPr>
        <p:spPr>
          <a:xfrm>
            <a:off x="10202431" y="3470500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Not Subscribed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78B3B1-3A39-4647-9CB8-23086492E659}"/>
              </a:ext>
            </a:extLst>
          </p:cNvPr>
          <p:cNvSpPr txBox="1"/>
          <p:nvPr/>
        </p:nvSpPr>
        <p:spPr>
          <a:xfrm>
            <a:off x="10202430" y="2294961"/>
            <a:ext cx="9143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Subscribed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1D9ED08-E35F-4E68-B48C-EB39BA13A279}"/>
              </a:ext>
            </a:extLst>
          </p:cNvPr>
          <p:cNvSpPr/>
          <p:nvPr/>
        </p:nvSpPr>
        <p:spPr>
          <a:xfrm rot="1320000">
            <a:off x="9212063" y="3182506"/>
            <a:ext cx="889546" cy="239256"/>
          </a:xfrm>
          <a:prstGeom prst="rightArrow">
            <a:avLst>
              <a:gd name="adj1" fmla="val 50000"/>
              <a:gd name="adj2" fmla="val 889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A picture containing toy&#10;&#10;Description automatically generated">
            <a:extLst>
              <a:ext uri="{FF2B5EF4-FFF2-40B4-BE49-F238E27FC236}">
                <a16:creationId xmlns:a16="http://schemas.microsoft.com/office/drawing/2014/main" id="{6BA1C312-309C-4F5B-A6FA-A23EFDDFB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213" y="2571988"/>
            <a:ext cx="1461896" cy="858178"/>
          </a:xfrm>
          <a:prstGeom prst="rect">
            <a:avLst/>
          </a:prstGeom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45CCAFE6-25DB-46C8-AF1B-33E505594DFD}"/>
              </a:ext>
            </a:extLst>
          </p:cNvPr>
          <p:cNvSpPr/>
          <p:nvPr/>
        </p:nvSpPr>
        <p:spPr>
          <a:xfrm>
            <a:off x="2444622" y="2950311"/>
            <a:ext cx="494950" cy="298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2568C9-812C-4842-B5CD-7460ECE58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858" y="2542542"/>
            <a:ext cx="1461897" cy="859939"/>
          </a:xfrm>
          <a:prstGeom prst="rect">
            <a:avLst/>
          </a:prstGeom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EF5EDB15-31FD-4218-823D-53094F64C57D}"/>
              </a:ext>
            </a:extLst>
          </p:cNvPr>
          <p:cNvSpPr/>
          <p:nvPr/>
        </p:nvSpPr>
        <p:spPr>
          <a:xfrm>
            <a:off x="4632786" y="2950311"/>
            <a:ext cx="494950" cy="2981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285C62-CA8E-4AA1-9F19-5C1B08D786E5}"/>
              </a:ext>
            </a:extLst>
          </p:cNvPr>
          <p:cNvSpPr txBox="1"/>
          <p:nvPr/>
        </p:nvSpPr>
        <p:spPr>
          <a:xfrm>
            <a:off x="7482940" y="2029162"/>
            <a:ext cx="182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Data Imputation</a:t>
            </a:r>
          </a:p>
        </p:txBody>
      </p:sp>
      <p:pic>
        <p:nvPicPr>
          <p:cNvPr id="49" name="Picture 48" descr="A picture containing text, music, guitar&#10;&#10;Description automatically generated">
            <a:extLst>
              <a:ext uri="{FF2B5EF4-FFF2-40B4-BE49-F238E27FC236}">
                <a16:creationId xmlns:a16="http://schemas.microsoft.com/office/drawing/2014/main" id="{FB798852-B81D-4E7E-97EE-75D78E755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906" y="2537591"/>
            <a:ext cx="1461896" cy="864890"/>
          </a:xfrm>
          <a:prstGeom prst="rect">
            <a:avLst/>
          </a:prstGeom>
        </p:spPr>
      </p:pic>
      <p:sp>
        <p:nvSpPr>
          <p:cNvPr id="50" name="Rectangle: Rounded Corners 39">
            <a:extLst>
              <a:ext uri="{FF2B5EF4-FFF2-40B4-BE49-F238E27FC236}">
                <a16:creationId xmlns:a16="http://schemas.microsoft.com/office/drawing/2014/main" id="{0409BB0F-41C2-42C4-9B49-C5A3E3CAB5A1}"/>
              </a:ext>
            </a:extLst>
          </p:cNvPr>
          <p:cNvSpPr/>
          <p:nvPr/>
        </p:nvSpPr>
        <p:spPr>
          <a:xfrm>
            <a:off x="11280722" y="3349029"/>
            <a:ext cx="830876" cy="341326"/>
          </a:xfrm>
          <a:prstGeom prst="roundRect">
            <a:avLst>
              <a:gd name="adj" fmla="val 1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/>
              <a:t>88.7%</a:t>
            </a:r>
          </a:p>
        </p:txBody>
      </p:sp>
      <p:sp>
        <p:nvSpPr>
          <p:cNvPr id="51" name="Rectangle: Rounded Corners 39">
            <a:extLst>
              <a:ext uri="{FF2B5EF4-FFF2-40B4-BE49-F238E27FC236}">
                <a16:creationId xmlns:a16="http://schemas.microsoft.com/office/drawing/2014/main" id="{2DCA514D-B56F-42EF-8060-23191DBA7706}"/>
              </a:ext>
            </a:extLst>
          </p:cNvPr>
          <p:cNvSpPr/>
          <p:nvPr/>
        </p:nvSpPr>
        <p:spPr>
          <a:xfrm>
            <a:off x="11259470" y="2196265"/>
            <a:ext cx="830876" cy="341326"/>
          </a:xfrm>
          <a:prstGeom prst="roundRect">
            <a:avLst>
              <a:gd name="adj" fmla="val 1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1400" dirty="0"/>
              <a:t>11.3%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39350E-CC23-4180-9B71-52318D10AD92}"/>
              </a:ext>
            </a:extLst>
          </p:cNvPr>
          <p:cNvSpPr txBox="1"/>
          <p:nvPr/>
        </p:nvSpPr>
        <p:spPr>
          <a:xfrm>
            <a:off x="9722775" y="1716882"/>
            <a:ext cx="200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Imbalanced Data</a:t>
            </a:r>
          </a:p>
        </p:txBody>
      </p:sp>
    </p:spTree>
    <p:extLst>
      <p:ext uri="{BB962C8B-B14F-4D97-AF65-F5344CB8AC3E}">
        <p14:creationId xmlns:p14="http://schemas.microsoft.com/office/powerpoint/2010/main" val="65062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2EF2-17F4-4524-8FF7-E4872978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21" y="0"/>
            <a:ext cx="9395996" cy="6483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Exploratory Data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E93131-94C8-40A4-A4A7-12B68DFE8520}"/>
              </a:ext>
            </a:extLst>
          </p:cNvPr>
          <p:cNvSpPr txBox="1"/>
          <p:nvPr/>
        </p:nvSpPr>
        <p:spPr>
          <a:xfrm>
            <a:off x="8244718" y="1480265"/>
            <a:ext cx="33623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Bivariate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Matrix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58998-289F-4776-875E-0AD584BEBC2A}"/>
              </a:ext>
            </a:extLst>
          </p:cNvPr>
          <p:cNvSpPr txBox="1"/>
          <p:nvPr/>
        </p:nvSpPr>
        <p:spPr>
          <a:xfrm>
            <a:off x="6310713" y="5632180"/>
            <a:ext cx="2069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to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Power BI</a:t>
            </a:r>
            <a:endParaRPr lang="en-US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344E42-2F6D-455D-9E6E-578168C70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21" y="1025765"/>
            <a:ext cx="7394997" cy="43519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5F9B4F-C464-453E-8BD6-D87E6D8AF01D}"/>
              </a:ext>
            </a:extLst>
          </p:cNvPr>
          <p:cNvSpPr txBox="1"/>
          <p:nvPr/>
        </p:nvSpPr>
        <p:spPr>
          <a:xfrm>
            <a:off x="8313228" y="3592631"/>
            <a:ext cx="33623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buttons were provided in Power BI for toggling between metrics</a:t>
            </a:r>
          </a:p>
        </p:txBody>
      </p:sp>
    </p:spTree>
    <p:extLst>
      <p:ext uri="{BB962C8B-B14F-4D97-AF65-F5344CB8AC3E}">
        <p14:creationId xmlns:p14="http://schemas.microsoft.com/office/powerpoint/2010/main" val="316914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11B1-B667-41E9-BE49-FF85AB71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48" y="288709"/>
            <a:ext cx="9601200" cy="823912"/>
          </a:xfrm>
        </p:spPr>
        <p:txBody>
          <a:bodyPr>
            <a:normAutofit/>
          </a:bodyPr>
          <a:lstStyle/>
          <a:p>
            <a:r>
              <a:rPr lang="en-US" sz="4000" b="1" dirty="0"/>
              <a:t>Imbalanced Data – Evaluation Metrics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AD27D-D6ED-4B80-BDF8-FBBD8774536E}"/>
              </a:ext>
            </a:extLst>
          </p:cNvPr>
          <p:cNvSpPr txBox="1"/>
          <p:nvPr/>
        </p:nvSpPr>
        <p:spPr>
          <a:xfrm>
            <a:off x="2106579" y="4446433"/>
            <a:ext cx="4538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 – AUC</a:t>
            </a:r>
          </a:p>
          <a:p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 Recall - AUC</a:t>
            </a:r>
          </a:p>
        </p:txBody>
      </p:sp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43EBF880-94A3-41E9-9650-2F58FF3E0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29" y="994299"/>
            <a:ext cx="5618863" cy="2716568"/>
          </a:xfrm>
          <a:prstGeom prst="rect">
            <a:avLst/>
          </a:prstGeom>
        </p:spPr>
      </p:pic>
      <p:pic>
        <p:nvPicPr>
          <p:cNvPr id="27" name="Picture 26" descr="Chart, histogram&#10;&#10;Description automatically generated">
            <a:extLst>
              <a:ext uri="{FF2B5EF4-FFF2-40B4-BE49-F238E27FC236}">
                <a16:creationId xmlns:a16="http://schemas.microsoft.com/office/drawing/2014/main" id="{EE340513-3374-4813-8AFB-145842F72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58" y="3850435"/>
            <a:ext cx="5480292" cy="2816695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53644874-3528-497B-8242-74E252569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2288" y="4984135"/>
            <a:ext cx="347759" cy="406036"/>
          </a:xfrm>
          <a:prstGeom prst="rect">
            <a:avLst/>
          </a:prstGeom>
        </p:spPr>
      </p:pic>
      <p:pic>
        <p:nvPicPr>
          <p:cNvPr id="30" name="Graphic 29" descr="Checkmark">
            <a:extLst>
              <a:ext uri="{FF2B5EF4-FFF2-40B4-BE49-F238E27FC236}">
                <a16:creationId xmlns:a16="http://schemas.microsoft.com/office/drawing/2014/main" id="{919F5006-F3E7-423D-94C5-50E8E3322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82288" y="5363837"/>
            <a:ext cx="347759" cy="406035"/>
          </a:xfrm>
          <a:prstGeom prst="rect">
            <a:avLst/>
          </a:prstGeom>
        </p:spPr>
      </p:pic>
      <p:pic>
        <p:nvPicPr>
          <p:cNvPr id="32" name="Graphic 31" descr="Warning">
            <a:extLst>
              <a:ext uri="{FF2B5EF4-FFF2-40B4-BE49-F238E27FC236}">
                <a16:creationId xmlns:a16="http://schemas.microsoft.com/office/drawing/2014/main" id="{70E13ABB-3EBF-4D60-A12E-C5E3FF9ECA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03858" y="2831883"/>
            <a:ext cx="353281" cy="353281"/>
          </a:xfrm>
          <a:prstGeom prst="rect">
            <a:avLst/>
          </a:prstGeom>
        </p:spPr>
      </p:pic>
      <p:pic>
        <p:nvPicPr>
          <p:cNvPr id="33" name="Graphic 32" descr="Warning">
            <a:extLst>
              <a:ext uri="{FF2B5EF4-FFF2-40B4-BE49-F238E27FC236}">
                <a16:creationId xmlns:a16="http://schemas.microsoft.com/office/drawing/2014/main" id="{05C7475D-DDF3-4185-906A-3568C841E9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3859" y="2478604"/>
            <a:ext cx="353280" cy="353280"/>
          </a:xfrm>
          <a:prstGeom prst="rect">
            <a:avLst/>
          </a:prstGeom>
        </p:spPr>
      </p:pic>
      <p:pic>
        <p:nvPicPr>
          <p:cNvPr id="34" name="Graphic 33" descr="Warning">
            <a:extLst>
              <a:ext uri="{FF2B5EF4-FFF2-40B4-BE49-F238E27FC236}">
                <a16:creationId xmlns:a16="http://schemas.microsoft.com/office/drawing/2014/main" id="{2E614357-9BC9-4999-832E-85F48B5C79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4495" y="1641446"/>
            <a:ext cx="338042" cy="338042"/>
          </a:xfrm>
          <a:prstGeom prst="rect">
            <a:avLst/>
          </a:prstGeom>
        </p:spPr>
      </p:pic>
      <p:pic>
        <p:nvPicPr>
          <p:cNvPr id="36" name="Graphic 35" descr="No sign">
            <a:extLst>
              <a:ext uri="{FF2B5EF4-FFF2-40B4-BE49-F238E27FC236}">
                <a16:creationId xmlns:a16="http://schemas.microsoft.com/office/drawing/2014/main" id="{1AB08288-D8DC-4C8B-8CB9-2F3E517F27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3859" y="1286128"/>
            <a:ext cx="338042" cy="338042"/>
          </a:xfrm>
          <a:prstGeom prst="rect">
            <a:avLst/>
          </a:prstGeom>
        </p:spPr>
      </p:pic>
      <p:pic>
        <p:nvPicPr>
          <p:cNvPr id="37" name="Graphic 36" descr="No sign">
            <a:extLst>
              <a:ext uri="{FF2B5EF4-FFF2-40B4-BE49-F238E27FC236}">
                <a16:creationId xmlns:a16="http://schemas.microsoft.com/office/drawing/2014/main" id="{080D93FD-C97B-471E-8F82-DF354B58BE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3859" y="2083455"/>
            <a:ext cx="338042" cy="338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0E1FD6-4E49-4BDF-9320-EE0705719199}"/>
              </a:ext>
            </a:extLst>
          </p:cNvPr>
          <p:cNvSpPr txBox="1"/>
          <p:nvPr/>
        </p:nvSpPr>
        <p:spPr>
          <a:xfrm>
            <a:off x="7741901" y="1199374"/>
            <a:ext cx="47549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Sensitivity/Recall</a:t>
            </a:r>
          </a:p>
          <a:p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Specificity</a:t>
            </a:r>
          </a:p>
          <a:p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</a:p>
          <a:p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F-beta Measure</a:t>
            </a:r>
          </a:p>
        </p:txBody>
      </p:sp>
    </p:spTree>
    <p:extLst>
      <p:ext uri="{BB962C8B-B14F-4D97-AF65-F5344CB8AC3E}">
        <p14:creationId xmlns:p14="http://schemas.microsoft.com/office/powerpoint/2010/main" val="278965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11B1-B667-41E9-BE49-FF85AB71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03" y="146543"/>
            <a:ext cx="9601200" cy="823912"/>
          </a:xfrm>
        </p:spPr>
        <p:txBody>
          <a:bodyPr>
            <a:normAutofit/>
          </a:bodyPr>
          <a:lstStyle/>
          <a:p>
            <a:r>
              <a:rPr lang="en-US" sz="4000" b="1" dirty="0"/>
              <a:t>Existing Model Evaluation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65DE208-A441-42A2-9DAA-65CFD048C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03" y="941771"/>
            <a:ext cx="5136097" cy="34266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1624D23-C84F-47E9-ACAC-6196DEF9F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851" y="941771"/>
            <a:ext cx="5362111" cy="34266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1C3B0C1-A36B-47F7-8D38-1BBAC55BD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9399" y="4749713"/>
            <a:ext cx="3574564" cy="196174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0A5B4F-503F-457A-BA6A-926988FD2704}"/>
              </a:ext>
            </a:extLst>
          </p:cNvPr>
          <p:cNvSpPr txBox="1"/>
          <p:nvPr/>
        </p:nvSpPr>
        <p:spPr>
          <a:xfrm>
            <a:off x="959903" y="5038087"/>
            <a:ext cx="72430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of existing model is worse than random classification model</a:t>
            </a:r>
          </a:p>
        </p:txBody>
      </p:sp>
    </p:spTree>
    <p:extLst>
      <p:ext uri="{BB962C8B-B14F-4D97-AF65-F5344CB8AC3E}">
        <p14:creationId xmlns:p14="http://schemas.microsoft.com/office/powerpoint/2010/main" val="36980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5CB1-DBEC-4BCC-BCAE-F16D70BE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60" y="163891"/>
            <a:ext cx="9601200" cy="1485900"/>
          </a:xfrm>
        </p:spPr>
        <p:txBody>
          <a:bodyPr>
            <a:normAutofit/>
          </a:bodyPr>
          <a:lstStyle/>
          <a:p>
            <a:r>
              <a:rPr lang="en-US" sz="4000" b="1" dirty="0"/>
              <a:t>New Model - 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99FD5-BDE1-4D80-8669-9FEFF1C04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2639" y="900036"/>
            <a:ext cx="4443984" cy="8239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 Sampling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8E907-4C35-4B5A-B523-B1EDD858C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41612" y="5696916"/>
            <a:ext cx="4443984" cy="256219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 AUC = 0.48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600F3-5730-4E5D-873C-71256679C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19855" y="893231"/>
            <a:ext cx="4443984" cy="8239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 Sampling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4B9FC-F73D-4D99-820D-CCBE2376A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26089" y="5710525"/>
            <a:ext cx="4443984" cy="256219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 AUC =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7C8DE-B2A3-4A8E-8FDB-F9A50B79C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79" y="1832127"/>
            <a:ext cx="5383336" cy="3763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4F7950-CF22-4080-8256-D00D42956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462" y="1825322"/>
            <a:ext cx="5539040" cy="37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1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B6E3-637A-41DE-B47B-868FA701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820401" cy="1485900"/>
          </a:xfrm>
        </p:spPr>
        <p:txBody>
          <a:bodyPr>
            <a:normAutofit/>
          </a:bodyPr>
          <a:lstStyle/>
          <a:p>
            <a:r>
              <a:rPr lang="en-US" sz="4000" b="1" dirty="0"/>
              <a:t>Existing Model</a:t>
            </a:r>
            <a:r>
              <a:rPr lang="en-US" sz="4000" dirty="0"/>
              <a:t> </a:t>
            </a:r>
            <a:r>
              <a:rPr lang="en-US" sz="4000" b="1" dirty="0"/>
              <a:t>vs</a:t>
            </a:r>
            <a:r>
              <a:rPr lang="en-US" sz="4000" dirty="0"/>
              <a:t> </a:t>
            </a:r>
            <a:r>
              <a:rPr lang="en-US" sz="4000" b="1" dirty="0"/>
              <a:t>Selected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1414F8-D28E-49AE-98FE-2FBC86175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752406"/>
            <a:ext cx="10053962" cy="3993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1AD3DE-7502-4FDE-8FA8-CB2FBB169474}"/>
              </a:ext>
            </a:extLst>
          </p:cNvPr>
          <p:cNvSpPr txBox="1"/>
          <p:nvPr/>
        </p:nvSpPr>
        <p:spPr>
          <a:xfrm>
            <a:off x="7359588" y="5802868"/>
            <a:ext cx="40659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 considered : 0.97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8214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298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Times New Roman</vt:lpstr>
      <vt:lpstr>Crop</vt:lpstr>
      <vt:lpstr>Quicken Loans CASE STUDY</vt:lpstr>
      <vt:lpstr>Problem Statement</vt:lpstr>
      <vt:lpstr>Approach</vt:lpstr>
      <vt:lpstr>Data</vt:lpstr>
      <vt:lpstr>Exploratory Data Analysis</vt:lpstr>
      <vt:lpstr>Imbalanced Data – Evaluation Metrics</vt:lpstr>
      <vt:lpstr>Existing Model Evaluation</vt:lpstr>
      <vt:lpstr>New Model - Random Forest</vt:lpstr>
      <vt:lpstr>Existing Model vs Selected Model</vt:lpstr>
      <vt:lpstr>PowerPoint Presentation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FREEDOM DEBT RELEIF CASE STUDY</dc:title>
  <dc:creator>Vamsi Chandemani</dc:creator>
  <cp:lastModifiedBy>Vamsi Chandemani</cp:lastModifiedBy>
  <cp:revision>47</cp:revision>
  <dcterms:created xsi:type="dcterms:W3CDTF">2021-02-25T01:35:51Z</dcterms:created>
  <dcterms:modified xsi:type="dcterms:W3CDTF">2021-03-25T09:13:09Z</dcterms:modified>
</cp:coreProperties>
</file>