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7D8D96-5F79-433C-963E-D2D8676D8D3E}">
  <a:tblStyle styleId="{A87D8D96-5F79-433C-963E-D2D8676D8D3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2FC"/>
          </a:solidFill>
        </a:fill>
      </a:tcStyle>
    </a:wholeTbl>
    <a:band1H>
      <a:tcTxStyle/>
      <a:tcStyle>
        <a:fill>
          <a:solidFill>
            <a:srgbClr val="D6E5F9"/>
          </a:solidFill>
        </a:fill>
      </a:tcStyle>
    </a:band1H>
    <a:band2H>
      <a:tcTxStyle/>
    </a:band2H>
    <a:band1V>
      <a:tcTxStyle/>
      <a:tcStyle>
        <a:fill>
          <a:solidFill>
            <a:srgbClr val="D6E5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2ab7a190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42ab7a1902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2ab7a1902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2ab7a190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104" y="-8467"/>
            <a:ext cx="12192237" cy="6866580"/>
            <a:chOff x="-104" y="-8467"/>
            <a:chExt cx="12192237" cy="6866580"/>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0" name="Google Shape;30;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1" name="Google Shape;31;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104" y="54"/>
              <a:ext cx="842700" cy="5666100"/>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a:p>
        </p:txBody>
      </p:sp>
      <p:sp>
        <p:nvSpPr>
          <p:cNvPr id="104" name="Google Shape;104;p12"/>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sz="1800">
              <a:solidFill>
                <a:srgbClr val="7EC0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a:p>
        </p:txBody>
      </p:sp>
      <p:sp>
        <p:nvSpPr>
          <p:cNvPr id="119" name="Google Shape;119;p14"/>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7EC0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139" name="Shape 139"/>
        <p:cNvGrpSpPr/>
        <p:nvPr/>
      </p:nvGrpSpPr>
      <p:grpSpPr>
        <a:xfrm>
          <a:off x="0" y="0"/>
          <a:ext cx="0" cy="0"/>
          <a:chOff x="0" y="0"/>
          <a:chExt cx="0" cy="0"/>
        </a:xfrm>
      </p:grpSpPr>
      <p:sp>
        <p:nvSpPr>
          <p:cNvPr id="140" name="Google Shape;140;p18"/>
          <p:cNvSpPr/>
          <p:nvPr>
            <p:ph idx="2" type="pic"/>
          </p:nvPr>
        </p:nvSpPr>
        <p:spPr>
          <a:xfrm>
            <a:off x="5847486" y="342900"/>
            <a:ext cx="5926500" cy="61722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800" cy="3845700"/>
          </a:xfrm>
          <a:prstGeom prst="rect">
            <a:avLst/>
          </a:prstGeom>
          <a:noFill/>
          <a:ln>
            <a:noFill/>
          </a:ln>
        </p:spPr>
      </p:sp>
      <p:sp>
        <p:nvSpPr>
          <p:cNvPr id="86" name="Google Shape;86;p10"/>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133" cy="6866580"/>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800" cy="28449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ctrTitle"/>
          </p:nvPr>
        </p:nvSpPr>
        <p:spPr>
          <a:xfrm>
            <a:off x="1507067" y="798884"/>
            <a:ext cx="7767000" cy="1646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500"/>
              <a:buFont typeface="Arial"/>
              <a:buNone/>
            </a:pPr>
            <a:r>
              <a:rPr lang="en-IN"/>
              <a:t>E-Commerce Website for Automotive Parts</a:t>
            </a:r>
            <a:endParaRPr/>
          </a:p>
        </p:txBody>
      </p:sp>
      <p:sp>
        <p:nvSpPr>
          <p:cNvPr id="146" name="Google Shape;146;p19"/>
          <p:cNvSpPr txBox="1"/>
          <p:nvPr>
            <p:ph idx="1" type="subTitle"/>
          </p:nvPr>
        </p:nvSpPr>
        <p:spPr>
          <a:xfrm>
            <a:off x="1507075" y="3360975"/>
            <a:ext cx="7767000" cy="2503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800"/>
              <a:buFont typeface="Arial"/>
              <a:buNone/>
            </a:pPr>
            <a:r>
              <a:rPr b="1" lang="en-IN">
                <a:solidFill>
                  <a:srgbClr val="3F3F3F"/>
                </a:solidFill>
              </a:rPr>
              <a:t>Name : Jishnu Nambiar (Enrollment No : EBEON0322578300)</a:t>
            </a:r>
            <a:endParaRPr b="1">
              <a:solidFill>
                <a:srgbClr val="3F3F3F"/>
              </a:solidFill>
            </a:endParaRPr>
          </a:p>
          <a:p>
            <a:pPr indent="0" lvl="0" marL="0" rtl="0" algn="l">
              <a:lnSpc>
                <a:spcPct val="150000"/>
              </a:lnSpc>
              <a:spcBef>
                <a:spcPts val="0"/>
              </a:spcBef>
              <a:spcAft>
                <a:spcPts val="0"/>
              </a:spcAft>
              <a:buClr>
                <a:schemeClr val="dk1"/>
              </a:buClr>
              <a:buSzPts val="1100"/>
              <a:buFont typeface="Arial"/>
              <a:buNone/>
            </a:pPr>
            <a:r>
              <a:rPr b="1" lang="en-IN">
                <a:solidFill>
                  <a:srgbClr val="3F3F3F"/>
                </a:solidFill>
              </a:rPr>
              <a:t>Name :- Sudhir Kumbhar (Enrollment </a:t>
            </a:r>
            <a:r>
              <a:rPr b="1" lang="en-IN">
                <a:solidFill>
                  <a:srgbClr val="3F3F3F"/>
                </a:solidFill>
              </a:rPr>
              <a:t>No </a:t>
            </a:r>
            <a:r>
              <a:rPr b="1" lang="en-IN">
                <a:solidFill>
                  <a:srgbClr val="3F3F3F"/>
                </a:solidFill>
              </a:rPr>
              <a:t>: EBEON0322584185)</a:t>
            </a:r>
            <a:endParaRPr b="1">
              <a:solidFill>
                <a:srgbClr val="3F3F3F"/>
              </a:solidFill>
            </a:endParaRPr>
          </a:p>
          <a:p>
            <a:pPr indent="0" lvl="0" marL="0" rtl="0" algn="l">
              <a:lnSpc>
                <a:spcPct val="150000"/>
              </a:lnSpc>
              <a:spcBef>
                <a:spcPts val="0"/>
              </a:spcBef>
              <a:spcAft>
                <a:spcPts val="0"/>
              </a:spcAft>
              <a:buClr>
                <a:schemeClr val="dk1"/>
              </a:buClr>
              <a:buSzPts val="1100"/>
              <a:buFont typeface="Arial"/>
              <a:buNone/>
            </a:pPr>
            <a:r>
              <a:rPr b="1" lang="en-IN">
                <a:solidFill>
                  <a:srgbClr val="3F3F3F"/>
                </a:solidFill>
              </a:rPr>
              <a:t>Name: Sateeswarbabu Katem (</a:t>
            </a:r>
            <a:r>
              <a:rPr b="1" lang="en-IN">
                <a:solidFill>
                  <a:srgbClr val="3F3F3F"/>
                </a:solidFill>
              </a:rPr>
              <a:t>Enrollment No </a:t>
            </a:r>
            <a:r>
              <a:rPr b="1" lang="en-IN">
                <a:solidFill>
                  <a:srgbClr val="3F3F3F"/>
                </a:solidFill>
              </a:rPr>
              <a:t>:EBEON0322571885)</a:t>
            </a:r>
            <a:endParaRPr b="1">
              <a:solidFill>
                <a:srgbClr val="3F3F3F"/>
              </a:solidFill>
            </a:endParaRPr>
          </a:p>
          <a:p>
            <a:pPr indent="0" lvl="0" marL="0" rtl="0" algn="l">
              <a:lnSpc>
                <a:spcPct val="150000"/>
              </a:lnSpc>
              <a:spcBef>
                <a:spcPts val="0"/>
              </a:spcBef>
              <a:spcAft>
                <a:spcPts val="0"/>
              </a:spcAft>
              <a:buClr>
                <a:schemeClr val="dk1"/>
              </a:buClr>
              <a:buSzPts val="1100"/>
              <a:buFont typeface="Arial"/>
              <a:buNone/>
            </a:pPr>
            <a:r>
              <a:rPr b="1" lang="en-IN">
                <a:solidFill>
                  <a:srgbClr val="3F3F3F"/>
                </a:solidFill>
              </a:rPr>
              <a:t>Name: Ranjini Devi.R (Enrollment No : EBEON0322579232)</a:t>
            </a:r>
            <a:endParaRPr b="1">
              <a:solidFill>
                <a:srgbClr val="3F3F3F"/>
              </a:solidFill>
            </a:endParaRPr>
          </a:p>
          <a:p>
            <a:pPr indent="0" lvl="0" marL="0" rtl="0" algn="l">
              <a:lnSpc>
                <a:spcPct val="150000"/>
              </a:lnSpc>
              <a:spcBef>
                <a:spcPts val="0"/>
              </a:spcBef>
              <a:spcAft>
                <a:spcPts val="0"/>
              </a:spcAft>
              <a:buClr>
                <a:schemeClr val="dk1"/>
              </a:buClr>
              <a:buSzPts val="1100"/>
              <a:buFont typeface="Arial"/>
              <a:buNone/>
            </a:pPr>
            <a:r>
              <a:rPr b="1" lang="en-IN">
                <a:solidFill>
                  <a:srgbClr val="3F3F3F"/>
                </a:solidFill>
              </a:rPr>
              <a:t>Name: Sanjai.S (Enrollment No : EBEON0322574368)</a:t>
            </a:r>
            <a:endParaRPr/>
          </a:p>
        </p:txBody>
      </p:sp>
      <p:sp>
        <p:nvSpPr>
          <p:cNvPr id="147" name="Google Shape;147;p19"/>
          <p:cNvSpPr txBox="1"/>
          <p:nvPr/>
        </p:nvSpPr>
        <p:spPr>
          <a:xfrm>
            <a:off x="5436425" y="6041500"/>
            <a:ext cx="32994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1800" u="none" cap="none" strike="noStrike">
                <a:solidFill>
                  <a:schemeClr val="dk1"/>
                </a:solidFill>
                <a:latin typeface="Trebuchet MS"/>
                <a:ea typeface="Trebuchet MS"/>
                <a:cs typeface="Trebuchet MS"/>
                <a:sym typeface="Trebuchet MS"/>
              </a:rPr>
              <a:t>Guided by :</a:t>
            </a:r>
            <a:endParaRPr i="0" sz="1800" u="none" cap="none" strike="noStrike">
              <a:solidFill>
                <a:schemeClr val="dk1"/>
              </a:solidFill>
              <a:latin typeface="Trebuchet MS"/>
              <a:ea typeface="Trebuchet MS"/>
              <a:cs typeface="Trebuchet MS"/>
              <a:sym typeface="Trebuchet MS"/>
            </a:endParaRPr>
          </a:p>
          <a:p>
            <a:pPr indent="457200" lvl="0" marL="457200" marR="0" rtl="0" algn="l">
              <a:spcBef>
                <a:spcPts val="0"/>
              </a:spcBef>
              <a:spcAft>
                <a:spcPts val="0"/>
              </a:spcAft>
              <a:buNone/>
            </a:pPr>
            <a:r>
              <a:rPr b="1" lang="en-IN" sz="2000">
                <a:solidFill>
                  <a:schemeClr val="dk1"/>
                </a:solidFill>
                <a:latin typeface="Trebuchet MS"/>
                <a:ea typeface="Trebuchet MS"/>
                <a:cs typeface="Trebuchet MS"/>
                <a:sym typeface="Trebuchet MS"/>
              </a:rPr>
              <a:t>Mr. Vardharajan</a:t>
            </a:r>
            <a:endParaRPr b="1" sz="20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Continued...</a:t>
            </a:r>
            <a:endParaRPr/>
          </a:p>
        </p:txBody>
      </p:sp>
      <p:sp>
        <p:nvSpPr>
          <p:cNvPr id="201" name="Google Shape;201;p28"/>
          <p:cNvSpPr txBox="1"/>
          <p:nvPr>
            <p:ph idx="1" type="body"/>
          </p:nvPr>
        </p:nvSpPr>
        <p:spPr>
          <a:xfrm>
            <a:off x="838200" y="1825625"/>
            <a:ext cx="10515600" cy="4757420"/>
          </a:xfrm>
          <a:prstGeom prst="rect">
            <a:avLst/>
          </a:prstGeom>
          <a:noFill/>
          <a:ln>
            <a:noFill/>
          </a:ln>
        </p:spPr>
        <p:txBody>
          <a:bodyPr anchorCtr="0" anchor="t" bIns="45700" lIns="91425" spcFirstLastPara="1" rIns="91425" wrap="square" tIns="45700">
            <a:normAutofit/>
          </a:bodyPr>
          <a:lstStyle/>
          <a:p>
            <a:pPr indent="-254000" lvl="0" marL="342900" rtl="0" algn="l">
              <a:lnSpc>
                <a:spcPct val="115000"/>
              </a:lnSpc>
              <a:spcBef>
                <a:spcPts val="0"/>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Sub module details</a:t>
            </a:r>
            <a:endParaRPr b="1">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Arial"/>
              <a:buChar char="○"/>
            </a:pPr>
            <a:r>
              <a:rPr b="1" lang="en-IN" sz="1800">
                <a:latin typeface="Times New Roman"/>
                <a:ea typeface="Times New Roman"/>
                <a:cs typeface="Times New Roman"/>
                <a:sym typeface="Times New Roman"/>
              </a:rPr>
              <a:t>Database for users, roles, user_role</a:t>
            </a:r>
            <a:r>
              <a:rPr lang="en-IN" sz="1800">
                <a:latin typeface="Times New Roman"/>
                <a:ea typeface="Times New Roman"/>
                <a:cs typeface="Times New Roman"/>
                <a:sym typeface="Times New Roman"/>
              </a:rPr>
              <a:t> - These tables are created with the MySQL Database using hibernate. Users table is used to store the data while registration and to verfiy the credential while login. Roles table has to roles which is admin role and user role. user_role is many to many table which has a FOREIGN KEY of users and roles table.</a:t>
            </a:r>
            <a:endParaRPr sz="1800">
              <a:latin typeface="Times New Roman"/>
              <a:ea typeface="Times New Roman"/>
              <a:cs typeface="Times New Roman"/>
              <a:sym typeface="Times New Roman"/>
            </a:endParaRPr>
          </a:p>
          <a:p>
            <a:pPr indent="0" lvl="1" marL="457200" rtl="0" algn="l">
              <a:lnSpc>
                <a:spcPct val="115000"/>
              </a:lnSpc>
              <a:spcBef>
                <a:spcPts val="560"/>
              </a:spcBef>
              <a:spcAft>
                <a:spcPts val="0"/>
              </a:spcAft>
              <a:buClr>
                <a:schemeClr val="dk1"/>
              </a:buClr>
              <a:buSzPts val="2800"/>
              <a:buFont typeface="Arial"/>
              <a:buNone/>
            </a:pPr>
            <a:r>
              <a:t/>
            </a:r>
            <a:endParaRPr sz="1800">
              <a:latin typeface="Times New Roman"/>
              <a:ea typeface="Times New Roman"/>
              <a:cs typeface="Times New Roman"/>
              <a:sym typeface="Times New Roman"/>
            </a:endParaRPr>
          </a:p>
          <a:p>
            <a:pPr indent="0" lvl="1" marL="457200" rtl="0" algn="l">
              <a:lnSpc>
                <a:spcPct val="115000"/>
              </a:lnSpc>
              <a:spcBef>
                <a:spcPts val="560"/>
              </a:spcBef>
              <a:spcAft>
                <a:spcPts val="0"/>
              </a:spcAft>
              <a:buClr>
                <a:schemeClr val="dk1"/>
              </a:buClr>
              <a:buSzPts val="2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757459" y="541575"/>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Continued...</a:t>
            </a:r>
            <a:endParaRPr/>
          </a:p>
        </p:txBody>
      </p:sp>
      <p:graphicFrame>
        <p:nvGraphicFramePr>
          <p:cNvPr id="207" name="Google Shape;207;p29"/>
          <p:cNvGraphicFramePr/>
          <p:nvPr/>
        </p:nvGraphicFramePr>
        <p:xfrm>
          <a:off x="918325" y="2437950"/>
          <a:ext cx="3000000" cy="3000000"/>
        </p:xfrm>
        <a:graphic>
          <a:graphicData uri="http://schemas.openxmlformats.org/drawingml/2006/table">
            <a:tbl>
              <a:tblPr bandRow="1" firstRow="1">
                <a:noFill/>
                <a:tableStyleId>{A87D8D96-5F79-433C-963E-D2D8676D8D3E}</a:tableStyleId>
              </a:tblPr>
              <a:tblGrid>
                <a:gridCol w="1378575"/>
                <a:gridCol w="2827650"/>
                <a:gridCol w="2103125"/>
                <a:gridCol w="1602750"/>
                <a:gridCol w="2603500"/>
              </a:tblGrid>
              <a:tr h="3810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email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firstname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lastname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password</a:t>
                      </a:r>
                      <a:endParaRPr sz="1800" u="none" cap="none" strike="noStrike"/>
                    </a:p>
                  </a:txBody>
                  <a:tcPr marT="45725" marB="45725" marR="91450" marL="91450"/>
                </a:tc>
              </a:tr>
              <a:tr h="3810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admin@gmail.com</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admin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one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$2a$10$moTjfAVBJ</a:t>
                      </a:r>
                      <a:endParaRPr sz="1800" u="none" cap="none" strike="noStrike"/>
                    </a:p>
                  </a:txBody>
                  <a:tcPr marT="45725" marB="45725" marR="91450" marL="91450"/>
                </a:tc>
              </a:tr>
              <a:tr h="3810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jishnu@gmail.com</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Jishnu</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Nambiar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$2a$10$S3QG2F1Ut</a:t>
                      </a:r>
                      <a:endParaRPr sz="1800" u="none" cap="none" strike="noStrike"/>
                    </a:p>
                  </a:txBody>
                  <a:tcPr marT="45725" marB="45725" marR="91450" marL="91450"/>
                </a:tc>
              </a:tr>
            </a:tbl>
          </a:graphicData>
        </a:graphic>
      </p:graphicFrame>
      <p:graphicFrame>
        <p:nvGraphicFramePr>
          <p:cNvPr id="208" name="Google Shape;208;p29"/>
          <p:cNvGraphicFramePr/>
          <p:nvPr/>
        </p:nvGraphicFramePr>
        <p:xfrm>
          <a:off x="6689090" y="4452620"/>
          <a:ext cx="3000000" cy="3000000"/>
        </p:xfrm>
        <a:graphic>
          <a:graphicData uri="http://schemas.openxmlformats.org/drawingml/2006/table">
            <a:tbl>
              <a:tblPr bandRow="1" firstRow="1">
                <a:noFill/>
                <a:tableStyleId>{A87D8D96-5F79-433C-963E-D2D8676D8D3E}</a:tableStyleId>
              </a:tblPr>
              <a:tblGrid>
                <a:gridCol w="2152025"/>
                <a:gridCol w="2152025"/>
              </a:tblGrid>
              <a:tr h="366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User_id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Role_id</a:t>
                      </a:r>
                      <a:endParaRPr sz="1800" u="none" cap="none" strike="noStrike"/>
                    </a:p>
                  </a:txBody>
                  <a:tcPr marT="45725" marB="45725" marR="91450" marL="91450"/>
                </a:tc>
              </a:tr>
              <a:tr h="366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1</a:t>
                      </a:r>
                      <a:endParaRPr sz="1800" u="none" cap="none" strike="noStrike"/>
                    </a:p>
                  </a:txBody>
                  <a:tcPr marT="45725" marB="45725" marR="91450" marL="91450"/>
                </a:tc>
              </a:tr>
              <a:tr h="366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a:t>
                      </a:r>
                      <a:endParaRPr sz="1800" u="none" cap="none" strike="noStrike"/>
                    </a:p>
                  </a:txBody>
                  <a:tcPr marT="45725" marB="45725" marR="91450" marL="91450"/>
                </a:tc>
              </a:tr>
              <a:tr h="366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a:t>
                      </a:r>
                      <a:endParaRPr sz="1800" u="none" cap="none" strike="noStrike"/>
                    </a:p>
                  </a:txBody>
                  <a:tcPr marT="45725" marB="45725" marR="91450" marL="91450"/>
                </a:tc>
              </a:tr>
            </a:tbl>
          </a:graphicData>
        </a:graphic>
      </p:graphicFrame>
      <p:graphicFrame>
        <p:nvGraphicFramePr>
          <p:cNvPr id="209" name="Google Shape;209;p29"/>
          <p:cNvGraphicFramePr/>
          <p:nvPr/>
        </p:nvGraphicFramePr>
        <p:xfrm>
          <a:off x="838200" y="4452620"/>
          <a:ext cx="3000000" cy="3000000"/>
        </p:xfrm>
        <a:graphic>
          <a:graphicData uri="http://schemas.openxmlformats.org/drawingml/2006/table">
            <a:tbl>
              <a:tblPr bandRow="1" firstRow="1">
                <a:noFill/>
                <a:tableStyleId>{A87D8D96-5F79-433C-963E-D2D8676D8D3E}</a:tableStyleId>
              </a:tblPr>
              <a:tblGrid>
                <a:gridCol w="2454900"/>
                <a:gridCol w="2454900"/>
              </a:tblGrid>
              <a:tr h="366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name</a:t>
                      </a:r>
                      <a:endParaRPr sz="1800" u="none" cap="none" strike="noStrike"/>
                    </a:p>
                  </a:txBody>
                  <a:tcPr marT="45725" marB="45725" marR="91450" marL="91450"/>
                </a:tc>
              </a:tr>
              <a:tr h="366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ROLE_ADMIN</a:t>
                      </a:r>
                      <a:endParaRPr sz="1800" u="none" cap="none" strike="noStrike"/>
                    </a:p>
                  </a:txBody>
                  <a:tcPr marT="45725" marB="45725" marR="91450" marL="91450"/>
                </a:tc>
              </a:tr>
              <a:tr h="366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ROLE_USER</a:t>
                      </a:r>
                      <a:endParaRPr sz="1800" u="none" cap="none" strike="noStrike"/>
                    </a:p>
                  </a:txBody>
                  <a:tcPr marT="45725" marB="45725" marR="91450" marL="91450"/>
                </a:tc>
              </a:tr>
            </a:tbl>
          </a:graphicData>
        </a:graphic>
      </p:graphicFrame>
      <p:graphicFrame>
        <p:nvGraphicFramePr>
          <p:cNvPr id="210" name="Google Shape;210;p29"/>
          <p:cNvGraphicFramePr/>
          <p:nvPr/>
        </p:nvGraphicFramePr>
        <p:xfrm>
          <a:off x="918325" y="2056950"/>
          <a:ext cx="3000000" cy="3000000"/>
        </p:xfrm>
        <a:graphic>
          <a:graphicData uri="http://schemas.openxmlformats.org/drawingml/2006/table">
            <a:tbl>
              <a:tblPr bandRow="1" firstRow="1">
                <a:noFill/>
                <a:tableStyleId>{A87D8D96-5F79-433C-963E-D2D8676D8D3E}</a:tableStyleId>
              </a:tblPr>
              <a:tblGrid>
                <a:gridCol w="10516225"/>
              </a:tblGrid>
              <a:tr h="3810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users table</a:t>
                      </a:r>
                      <a:endParaRPr sz="1800" u="none" cap="none" strike="noStrike"/>
                    </a:p>
                  </a:txBody>
                  <a:tcPr marT="45725" marB="45725" marR="91450" marL="91450"/>
                </a:tc>
              </a:tr>
            </a:tbl>
          </a:graphicData>
        </a:graphic>
      </p:graphicFrame>
      <p:graphicFrame>
        <p:nvGraphicFramePr>
          <p:cNvPr id="211" name="Google Shape;211;p29"/>
          <p:cNvGraphicFramePr/>
          <p:nvPr/>
        </p:nvGraphicFramePr>
        <p:xfrm>
          <a:off x="838835" y="3980815"/>
          <a:ext cx="3000000" cy="3000000"/>
        </p:xfrm>
        <a:graphic>
          <a:graphicData uri="http://schemas.openxmlformats.org/drawingml/2006/table">
            <a:tbl>
              <a:tblPr bandRow="1" firstRow="1">
                <a:noFill/>
                <a:tableStyleId>{A87D8D96-5F79-433C-963E-D2D8676D8D3E}</a:tableStyleId>
              </a:tblPr>
              <a:tblGrid>
                <a:gridCol w="4909175"/>
              </a:tblGrid>
              <a:tr h="4718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roles table</a:t>
                      </a:r>
                      <a:endParaRPr sz="1800" u="none" cap="none" strike="noStrike"/>
                    </a:p>
                  </a:txBody>
                  <a:tcPr marT="45725" marB="45725" marR="91450" marL="91450"/>
                </a:tc>
              </a:tr>
            </a:tbl>
          </a:graphicData>
        </a:graphic>
      </p:graphicFrame>
      <p:graphicFrame>
        <p:nvGraphicFramePr>
          <p:cNvPr id="212" name="Google Shape;212;p29"/>
          <p:cNvGraphicFramePr/>
          <p:nvPr/>
        </p:nvGraphicFramePr>
        <p:xfrm>
          <a:off x="6689725" y="3980815"/>
          <a:ext cx="3000000" cy="3000000"/>
        </p:xfrm>
        <a:graphic>
          <a:graphicData uri="http://schemas.openxmlformats.org/drawingml/2006/table">
            <a:tbl>
              <a:tblPr bandRow="1" firstRow="1">
                <a:noFill/>
                <a:tableStyleId>{A87D8D96-5F79-433C-963E-D2D8676D8D3E}</a:tableStyleId>
              </a:tblPr>
              <a:tblGrid>
                <a:gridCol w="4303400"/>
              </a:tblGrid>
              <a:tr h="46545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user_role table</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Project overview</a:t>
            </a:r>
            <a:endParaRPr/>
          </a:p>
        </p:txBody>
      </p:sp>
      <p:sp>
        <p:nvSpPr>
          <p:cNvPr id="218" name="Google Shape;218;p30"/>
          <p:cNvSpPr txBox="1"/>
          <p:nvPr>
            <p:ph idx="1" type="body"/>
          </p:nvPr>
        </p:nvSpPr>
        <p:spPr>
          <a:xfrm>
            <a:off x="346655" y="1825625"/>
            <a:ext cx="11498700" cy="4655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Arial"/>
              <a:buNone/>
            </a:pPr>
            <a:r>
              <a:rPr lang="en-IN"/>
              <a:t>.</a:t>
            </a:r>
            <a:endParaRPr/>
          </a:p>
        </p:txBody>
      </p:sp>
      <p:sp>
        <p:nvSpPr>
          <p:cNvPr id="219" name="Google Shape;219;p30"/>
          <p:cNvSpPr/>
          <p:nvPr/>
        </p:nvSpPr>
        <p:spPr>
          <a:xfrm>
            <a:off x="3081655" y="2935605"/>
            <a:ext cx="1285875" cy="391160"/>
          </a:xfrm>
          <a:prstGeom prst="rect">
            <a:avLst/>
          </a:prstGeom>
          <a:gradFill>
            <a:gsLst>
              <a:gs pos="0">
                <a:srgbClr val="FFF6DB"/>
              </a:gs>
              <a:gs pos="100000">
                <a:srgbClr val="FAD25C"/>
              </a:gs>
            </a:gsLst>
            <a:path path="circle">
              <a:fillToRect b="50%" l="50%" r="50%" t="50%"/>
            </a:path>
            <a:tileRect/>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Arial"/>
                <a:ea typeface="Arial"/>
                <a:cs typeface="Arial"/>
                <a:sym typeface="Arial"/>
              </a:rPr>
              <a:t>Login</a:t>
            </a:r>
            <a:endParaRPr sz="2000">
              <a:solidFill>
                <a:schemeClr val="dk1"/>
              </a:solidFill>
              <a:latin typeface="Arial"/>
              <a:ea typeface="Arial"/>
              <a:cs typeface="Arial"/>
              <a:sym typeface="Arial"/>
            </a:endParaRPr>
          </a:p>
        </p:txBody>
      </p:sp>
      <p:sp>
        <p:nvSpPr>
          <p:cNvPr id="220" name="Google Shape;220;p30"/>
          <p:cNvSpPr/>
          <p:nvPr/>
        </p:nvSpPr>
        <p:spPr>
          <a:xfrm>
            <a:off x="905526" y="4054475"/>
            <a:ext cx="1537200" cy="391200"/>
          </a:xfrm>
          <a:prstGeom prst="rect">
            <a:avLst/>
          </a:prstGeom>
          <a:gradFill>
            <a:gsLst>
              <a:gs pos="0">
                <a:srgbClr val="FFF6DB"/>
              </a:gs>
              <a:gs pos="100000">
                <a:srgbClr val="FAD25C"/>
              </a:gs>
            </a:gsLst>
            <a:path path="circle">
              <a:fillToRect b="50%" l="50%" r="50%" t="50%"/>
            </a:path>
            <a:tileRect/>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Arial"/>
                <a:ea typeface="Arial"/>
                <a:cs typeface="Arial"/>
                <a:sym typeface="Arial"/>
              </a:rPr>
              <a:t>Homepage</a:t>
            </a:r>
            <a:endParaRPr sz="2000">
              <a:solidFill>
                <a:schemeClr val="dk1"/>
              </a:solidFill>
              <a:latin typeface="Arial"/>
              <a:ea typeface="Arial"/>
              <a:cs typeface="Arial"/>
              <a:sym typeface="Arial"/>
            </a:endParaRPr>
          </a:p>
        </p:txBody>
      </p:sp>
      <p:sp>
        <p:nvSpPr>
          <p:cNvPr id="221" name="Google Shape;221;p30"/>
          <p:cNvSpPr/>
          <p:nvPr/>
        </p:nvSpPr>
        <p:spPr>
          <a:xfrm>
            <a:off x="5122545" y="4054475"/>
            <a:ext cx="1285875"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Shop</a:t>
            </a:r>
            <a:endParaRPr sz="1800">
              <a:solidFill>
                <a:schemeClr val="dk1"/>
              </a:solidFill>
              <a:latin typeface="Arial"/>
              <a:ea typeface="Arial"/>
              <a:cs typeface="Arial"/>
              <a:sym typeface="Arial"/>
            </a:endParaRPr>
          </a:p>
        </p:txBody>
      </p:sp>
      <p:sp>
        <p:nvSpPr>
          <p:cNvPr id="222" name="Google Shape;222;p30"/>
          <p:cNvSpPr/>
          <p:nvPr/>
        </p:nvSpPr>
        <p:spPr>
          <a:xfrm>
            <a:off x="8461375" y="2117725"/>
            <a:ext cx="1437640"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User Details</a:t>
            </a:r>
            <a:endParaRPr sz="1800">
              <a:solidFill>
                <a:schemeClr val="dk1"/>
              </a:solidFill>
              <a:latin typeface="Arial"/>
              <a:ea typeface="Arial"/>
              <a:cs typeface="Arial"/>
              <a:sym typeface="Arial"/>
            </a:endParaRPr>
          </a:p>
        </p:txBody>
      </p:sp>
      <p:sp>
        <p:nvSpPr>
          <p:cNvPr id="223" name="Google Shape;223;p30"/>
          <p:cNvSpPr/>
          <p:nvPr/>
        </p:nvSpPr>
        <p:spPr>
          <a:xfrm>
            <a:off x="2985135" y="5690235"/>
            <a:ext cx="1741805"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View Product</a:t>
            </a:r>
            <a:endParaRPr sz="1800">
              <a:solidFill>
                <a:schemeClr val="dk1"/>
              </a:solidFill>
              <a:latin typeface="Arial"/>
              <a:ea typeface="Arial"/>
              <a:cs typeface="Arial"/>
              <a:sym typeface="Arial"/>
            </a:endParaRPr>
          </a:p>
        </p:txBody>
      </p:sp>
      <p:sp>
        <p:nvSpPr>
          <p:cNvPr id="224" name="Google Shape;224;p30"/>
          <p:cNvSpPr/>
          <p:nvPr/>
        </p:nvSpPr>
        <p:spPr>
          <a:xfrm>
            <a:off x="10291445" y="5173345"/>
            <a:ext cx="1285875"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Payment</a:t>
            </a:r>
            <a:endParaRPr sz="1800">
              <a:solidFill>
                <a:schemeClr val="dk1"/>
              </a:solidFill>
              <a:latin typeface="Arial"/>
              <a:ea typeface="Arial"/>
              <a:cs typeface="Arial"/>
              <a:sym typeface="Arial"/>
            </a:endParaRPr>
          </a:p>
        </p:txBody>
      </p:sp>
      <p:sp>
        <p:nvSpPr>
          <p:cNvPr id="225" name="Google Shape;225;p30"/>
          <p:cNvSpPr/>
          <p:nvPr/>
        </p:nvSpPr>
        <p:spPr>
          <a:xfrm>
            <a:off x="5697220" y="5690235"/>
            <a:ext cx="1478280"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Add To Cart</a:t>
            </a:r>
            <a:endParaRPr sz="1800">
              <a:solidFill>
                <a:schemeClr val="dk1"/>
              </a:solidFill>
              <a:latin typeface="Arial"/>
              <a:ea typeface="Arial"/>
              <a:cs typeface="Arial"/>
              <a:sym typeface="Arial"/>
            </a:endParaRPr>
          </a:p>
        </p:txBody>
      </p:sp>
      <p:sp>
        <p:nvSpPr>
          <p:cNvPr id="226" name="Google Shape;226;p30"/>
          <p:cNvSpPr/>
          <p:nvPr/>
        </p:nvSpPr>
        <p:spPr>
          <a:xfrm>
            <a:off x="8145780" y="5690235"/>
            <a:ext cx="1285875"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Checkout</a:t>
            </a:r>
            <a:endParaRPr sz="1800">
              <a:solidFill>
                <a:schemeClr val="dk1"/>
              </a:solidFill>
              <a:latin typeface="Arial"/>
              <a:ea typeface="Arial"/>
              <a:cs typeface="Arial"/>
              <a:sym typeface="Arial"/>
            </a:endParaRPr>
          </a:p>
        </p:txBody>
      </p:sp>
      <p:sp>
        <p:nvSpPr>
          <p:cNvPr id="227" name="Google Shape;227;p30"/>
          <p:cNvSpPr/>
          <p:nvPr/>
        </p:nvSpPr>
        <p:spPr>
          <a:xfrm>
            <a:off x="4986655" y="1825625"/>
            <a:ext cx="1285875"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Admin</a:t>
            </a:r>
            <a:endParaRPr sz="1800">
              <a:solidFill>
                <a:schemeClr val="dk1"/>
              </a:solidFill>
              <a:latin typeface="Arial"/>
              <a:ea typeface="Arial"/>
              <a:cs typeface="Arial"/>
              <a:sym typeface="Arial"/>
            </a:endParaRPr>
          </a:p>
        </p:txBody>
      </p:sp>
      <p:sp>
        <p:nvSpPr>
          <p:cNvPr id="228" name="Google Shape;228;p30"/>
          <p:cNvSpPr/>
          <p:nvPr/>
        </p:nvSpPr>
        <p:spPr>
          <a:xfrm>
            <a:off x="5102225" y="2762075"/>
            <a:ext cx="1484100" cy="70020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Add Category</a:t>
            </a:r>
            <a:endParaRPr sz="1800">
              <a:solidFill>
                <a:schemeClr val="dk1"/>
              </a:solidFill>
              <a:latin typeface="Arial"/>
              <a:ea typeface="Arial"/>
              <a:cs typeface="Arial"/>
              <a:sym typeface="Arial"/>
            </a:endParaRPr>
          </a:p>
        </p:txBody>
      </p:sp>
      <p:sp>
        <p:nvSpPr>
          <p:cNvPr id="229" name="Google Shape;229;p30"/>
          <p:cNvSpPr/>
          <p:nvPr/>
        </p:nvSpPr>
        <p:spPr>
          <a:xfrm>
            <a:off x="7175500" y="2935605"/>
            <a:ext cx="1537335"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Add Product</a:t>
            </a:r>
            <a:endParaRPr sz="1800">
              <a:solidFill>
                <a:schemeClr val="dk1"/>
              </a:solidFill>
              <a:latin typeface="Arial"/>
              <a:ea typeface="Arial"/>
              <a:cs typeface="Arial"/>
              <a:sym typeface="Arial"/>
            </a:endParaRPr>
          </a:p>
        </p:txBody>
      </p:sp>
      <p:cxnSp>
        <p:nvCxnSpPr>
          <p:cNvPr id="230" name="Google Shape;230;p30"/>
          <p:cNvCxnSpPr>
            <a:stCxn id="220" idx="0"/>
            <a:endCxn id="219" idx="1"/>
          </p:cNvCxnSpPr>
          <p:nvPr/>
        </p:nvCxnSpPr>
        <p:spPr>
          <a:xfrm flipH="1" rot="10800000">
            <a:off x="1674126" y="3131075"/>
            <a:ext cx="1407600" cy="923400"/>
          </a:xfrm>
          <a:prstGeom prst="straightConnector1">
            <a:avLst/>
          </a:prstGeom>
          <a:noFill/>
          <a:ln cap="flat" cmpd="sng" w="38100">
            <a:solidFill>
              <a:srgbClr val="BFBFBF"/>
            </a:solidFill>
            <a:prstDash val="solid"/>
            <a:miter lim="800000"/>
            <a:headEnd len="sm" w="sm" type="none"/>
            <a:tailEnd len="med" w="med" type="stealth"/>
          </a:ln>
        </p:spPr>
      </p:cxnSp>
      <p:cxnSp>
        <p:nvCxnSpPr>
          <p:cNvPr id="231" name="Google Shape;231;p30"/>
          <p:cNvCxnSpPr>
            <a:stCxn id="220" idx="3"/>
            <a:endCxn id="221" idx="1"/>
          </p:cNvCxnSpPr>
          <p:nvPr/>
        </p:nvCxnSpPr>
        <p:spPr>
          <a:xfrm>
            <a:off x="2442726" y="4250075"/>
            <a:ext cx="2679900" cy="0"/>
          </a:xfrm>
          <a:prstGeom prst="straightConnector1">
            <a:avLst/>
          </a:prstGeom>
          <a:noFill/>
          <a:ln cap="flat" cmpd="sng" w="38100">
            <a:solidFill>
              <a:srgbClr val="BFBFBF"/>
            </a:solidFill>
            <a:prstDash val="solid"/>
            <a:miter lim="800000"/>
            <a:headEnd len="sm" w="sm" type="none"/>
            <a:tailEnd len="med" w="med" type="stealth"/>
          </a:ln>
        </p:spPr>
      </p:cxnSp>
      <p:cxnSp>
        <p:nvCxnSpPr>
          <p:cNvPr id="232" name="Google Shape;232;p30"/>
          <p:cNvCxnSpPr>
            <a:stCxn id="219" idx="0"/>
            <a:endCxn id="227" idx="1"/>
          </p:cNvCxnSpPr>
          <p:nvPr/>
        </p:nvCxnSpPr>
        <p:spPr>
          <a:xfrm flipH="1" rot="10800000">
            <a:off x="3724593" y="2021205"/>
            <a:ext cx="1262100" cy="914400"/>
          </a:xfrm>
          <a:prstGeom prst="straightConnector1">
            <a:avLst/>
          </a:prstGeom>
          <a:noFill/>
          <a:ln cap="flat" cmpd="sng" w="38100">
            <a:solidFill>
              <a:srgbClr val="BFBFBF"/>
            </a:solidFill>
            <a:prstDash val="solid"/>
            <a:miter lim="800000"/>
            <a:headEnd len="sm" w="sm" type="none"/>
            <a:tailEnd len="med" w="med" type="stealth"/>
          </a:ln>
        </p:spPr>
      </p:cxnSp>
      <p:cxnSp>
        <p:nvCxnSpPr>
          <p:cNvPr id="233" name="Google Shape;233;p30"/>
          <p:cNvCxnSpPr>
            <a:stCxn id="227" idx="2"/>
            <a:endCxn id="228" idx="0"/>
          </p:cNvCxnSpPr>
          <p:nvPr/>
        </p:nvCxnSpPr>
        <p:spPr>
          <a:xfrm>
            <a:off x="5629593" y="2216785"/>
            <a:ext cx="214800" cy="545400"/>
          </a:xfrm>
          <a:prstGeom prst="straightConnector1">
            <a:avLst/>
          </a:prstGeom>
          <a:noFill/>
          <a:ln cap="flat" cmpd="sng" w="38100">
            <a:solidFill>
              <a:srgbClr val="BFBFBF"/>
            </a:solidFill>
            <a:prstDash val="solid"/>
            <a:miter lim="800000"/>
            <a:headEnd len="sm" w="sm" type="none"/>
            <a:tailEnd len="med" w="med" type="stealth"/>
          </a:ln>
        </p:spPr>
      </p:cxnSp>
      <p:cxnSp>
        <p:nvCxnSpPr>
          <p:cNvPr id="234" name="Google Shape;234;p30"/>
          <p:cNvCxnSpPr/>
          <p:nvPr/>
        </p:nvCxnSpPr>
        <p:spPr>
          <a:xfrm>
            <a:off x="6176645" y="2190750"/>
            <a:ext cx="1034415" cy="710565"/>
          </a:xfrm>
          <a:prstGeom prst="straightConnector1">
            <a:avLst/>
          </a:prstGeom>
          <a:noFill/>
          <a:ln cap="flat" cmpd="sng" w="38100">
            <a:solidFill>
              <a:srgbClr val="BFBFBF"/>
            </a:solidFill>
            <a:prstDash val="solid"/>
            <a:miter lim="800000"/>
            <a:headEnd len="sm" w="sm" type="none"/>
            <a:tailEnd len="med" w="med" type="stealth"/>
          </a:ln>
        </p:spPr>
      </p:cxnSp>
      <p:cxnSp>
        <p:nvCxnSpPr>
          <p:cNvPr id="235" name="Google Shape;235;p30"/>
          <p:cNvCxnSpPr>
            <a:stCxn id="227" idx="3"/>
            <a:endCxn id="222" idx="1"/>
          </p:cNvCxnSpPr>
          <p:nvPr/>
        </p:nvCxnSpPr>
        <p:spPr>
          <a:xfrm>
            <a:off x="6272530" y="2021205"/>
            <a:ext cx="2188800" cy="292200"/>
          </a:xfrm>
          <a:prstGeom prst="straightConnector1">
            <a:avLst/>
          </a:prstGeom>
          <a:noFill/>
          <a:ln cap="flat" cmpd="sng" w="38100">
            <a:solidFill>
              <a:srgbClr val="BFBFBF"/>
            </a:solidFill>
            <a:prstDash val="solid"/>
            <a:miter lim="800000"/>
            <a:headEnd len="sm" w="sm" type="none"/>
            <a:tailEnd len="med" w="med" type="stealth"/>
          </a:ln>
        </p:spPr>
      </p:cxnSp>
      <p:cxnSp>
        <p:nvCxnSpPr>
          <p:cNvPr id="236" name="Google Shape;236;p30"/>
          <p:cNvCxnSpPr>
            <a:stCxn id="219" idx="2"/>
          </p:cNvCxnSpPr>
          <p:nvPr/>
        </p:nvCxnSpPr>
        <p:spPr>
          <a:xfrm>
            <a:off x="3724593" y="3326765"/>
            <a:ext cx="1437000" cy="740400"/>
          </a:xfrm>
          <a:prstGeom prst="straightConnector1">
            <a:avLst/>
          </a:prstGeom>
          <a:noFill/>
          <a:ln cap="flat" cmpd="sng" w="38100">
            <a:solidFill>
              <a:srgbClr val="BFBFBF"/>
            </a:solidFill>
            <a:prstDash val="solid"/>
            <a:miter lim="800000"/>
            <a:headEnd len="sm" w="sm" type="none"/>
            <a:tailEnd len="med" w="med" type="stealth"/>
          </a:ln>
        </p:spPr>
      </p:cxnSp>
      <p:cxnSp>
        <p:nvCxnSpPr>
          <p:cNvPr id="237" name="Google Shape;237;p30"/>
          <p:cNvCxnSpPr>
            <a:stCxn id="228" idx="2"/>
            <a:endCxn id="221" idx="0"/>
          </p:cNvCxnSpPr>
          <p:nvPr/>
        </p:nvCxnSpPr>
        <p:spPr>
          <a:xfrm flipH="1">
            <a:off x="5765375" y="3462275"/>
            <a:ext cx="78900" cy="592200"/>
          </a:xfrm>
          <a:prstGeom prst="straightConnector1">
            <a:avLst/>
          </a:prstGeom>
          <a:noFill/>
          <a:ln cap="flat" cmpd="sng" w="38100">
            <a:solidFill>
              <a:srgbClr val="BFBFBF"/>
            </a:solidFill>
            <a:prstDash val="solid"/>
            <a:miter lim="800000"/>
            <a:headEnd len="sm" w="sm" type="none"/>
            <a:tailEnd len="med" w="med" type="stealth"/>
          </a:ln>
        </p:spPr>
      </p:cxnSp>
      <p:cxnSp>
        <p:nvCxnSpPr>
          <p:cNvPr id="238" name="Google Shape;238;p30"/>
          <p:cNvCxnSpPr>
            <a:stCxn id="229" idx="2"/>
          </p:cNvCxnSpPr>
          <p:nvPr/>
        </p:nvCxnSpPr>
        <p:spPr>
          <a:xfrm flipH="1">
            <a:off x="6358668" y="3326765"/>
            <a:ext cx="1585500" cy="760800"/>
          </a:xfrm>
          <a:prstGeom prst="straightConnector1">
            <a:avLst/>
          </a:prstGeom>
          <a:noFill/>
          <a:ln cap="flat" cmpd="sng" w="38100">
            <a:solidFill>
              <a:srgbClr val="BFBFBF"/>
            </a:solidFill>
            <a:prstDash val="solid"/>
            <a:miter lim="800000"/>
            <a:headEnd len="sm" w="sm" type="none"/>
            <a:tailEnd len="med" w="med" type="stealth"/>
          </a:ln>
        </p:spPr>
      </p:cxnSp>
      <p:cxnSp>
        <p:nvCxnSpPr>
          <p:cNvPr id="239" name="Google Shape;239;p30"/>
          <p:cNvCxnSpPr>
            <a:stCxn id="221" idx="2"/>
            <a:endCxn id="223" idx="0"/>
          </p:cNvCxnSpPr>
          <p:nvPr/>
        </p:nvCxnSpPr>
        <p:spPr>
          <a:xfrm flipH="1">
            <a:off x="3855983" y="4445635"/>
            <a:ext cx="1909500" cy="1244700"/>
          </a:xfrm>
          <a:prstGeom prst="straightConnector1">
            <a:avLst/>
          </a:prstGeom>
          <a:noFill/>
          <a:ln cap="flat" cmpd="sng" w="38100">
            <a:solidFill>
              <a:srgbClr val="BFBFBF"/>
            </a:solidFill>
            <a:prstDash val="solid"/>
            <a:miter lim="800000"/>
            <a:headEnd len="sm" w="sm" type="none"/>
            <a:tailEnd len="med" w="med" type="stealth"/>
          </a:ln>
        </p:spPr>
      </p:cxnSp>
      <p:cxnSp>
        <p:nvCxnSpPr>
          <p:cNvPr id="240" name="Google Shape;240;p30"/>
          <p:cNvCxnSpPr>
            <a:stCxn id="223" idx="3"/>
            <a:endCxn id="225" idx="1"/>
          </p:cNvCxnSpPr>
          <p:nvPr/>
        </p:nvCxnSpPr>
        <p:spPr>
          <a:xfrm>
            <a:off x="4726940" y="5885815"/>
            <a:ext cx="970200" cy="0"/>
          </a:xfrm>
          <a:prstGeom prst="straightConnector1">
            <a:avLst/>
          </a:prstGeom>
          <a:noFill/>
          <a:ln cap="flat" cmpd="sng" w="38100">
            <a:solidFill>
              <a:srgbClr val="BFBFBF"/>
            </a:solidFill>
            <a:prstDash val="solid"/>
            <a:miter lim="800000"/>
            <a:headEnd len="sm" w="sm" type="none"/>
            <a:tailEnd len="med" w="med" type="stealth"/>
          </a:ln>
        </p:spPr>
      </p:cxnSp>
      <p:cxnSp>
        <p:nvCxnSpPr>
          <p:cNvPr id="241" name="Google Shape;241;p30"/>
          <p:cNvCxnSpPr>
            <a:endCxn id="226" idx="1"/>
          </p:cNvCxnSpPr>
          <p:nvPr/>
        </p:nvCxnSpPr>
        <p:spPr>
          <a:xfrm>
            <a:off x="7175580" y="5885815"/>
            <a:ext cx="970200" cy="0"/>
          </a:xfrm>
          <a:prstGeom prst="straightConnector1">
            <a:avLst/>
          </a:prstGeom>
          <a:noFill/>
          <a:ln cap="flat" cmpd="sng" w="38100">
            <a:solidFill>
              <a:srgbClr val="BFBFBF"/>
            </a:solidFill>
            <a:prstDash val="solid"/>
            <a:miter lim="800000"/>
            <a:headEnd len="sm" w="sm" type="none"/>
            <a:tailEnd len="med" w="med" type="stealth"/>
          </a:ln>
        </p:spPr>
      </p:cxnSp>
      <p:cxnSp>
        <p:nvCxnSpPr>
          <p:cNvPr id="242" name="Google Shape;242;p30"/>
          <p:cNvCxnSpPr>
            <a:stCxn id="226" idx="3"/>
          </p:cNvCxnSpPr>
          <p:nvPr/>
        </p:nvCxnSpPr>
        <p:spPr>
          <a:xfrm flipH="1" rot="10800000">
            <a:off x="9431655" y="5564515"/>
            <a:ext cx="859800" cy="321300"/>
          </a:xfrm>
          <a:prstGeom prst="straightConnector1">
            <a:avLst/>
          </a:prstGeom>
          <a:noFill/>
          <a:ln cap="flat" cmpd="sng" w="38100">
            <a:solidFill>
              <a:srgbClr val="BFBFBF"/>
            </a:solidFill>
            <a:prstDash val="solid"/>
            <a:miter lim="800000"/>
            <a:headEnd len="sm" w="sm" type="none"/>
            <a:tailEnd len="med" w="med" type="stealth"/>
          </a:ln>
        </p:spPr>
      </p:cxnSp>
      <p:sp>
        <p:nvSpPr>
          <p:cNvPr id="243" name="Google Shape;243;p30"/>
          <p:cNvSpPr/>
          <p:nvPr/>
        </p:nvSpPr>
        <p:spPr>
          <a:xfrm>
            <a:off x="10291445" y="3858895"/>
            <a:ext cx="1285875" cy="391160"/>
          </a:xfrm>
          <a:prstGeom prst="rect">
            <a:avLst/>
          </a:prstGeom>
          <a:gradFill>
            <a:gsLst>
              <a:gs pos="0">
                <a:srgbClr val="FFF6DB"/>
              </a:gs>
              <a:gs pos="100000">
                <a:srgbClr val="FAD25C"/>
              </a:gs>
            </a:gsLst>
            <a:path path="circle">
              <a:fillToRect b="50%" l="50%" r="50%" t="50%"/>
            </a:path>
            <a:tileRect/>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Arial"/>
                <a:ea typeface="Arial"/>
                <a:cs typeface="Arial"/>
                <a:sym typeface="Arial"/>
              </a:rPr>
              <a:t>Logout</a:t>
            </a:r>
            <a:endParaRPr sz="2000">
              <a:solidFill>
                <a:schemeClr val="dk1"/>
              </a:solidFill>
              <a:latin typeface="Arial"/>
              <a:ea typeface="Arial"/>
              <a:cs typeface="Arial"/>
              <a:sym typeface="Arial"/>
            </a:endParaRPr>
          </a:p>
        </p:txBody>
      </p:sp>
      <p:cxnSp>
        <p:nvCxnSpPr>
          <p:cNvPr id="244" name="Google Shape;244;p30"/>
          <p:cNvCxnSpPr>
            <a:stCxn id="224" idx="0"/>
            <a:endCxn id="243" idx="2"/>
          </p:cNvCxnSpPr>
          <p:nvPr/>
        </p:nvCxnSpPr>
        <p:spPr>
          <a:xfrm rot="10800000">
            <a:off x="10934383" y="4249945"/>
            <a:ext cx="0" cy="923400"/>
          </a:xfrm>
          <a:prstGeom prst="straightConnector1">
            <a:avLst/>
          </a:prstGeom>
          <a:noFill/>
          <a:ln cap="flat" cmpd="sng" w="38100">
            <a:solidFill>
              <a:srgbClr val="BFBFBF"/>
            </a:solidFill>
            <a:prstDash val="solid"/>
            <a:miter lim="800000"/>
            <a:headEnd len="sm" w="sm" type="none"/>
            <a:tailEnd len="med" w="med" type="stealth"/>
          </a:ln>
        </p:spPr>
      </p:cxnSp>
      <p:sp>
        <p:nvSpPr>
          <p:cNvPr id="245" name="Google Shape;245;p30"/>
          <p:cNvSpPr/>
          <p:nvPr/>
        </p:nvSpPr>
        <p:spPr>
          <a:xfrm>
            <a:off x="1055370" y="5236210"/>
            <a:ext cx="1388110" cy="39116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Chatbot</a:t>
            </a:r>
            <a:endParaRPr sz="1800">
              <a:solidFill>
                <a:schemeClr val="dk1"/>
              </a:solidFill>
              <a:latin typeface="Arial"/>
              <a:ea typeface="Arial"/>
              <a:cs typeface="Arial"/>
              <a:sym typeface="Arial"/>
            </a:endParaRPr>
          </a:p>
        </p:txBody>
      </p:sp>
      <p:cxnSp>
        <p:nvCxnSpPr>
          <p:cNvPr id="246" name="Google Shape;246;p30"/>
          <p:cNvCxnSpPr>
            <a:stCxn id="220" idx="2"/>
            <a:endCxn id="245" idx="0"/>
          </p:cNvCxnSpPr>
          <p:nvPr/>
        </p:nvCxnSpPr>
        <p:spPr>
          <a:xfrm>
            <a:off x="1674126" y="4445675"/>
            <a:ext cx="75300" cy="790500"/>
          </a:xfrm>
          <a:prstGeom prst="straightConnector1">
            <a:avLst/>
          </a:prstGeom>
          <a:noFill/>
          <a:ln cap="flat" cmpd="sng" w="38100">
            <a:solidFill>
              <a:srgbClr val="BFBFBF"/>
            </a:solidFill>
            <a:prstDash val="solid"/>
            <a:miter lim="800000"/>
            <a:headEnd len="sm" w="sm"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IN"/>
              <a:t>Tech architecture</a:t>
            </a:r>
            <a:br>
              <a:rPr lang="en-IN"/>
            </a:br>
            <a:br>
              <a:rPr lang="en-IN"/>
            </a:br>
            <a:endParaRPr/>
          </a:p>
        </p:txBody>
      </p:sp>
      <p:sp>
        <p:nvSpPr>
          <p:cNvPr id="252" name="Google Shape;252;p31"/>
          <p:cNvSpPr/>
          <p:nvPr/>
        </p:nvSpPr>
        <p:spPr>
          <a:xfrm>
            <a:off x="314325" y="2733675"/>
            <a:ext cx="1533600" cy="828600"/>
          </a:xfrm>
          <a:prstGeom prst="ellipse">
            <a:avLst/>
          </a:prstGeom>
          <a:solidFill>
            <a:srgbClr val="92D050"/>
          </a:solidFill>
          <a:ln cap="rnd" cmpd="sng" w="19050">
            <a:solidFill>
              <a:srgbClr val="FF0000"/>
            </a:solidFill>
            <a:prstDash val="solid"/>
            <a:round/>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Trebuchet MS"/>
                <a:ea typeface="Trebuchet MS"/>
                <a:cs typeface="Trebuchet MS"/>
                <a:sym typeface="Trebuchet MS"/>
              </a:rPr>
              <a:t>Browser</a:t>
            </a:r>
            <a:endParaRPr/>
          </a:p>
        </p:txBody>
      </p:sp>
      <p:sp>
        <p:nvSpPr>
          <p:cNvPr id="253" name="Google Shape;253;p31"/>
          <p:cNvSpPr/>
          <p:nvPr/>
        </p:nvSpPr>
        <p:spPr>
          <a:xfrm>
            <a:off x="2705100" y="2895600"/>
            <a:ext cx="1495500" cy="533400"/>
          </a:xfrm>
          <a:prstGeom prst="rect">
            <a:avLst/>
          </a:prstGeom>
          <a:solidFill>
            <a:srgbClr val="92D050"/>
          </a:solidFill>
          <a:ln cap="rnd" cmpd="sng" w="19050">
            <a:solidFill>
              <a:srgbClr val="FF0000"/>
            </a:solidFill>
            <a:prstDash val="solid"/>
            <a:round/>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Trebuchet MS"/>
                <a:ea typeface="Trebuchet MS"/>
                <a:cs typeface="Trebuchet MS"/>
                <a:sym typeface="Trebuchet MS"/>
              </a:rPr>
              <a:t>FrontEnd</a:t>
            </a:r>
            <a:endParaRPr sz="1800">
              <a:solidFill>
                <a:schemeClr val="lt1"/>
              </a:solidFill>
              <a:latin typeface="Trebuchet MS"/>
              <a:ea typeface="Trebuchet MS"/>
              <a:cs typeface="Trebuchet MS"/>
              <a:sym typeface="Trebuchet MS"/>
            </a:endParaRPr>
          </a:p>
        </p:txBody>
      </p:sp>
      <p:sp>
        <p:nvSpPr>
          <p:cNvPr id="254" name="Google Shape;254;p31"/>
          <p:cNvSpPr/>
          <p:nvPr/>
        </p:nvSpPr>
        <p:spPr>
          <a:xfrm>
            <a:off x="5638800" y="2895600"/>
            <a:ext cx="1619100" cy="533400"/>
          </a:xfrm>
          <a:prstGeom prst="rect">
            <a:avLst/>
          </a:prstGeom>
          <a:solidFill>
            <a:srgbClr val="92D050"/>
          </a:solidFill>
          <a:ln cap="rnd" cmpd="sng" w="19050">
            <a:solidFill>
              <a:srgbClr val="FF0000"/>
            </a:solidFill>
            <a:prstDash val="solid"/>
            <a:round/>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Trebuchet MS"/>
                <a:ea typeface="Trebuchet MS"/>
                <a:cs typeface="Trebuchet MS"/>
                <a:sym typeface="Trebuchet MS"/>
              </a:rPr>
              <a:t>BackEnd</a:t>
            </a:r>
            <a:endParaRPr sz="1800">
              <a:solidFill>
                <a:schemeClr val="lt1"/>
              </a:solidFill>
              <a:latin typeface="Trebuchet MS"/>
              <a:ea typeface="Trebuchet MS"/>
              <a:cs typeface="Trebuchet MS"/>
              <a:sym typeface="Trebuchet MS"/>
            </a:endParaRPr>
          </a:p>
        </p:txBody>
      </p:sp>
      <p:sp>
        <p:nvSpPr>
          <p:cNvPr id="255" name="Google Shape;255;p31"/>
          <p:cNvSpPr/>
          <p:nvPr/>
        </p:nvSpPr>
        <p:spPr>
          <a:xfrm>
            <a:off x="8153400" y="1724024"/>
            <a:ext cx="1666800" cy="728700"/>
          </a:xfrm>
          <a:prstGeom prst="roundRect">
            <a:avLst>
              <a:gd fmla="val 16667" name="adj"/>
            </a:avLst>
          </a:prstGeom>
          <a:solidFill>
            <a:srgbClr val="92D050"/>
          </a:solidFill>
          <a:ln cap="rnd" cmpd="sng" w="19050">
            <a:solidFill>
              <a:srgbClr val="FF0000"/>
            </a:solidFill>
            <a:prstDash val="solid"/>
            <a:round/>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Trebuchet MS"/>
                <a:ea typeface="Trebuchet MS"/>
                <a:cs typeface="Trebuchet MS"/>
                <a:sym typeface="Trebuchet MS"/>
              </a:rPr>
              <a:t>Spring Boot</a:t>
            </a:r>
            <a:endParaRPr sz="1800">
              <a:solidFill>
                <a:schemeClr val="lt1"/>
              </a:solidFill>
              <a:latin typeface="Trebuchet MS"/>
              <a:ea typeface="Trebuchet MS"/>
              <a:cs typeface="Trebuchet MS"/>
              <a:sym typeface="Trebuchet MS"/>
            </a:endParaRPr>
          </a:p>
        </p:txBody>
      </p:sp>
      <p:sp>
        <p:nvSpPr>
          <p:cNvPr id="256" name="Google Shape;256;p31"/>
          <p:cNvSpPr/>
          <p:nvPr/>
        </p:nvSpPr>
        <p:spPr>
          <a:xfrm>
            <a:off x="8178627" y="3790950"/>
            <a:ext cx="1666800" cy="733500"/>
          </a:xfrm>
          <a:prstGeom prst="roundRect">
            <a:avLst>
              <a:gd fmla="val 16667" name="adj"/>
            </a:avLst>
          </a:prstGeom>
          <a:solidFill>
            <a:srgbClr val="92D050"/>
          </a:solidFill>
          <a:ln cap="rnd" cmpd="sng" w="19050">
            <a:solidFill>
              <a:srgbClr val="FF0000"/>
            </a:solidFill>
            <a:prstDash val="solid"/>
            <a:round/>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Trebuchet MS"/>
                <a:ea typeface="Trebuchet MS"/>
                <a:cs typeface="Trebuchet MS"/>
                <a:sym typeface="Trebuchet MS"/>
              </a:rPr>
              <a:t>Hibernate</a:t>
            </a:r>
            <a:endParaRPr/>
          </a:p>
        </p:txBody>
      </p:sp>
      <p:sp>
        <p:nvSpPr>
          <p:cNvPr id="257" name="Google Shape;257;p31"/>
          <p:cNvSpPr/>
          <p:nvPr/>
        </p:nvSpPr>
        <p:spPr>
          <a:xfrm>
            <a:off x="6029325" y="4657725"/>
            <a:ext cx="1152600" cy="1828800"/>
          </a:xfrm>
          <a:prstGeom prst="can">
            <a:avLst>
              <a:gd fmla="val 25000" name="adj"/>
            </a:avLst>
          </a:prstGeom>
          <a:solidFill>
            <a:srgbClr val="92D050"/>
          </a:solidFill>
          <a:ln cap="rnd" cmpd="sng" w="19050">
            <a:solidFill>
              <a:srgbClr val="FF0000"/>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Trebuchet MS"/>
                <a:ea typeface="Trebuchet MS"/>
                <a:cs typeface="Trebuchet MS"/>
                <a:sym typeface="Trebuchet MS"/>
              </a:rPr>
              <a:t>MySQL</a:t>
            </a:r>
            <a:endParaRPr/>
          </a:p>
        </p:txBody>
      </p:sp>
      <p:sp>
        <p:nvSpPr>
          <p:cNvPr id="258" name="Google Shape;258;p31"/>
          <p:cNvSpPr/>
          <p:nvPr/>
        </p:nvSpPr>
        <p:spPr>
          <a:xfrm>
            <a:off x="2032000" y="3148012"/>
            <a:ext cx="489000" cy="185700"/>
          </a:xfrm>
          <a:prstGeom prst="right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59" name="Google Shape;259;p31"/>
          <p:cNvSpPr/>
          <p:nvPr/>
        </p:nvSpPr>
        <p:spPr>
          <a:xfrm>
            <a:off x="4495800" y="3057525"/>
            <a:ext cx="819300" cy="276300"/>
          </a:xfrm>
          <a:prstGeom prst="right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0" name="Google Shape;260;p31"/>
          <p:cNvSpPr/>
          <p:nvPr/>
        </p:nvSpPr>
        <p:spPr>
          <a:xfrm>
            <a:off x="6445250" y="3562350"/>
            <a:ext cx="228600" cy="733500"/>
          </a:xfrm>
          <a:prstGeom prst="down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1" name="Google Shape;261;p31"/>
          <p:cNvSpPr/>
          <p:nvPr/>
        </p:nvSpPr>
        <p:spPr>
          <a:xfrm rot="-5400000">
            <a:off x="8070000" y="2288399"/>
            <a:ext cx="881100" cy="1666800"/>
          </a:xfrm>
          <a:prstGeom prst="leftRightUpArrow">
            <a:avLst>
              <a:gd fmla="val 25000" name="adj1"/>
              <a:gd fmla="val 25000" name="adj2"/>
              <a:gd fmla="val 25000" name="adj3"/>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2" name="Google Shape;262;p31"/>
          <p:cNvSpPr/>
          <p:nvPr/>
        </p:nvSpPr>
        <p:spPr>
          <a:xfrm>
            <a:off x="2705100" y="1327150"/>
            <a:ext cx="1876500" cy="1320900"/>
          </a:xfrm>
          <a:prstGeom prst="wedgeRoundRectCallout">
            <a:avLst>
              <a:gd fmla="val -20833" name="adj1"/>
              <a:gd fmla="val 62500" name="adj2"/>
              <a:gd fmla="val 0" name="adj3"/>
            </a:avLst>
          </a:prstGeom>
          <a:solidFill>
            <a:schemeClr val="accent6"/>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1.)</a:t>
            </a:r>
            <a:r>
              <a:rPr lang="en-IN" sz="1800">
                <a:solidFill>
                  <a:schemeClr val="dk1"/>
                </a:solidFill>
                <a:latin typeface="Trebuchet MS"/>
                <a:ea typeface="Trebuchet MS"/>
                <a:cs typeface="Trebuchet MS"/>
                <a:sym typeface="Trebuchet MS"/>
              </a:rPr>
              <a:t>HTML</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2.)</a:t>
            </a:r>
            <a:r>
              <a:rPr lang="en-IN" sz="1800">
                <a:solidFill>
                  <a:schemeClr val="dk1"/>
                </a:solidFill>
                <a:latin typeface="Trebuchet MS"/>
                <a:ea typeface="Trebuchet MS"/>
                <a:cs typeface="Trebuchet MS"/>
                <a:sym typeface="Trebuchet MS"/>
              </a:rPr>
              <a:t>CSS</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3.)</a:t>
            </a:r>
            <a:r>
              <a:rPr lang="en-IN" sz="1800">
                <a:solidFill>
                  <a:schemeClr val="dk1"/>
                </a:solidFill>
                <a:latin typeface="Trebuchet MS"/>
                <a:ea typeface="Trebuchet MS"/>
                <a:cs typeface="Trebuchet MS"/>
                <a:sym typeface="Trebuchet MS"/>
              </a:rPr>
              <a:t>JavaScript</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4.)</a:t>
            </a:r>
            <a:r>
              <a:rPr lang="en-IN" sz="1800">
                <a:solidFill>
                  <a:schemeClr val="dk1"/>
                </a:solidFill>
                <a:latin typeface="Trebuchet MS"/>
                <a:ea typeface="Trebuchet MS"/>
                <a:cs typeface="Trebuchet MS"/>
                <a:sym typeface="Trebuchet MS"/>
              </a:rPr>
              <a:t>BootStrap</a:t>
            </a:r>
            <a:endParaRPr sz="1800">
              <a:solidFill>
                <a:schemeClr val="dk1"/>
              </a:solidFill>
              <a:latin typeface="Trebuchet MS"/>
              <a:ea typeface="Trebuchet MS"/>
              <a:cs typeface="Trebuchet MS"/>
              <a:sym typeface="Trebuchet MS"/>
            </a:endParaRPr>
          </a:p>
        </p:txBody>
      </p:sp>
      <p:sp>
        <p:nvSpPr>
          <p:cNvPr id="263" name="Google Shape;263;p31"/>
          <p:cNvSpPr/>
          <p:nvPr/>
        </p:nvSpPr>
        <p:spPr>
          <a:xfrm>
            <a:off x="5295900" y="1327150"/>
            <a:ext cx="1876500" cy="1286700"/>
          </a:xfrm>
          <a:prstGeom prst="wedgeRoundRectCallout">
            <a:avLst>
              <a:gd fmla="val -20833" name="adj1"/>
              <a:gd fmla="val 62500" name="adj2"/>
              <a:gd fmla="val 0" name="adj3"/>
            </a:avLst>
          </a:prstGeom>
          <a:solidFill>
            <a:schemeClr val="accent6"/>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1.)</a:t>
            </a:r>
            <a:r>
              <a:rPr lang="en-IN" sz="1800">
                <a:solidFill>
                  <a:schemeClr val="dk1"/>
                </a:solidFill>
                <a:latin typeface="Trebuchet MS"/>
                <a:ea typeface="Trebuchet MS"/>
                <a:cs typeface="Trebuchet MS"/>
                <a:sym typeface="Trebuchet MS"/>
              </a:rPr>
              <a:t>Java</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2.)Spring Boot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3.)Hibernate</a:t>
            </a:r>
            <a:r>
              <a:rPr lang="en-IN"/>
              <a:t> </a:t>
            </a:r>
            <a:r>
              <a:rPr lang="en-IN" sz="1800">
                <a:solidFill>
                  <a:schemeClr val="dk1"/>
                </a:solidFill>
                <a:latin typeface="Trebuchet MS"/>
                <a:ea typeface="Trebuchet MS"/>
                <a:cs typeface="Trebuchet MS"/>
                <a:sym typeface="Trebuchet MS"/>
              </a:rPr>
              <a:t>concepts</a:t>
            </a:r>
            <a:endParaRPr/>
          </a:p>
        </p:txBody>
      </p:sp>
      <p:sp>
        <p:nvSpPr>
          <p:cNvPr id="264" name="Google Shape;264;p31"/>
          <p:cNvSpPr/>
          <p:nvPr/>
        </p:nvSpPr>
        <p:spPr>
          <a:xfrm>
            <a:off x="7848599" y="87325"/>
            <a:ext cx="2710500" cy="1436700"/>
          </a:xfrm>
          <a:prstGeom prst="wedgeRoundRectCallout">
            <a:avLst>
              <a:gd fmla="val -20833" name="adj1"/>
              <a:gd fmla="val 62500" name="adj2"/>
              <a:gd fmla="val 0" name="adj3"/>
            </a:avLst>
          </a:prstGeom>
          <a:solidFill>
            <a:schemeClr val="accent6"/>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1.)</a:t>
            </a:r>
            <a:r>
              <a:rPr lang="en-IN" sz="1800">
                <a:solidFill>
                  <a:schemeClr val="dk1"/>
                </a:solidFill>
                <a:latin typeface="Trebuchet MS"/>
                <a:ea typeface="Trebuchet MS"/>
                <a:cs typeface="Trebuchet MS"/>
                <a:sym typeface="Trebuchet MS"/>
              </a:rPr>
              <a:t>Data JPA Security</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2.)</a:t>
            </a:r>
            <a:r>
              <a:rPr lang="en-IN" sz="1800">
                <a:solidFill>
                  <a:schemeClr val="dk1"/>
                </a:solidFill>
                <a:latin typeface="Trebuchet MS"/>
                <a:ea typeface="Trebuchet MS"/>
                <a:cs typeface="Trebuchet MS"/>
                <a:sym typeface="Trebuchet MS"/>
              </a:rPr>
              <a:t>Oauth2-Client</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3.)</a:t>
            </a:r>
            <a:r>
              <a:rPr lang="en-IN" sz="1800">
                <a:solidFill>
                  <a:schemeClr val="dk1"/>
                </a:solidFill>
                <a:latin typeface="Trebuchet MS"/>
                <a:ea typeface="Trebuchet MS"/>
                <a:cs typeface="Trebuchet MS"/>
                <a:sym typeface="Trebuchet MS"/>
              </a:rPr>
              <a:t>Thymeleaf</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4.)DevTools</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5.)Web</a:t>
            </a:r>
            <a:endParaRPr/>
          </a:p>
        </p:txBody>
      </p:sp>
      <p:sp>
        <p:nvSpPr>
          <p:cNvPr id="265" name="Google Shape;265;p31"/>
          <p:cNvSpPr/>
          <p:nvPr/>
        </p:nvSpPr>
        <p:spPr>
          <a:xfrm>
            <a:off x="7929037" y="4549246"/>
            <a:ext cx="2415000" cy="2051700"/>
          </a:xfrm>
          <a:prstGeom prst="upArrowCallout">
            <a:avLst>
              <a:gd fmla="val 25000" name="adj1"/>
              <a:gd fmla="val 25000" name="adj2"/>
              <a:gd fmla="val 25000" name="adj3"/>
              <a:gd fmla="val 64977" name="adj4"/>
            </a:avLst>
          </a:prstGeom>
          <a:solidFill>
            <a:schemeClr val="accent6"/>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1.)</a:t>
            </a:r>
            <a:r>
              <a:rPr lang="en-IN" sz="1800">
                <a:solidFill>
                  <a:schemeClr val="dk1"/>
                </a:solidFill>
                <a:latin typeface="Trebuchet MS"/>
                <a:ea typeface="Trebuchet MS"/>
                <a:cs typeface="Trebuchet MS"/>
                <a:sym typeface="Trebuchet MS"/>
              </a:rPr>
              <a:t>Object Persistence</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2.)</a:t>
            </a:r>
            <a:r>
              <a:rPr lang="en-IN" sz="1800">
                <a:solidFill>
                  <a:schemeClr val="dk1"/>
                </a:solidFill>
                <a:latin typeface="Trebuchet MS"/>
                <a:ea typeface="Trebuchet MS"/>
                <a:cs typeface="Trebuchet MS"/>
                <a:sym typeface="Trebuchet MS"/>
              </a:rPr>
              <a:t>Mapping with POJO</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3.)</a:t>
            </a:r>
            <a:r>
              <a:rPr lang="en-IN" sz="1800">
                <a:solidFill>
                  <a:schemeClr val="dk1"/>
                </a:solidFill>
                <a:latin typeface="Trebuchet MS"/>
                <a:ea typeface="Trebuchet MS"/>
                <a:cs typeface="Trebuchet MS"/>
                <a:sym typeface="Trebuchet MS"/>
              </a:rPr>
              <a:t>Database Connection</a:t>
            </a:r>
            <a:endParaRPr/>
          </a:p>
        </p:txBody>
      </p:sp>
      <p:sp>
        <p:nvSpPr>
          <p:cNvPr id="266" name="Google Shape;266;p31"/>
          <p:cNvSpPr/>
          <p:nvPr/>
        </p:nvSpPr>
        <p:spPr>
          <a:xfrm>
            <a:off x="4581525" y="4785784"/>
            <a:ext cx="1390500" cy="1572600"/>
          </a:xfrm>
          <a:prstGeom prst="rightArrowCallout">
            <a:avLst>
              <a:gd fmla="val 25000" name="adj1"/>
              <a:gd fmla="val 25000" name="adj2"/>
              <a:gd fmla="val 25000" name="adj3"/>
              <a:gd fmla="val 64977" name="adj4"/>
            </a:avLst>
          </a:prstGeom>
          <a:solidFill>
            <a:schemeClr val="accent6"/>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1.)</a:t>
            </a:r>
            <a:r>
              <a:rPr lang="en-IN" sz="1800">
                <a:solidFill>
                  <a:schemeClr val="dk1"/>
                </a:solidFill>
                <a:latin typeface="Trebuchet MS"/>
                <a:ea typeface="Trebuchet MS"/>
                <a:cs typeface="Trebuchet MS"/>
                <a:sym typeface="Trebuchet MS"/>
              </a:rPr>
              <a:t>DDL</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2.)</a:t>
            </a:r>
            <a:r>
              <a:rPr lang="en-IN" sz="1800">
                <a:solidFill>
                  <a:schemeClr val="dk1"/>
                </a:solidFill>
                <a:latin typeface="Trebuchet MS"/>
                <a:ea typeface="Trebuchet MS"/>
                <a:cs typeface="Trebuchet MS"/>
                <a:sym typeface="Trebuchet MS"/>
              </a:rPr>
              <a:t>DML</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3.)</a:t>
            </a:r>
            <a:r>
              <a:rPr lang="en-IN" sz="1800">
                <a:solidFill>
                  <a:schemeClr val="dk1"/>
                </a:solidFill>
                <a:latin typeface="Trebuchet MS"/>
                <a:ea typeface="Trebuchet MS"/>
                <a:cs typeface="Trebuchet MS"/>
                <a:sym typeface="Trebuchet MS"/>
              </a:rPr>
              <a:t>DCL</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4.)</a:t>
            </a:r>
            <a:r>
              <a:rPr lang="en-IN" sz="1800">
                <a:solidFill>
                  <a:schemeClr val="dk1"/>
                </a:solidFill>
                <a:latin typeface="Trebuchet MS"/>
                <a:ea typeface="Trebuchet MS"/>
                <a:cs typeface="Trebuchet MS"/>
                <a:sym typeface="Trebuchet MS"/>
              </a:rPr>
              <a:t>TCL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225875" y="909400"/>
            <a:ext cx="4481100" cy="1326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IN"/>
              <a:t>Activity diagram</a:t>
            </a:r>
            <a:endParaRPr/>
          </a:p>
        </p:txBody>
      </p:sp>
      <p:pic>
        <p:nvPicPr>
          <p:cNvPr id="272" name="Google Shape;272;p32"/>
          <p:cNvPicPr preferRelativeResize="0"/>
          <p:nvPr>
            <p:ph idx="1" type="body"/>
          </p:nvPr>
        </p:nvPicPr>
        <p:blipFill rotWithShape="1">
          <a:blip r:embed="rId3">
            <a:alphaModFix/>
          </a:blip>
          <a:srcRect b="0" l="9" r="9" t="0"/>
          <a:stretch/>
        </p:blipFill>
        <p:spPr>
          <a:xfrm>
            <a:off x="5092975" y="0"/>
            <a:ext cx="53436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Challenging issues</a:t>
            </a:r>
            <a:endParaRPr/>
          </a:p>
        </p:txBody>
      </p:sp>
      <p:sp>
        <p:nvSpPr>
          <p:cNvPr id="278" name="Google Shape;278;p3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4000" lvl="0" marL="342900" rtl="0" algn="l">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Registration error was faced. Error in inserting the value into user table. This error was faced due to mismatch in variable name, I resolved it by naming it properly.</a:t>
            </a:r>
            <a:endParaRPr>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Login page faced an error of not redirecting to the homepage. This error was faced due to unnecessary or wrong references to css and js files. This error was resolved by giving the proper path to that specific files.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514034" y="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Testing </a:t>
            </a:r>
            <a:endParaRPr/>
          </a:p>
        </p:txBody>
      </p:sp>
      <p:graphicFrame>
        <p:nvGraphicFramePr>
          <p:cNvPr id="284" name="Google Shape;284;p34"/>
          <p:cNvGraphicFramePr/>
          <p:nvPr/>
        </p:nvGraphicFramePr>
        <p:xfrm>
          <a:off x="1338475" y="1616525"/>
          <a:ext cx="3000000" cy="3000000"/>
        </p:xfrm>
        <a:graphic>
          <a:graphicData uri="http://schemas.openxmlformats.org/drawingml/2006/table">
            <a:tbl>
              <a:tblPr bandRow="1" firstRow="1">
                <a:noFill/>
                <a:tableStyleId>{A87D8D96-5F79-433C-963E-D2D8676D8D3E}</a:tableStyleId>
              </a:tblPr>
              <a:tblGrid>
                <a:gridCol w="2648575"/>
                <a:gridCol w="3620125"/>
                <a:gridCol w="1720850"/>
              </a:tblGrid>
              <a:tr h="515625">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Testing Module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Expected Result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IN" sz="1800" u="none" cap="none" strike="noStrike"/>
                        <a:t>Pass/Fail</a:t>
                      </a:r>
                      <a:endParaRPr sz="1800" u="none" cap="none" strike="noStrike"/>
                    </a:p>
                  </a:txBody>
                  <a:tcPr marT="45725" marB="45725" marR="91450" marL="91450"/>
                </a:tc>
              </a:tr>
              <a:tr h="640075">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1. Registration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Accept all the </a:t>
                      </a:r>
                      <a:r>
                        <a:rPr lang="en-IN" sz="1800"/>
                        <a:t>credentials</a:t>
                      </a:r>
                      <a:r>
                        <a:rPr lang="en-IN" sz="1800" u="none" cap="none" strike="noStrike"/>
                        <a:t> and store it in the database.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b="1" lang="en-IN" sz="1800" u="none" cap="none" strike="noStrike"/>
                        <a:t>Pass</a:t>
                      </a:r>
                      <a:endParaRPr b="1" sz="1800" u="none" cap="none" strike="noStrike"/>
                    </a:p>
                  </a:txBody>
                  <a:tcPr marT="45725" marB="45725" marR="91450" marL="91450"/>
                </a:tc>
              </a:tr>
              <a:tr h="88645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2. Login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Get logged in with the credentials mentioned during registration.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b="1" lang="en-IN" sz="1800" u="none" cap="none" strike="noStrike"/>
                        <a:t>Pass</a:t>
                      </a:r>
                      <a:endParaRPr b="1" sz="1800" u="none" cap="none" strike="noStrike"/>
                    </a:p>
                  </a:txBody>
                  <a:tcPr marT="45725" marB="45725" marR="91450" marL="91450"/>
                </a:tc>
              </a:tr>
              <a:tr h="640075">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3. Logout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User begin able to logout of the website.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b="1" lang="en-IN" sz="1800" u="none" cap="none" strike="noStrike"/>
                        <a:t>Pass</a:t>
                      </a:r>
                      <a:endParaRPr b="1" sz="1800" u="none" cap="none" strike="noStrike"/>
                    </a:p>
                  </a:txBody>
                  <a:tcPr marT="45725" marB="45725" marR="91450" marL="91450"/>
                </a:tc>
              </a:tr>
              <a:tr h="88645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4. Role Based Login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Able to access admin module only if logged in with admin credentials.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b="1" lang="en-IN" sz="1800" u="none" cap="none" strike="noStrike"/>
                        <a:t>Pass</a:t>
                      </a:r>
                      <a:endParaRPr b="1" sz="1800" u="none" cap="none" strike="noStrike"/>
                    </a:p>
                  </a:txBody>
                  <a:tcPr marT="45725" marB="45725" marR="91450" marL="91450"/>
                </a:tc>
              </a:tr>
              <a:tr h="6204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5. Single Sign 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Able to Sign up with google account.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b="1" lang="en-IN" sz="1800" u="none" cap="none" strike="noStrike"/>
                        <a:t>Pass</a:t>
                      </a:r>
                      <a:endParaRPr b="1" sz="1800" u="none" cap="none" strike="noStrike"/>
                    </a:p>
                  </a:txBody>
                  <a:tcPr marT="45725" marB="45725" marR="91450" marL="91450"/>
                </a:tc>
              </a:tr>
              <a:tr h="640075">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6. Password encryption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Storing users encrypted password in the database.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b="1" lang="en-IN" sz="1800" u="none" cap="none" strike="noStrike"/>
                        <a:t>Pass</a:t>
                      </a:r>
                      <a:endParaRPr b="1" sz="18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677325" y="283025"/>
            <a:ext cx="8596800" cy="1064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Continued...</a:t>
            </a:r>
            <a:endParaRPr/>
          </a:p>
        </p:txBody>
      </p:sp>
      <p:sp>
        <p:nvSpPr>
          <p:cNvPr id="290" name="Google Shape;290;p35"/>
          <p:cNvSpPr txBox="1"/>
          <p:nvPr>
            <p:ph idx="1" type="body"/>
          </p:nvPr>
        </p:nvSpPr>
        <p:spPr>
          <a:xfrm>
            <a:off x="838200" y="1211025"/>
            <a:ext cx="10993800" cy="5553600"/>
          </a:xfrm>
          <a:prstGeom prst="rect">
            <a:avLst/>
          </a:prstGeom>
          <a:noFill/>
          <a:ln>
            <a:noFill/>
          </a:ln>
        </p:spPr>
        <p:txBody>
          <a:bodyPr anchorCtr="0" anchor="t" bIns="45700" lIns="91425" spcFirstLastPara="1" rIns="91425" wrap="square" tIns="45700">
            <a:normAutofit/>
          </a:bodyPr>
          <a:lstStyle/>
          <a:p>
            <a:pPr indent="-254000" lvl="0" marL="342900" rtl="0" algn="l">
              <a:lnSpc>
                <a:spcPct val="100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Junit has been used for testing the registration and login validation.</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pic>
        <p:nvPicPr>
          <p:cNvPr id="291" name="Google Shape;291;p35"/>
          <p:cNvPicPr preferRelativeResize="0"/>
          <p:nvPr>
            <p:ph idx="2" type="body"/>
          </p:nvPr>
        </p:nvPicPr>
        <p:blipFill rotWithShape="1">
          <a:blip r:embed="rId3">
            <a:alphaModFix/>
          </a:blip>
          <a:srcRect b="5682" l="0" r="0" t="0"/>
          <a:stretch/>
        </p:blipFill>
        <p:spPr>
          <a:xfrm>
            <a:off x="948050" y="1836975"/>
            <a:ext cx="9162000" cy="492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Features about the module</a:t>
            </a:r>
            <a:endParaRPr/>
          </a:p>
        </p:txBody>
      </p:sp>
      <p:sp>
        <p:nvSpPr>
          <p:cNvPr id="297" name="Google Shape;297;p3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4000" lvl="0" marL="342900" rtl="0" algn="l">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Login and Registration module has a SSO feature, which helps in easy sign in with the website. With help of SSO while registering or login user don’t have to waste their time by entering each and every details.</a:t>
            </a:r>
            <a:endParaRPr>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The webpages have amazing transition effect to it.</a:t>
            </a:r>
            <a:endParaRPr>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It has a user friendly interface, where the users will find it easy to use.</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Future enhancement</a:t>
            </a:r>
            <a:endParaRPr/>
          </a:p>
        </p:txBody>
      </p:sp>
      <p:sp>
        <p:nvSpPr>
          <p:cNvPr id="303" name="Google Shape;303;p37"/>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4000" lvl="0" marL="342900" rtl="0" algn="l">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To add Sell product option, where user will also be able to sell their own products.</a:t>
            </a:r>
            <a:endParaRPr>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Add more Single Sign On links like facebook, twitter, etc.</a:t>
            </a:r>
            <a:endParaRPr>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Include stock </a:t>
            </a:r>
            <a:r>
              <a:rPr lang="en-IN">
                <a:latin typeface="Times New Roman"/>
                <a:ea typeface="Times New Roman"/>
                <a:cs typeface="Times New Roman"/>
                <a:sym typeface="Times New Roman"/>
              </a:rPr>
              <a:t>management</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User profile including orders history.</a:t>
            </a:r>
            <a:endParaRPr>
              <a:latin typeface="Times New Roman"/>
              <a:ea typeface="Times New Roman"/>
              <a:cs typeface="Times New Roman"/>
              <a:sym typeface="Times New Roman"/>
            </a:endParaRPr>
          </a:p>
          <a:p>
            <a:pPr indent="-139700" lvl="0" marL="342900" rtl="0" algn="l">
              <a:lnSpc>
                <a:spcPct val="115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139700" lvl="0" marL="342900" rtl="0" algn="l">
              <a:lnSpc>
                <a:spcPct val="115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Introduction</a:t>
            </a:r>
            <a:endParaRPr/>
          </a:p>
        </p:txBody>
      </p:sp>
      <p:sp>
        <p:nvSpPr>
          <p:cNvPr id="153" name="Google Shape;153;p2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4000" lvl="0" marL="342900" rtl="0" algn="l">
              <a:lnSpc>
                <a:spcPct val="100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Auto Parts</a:t>
            </a:r>
            <a:r>
              <a:rPr lang="en-IN">
                <a:latin typeface="Times New Roman"/>
                <a:ea typeface="Times New Roman"/>
                <a:cs typeface="Times New Roman"/>
                <a:sym typeface="Times New Roman"/>
              </a:rPr>
              <a:t> plus is an user friendly </a:t>
            </a:r>
            <a:r>
              <a:rPr lang="en-IN">
                <a:latin typeface="Times New Roman"/>
                <a:ea typeface="Times New Roman"/>
                <a:cs typeface="Times New Roman"/>
                <a:sym typeface="Times New Roman"/>
              </a:rPr>
              <a:t>ecommerce</a:t>
            </a:r>
            <a:r>
              <a:rPr lang="en-IN">
                <a:latin typeface="Times New Roman"/>
                <a:ea typeface="Times New Roman"/>
                <a:cs typeface="Times New Roman"/>
                <a:sym typeface="Times New Roman"/>
              </a:rPr>
              <a:t> website which provides users an option to buy any automotive parts for their </a:t>
            </a:r>
            <a:r>
              <a:rPr lang="en-IN">
                <a:latin typeface="Times New Roman"/>
                <a:ea typeface="Times New Roman"/>
                <a:cs typeface="Times New Roman"/>
                <a:sym typeface="Times New Roman"/>
              </a:rPr>
              <a:t>vehicle</a:t>
            </a:r>
            <a:r>
              <a:rPr lang="en-IN">
                <a:latin typeface="Times New Roman"/>
                <a:ea typeface="Times New Roman"/>
                <a:cs typeface="Times New Roman"/>
                <a:sym typeface="Times New Roman"/>
              </a:rPr>
              <a:t> from online, within few steps.</a:t>
            </a:r>
            <a:endParaRPr>
              <a:latin typeface="Times New Roman"/>
              <a:ea typeface="Times New Roman"/>
              <a:cs typeface="Times New Roman"/>
              <a:sym typeface="Times New Roman"/>
            </a:endParaRPr>
          </a:p>
          <a:p>
            <a:pPr indent="-254000" lvl="0" marL="342900" rtl="0" algn="l">
              <a:lnSpc>
                <a:spcPct val="100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As an admin you will be able to add your on categories and product in the website which will be displayed to the user for buying.</a:t>
            </a:r>
            <a:endParaRPr>
              <a:latin typeface="Times New Roman"/>
              <a:ea typeface="Times New Roman"/>
              <a:cs typeface="Times New Roman"/>
              <a:sym typeface="Times New Roman"/>
            </a:endParaRPr>
          </a:p>
          <a:p>
            <a:pPr indent="-254000" lvl="0" marL="342900" rtl="0" algn="l">
              <a:lnSpc>
                <a:spcPct val="100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We have also included an online payment option which will help user to pay for the products online itself.</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800"/>
              <a:buFont typeface="Arial"/>
              <a:buNone/>
            </a:pPr>
            <a:r>
              <a:rPr lang="en-IN"/>
              <a:t>Quality improvement task </a:t>
            </a:r>
            <a:endParaRPr/>
          </a:p>
        </p:txBody>
      </p:sp>
      <p:sp>
        <p:nvSpPr>
          <p:cNvPr id="309" name="Google Shape;309;p38"/>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4000" lvl="0" marL="342900" rtl="0" algn="l">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Approached Testing :</a:t>
            </a:r>
            <a:endParaRPr>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Junit and basic validations.</a:t>
            </a:r>
            <a:endParaRPr sz="1800">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DevOps tools:</a:t>
            </a:r>
            <a:endParaRPr>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MySQL Workbench, Github, Maven</a:t>
            </a:r>
            <a:endParaRPr sz="1800">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UI approach</a:t>
            </a:r>
            <a:endParaRPr>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HTML, CSS, Bootstrap.</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Conclusion</a:t>
            </a:r>
            <a:endParaRPr/>
          </a:p>
        </p:txBody>
      </p:sp>
      <p:sp>
        <p:nvSpPr>
          <p:cNvPr id="315" name="Google Shape;315;p3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20040" lvl="0" marL="457200" rtl="0" algn="l">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In this project we have built an ecommerce website specially designed for automotive parts. With online </a:t>
            </a:r>
            <a:r>
              <a:rPr lang="en-IN">
                <a:latin typeface="Times New Roman"/>
                <a:ea typeface="Times New Roman"/>
                <a:cs typeface="Times New Roman"/>
                <a:sym typeface="Times New Roman"/>
              </a:rPr>
              <a:t>payment</a:t>
            </a:r>
            <a:r>
              <a:rPr lang="en-IN">
                <a:latin typeface="Times New Roman"/>
                <a:ea typeface="Times New Roman"/>
                <a:cs typeface="Times New Roman"/>
                <a:sym typeface="Times New Roman"/>
              </a:rPr>
              <a:t> and may more facilities.</a:t>
            </a:r>
            <a:endParaRPr>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Which has user </a:t>
            </a:r>
            <a:r>
              <a:rPr lang="en-IN">
                <a:latin typeface="Times New Roman"/>
                <a:ea typeface="Times New Roman"/>
                <a:cs typeface="Times New Roman"/>
                <a:sym typeface="Times New Roman"/>
              </a:rPr>
              <a:t>friendly</a:t>
            </a:r>
            <a:r>
              <a:rPr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interface</a:t>
            </a:r>
            <a:r>
              <a:rPr lang="en-IN">
                <a:latin typeface="Times New Roman"/>
                <a:ea typeface="Times New Roman"/>
                <a:cs typeface="Times New Roman"/>
                <a:sym typeface="Times New Roman"/>
              </a:rPr>
              <a:t> for </a:t>
            </a:r>
            <a:r>
              <a:rPr lang="en-IN">
                <a:latin typeface="Times New Roman"/>
                <a:ea typeface="Times New Roman"/>
                <a:cs typeface="Times New Roman"/>
                <a:sym typeface="Times New Roman"/>
              </a:rPr>
              <a:t>easy use purpose.</a:t>
            </a:r>
            <a:endParaRPr>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We have implemented the CRUD operations with hibernate and </a:t>
            </a:r>
            <a:r>
              <a:rPr lang="en-IN">
                <a:latin typeface="Times New Roman"/>
                <a:ea typeface="Times New Roman"/>
                <a:cs typeface="Times New Roman"/>
                <a:sym typeface="Times New Roman"/>
              </a:rPr>
              <a:t>spring boot</a:t>
            </a:r>
            <a:r>
              <a:rPr lang="en-IN">
                <a:latin typeface="Times New Roman"/>
                <a:ea typeface="Times New Roman"/>
                <a:cs typeface="Times New Roman"/>
                <a:sym typeface="Times New Roman"/>
              </a:rPr>
              <a:t> for </a:t>
            </a:r>
            <a:r>
              <a:rPr lang="en-IN">
                <a:latin typeface="Times New Roman"/>
                <a:ea typeface="Times New Roman"/>
                <a:cs typeface="Times New Roman"/>
                <a:sym typeface="Times New Roman"/>
              </a:rPr>
              <a:t>easy use of the project.</a:t>
            </a:r>
            <a:endParaRPr>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With this we conclude that this project has almost fulfilled all the basic necessities of an ecommerce website.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ctrTitle"/>
          </p:nvPr>
        </p:nvSpPr>
        <p:spPr>
          <a:xfrm>
            <a:off x="1833642" y="2404434"/>
            <a:ext cx="7767000" cy="164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IN" sz="7900"/>
              <a:t>THANK YOU</a:t>
            </a:r>
            <a:endParaRPr b="1" sz="7900"/>
          </a:p>
        </p:txBody>
      </p:sp>
      <p:sp>
        <p:nvSpPr>
          <p:cNvPr id="321" name="Google Shape;321;p40"/>
          <p:cNvSpPr txBox="1"/>
          <p:nvPr>
            <p:ph idx="1" type="subTitle"/>
          </p:nvPr>
        </p:nvSpPr>
        <p:spPr>
          <a:xfrm>
            <a:off x="5357900" y="5170700"/>
            <a:ext cx="3786000" cy="1160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sz="2000">
                <a:solidFill>
                  <a:schemeClr val="dk1"/>
                </a:solidFill>
              </a:rPr>
              <a:t>Presented By : </a:t>
            </a:r>
            <a:endParaRPr b="1" sz="2000">
              <a:solidFill>
                <a:schemeClr val="dk1"/>
              </a:solidFill>
            </a:endParaRPr>
          </a:p>
          <a:p>
            <a:pPr indent="457200" lvl="0" marL="914400" rtl="0" algn="l">
              <a:spcBef>
                <a:spcPts val="1000"/>
              </a:spcBef>
              <a:spcAft>
                <a:spcPts val="0"/>
              </a:spcAft>
              <a:buNone/>
            </a:pPr>
            <a:r>
              <a:rPr b="1" lang="en-IN" sz="2000">
                <a:solidFill>
                  <a:schemeClr val="dk1"/>
                </a:solidFill>
              </a:rPr>
              <a:t>Jishnu Nambiar</a:t>
            </a:r>
            <a:endParaRPr b="1"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690959" y="554700"/>
            <a:ext cx="8596800" cy="1320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IN"/>
              <a:t>Software and Hardware Requirements</a:t>
            </a:r>
            <a:endParaRPr/>
          </a:p>
        </p:txBody>
      </p:sp>
      <p:sp>
        <p:nvSpPr>
          <p:cNvPr id="159" name="Google Shape;159;p21"/>
          <p:cNvSpPr txBox="1"/>
          <p:nvPr>
            <p:ph idx="1" type="body"/>
          </p:nvPr>
        </p:nvSpPr>
        <p:spPr>
          <a:xfrm>
            <a:off x="838200" y="2095501"/>
            <a:ext cx="10515600" cy="46995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Font typeface="Times New Roman"/>
              <a:buChar char="●"/>
            </a:pPr>
            <a:r>
              <a:rPr b="1" lang="en-IN" sz="2000">
                <a:latin typeface="Times New Roman"/>
                <a:ea typeface="Times New Roman"/>
                <a:cs typeface="Times New Roman"/>
                <a:sym typeface="Times New Roman"/>
              </a:rPr>
              <a:t>Software Requirements</a:t>
            </a:r>
            <a:endParaRPr b="1" sz="2000">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Eclipse IDE</a:t>
            </a:r>
            <a:endParaRPr sz="1800">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Programming language- Java, </a:t>
            </a:r>
            <a:r>
              <a:rPr lang="en-IN" sz="1800">
                <a:latin typeface="Times New Roman"/>
                <a:ea typeface="Times New Roman"/>
                <a:cs typeface="Times New Roman"/>
                <a:sym typeface="Times New Roman"/>
              </a:rPr>
              <a:t>Spring Boot</a:t>
            </a:r>
            <a:r>
              <a:rPr lang="en-I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JDK 17</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Frontend - HTML, CSS, Bootstrap</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Database - MySQL</a:t>
            </a:r>
            <a:endParaRPr b="1" sz="2000">
              <a:latin typeface="Times New Roman"/>
              <a:ea typeface="Times New Roman"/>
              <a:cs typeface="Times New Roman"/>
              <a:sym typeface="Times New Roman"/>
            </a:endParaRPr>
          </a:p>
          <a:p>
            <a:pPr indent="-355600" lvl="0" marL="457200" rtl="0" algn="l">
              <a:lnSpc>
                <a:spcPct val="100000"/>
              </a:lnSpc>
              <a:spcBef>
                <a:spcPts val="1000"/>
              </a:spcBef>
              <a:spcAft>
                <a:spcPts val="0"/>
              </a:spcAft>
              <a:buSzPts val="2000"/>
              <a:buFont typeface="Times New Roman"/>
              <a:buChar char="●"/>
            </a:pPr>
            <a:r>
              <a:rPr b="1" lang="en-IN" sz="2000">
                <a:latin typeface="Times New Roman"/>
                <a:ea typeface="Times New Roman"/>
                <a:cs typeface="Times New Roman"/>
                <a:sym typeface="Times New Roman"/>
              </a:rPr>
              <a:t>Hardware Requirements</a:t>
            </a:r>
            <a:endParaRPr b="1" sz="2000">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Processor - Ryzen 5 </a:t>
            </a:r>
            <a:endParaRPr sz="1800">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Speed - 1.8GHz</a:t>
            </a:r>
            <a:endParaRPr sz="1800">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RAM - 4GB (minimum)</a:t>
            </a:r>
            <a:endParaRPr sz="1800">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Hard disk- 50GB</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IN"/>
              <a:t>E-Commerce Website for Automotive Parts</a:t>
            </a:r>
            <a:endParaRPr/>
          </a:p>
        </p:txBody>
      </p:sp>
      <p:sp>
        <p:nvSpPr>
          <p:cNvPr id="165" name="Google Shape;165;p22"/>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79400" lvl="0" marL="342900" rtl="0" algn="l">
              <a:lnSpc>
                <a:spcPct val="115000"/>
              </a:lnSpc>
              <a:spcBef>
                <a:spcPts val="0"/>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Modules</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Homepage</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Login and Registration </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Shop</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Cart</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Payment</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Admin Module</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Chatbot</a:t>
            </a:r>
            <a:endParaRPr sz="18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838200" y="537845"/>
            <a:ext cx="10515600" cy="98996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E-Commerce Website for Automotive Parts</a:t>
            </a:r>
            <a:endParaRPr/>
          </a:p>
        </p:txBody>
      </p:sp>
      <p:sp>
        <p:nvSpPr>
          <p:cNvPr id="171" name="Google Shape;171;p23"/>
          <p:cNvSpPr txBox="1"/>
          <p:nvPr>
            <p:ph idx="1" type="body"/>
          </p:nvPr>
        </p:nvSpPr>
        <p:spPr>
          <a:xfrm>
            <a:off x="838200" y="1733550"/>
            <a:ext cx="10515600" cy="4859655"/>
          </a:xfrm>
          <a:prstGeom prst="rect">
            <a:avLst/>
          </a:prstGeom>
          <a:noFill/>
          <a:ln>
            <a:noFill/>
          </a:ln>
        </p:spPr>
        <p:txBody>
          <a:bodyPr anchorCtr="0" anchor="t" bIns="45700" lIns="91425" spcFirstLastPara="1" rIns="91425" wrap="square" tIns="45700">
            <a:normAutofit/>
          </a:bodyPr>
          <a:lstStyle/>
          <a:p>
            <a:pPr indent="-292100" lvl="0" marL="342900" rtl="0" algn="l">
              <a:lnSpc>
                <a:spcPct val="100000"/>
              </a:lnSpc>
              <a:spcBef>
                <a:spcPts val="0"/>
              </a:spcBef>
              <a:spcAft>
                <a:spcPts val="0"/>
              </a:spcAft>
              <a:buClr>
                <a:schemeClr val="dk1"/>
              </a:buClr>
              <a:buSzPts val="2000"/>
              <a:buFont typeface="Times New Roman"/>
              <a:buChar char="●"/>
            </a:pPr>
            <a:r>
              <a:rPr b="1" lang="en-IN" sz="2000">
                <a:latin typeface="Times New Roman"/>
                <a:ea typeface="Times New Roman"/>
                <a:cs typeface="Times New Roman"/>
                <a:sym typeface="Times New Roman"/>
              </a:rPr>
              <a:t>Modules and Submodules</a:t>
            </a:r>
            <a:endParaRPr b="1" sz="2000">
              <a:latin typeface="Times New Roman"/>
              <a:ea typeface="Times New Roman"/>
              <a:cs typeface="Times New Roman"/>
              <a:sym typeface="Times New Roman"/>
            </a:endParaRPr>
          </a:p>
          <a:p>
            <a:pPr indent="-222250" lvl="1" marL="742950" rtl="0" algn="l">
              <a:lnSpc>
                <a:spcPct val="100000"/>
              </a:lnSpc>
              <a:spcBef>
                <a:spcPts val="560"/>
              </a:spcBef>
              <a:spcAft>
                <a:spcPts val="0"/>
              </a:spcAft>
              <a:buClr>
                <a:schemeClr val="dk1"/>
              </a:buClr>
              <a:buSzPts val="1800"/>
              <a:buFont typeface="Times New Roman"/>
              <a:buChar char="○"/>
            </a:pPr>
            <a:r>
              <a:rPr b="1" lang="en-IN" sz="1800">
                <a:latin typeface="Times New Roman"/>
                <a:ea typeface="Times New Roman"/>
                <a:cs typeface="Times New Roman"/>
                <a:sym typeface="Times New Roman"/>
              </a:rPr>
              <a:t>Homepage</a:t>
            </a:r>
            <a:endParaRPr b="1" sz="1800">
              <a:latin typeface="Times New Roman"/>
              <a:ea typeface="Times New Roman"/>
              <a:cs typeface="Times New Roman"/>
              <a:sym typeface="Times New Roman"/>
            </a:endParaRPr>
          </a:p>
          <a:p>
            <a:pPr indent="-190500" lvl="2" marL="1143000" rtl="0" algn="l">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Navigation bar to redirect to different page.</a:t>
            </a:r>
            <a:endParaRPr sz="1800">
              <a:latin typeface="Times New Roman"/>
              <a:ea typeface="Times New Roman"/>
              <a:cs typeface="Times New Roman"/>
              <a:sym typeface="Times New Roman"/>
            </a:endParaRPr>
          </a:p>
          <a:p>
            <a:pPr indent="-222250" lvl="1" marL="742950" rtl="0" algn="l">
              <a:lnSpc>
                <a:spcPct val="100000"/>
              </a:lnSpc>
              <a:spcBef>
                <a:spcPts val="560"/>
              </a:spcBef>
              <a:spcAft>
                <a:spcPts val="0"/>
              </a:spcAft>
              <a:buClr>
                <a:schemeClr val="dk1"/>
              </a:buClr>
              <a:buSzPts val="1800"/>
              <a:buFont typeface="Times New Roman"/>
              <a:buChar char="○"/>
            </a:pPr>
            <a:r>
              <a:rPr b="1" lang="en-IN" sz="1800">
                <a:latin typeface="Times New Roman"/>
                <a:ea typeface="Times New Roman"/>
                <a:cs typeface="Times New Roman"/>
                <a:sym typeface="Times New Roman"/>
              </a:rPr>
              <a:t>Login and Registration</a:t>
            </a:r>
            <a:endParaRPr b="1" sz="1800">
              <a:latin typeface="Times New Roman"/>
              <a:ea typeface="Times New Roman"/>
              <a:cs typeface="Times New Roman"/>
              <a:sym typeface="Times New Roman"/>
            </a:endParaRPr>
          </a:p>
          <a:p>
            <a:pPr indent="-190500" lvl="2" marL="1143000" rtl="0" algn="l">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SSO (Single Sign on)</a:t>
            </a:r>
            <a:endParaRPr sz="1800">
              <a:latin typeface="Times New Roman"/>
              <a:ea typeface="Times New Roman"/>
              <a:cs typeface="Times New Roman"/>
              <a:sym typeface="Times New Roman"/>
            </a:endParaRPr>
          </a:p>
          <a:p>
            <a:pPr indent="-190500" lvl="2" marL="1143000" rtl="0" algn="l">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Security Configuration</a:t>
            </a:r>
            <a:endParaRPr sz="1800">
              <a:latin typeface="Times New Roman"/>
              <a:ea typeface="Times New Roman"/>
              <a:cs typeface="Times New Roman"/>
              <a:sym typeface="Times New Roman"/>
            </a:endParaRPr>
          </a:p>
          <a:p>
            <a:pPr indent="-190500" lvl="2" marL="1143000" rtl="0" algn="l">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Role Based Login</a:t>
            </a:r>
            <a:endParaRPr sz="1800">
              <a:latin typeface="Times New Roman"/>
              <a:ea typeface="Times New Roman"/>
              <a:cs typeface="Times New Roman"/>
              <a:sym typeface="Times New Roman"/>
            </a:endParaRPr>
          </a:p>
          <a:p>
            <a:pPr indent="-190500" lvl="2" marL="1143000" rtl="0" algn="l">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Logout</a:t>
            </a:r>
            <a:endParaRPr sz="1800">
              <a:latin typeface="Times New Roman"/>
              <a:ea typeface="Times New Roman"/>
              <a:cs typeface="Times New Roman"/>
              <a:sym typeface="Times New Roman"/>
            </a:endParaRPr>
          </a:p>
          <a:p>
            <a:pPr indent="-190500" lvl="2" marL="1143000" rtl="0" algn="l">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Encrypted Password </a:t>
            </a:r>
            <a:endParaRPr sz="1800">
              <a:latin typeface="Times New Roman"/>
              <a:ea typeface="Times New Roman"/>
              <a:cs typeface="Times New Roman"/>
              <a:sym typeface="Times New Roman"/>
            </a:endParaRPr>
          </a:p>
          <a:p>
            <a:pPr indent="-190500" lvl="2" marL="1143000" rtl="0" algn="l">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Databases for user, roles, user_roles</a:t>
            </a:r>
            <a:endParaRPr sz="18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Continued...</a:t>
            </a:r>
            <a:endParaRPr/>
          </a:p>
        </p:txBody>
      </p:sp>
      <p:sp>
        <p:nvSpPr>
          <p:cNvPr id="177" name="Google Shape;177;p2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5440" lvl="0" marL="457200" rtl="0" algn="l">
              <a:lnSpc>
                <a:spcPct val="115000"/>
              </a:lnSpc>
              <a:spcBef>
                <a:spcPts val="0"/>
              </a:spcBef>
              <a:spcAft>
                <a:spcPts val="0"/>
              </a:spcAft>
              <a:buSzPts val="1840"/>
              <a:buFont typeface="Times New Roman"/>
              <a:buChar char="●"/>
            </a:pPr>
            <a:r>
              <a:rPr b="1" lang="en-IN">
                <a:latin typeface="Times New Roman"/>
                <a:ea typeface="Times New Roman"/>
                <a:cs typeface="Times New Roman"/>
                <a:sym typeface="Times New Roman"/>
              </a:rPr>
              <a:t>Goal of module:</a:t>
            </a:r>
            <a:endParaRPr b="1">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Homepage is the first page of our website which has a navigation bar to redirect the user to different pages of the website.</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Login and Registration is </a:t>
            </a:r>
            <a:r>
              <a:rPr lang="en-IN" sz="1800">
                <a:latin typeface="Times New Roman"/>
                <a:ea typeface="Times New Roman"/>
                <a:cs typeface="Times New Roman"/>
                <a:sym typeface="Times New Roman"/>
              </a:rPr>
              <a:t>necessary</a:t>
            </a:r>
            <a:r>
              <a:rPr lang="en-IN" sz="1800">
                <a:latin typeface="Times New Roman"/>
                <a:ea typeface="Times New Roman"/>
                <a:cs typeface="Times New Roman"/>
                <a:sym typeface="Times New Roman"/>
              </a:rPr>
              <a:t> if the user wants to buy the product. We have also Included SSO(Single Sign On) which makes it easier to log onto our website.</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Homepage (1st Module)</a:t>
            </a:r>
            <a:endParaRPr/>
          </a:p>
        </p:txBody>
      </p:sp>
      <p:sp>
        <p:nvSpPr>
          <p:cNvPr id="183" name="Google Shape;183;p25"/>
          <p:cNvSpPr txBox="1"/>
          <p:nvPr>
            <p:ph idx="1" type="body"/>
          </p:nvPr>
        </p:nvSpPr>
        <p:spPr>
          <a:xfrm>
            <a:off x="838200" y="1825625"/>
            <a:ext cx="10515600" cy="4553585"/>
          </a:xfrm>
          <a:prstGeom prst="rect">
            <a:avLst/>
          </a:prstGeom>
          <a:noFill/>
          <a:ln>
            <a:noFill/>
          </a:ln>
        </p:spPr>
        <p:txBody>
          <a:bodyPr anchorCtr="0" anchor="t" bIns="45700" lIns="91425" spcFirstLastPara="1" rIns="91425" wrap="square" tIns="45700">
            <a:normAutofit/>
          </a:bodyPr>
          <a:lstStyle/>
          <a:p>
            <a:pPr indent="-254000" lvl="0" marL="342900" rtl="0" algn="l">
              <a:lnSpc>
                <a:spcPct val="115000"/>
              </a:lnSpc>
              <a:spcBef>
                <a:spcPts val="0"/>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Definition</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Homepage is a welcome page of the website from where a user can redirect or move to different pages. </a:t>
            </a:r>
            <a:r>
              <a:rPr lang="en-IN" sz="1800">
                <a:latin typeface="Times New Roman"/>
                <a:ea typeface="Times New Roman"/>
                <a:cs typeface="Times New Roman"/>
                <a:sym typeface="Times New Roman"/>
              </a:rPr>
              <a:t>It's</a:t>
            </a:r>
            <a:r>
              <a:rPr lang="en-IN" sz="1800">
                <a:latin typeface="Times New Roman"/>
                <a:ea typeface="Times New Roman"/>
                <a:cs typeface="Times New Roman"/>
                <a:sym typeface="Times New Roman"/>
              </a:rPr>
              <a:t> a responsive webpage with attractive design.</a:t>
            </a:r>
            <a:endParaRPr sz="1800">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Sub module details :</a:t>
            </a:r>
            <a:endParaRPr b="1">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Navigation Bar which has a connection with remaining </a:t>
            </a:r>
            <a:r>
              <a:rPr lang="en-IN" sz="1800">
                <a:latin typeface="Times New Roman"/>
                <a:ea typeface="Times New Roman"/>
                <a:cs typeface="Times New Roman"/>
                <a:sym typeface="Times New Roman"/>
              </a:rPr>
              <a:t>web pages</a:t>
            </a:r>
            <a:r>
              <a:rPr lang="en-IN" sz="1800">
                <a:latin typeface="Times New Roman"/>
                <a:ea typeface="Times New Roman"/>
                <a:cs typeface="Times New Roman"/>
                <a:sym typeface="Times New Roman"/>
              </a:rPr>
              <a:t> like home, login, shop, cart and logout. After login you can also see your name and a logout button on the navigation bar.</a:t>
            </a:r>
            <a:endParaRPr sz="1800">
              <a:latin typeface="Times New Roman"/>
              <a:ea typeface="Times New Roman"/>
              <a:cs typeface="Times New Roman"/>
              <a:sym typeface="Times New Roman"/>
            </a:endParaRPr>
          </a:p>
          <a:p>
            <a:pPr indent="-254000" lvl="0" marL="342900" rtl="0" algn="l">
              <a:lnSpc>
                <a:spcPct val="115000"/>
              </a:lnSpc>
              <a:spcBef>
                <a:spcPts val="640"/>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Module Interconnection details :</a:t>
            </a:r>
            <a:endParaRPr b="1">
              <a:latin typeface="Times New Roman"/>
              <a:ea typeface="Times New Roman"/>
              <a:cs typeface="Times New Roman"/>
              <a:sym typeface="Times New Roman"/>
            </a:endParaRPr>
          </a:p>
          <a:p>
            <a:pPr indent="-247650" lvl="1" marL="742950" rtl="0" algn="l">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Here the navigation bar is present throughout the website so it is connected to homepage, login page, shop page and cart page.</a:t>
            </a:r>
            <a:endParaRPr sz="1800">
              <a:latin typeface="Times New Roman"/>
              <a:ea typeface="Times New Roman"/>
              <a:cs typeface="Times New Roman"/>
              <a:sym typeface="Times New Roman"/>
            </a:endParaRPr>
          </a:p>
          <a:p>
            <a:pPr indent="-139700" lvl="0" marL="342900" rtl="0" algn="l">
              <a:lnSpc>
                <a:spcPct val="115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Login and Registration (2nd Module)</a:t>
            </a:r>
            <a:endParaRPr/>
          </a:p>
        </p:txBody>
      </p:sp>
      <p:sp>
        <p:nvSpPr>
          <p:cNvPr id="189" name="Google Shape;189;p26"/>
          <p:cNvSpPr txBox="1"/>
          <p:nvPr>
            <p:ph idx="1" type="body"/>
          </p:nvPr>
        </p:nvSpPr>
        <p:spPr>
          <a:xfrm>
            <a:off x="677325" y="2160600"/>
            <a:ext cx="8929200" cy="4357200"/>
          </a:xfrm>
          <a:prstGeom prst="rect">
            <a:avLst/>
          </a:prstGeom>
          <a:noFill/>
          <a:ln>
            <a:noFill/>
          </a:ln>
        </p:spPr>
        <p:txBody>
          <a:bodyPr anchorCtr="0" anchor="t" bIns="45700" lIns="91425" spcFirstLastPara="1" rIns="91425" wrap="square" tIns="45700">
            <a:noAutofit/>
          </a:bodyPr>
          <a:lstStyle/>
          <a:p>
            <a:pPr indent="-274320" lvl="0" marL="342900" rtl="0" algn="l">
              <a:lnSpc>
                <a:spcPct val="115000"/>
              </a:lnSpc>
              <a:spcBef>
                <a:spcPts val="0"/>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Definition </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40030" lvl="1" marL="742950" rtl="0" algn="l">
              <a:lnSpc>
                <a:spcPct val="115000"/>
              </a:lnSpc>
              <a:spcBef>
                <a:spcPts val="504"/>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Login and Registration is essential for any website. While registering user has to enter </a:t>
            </a:r>
            <a:r>
              <a:rPr lang="en-IN" sz="1800">
                <a:latin typeface="Times New Roman"/>
                <a:ea typeface="Times New Roman"/>
                <a:cs typeface="Times New Roman"/>
                <a:sym typeface="Times New Roman"/>
              </a:rPr>
              <a:t>first name</a:t>
            </a:r>
            <a:r>
              <a:rPr lang="en-IN" sz="1800">
                <a:latin typeface="Times New Roman"/>
                <a:ea typeface="Times New Roman"/>
                <a:cs typeface="Times New Roman"/>
                <a:sym typeface="Times New Roman"/>
              </a:rPr>
              <a:t>, </a:t>
            </a:r>
            <a:r>
              <a:rPr lang="en-IN" sz="1800">
                <a:latin typeface="Times New Roman"/>
                <a:ea typeface="Times New Roman"/>
                <a:cs typeface="Times New Roman"/>
                <a:sym typeface="Times New Roman"/>
              </a:rPr>
              <a:t>last name</a:t>
            </a:r>
            <a:r>
              <a:rPr lang="en-IN" sz="1800">
                <a:latin typeface="Times New Roman"/>
                <a:ea typeface="Times New Roman"/>
                <a:cs typeface="Times New Roman"/>
                <a:sym typeface="Times New Roman"/>
              </a:rPr>
              <a:t>, email and password. For login user has to enter the same email and password used while registering.</a:t>
            </a:r>
            <a:endParaRPr sz="1800">
              <a:latin typeface="Times New Roman"/>
              <a:ea typeface="Times New Roman"/>
              <a:cs typeface="Times New Roman"/>
              <a:sym typeface="Times New Roman"/>
            </a:endParaRPr>
          </a:p>
          <a:p>
            <a:pPr indent="-274320" lvl="0" marL="342900" rtl="0" algn="l">
              <a:lnSpc>
                <a:spcPct val="115000"/>
              </a:lnSpc>
              <a:spcBef>
                <a:spcPts val="576"/>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Sub module details</a:t>
            </a: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40030" lvl="1" marL="742950" rtl="0" algn="l">
              <a:lnSpc>
                <a:spcPct val="115000"/>
              </a:lnSpc>
              <a:spcBef>
                <a:spcPts val="504"/>
              </a:spcBef>
              <a:spcAft>
                <a:spcPts val="0"/>
              </a:spcAft>
              <a:buClr>
                <a:schemeClr val="dk1"/>
              </a:buClr>
              <a:buSzPts val="1800"/>
              <a:buFont typeface="Arial"/>
              <a:buChar char="○"/>
            </a:pPr>
            <a:r>
              <a:rPr b="1" lang="en-IN" sz="1800">
                <a:latin typeface="Times New Roman"/>
                <a:ea typeface="Times New Roman"/>
                <a:cs typeface="Times New Roman"/>
                <a:sym typeface="Times New Roman"/>
              </a:rPr>
              <a:t>SSO</a:t>
            </a:r>
            <a:r>
              <a:rPr lang="en-IN" sz="1800">
                <a:latin typeface="Times New Roman"/>
                <a:ea typeface="Times New Roman"/>
                <a:cs typeface="Times New Roman"/>
                <a:sym typeface="Times New Roman"/>
              </a:rPr>
              <a:t> - Single Sign On(SSO) is an identification method that enables users to log in to multiple applications and websites with one set of credentials. Here we have applied sign in with google for easy access to the user.</a:t>
            </a:r>
            <a:endParaRPr sz="1800">
              <a:latin typeface="Times New Roman"/>
              <a:ea typeface="Times New Roman"/>
              <a:cs typeface="Times New Roman"/>
              <a:sym typeface="Times New Roman"/>
            </a:endParaRPr>
          </a:p>
          <a:p>
            <a:pPr indent="-240030" lvl="1" marL="742950" rtl="0" algn="l">
              <a:lnSpc>
                <a:spcPct val="115000"/>
              </a:lnSpc>
              <a:spcBef>
                <a:spcPts val="504"/>
              </a:spcBef>
              <a:spcAft>
                <a:spcPts val="0"/>
              </a:spcAft>
              <a:buClr>
                <a:schemeClr val="dk1"/>
              </a:buClr>
              <a:buSzPts val="1800"/>
              <a:buFont typeface="Arial"/>
              <a:buChar char="○"/>
            </a:pPr>
            <a:r>
              <a:rPr b="1" lang="en-IN" sz="1800">
                <a:latin typeface="Times New Roman"/>
                <a:ea typeface="Times New Roman"/>
                <a:cs typeface="Times New Roman"/>
                <a:sym typeface="Times New Roman"/>
              </a:rPr>
              <a:t>Security Configuration</a:t>
            </a:r>
            <a:r>
              <a:rPr lang="en-IN" sz="1800">
                <a:latin typeface="Times New Roman"/>
                <a:ea typeface="Times New Roman"/>
                <a:cs typeface="Times New Roman"/>
                <a:sym typeface="Times New Roman"/>
              </a:rPr>
              <a:t> - We have applied the security on overall website where the user will only have permission to shop and signup page without the </a:t>
            </a:r>
            <a:r>
              <a:rPr lang="en-IN" sz="1800">
                <a:latin typeface="Times New Roman"/>
                <a:ea typeface="Times New Roman"/>
                <a:cs typeface="Times New Roman"/>
                <a:sym typeface="Times New Roman"/>
              </a:rPr>
              <a:t>sign in</a:t>
            </a:r>
            <a:r>
              <a:rPr lang="en-IN" sz="1800">
                <a:latin typeface="Times New Roman"/>
                <a:ea typeface="Times New Roman"/>
                <a:cs typeface="Times New Roman"/>
                <a:sym typeface="Times New Roman"/>
              </a:rPr>
              <a:t>. No access to admin page either. There is configuration of oauth for SSO, which receives a token and helps the user to login or </a:t>
            </a:r>
            <a:r>
              <a:rPr lang="en-IN" sz="1800">
                <a:latin typeface="Times New Roman"/>
                <a:ea typeface="Times New Roman"/>
                <a:cs typeface="Times New Roman"/>
                <a:sym typeface="Times New Roman"/>
              </a:rPr>
              <a:t>sign up</a:t>
            </a:r>
            <a:r>
              <a:rPr lang="en-IN" sz="1800">
                <a:latin typeface="Times New Roman"/>
                <a:ea typeface="Times New Roman"/>
                <a:cs typeface="Times New Roman"/>
                <a:sym typeface="Times New Roman"/>
              </a:rPr>
              <a:t> with the website.</a:t>
            </a:r>
            <a:endParaRPr sz="1800">
              <a:latin typeface="Times New Roman"/>
              <a:ea typeface="Times New Roman"/>
              <a:cs typeface="Times New Roman"/>
              <a:sym typeface="Times New Roman"/>
            </a:endParaRPr>
          </a:p>
          <a:p>
            <a:pPr indent="-125730" lvl="1" marL="742950" rtl="0" algn="l">
              <a:lnSpc>
                <a:spcPct val="115000"/>
              </a:lnSpc>
              <a:spcBef>
                <a:spcPts val="504"/>
              </a:spcBef>
              <a:spcAft>
                <a:spcPts val="0"/>
              </a:spcAft>
              <a:buClr>
                <a:schemeClr val="dk1"/>
              </a:buClr>
              <a:buSzPts val="2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IN"/>
              <a:t>Continued...</a:t>
            </a:r>
            <a:endParaRPr/>
          </a:p>
        </p:txBody>
      </p:sp>
      <p:sp>
        <p:nvSpPr>
          <p:cNvPr id="195" name="Google Shape;195;p27"/>
          <p:cNvSpPr txBox="1"/>
          <p:nvPr>
            <p:ph idx="1" type="body"/>
          </p:nvPr>
        </p:nvSpPr>
        <p:spPr>
          <a:xfrm>
            <a:off x="838200" y="1825625"/>
            <a:ext cx="9271800" cy="4797900"/>
          </a:xfrm>
          <a:prstGeom prst="rect">
            <a:avLst/>
          </a:prstGeom>
          <a:noFill/>
          <a:ln>
            <a:noFill/>
          </a:ln>
        </p:spPr>
        <p:txBody>
          <a:bodyPr anchorCtr="0" anchor="t" bIns="45700" lIns="91425" spcFirstLastPara="1" rIns="91425" wrap="square" tIns="45700">
            <a:normAutofit/>
          </a:bodyPr>
          <a:lstStyle/>
          <a:p>
            <a:pPr indent="-254000" lvl="0" marL="342900" rtl="0" algn="l">
              <a:lnSpc>
                <a:spcPct val="115000"/>
              </a:lnSpc>
              <a:spcBef>
                <a:spcPts val="0"/>
              </a:spcBef>
              <a:spcAft>
                <a:spcPts val="0"/>
              </a:spcAft>
              <a:buClr>
                <a:schemeClr val="dk1"/>
              </a:buClr>
              <a:buSzPts val="1800"/>
              <a:buFont typeface="Times New Roman"/>
              <a:buChar char="●"/>
            </a:pPr>
            <a:r>
              <a:rPr b="1" lang="en-IN">
                <a:latin typeface="Times New Roman"/>
                <a:ea typeface="Times New Roman"/>
                <a:cs typeface="Times New Roman"/>
                <a:sym typeface="Times New Roman"/>
              </a:rPr>
              <a:t>Sub module details</a:t>
            </a: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Arial"/>
              <a:buChar char="○"/>
            </a:pPr>
            <a:r>
              <a:rPr b="1" lang="en-IN" sz="1800">
                <a:latin typeface="Times New Roman"/>
                <a:ea typeface="Times New Roman"/>
                <a:cs typeface="Times New Roman"/>
                <a:sym typeface="Times New Roman"/>
              </a:rPr>
              <a:t>Role Based Login </a:t>
            </a:r>
            <a:r>
              <a:rPr lang="en-IN" sz="1800">
                <a:latin typeface="Times New Roman"/>
                <a:ea typeface="Times New Roman"/>
                <a:cs typeface="Times New Roman"/>
                <a:sym typeface="Times New Roman"/>
              </a:rPr>
              <a:t>: This website has a admin and user page so we have used a role based login method so that user will not be able to access the admin page. Here we have manually entered only the admin credentials in the database for role based login.</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Arial"/>
              <a:buChar char="○"/>
            </a:pPr>
            <a:r>
              <a:rPr b="1" lang="en-IN" sz="1800">
                <a:latin typeface="Times New Roman"/>
                <a:ea typeface="Times New Roman"/>
                <a:cs typeface="Times New Roman"/>
                <a:sym typeface="Times New Roman"/>
              </a:rPr>
              <a:t>Logout</a:t>
            </a:r>
            <a:r>
              <a:rPr lang="en-IN" sz="1800">
                <a:latin typeface="Times New Roman"/>
                <a:ea typeface="Times New Roman"/>
                <a:cs typeface="Times New Roman"/>
                <a:sym typeface="Times New Roman"/>
              </a:rPr>
              <a:t> - Logout is connected with the security configuration. When  a user logs into the website then in the navigation bar he will get a logout button which will help him to logout of the site.</a:t>
            </a:r>
            <a:endParaRPr sz="1800">
              <a:latin typeface="Times New Roman"/>
              <a:ea typeface="Times New Roman"/>
              <a:cs typeface="Times New Roman"/>
              <a:sym typeface="Times New Roman"/>
            </a:endParaRPr>
          </a:p>
          <a:p>
            <a:pPr indent="-222250" lvl="1" marL="742950" rtl="0" algn="l">
              <a:lnSpc>
                <a:spcPct val="115000"/>
              </a:lnSpc>
              <a:spcBef>
                <a:spcPts val="560"/>
              </a:spcBef>
              <a:spcAft>
                <a:spcPts val="0"/>
              </a:spcAft>
              <a:buClr>
                <a:schemeClr val="dk1"/>
              </a:buClr>
              <a:buSzPts val="1800"/>
              <a:buFont typeface="Arial"/>
              <a:buChar char="○"/>
            </a:pPr>
            <a:r>
              <a:rPr b="1" lang="en-IN" sz="1800">
                <a:latin typeface="Times New Roman"/>
                <a:ea typeface="Times New Roman"/>
                <a:cs typeface="Times New Roman"/>
                <a:sym typeface="Times New Roman"/>
              </a:rPr>
              <a:t>Encrypted Password</a:t>
            </a:r>
            <a:r>
              <a:rPr lang="en-IN" sz="1800">
                <a:latin typeface="Times New Roman"/>
                <a:ea typeface="Times New Roman"/>
                <a:cs typeface="Times New Roman"/>
                <a:sym typeface="Times New Roman"/>
              </a:rPr>
              <a:t> - Website stores the user password in encrypted format. We have implemented this for the security purpose, so that the admin or anyone else will not be able the use the user password.</a:t>
            </a:r>
            <a:endParaRPr sz="1800">
              <a:latin typeface="Times New Roman"/>
              <a:ea typeface="Times New Roman"/>
              <a:cs typeface="Times New Roman"/>
              <a:sym typeface="Times New Roman"/>
            </a:endParaRPr>
          </a:p>
          <a:p>
            <a:pPr indent="-107950" lvl="1" marL="742950" rtl="0" algn="l">
              <a:lnSpc>
                <a:spcPct val="115000"/>
              </a:lnSpc>
              <a:spcBef>
                <a:spcPts val="560"/>
              </a:spcBef>
              <a:spcAft>
                <a:spcPts val="0"/>
              </a:spcAft>
              <a:buClr>
                <a:schemeClr val="dk1"/>
              </a:buClr>
              <a:buSzPts val="2800"/>
              <a:buFont typeface="Arial"/>
              <a:buNone/>
            </a:pPr>
            <a:r>
              <a:t/>
            </a:r>
            <a:endParaRPr sz="1800">
              <a:latin typeface="Times New Roman"/>
              <a:ea typeface="Times New Roman"/>
              <a:cs typeface="Times New Roman"/>
              <a:sym typeface="Times New Roman"/>
            </a:endParaRPr>
          </a:p>
          <a:p>
            <a:pPr indent="-107950" lvl="1" marL="742950" rtl="0" algn="l">
              <a:lnSpc>
                <a:spcPct val="115000"/>
              </a:lnSpc>
              <a:spcBef>
                <a:spcPts val="560"/>
              </a:spcBef>
              <a:spcAft>
                <a:spcPts val="0"/>
              </a:spcAft>
              <a:buClr>
                <a:schemeClr val="dk1"/>
              </a:buClr>
              <a:buSzPts val="2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