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9" r:id="rId3"/>
    <p:sldId id="280" r:id="rId4"/>
    <p:sldId id="259" r:id="rId5"/>
    <p:sldId id="281" r:id="rId6"/>
    <p:sldId id="258" r:id="rId7"/>
    <p:sldId id="261" r:id="rId8"/>
    <p:sldId id="260" r:id="rId9"/>
    <p:sldId id="262" r:id="rId10"/>
    <p:sldId id="270" r:id="rId11"/>
    <p:sldId id="271" r:id="rId12"/>
    <p:sldId id="272" r:id="rId13"/>
    <p:sldId id="273" r:id="rId14"/>
    <p:sldId id="274" r:id="rId15"/>
    <p:sldId id="277" r:id="rId16"/>
    <p:sldId id="278" r:id="rId17"/>
    <p:sldId id="28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67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98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2452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580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5138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80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604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0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54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75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61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65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405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21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91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3393-84FA-4663-AD3E-12FB8AD62BAF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55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3393-84FA-4663-AD3E-12FB8AD62BAF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C66AC1-5CFF-4189-8876-772D95E33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46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6673-4750-AEFE-FB7D-3237FB8B69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n-IN" sz="5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5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5400" b="1" i="0" u="none" strike="noStrike" baseline="0" dirty="0">
                <a:latin typeface="Times New Roman" panose="02020603050405020304" pitchFamily="18" charset="0"/>
              </a:rPr>
              <a:t>E-Commerce Website For Automotive Parts </a:t>
            </a:r>
            <a:r>
              <a:rPr lang="en-US" sz="5400" b="0" i="0" u="none" strike="noStrike" baseline="0" dirty="0">
                <a:latin typeface="Times New Roman" panose="02020603050405020304" pitchFamily="18" charset="0"/>
              </a:rPr>
              <a:t>	</a:t>
            </a:r>
            <a:br>
              <a:rPr lang="en-US" sz="5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0180F-4C41-107C-B2A8-11401C963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57300"/>
          </a:xfrm>
        </p:spPr>
        <p:txBody>
          <a:bodyPr>
            <a:normAutofit fontScale="85000"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b="1" dirty="0">
                <a:solidFill>
                  <a:srgbClr val="3F3F3F"/>
                </a:solidFill>
              </a:rPr>
              <a:t>Name : </a:t>
            </a:r>
            <a:r>
              <a:rPr lang="en-IN" b="1" dirty="0" err="1">
                <a:solidFill>
                  <a:srgbClr val="3F3F3F"/>
                </a:solidFill>
              </a:rPr>
              <a:t>Jishnu</a:t>
            </a:r>
            <a:r>
              <a:rPr lang="en-IN" b="1" dirty="0">
                <a:solidFill>
                  <a:srgbClr val="3F3F3F"/>
                </a:solidFill>
              </a:rPr>
              <a:t> Nambiar (</a:t>
            </a:r>
            <a:r>
              <a:rPr lang="en-IN" b="1" dirty="0" err="1">
                <a:solidFill>
                  <a:srgbClr val="3F3F3F"/>
                </a:solidFill>
              </a:rPr>
              <a:t>Enrollment</a:t>
            </a:r>
            <a:r>
              <a:rPr lang="en-IN" b="1" dirty="0">
                <a:solidFill>
                  <a:srgbClr val="3F3F3F"/>
                </a:solidFill>
              </a:rPr>
              <a:t> No : EBEON0322578300)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b="1" dirty="0">
                <a:solidFill>
                  <a:srgbClr val="3F3F3F"/>
                </a:solidFill>
              </a:rPr>
              <a:t>Name :- Sudhir </a:t>
            </a:r>
            <a:r>
              <a:rPr lang="en-IN" b="1" dirty="0" err="1">
                <a:solidFill>
                  <a:srgbClr val="3F3F3F"/>
                </a:solidFill>
              </a:rPr>
              <a:t>Kumbhar</a:t>
            </a:r>
            <a:r>
              <a:rPr lang="en-IN" b="1" dirty="0">
                <a:solidFill>
                  <a:srgbClr val="3F3F3F"/>
                </a:solidFill>
              </a:rPr>
              <a:t> (</a:t>
            </a:r>
            <a:r>
              <a:rPr lang="en-IN" b="1" dirty="0" err="1">
                <a:solidFill>
                  <a:srgbClr val="3F3F3F"/>
                </a:solidFill>
              </a:rPr>
              <a:t>Enrollment</a:t>
            </a:r>
            <a:r>
              <a:rPr lang="en-IN" b="1" dirty="0">
                <a:solidFill>
                  <a:srgbClr val="3F3F3F"/>
                </a:solidFill>
              </a:rPr>
              <a:t> No : EBEON0322584185)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b="1" dirty="0">
                <a:solidFill>
                  <a:srgbClr val="3F3F3F"/>
                </a:solidFill>
              </a:rPr>
              <a:t>Name: </a:t>
            </a:r>
            <a:r>
              <a:rPr lang="en-IN" b="1" dirty="0" err="1">
                <a:solidFill>
                  <a:srgbClr val="3F3F3F"/>
                </a:solidFill>
              </a:rPr>
              <a:t>Sateeswarbabu</a:t>
            </a:r>
            <a:r>
              <a:rPr lang="en-IN" b="1" dirty="0">
                <a:solidFill>
                  <a:srgbClr val="3F3F3F"/>
                </a:solidFill>
              </a:rPr>
              <a:t> </a:t>
            </a:r>
            <a:r>
              <a:rPr lang="en-IN" b="1" dirty="0" err="1">
                <a:solidFill>
                  <a:srgbClr val="3F3F3F"/>
                </a:solidFill>
              </a:rPr>
              <a:t>Katem</a:t>
            </a:r>
            <a:r>
              <a:rPr lang="en-IN" b="1" dirty="0">
                <a:solidFill>
                  <a:srgbClr val="3F3F3F"/>
                </a:solidFill>
              </a:rPr>
              <a:t> (</a:t>
            </a:r>
            <a:r>
              <a:rPr lang="en-IN" b="1" dirty="0" err="1">
                <a:solidFill>
                  <a:srgbClr val="3F3F3F"/>
                </a:solidFill>
              </a:rPr>
              <a:t>Enrollment</a:t>
            </a:r>
            <a:r>
              <a:rPr lang="en-IN" b="1" dirty="0">
                <a:solidFill>
                  <a:srgbClr val="3F3F3F"/>
                </a:solidFill>
              </a:rPr>
              <a:t> No :EBEON0322571885)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b="1" dirty="0">
                <a:solidFill>
                  <a:srgbClr val="3F3F3F"/>
                </a:solidFill>
              </a:rPr>
              <a:t>Name: </a:t>
            </a:r>
            <a:r>
              <a:rPr lang="en-IN" b="1" dirty="0" err="1">
                <a:solidFill>
                  <a:srgbClr val="3F3F3F"/>
                </a:solidFill>
              </a:rPr>
              <a:t>Ranjini</a:t>
            </a:r>
            <a:r>
              <a:rPr lang="en-IN" b="1" dirty="0">
                <a:solidFill>
                  <a:srgbClr val="3F3F3F"/>
                </a:solidFill>
              </a:rPr>
              <a:t> </a:t>
            </a:r>
            <a:r>
              <a:rPr lang="en-IN" b="1" dirty="0" err="1">
                <a:solidFill>
                  <a:srgbClr val="3F3F3F"/>
                </a:solidFill>
              </a:rPr>
              <a:t>Devi.R</a:t>
            </a:r>
            <a:r>
              <a:rPr lang="en-IN" b="1" dirty="0">
                <a:solidFill>
                  <a:srgbClr val="3F3F3F"/>
                </a:solidFill>
              </a:rPr>
              <a:t> (</a:t>
            </a:r>
            <a:r>
              <a:rPr lang="en-IN" b="1" dirty="0" err="1">
                <a:solidFill>
                  <a:srgbClr val="3F3F3F"/>
                </a:solidFill>
              </a:rPr>
              <a:t>Enrollment</a:t>
            </a:r>
            <a:r>
              <a:rPr lang="en-IN" b="1" dirty="0">
                <a:solidFill>
                  <a:srgbClr val="3F3F3F"/>
                </a:solidFill>
              </a:rPr>
              <a:t> No : EBEON0322579232)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b="1" dirty="0">
                <a:solidFill>
                  <a:srgbClr val="3F3F3F"/>
                </a:solidFill>
              </a:rPr>
              <a:t>Name: </a:t>
            </a:r>
            <a:r>
              <a:rPr lang="en-IN" b="1" dirty="0" err="1">
                <a:solidFill>
                  <a:srgbClr val="3F3F3F"/>
                </a:solidFill>
              </a:rPr>
              <a:t>Sanjai.S</a:t>
            </a:r>
            <a:r>
              <a:rPr lang="en-IN" b="1" dirty="0">
                <a:solidFill>
                  <a:srgbClr val="3F3F3F"/>
                </a:solidFill>
              </a:rPr>
              <a:t> (</a:t>
            </a:r>
            <a:r>
              <a:rPr lang="en-IN" b="1" dirty="0" err="1">
                <a:solidFill>
                  <a:srgbClr val="3F3F3F"/>
                </a:solidFill>
              </a:rPr>
              <a:t>Enrollment</a:t>
            </a:r>
            <a:r>
              <a:rPr lang="en-IN" b="1" dirty="0">
                <a:solidFill>
                  <a:srgbClr val="3F3F3F"/>
                </a:solidFill>
              </a:rPr>
              <a:t> No : EBEON0322574368)</a:t>
            </a:r>
            <a:endParaRPr lang="en-IN" dirty="0"/>
          </a:p>
          <a:p>
            <a:endParaRPr lang="en-IN" dirty="0"/>
          </a:p>
        </p:txBody>
      </p:sp>
      <p:sp>
        <p:nvSpPr>
          <p:cNvPr id="6" name="Google Shape;147;p19">
            <a:extLst>
              <a:ext uri="{FF2B5EF4-FFF2-40B4-BE49-F238E27FC236}">
                <a16:creationId xmlns:a16="http://schemas.microsoft.com/office/drawing/2014/main" id="{5FDD9E9B-FE0A-9238-84F1-4199420D9703}"/>
              </a:ext>
            </a:extLst>
          </p:cNvPr>
          <p:cNvSpPr txBox="1"/>
          <p:nvPr/>
        </p:nvSpPr>
        <p:spPr>
          <a:xfrm>
            <a:off x="5436425" y="6041500"/>
            <a:ext cx="3299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Guided by :</a:t>
            </a:r>
            <a:endParaRPr sz="180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Mr. </a:t>
            </a:r>
            <a:r>
              <a:rPr lang="en-IN" sz="2000" b="1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Vardharajan</a:t>
            </a:r>
            <a:endParaRPr sz="2000" b="1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489017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3F9866E-9908-0B1D-B8E9-D24DEC0E7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5164667" cy="787400"/>
          </a:xfrm>
        </p:spPr>
        <p:txBody>
          <a:bodyPr>
            <a:normAutofit fontScale="90000"/>
          </a:bodyPr>
          <a:lstStyle/>
          <a:p>
            <a:r>
              <a:rPr lang="en-IN" dirty="0"/>
              <a:t>Tech architecture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6" name="Google Shape;257;p31">
            <a:extLst>
              <a:ext uri="{FF2B5EF4-FFF2-40B4-BE49-F238E27FC236}">
                <a16:creationId xmlns:a16="http://schemas.microsoft.com/office/drawing/2014/main" id="{7F127E83-66D3-3198-0964-4C8357240E29}"/>
              </a:ext>
            </a:extLst>
          </p:cNvPr>
          <p:cNvSpPr/>
          <p:nvPr/>
        </p:nvSpPr>
        <p:spPr>
          <a:xfrm>
            <a:off x="6029325" y="4657725"/>
            <a:ext cx="1152600" cy="1828800"/>
          </a:xfrm>
          <a:prstGeom prst="can">
            <a:avLst>
              <a:gd name="adj" fmla="val 25000"/>
            </a:avLst>
          </a:prstGeom>
          <a:solidFill>
            <a:srgbClr val="92D05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MySQL</a:t>
            </a:r>
            <a:endParaRPr dirty="0"/>
          </a:p>
        </p:txBody>
      </p:sp>
      <p:sp>
        <p:nvSpPr>
          <p:cNvPr id="10" name="Google Shape;266;p31">
            <a:extLst>
              <a:ext uri="{FF2B5EF4-FFF2-40B4-BE49-F238E27FC236}">
                <a16:creationId xmlns:a16="http://schemas.microsoft.com/office/drawing/2014/main" id="{BE044AC8-3FFB-1441-2008-2DAD78F0C658}"/>
              </a:ext>
            </a:extLst>
          </p:cNvPr>
          <p:cNvSpPr/>
          <p:nvPr/>
        </p:nvSpPr>
        <p:spPr>
          <a:xfrm>
            <a:off x="4638825" y="4785825"/>
            <a:ext cx="1390500" cy="15726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accent6"/>
          </a:solidFill>
          <a:ln w="19050" cap="rnd" cmpd="sng">
            <a:solidFill>
              <a:srgbClr val="256C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1.)DDL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2.)DML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3.)DCL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4.)TCL</a:t>
            </a:r>
            <a:endParaRPr dirty="0"/>
          </a:p>
        </p:txBody>
      </p:sp>
      <p:sp>
        <p:nvSpPr>
          <p:cNvPr id="14" name="Google Shape;252;p31">
            <a:extLst>
              <a:ext uri="{FF2B5EF4-FFF2-40B4-BE49-F238E27FC236}">
                <a16:creationId xmlns:a16="http://schemas.microsoft.com/office/drawing/2014/main" id="{E3F33C6C-C2C8-14A5-09E9-95F5A35C75F6}"/>
              </a:ext>
            </a:extLst>
          </p:cNvPr>
          <p:cNvSpPr/>
          <p:nvPr/>
        </p:nvSpPr>
        <p:spPr>
          <a:xfrm>
            <a:off x="314325" y="2733675"/>
            <a:ext cx="1533600" cy="828600"/>
          </a:xfrm>
          <a:prstGeom prst="ellipse">
            <a:avLst/>
          </a:prstGeom>
          <a:solidFill>
            <a:srgbClr val="92D05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149987" dist="250190" dir="8460000" algn="ctr">
              <a:srgbClr val="000000">
                <a:alpha val="2784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Browser</a:t>
            </a:r>
            <a:endParaRPr/>
          </a:p>
        </p:txBody>
      </p:sp>
      <p:sp>
        <p:nvSpPr>
          <p:cNvPr id="16" name="Google Shape;258;p31">
            <a:extLst>
              <a:ext uri="{FF2B5EF4-FFF2-40B4-BE49-F238E27FC236}">
                <a16:creationId xmlns:a16="http://schemas.microsoft.com/office/drawing/2014/main" id="{B6A8D315-5E00-26C1-4BD6-56EE12260C3F}"/>
              </a:ext>
            </a:extLst>
          </p:cNvPr>
          <p:cNvSpPr/>
          <p:nvPr/>
        </p:nvSpPr>
        <p:spPr>
          <a:xfrm>
            <a:off x="1930400" y="3055125"/>
            <a:ext cx="489000" cy="185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rgbClr val="256C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" name="Google Shape;253;p31">
            <a:extLst>
              <a:ext uri="{FF2B5EF4-FFF2-40B4-BE49-F238E27FC236}">
                <a16:creationId xmlns:a16="http://schemas.microsoft.com/office/drawing/2014/main" id="{6CA810B8-3772-292A-479B-12CBA4BE1F0F}"/>
              </a:ext>
            </a:extLst>
          </p:cNvPr>
          <p:cNvSpPr/>
          <p:nvPr/>
        </p:nvSpPr>
        <p:spPr>
          <a:xfrm>
            <a:off x="2705100" y="2895600"/>
            <a:ext cx="1495500" cy="533400"/>
          </a:xfrm>
          <a:prstGeom prst="rect">
            <a:avLst/>
          </a:prstGeom>
          <a:solidFill>
            <a:srgbClr val="92D05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149987" dist="250190" dir="8460000" algn="ctr">
              <a:srgbClr val="000000">
                <a:alpha val="2784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FrontEnd</a:t>
            </a:r>
            <a:endParaRPr sz="18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" name="Google Shape;259;p31">
            <a:extLst>
              <a:ext uri="{FF2B5EF4-FFF2-40B4-BE49-F238E27FC236}">
                <a16:creationId xmlns:a16="http://schemas.microsoft.com/office/drawing/2014/main" id="{4880AF78-F809-CEB2-0B74-E687EE76A8B6}"/>
              </a:ext>
            </a:extLst>
          </p:cNvPr>
          <p:cNvSpPr/>
          <p:nvPr/>
        </p:nvSpPr>
        <p:spPr>
          <a:xfrm>
            <a:off x="4495800" y="3057525"/>
            <a:ext cx="819300" cy="276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rgbClr val="256C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" name="Google Shape;254;p31">
            <a:extLst>
              <a:ext uri="{FF2B5EF4-FFF2-40B4-BE49-F238E27FC236}">
                <a16:creationId xmlns:a16="http://schemas.microsoft.com/office/drawing/2014/main" id="{C333473B-7439-D994-1F08-69BA88FD7A05}"/>
              </a:ext>
            </a:extLst>
          </p:cNvPr>
          <p:cNvSpPr/>
          <p:nvPr/>
        </p:nvSpPr>
        <p:spPr>
          <a:xfrm>
            <a:off x="5638800" y="2895600"/>
            <a:ext cx="1619100" cy="533400"/>
          </a:xfrm>
          <a:prstGeom prst="rect">
            <a:avLst/>
          </a:prstGeom>
          <a:solidFill>
            <a:srgbClr val="92D05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149987" dist="250190" dir="8460000" algn="ctr">
              <a:srgbClr val="000000">
                <a:alpha val="2784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BackEnd</a:t>
            </a:r>
            <a:endParaRPr sz="18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" name="Google Shape;261;p31">
            <a:extLst>
              <a:ext uri="{FF2B5EF4-FFF2-40B4-BE49-F238E27FC236}">
                <a16:creationId xmlns:a16="http://schemas.microsoft.com/office/drawing/2014/main" id="{D15BFDE2-8EAF-77EC-8A9A-3F8D463B7567}"/>
              </a:ext>
            </a:extLst>
          </p:cNvPr>
          <p:cNvSpPr/>
          <p:nvPr/>
        </p:nvSpPr>
        <p:spPr>
          <a:xfrm rot="-5400000">
            <a:off x="8070000" y="2288399"/>
            <a:ext cx="881100" cy="1666800"/>
          </a:xfrm>
          <a:prstGeom prst="leftRigh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1"/>
          </a:solidFill>
          <a:ln w="19050" cap="rnd" cmpd="sng">
            <a:solidFill>
              <a:srgbClr val="256C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" name="Google Shape;255;p31">
            <a:extLst>
              <a:ext uri="{FF2B5EF4-FFF2-40B4-BE49-F238E27FC236}">
                <a16:creationId xmlns:a16="http://schemas.microsoft.com/office/drawing/2014/main" id="{EBF418F7-62B6-2DB8-1359-364AC2C11590}"/>
              </a:ext>
            </a:extLst>
          </p:cNvPr>
          <p:cNvSpPr/>
          <p:nvPr/>
        </p:nvSpPr>
        <p:spPr>
          <a:xfrm>
            <a:off x="8153400" y="1724024"/>
            <a:ext cx="1666800" cy="7287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149987" dist="250190" dir="8460000" algn="ctr">
              <a:srgbClr val="000000">
                <a:alpha val="2784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Spring Boot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" name="Google Shape;264;p31">
            <a:extLst>
              <a:ext uri="{FF2B5EF4-FFF2-40B4-BE49-F238E27FC236}">
                <a16:creationId xmlns:a16="http://schemas.microsoft.com/office/drawing/2014/main" id="{9FDB4EE6-F24F-BA3E-3A63-F1AE8D512E52}"/>
              </a:ext>
            </a:extLst>
          </p:cNvPr>
          <p:cNvSpPr/>
          <p:nvPr/>
        </p:nvSpPr>
        <p:spPr>
          <a:xfrm>
            <a:off x="7848599" y="87325"/>
            <a:ext cx="2710500" cy="14367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accent6"/>
          </a:solidFill>
          <a:ln w="190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1.)Data JPA Security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2.)Oauth2-Client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3.)</a:t>
            </a:r>
            <a:r>
              <a:rPr lang="en-IN" sz="18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Thymeleaf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4.)</a:t>
            </a:r>
            <a:r>
              <a:rPr lang="en-IN" sz="18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DevTools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5.)Web</a:t>
            </a:r>
            <a:endParaRPr dirty="0"/>
          </a:p>
        </p:txBody>
      </p:sp>
      <p:sp>
        <p:nvSpPr>
          <p:cNvPr id="23" name="Google Shape;262;p31">
            <a:extLst>
              <a:ext uri="{FF2B5EF4-FFF2-40B4-BE49-F238E27FC236}">
                <a16:creationId xmlns:a16="http://schemas.microsoft.com/office/drawing/2014/main" id="{CE46984C-4C18-23A3-FFCD-1E9E9550DC42}"/>
              </a:ext>
            </a:extLst>
          </p:cNvPr>
          <p:cNvSpPr/>
          <p:nvPr/>
        </p:nvSpPr>
        <p:spPr>
          <a:xfrm>
            <a:off x="2705100" y="1327150"/>
            <a:ext cx="1876500" cy="13209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accent6"/>
          </a:solidFill>
          <a:ln w="190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1.)HTML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2.)CSS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3.)JavaScript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4.)</a:t>
            </a:r>
            <a:r>
              <a:rPr lang="en-IN" sz="18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BootStrap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" name="Google Shape;263;p31">
            <a:extLst>
              <a:ext uri="{FF2B5EF4-FFF2-40B4-BE49-F238E27FC236}">
                <a16:creationId xmlns:a16="http://schemas.microsoft.com/office/drawing/2014/main" id="{1A8EEA40-8BBD-1232-38DC-A1B6816A73BE}"/>
              </a:ext>
            </a:extLst>
          </p:cNvPr>
          <p:cNvSpPr/>
          <p:nvPr/>
        </p:nvSpPr>
        <p:spPr>
          <a:xfrm>
            <a:off x="5295900" y="1327150"/>
            <a:ext cx="1876500" cy="12867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accent6"/>
          </a:solidFill>
          <a:ln w="190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1.)Java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2.)Spring Boot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3.)Hibernate</a:t>
            </a:r>
            <a:r>
              <a:rPr lang="en-IN" dirty="0"/>
              <a:t> </a:t>
            </a:r>
            <a:r>
              <a:rPr lang="en-I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concepts</a:t>
            </a:r>
            <a:endParaRPr dirty="0"/>
          </a:p>
        </p:txBody>
      </p:sp>
      <p:sp>
        <p:nvSpPr>
          <p:cNvPr id="26" name="Google Shape;260;p31">
            <a:extLst>
              <a:ext uri="{FF2B5EF4-FFF2-40B4-BE49-F238E27FC236}">
                <a16:creationId xmlns:a16="http://schemas.microsoft.com/office/drawing/2014/main" id="{03BBCF9D-FD4C-4528-B834-F3F1811A2497}"/>
              </a:ext>
            </a:extLst>
          </p:cNvPr>
          <p:cNvSpPr/>
          <p:nvPr/>
        </p:nvSpPr>
        <p:spPr>
          <a:xfrm>
            <a:off x="6445250" y="3562350"/>
            <a:ext cx="228600" cy="733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rgbClr val="256C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" name="Google Shape;256;p31">
            <a:extLst>
              <a:ext uri="{FF2B5EF4-FFF2-40B4-BE49-F238E27FC236}">
                <a16:creationId xmlns:a16="http://schemas.microsoft.com/office/drawing/2014/main" id="{52FC2051-B4AB-488D-A857-C44423DAAD98}"/>
              </a:ext>
            </a:extLst>
          </p:cNvPr>
          <p:cNvSpPr/>
          <p:nvPr/>
        </p:nvSpPr>
        <p:spPr>
          <a:xfrm>
            <a:off x="8178627" y="3790950"/>
            <a:ext cx="1666800" cy="7335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149987" dist="250190" dir="8460000" algn="ctr">
              <a:srgbClr val="000000">
                <a:alpha val="2784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Hibernate</a:t>
            </a:r>
            <a:endParaRPr dirty="0"/>
          </a:p>
        </p:txBody>
      </p:sp>
      <p:sp>
        <p:nvSpPr>
          <p:cNvPr id="28" name="Google Shape;265;p31">
            <a:extLst>
              <a:ext uri="{FF2B5EF4-FFF2-40B4-BE49-F238E27FC236}">
                <a16:creationId xmlns:a16="http://schemas.microsoft.com/office/drawing/2014/main" id="{8018A5CE-5F2D-945C-5E05-B8596D462FA2}"/>
              </a:ext>
            </a:extLst>
          </p:cNvPr>
          <p:cNvSpPr/>
          <p:nvPr/>
        </p:nvSpPr>
        <p:spPr>
          <a:xfrm>
            <a:off x="7929037" y="4549246"/>
            <a:ext cx="2415000" cy="205170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accent6"/>
          </a:solidFill>
          <a:ln w="19050" cap="rnd" cmpd="sng">
            <a:solidFill>
              <a:srgbClr val="256C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1.)Object Persistence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2.)Mapping with POJO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3.)Database Connection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9154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EFFF-22E9-78A5-D8B1-BAA3D9DB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725"/>
            <a:ext cx="6409267" cy="1325563"/>
          </a:xfrm>
        </p:spPr>
        <p:txBody>
          <a:bodyPr/>
          <a:lstStyle/>
          <a:p>
            <a:r>
              <a:rPr lang="en-IN" dirty="0"/>
              <a:t>Activity </a:t>
            </a:r>
            <a:r>
              <a:rPr lang="en-IN" dirty="0" err="1"/>
              <a:t>Digram</a:t>
            </a:r>
            <a:endParaRPr lang="en-IN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D3C525B4-D634-8DDE-47FE-BAA7989E7D6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64667" y="470958"/>
            <a:ext cx="6615018" cy="519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09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5E3F-4CEB-523B-B829-148B7785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9E0E4-3501-CE51-0479-7792C9575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6714"/>
            <a:ext cx="8596668" cy="3880773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400" dirty="0"/>
              <a:t>Shop  error was faced. timeline in inserting the value into date &amp; time. This error was  faced due to </a:t>
            </a:r>
            <a:r>
              <a:rPr lang="en-US" sz="2400" dirty="0" err="1"/>
              <a:t>formate</a:t>
            </a:r>
            <a:r>
              <a:rPr lang="en-US" sz="2400" dirty="0"/>
              <a:t> date &amp; time, I resolved it by naming it properly.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400" dirty="0"/>
              <a:t>Shop page faced an error of not redirecting to the Shop page. This error was faced due  to unnecessary or wrong references to </a:t>
            </a:r>
            <a:r>
              <a:rPr lang="en-US" sz="2400" dirty="0" err="1"/>
              <a:t>css</a:t>
            </a:r>
            <a:r>
              <a:rPr lang="en-US" sz="2400" dirty="0"/>
              <a:t> and </a:t>
            </a:r>
            <a:r>
              <a:rPr lang="en-US" sz="2400" dirty="0" err="1"/>
              <a:t>js</a:t>
            </a:r>
            <a:r>
              <a:rPr lang="en-US" sz="2400" dirty="0"/>
              <a:t> files. This error was resolved by giving  the proper path to that specific files.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5506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7FB3-FD21-6F28-C70D-546B86A1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about the module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61AAC-70DC-81F1-4D25-573521C27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4"/>
            <a:ext cx="8596668" cy="3207212"/>
          </a:xfrm>
        </p:spPr>
        <p:txBody>
          <a:bodyPr>
            <a:normAutofit/>
          </a:bodyPr>
          <a:lstStyle/>
          <a:p>
            <a:pPr marL="554355" marR="5080" lvl="0" indent="-542290" algn="l" defTabSz="914400" rtl="0" eaLnBrk="1" fontAlgn="auto" latinLnBrk="0" hangingPunct="1">
              <a:lnSpc>
                <a:spcPct val="107800"/>
              </a:lnSpc>
              <a:spcBef>
                <a:spcPts val="265"/>
              </a:spcBef>
              <a:spcAft>
                <a:spcPts val="0"/>
              </a:spcAft>
              <a:buClr>
                <a:srgbClr val="000000"/>
              </a:buClr>
              <a:buSzPct val="177777"/>
              <a:buFont typeface="Wingdings" panose="05000000000000000000" pitchFamily="2" charset="2"/>
              <a:buChar char="Ø"/>
              <a:tabLst>
                <a:tab pos="554990" algn="l"/>
              </a:tabLst>
              <a:defRPr/>
            </a:pPr>
            <a:r>
              <a:rPr lang="en-US"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Shop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</a:t>
            </a:r>
            <a:r>
              <a:rPr kumimoji="0" lang="en-US" sz="2000" b="0" i="0" u="none" strike="noStrike" kern="1200" cap="none" spc="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module has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a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Timeline  feature,</a:t>
            </a:r>
            <a:r>
              <a:rPr kumimoji="0" lang="en-US" sz="2000" b="0" i="0" u="none" strike="noStrike" kern="1200" cap="none" spc="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which</a:t>
            </a:r>
            <a:r>
              <a:rPr kumimoji="0" lang="en-US" sz="2000" b="0" i="0" u="none" strike="noStrike" kern="1200" cap="none" spc="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helps</a:t>
            </a:r>
            <a:r>
              <a:rPr kumimoji="0" lang="en-US" sz="2000" b="0" i="0" u="none" strike="noStrike" kern="1200" cap="none" spc="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easy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show product</a:t>
            </a:r>
            <a:r>
              <a:rPr kumimoji="0" lang="en-US" sz="2000" b="0" i="0" u="none" strike="noStrike" kern="1200" cap="none" spc="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with</a:t>
            </a:r>
            <a:r>
              <a:rPr kumimoji="0" lang="en-US" sz="2000" b="0" i="0" u="none" strike="noStrike" kern="1200" cap="none" spc="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Shop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website.</a:t>
            </a:r>
            <a:r>
              <a:rPr kumimoji="0" lang="en-US" sz="2000" b="0" i="0" u="none" strike="noStrike" kern="1200" cap="none" spc="-3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2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With</a:t>
            </a:r>
            <a:r>
              <a:rPr kumimoji="0" lang="en-US" sz="2000" b="0" i="0" u="none" strike="noStrike" kern="1200" cap="none" spc="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help</a:t>
            </a:r>
            <a:r>
              <a:rPr kumimoji="0" lang="en-US" sz="2000" b="0" i="0" u="none" strike="noStrike" kern="1200" cap="none" spc="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</a:t>
            </a:r>
            <a:r>
              <a:rPr kumimoji="0" lang="en-US" sz="2000" b="0" i="0" u="none" strike="noStrike" kern="1200" cap="none" spc="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Special offer</a:t>
            </a:r>
            <a:r>
              <a:rPr lang="en-US" sz="2000" spc="-5" dirty="0">
                <a:solidFill>
                  <a:srgbClr val="3F3F3F"/>
                </a:solidFill>
                <a:latin typeface="Times New Roman"/>
                <a:cs typeface="Times New Roman"/>
              </a:rPr>
              <a:t> Product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But end while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user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don’t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have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</a:t>
            </a:r>
            <a:r>
              <a:rPr kumimoji="0" lang="en-US" sz="2000" b="0" i="0" u="none" strike="noStrike" kern="1200" cap="none" spc="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their</a:t>
            </a:r>
            <a:r>
              <a:rPr lang="en-US" sz="2000" spc="5" dirty="0">
                <a:solidFill>
                  <a:srgbClr val="3F3F3F"/>
                </a:solidFill>
                <a:latin typeface="Times New Roman"/>
                <a:cs typeface="Times New Roman"/>
              </a:rPr>
              <a:t> product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54355" marR="0" lvl="0" indent="-54229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7777"/>
              <a:buFont typeface="Wingdings" panose="05000000000000000000" pitchFamily="2" charset="2"/>
              <a:buChar char="Ø"/>
              <a:tabLst>
                <a:tab pos="554990" algn="l"/>
              </a:tabLst>
              <a:defRPr/>
            </a:pP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webpages have amazing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transition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effect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to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54355" marR="0" lvl="0" indent="-542290" algn="l" defTabSz="914400" rtl="0" eaLnBrk="1" fontAlgn="auto" latinLnBrk="0" hangingPunct="1">
              <a:lnSpc>
                <a:spcPct val="100000"/>
              </a:lnSpc>
              <a:spcBef>
                <a:spcPts val="2320"/>
              </a:spcBef>
              <a:spcAft>
                <a:spcPts val="0"/>
              </a:spcAft>
              <a:buClr>
                <a:srgbClr val="000000"/>
              </a:buClr>
              <a:buSzPct val="177777"/>
              <a:buFont typeface="Wingdings" panose="05000000000000000000" pitchFamily="2" charset="2"/>
              <a:buChar char="Ø"/>
              <a:tabLst>
                <a:tab pos="554990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has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a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user</a:t>
            </a:r>
            <a:r>
              <a:rPr kumimoji="0" lang="en-US" sz="2000" b="0" i="0" u="none" strike="noStrike" kern="1200" cap="none" spc="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friendly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interface,</a:t>
            </a:r>
            <a:r>
              <a:rPr kumimoji="0" lang="en-US" sz="2000" b="0" i="0" u="none" strike="noStrike" kern="1200" cap="none" spc="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where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users</a:t>
            </a:r>
            <a:r>
              <a:rPr kumimoji="0" lang="en-US" sz="2000" b="0" i="0" u="none" strike="noStrike" kern="1200" cap="none" spc="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will find</a:t>
            </a:r>
            <a:r>
              <a:rPr kumimoji="0" lang="en-US" sz="2000" b="0" i="0" u="none" strike="noStrike" kern="1200" cap="none" spc="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easy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use.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9547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C742-AD31-E91C-AB78-8C3A798E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8200"/>
          </a:xfrm>
        </p:spPr>
        <p:txBody>
          <a:bodyPr>
            <a:normAutofit fontScale="90000"/>
          </a:bodyPr>
          <a:lstStyle/>
          <a:p>
            <a:r>
              <a:rPr lang="en-IN" dirty="0"/>
              <a:t>Future enhancement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E84A5-A7AF-719F-6562-BEB3ED4F0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609" y="1731964"/>
            <a:ext cx="8596668" cy="3880773"/>
          </a:xfrm>
        </p:spPr>
        <p:txBody>
          <a:bodyPr/>
          <a:lstStyle/>
          <a:p>
            <a:pPr marL="554355" marR="0" lvl="0" indent="-542290" algn="l" defTabSz="914400" rtl="0" eaLnBrk="1" fontAlgn="auto" latinLnBrk="0" hangingPunct="1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>
                <a:srgbClr val="000000"/>
              </a:buClr>
              <a:buSzPct val="177777"/>
              <a:buFont typeface="Wingdings" panose="05000000000000000000" pitchFamily="2" charset="2"/>
              <a:buChar char="Ø"/>
              <a:tabLst>
                <a:tab pos="554990" algn="l"/>
              </a:tabLst>
              <a:defRPr/>
            </a:pPr>
            <a:r>
              <a:rPr kumimoji="0" lang="en-US" sz="2800" b="0" i="0" u="none" strike="noStrike" kern="1200" cap="none" spc="-6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add</a:t>
            </a:r>
            <a:r>
              <a:rPr kumimoji="0" lang="en-US" sz="2800" b="0" i="0" u="none" strike="noStrike" kern="1200" cap="none" spc="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Sell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product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option,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where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user</a:t>
            </a:r>
            <a:r>
              <a:rPr kumimoji="0" lang="en-US" sz="2800" b="0" i="0" u="none" strike="noStrike" kern="1200" cap="none" spc="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will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also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 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able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</a:t>
            </a:r>
            <a:r>
              <a:rPr kumimoji="0" lang="en-US" sz="2800" b="0" i="0" u="none" strike="noStrike" kern="1200" cap="none" spc="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sell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their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own</a:t>
            </a:r>
            <a:r>
              <a:rPr kumimoji="0" lang="en-US" sz="2800" b="0" i="0" u="none" strike="noStrike" kern="1200" cap="none" spc="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products.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54355" marR="0" lvl="0" indent="-542290" algn="l" defTabSz="914400" rtl="0" eaLnBrk="1" fontAlgn="auto" latinLnBrk="0" hangingPunct="1">
              <a:lnSpc>
                <a:spcPct val="100000"/>
              </a:lnSpc>
              <a:spcBef>
                <a:spcPts val="2320"/>
              </a:spcBef>
              <a:spcAft>
                <a:spcPts val="0"/>
              </a:spcAft>
              <a:buClr>
                <a:srgbClr val="000000"/>
              </a:buClr>
              <a:buSzPct val="177777"/>
              <a:buFont typeface="Wingdings" panose="05000000000000000000" pitchFamily="2" charset="2"/>
              <a:buChar char="Ø"/>
              <a:tabLst>
                <a:tab pos="554990" algn="l"/>
              </a:tabLst>
              <a:defRPr/>
            </a:pP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Add more Single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Sign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links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like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800" b="0" i="0" u="none" strike="noStrike" kern="1200" cap="none" spc="-5" normalizeH="0" baseline="0" noProof="0" dirty="0" err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facebook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800" b="0" i="0" u="none" strike="noStrike" kern="1200" cap="none" spc="-1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twitter,</a:t>
            </a:r>
            <a:r>
              <a:rPr kumimoji="0" lang="en-US" sz="2800" b="0" i="0" u="none" strike="noStrike" kern="1200" cap="none" spc="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etc.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54355" marR="0" lvl="0" indent="-542290" algn="l" defTabSz="914400" rtl="0" eaLnBrk="1" fontAlgn="auto" latinLnBrk="0" hangingPunct="1">
              <a:lnSpc>
                <a:spcPct val="100000"/>
              </a:lnSpc>
              <a:spcBef>
                <a:spcPts val="2320"/>
              </a:spcBef>
              <a:spcAft>
                <a:spcPts val="0"/>
              </a:spcAft>
              <a:buClr>
                <a:srgbClr val="000000"/>
              </a:buClr>
              <a:buSzPct val="177777"/>
              <a:buFont typeface="Wingdings" panose="05000000000000000000" pitchFamily="2" charset="2"/>
              <a:buChar char="Ø"/>
              <a:tabLst>
                <a:tab pos="554990" algn="l"/>
              </a:tabLst>
              <a:defRPr/>
            </a:pP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Include</a:t>
            </a:r>
            <a:r>
              <a:rPr kumimoji="0" lang="en-US" sz="2800" b="0" i="0" u="none" strike="noStrike" kern="1200" cap="none" spc="-2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stock</a:t>
            </a:r>
            <a:r>
              <a:rPr kumimoji="0" lang="en-US" sz="2800" b="0" i="0" u="none" strike="noStrike" kern="1200" cap="none" spc="-1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management.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54355" marR="0" lvl="0" indent="-542290" algn="l" defTabSz="914400" rtl="0" eaLnBrk="1" fontAlgn="auto" latinLnBrk="0" hangingPunct="1">
              <a:lnSpc>
                <a:spcPct val="100000"/>
              </a:lnSpc>
              <a:spcBef>
                <a:spcPts val="2320"/>
              </a:spcBef>
              <a:spcAft>
                <a:spcPts val="0"/>
              </a:spcAft>
              <a:buClr>
                <a:srgbClr val="000000"/>
              </a:buClr>
              <a:buSzPct val="177777"/>
              <a:buFont typeface="Wingdings" panose="05000000000000000000" pitchFamily="2" charset="2"/>
              <a:buChar char="Ø"/>
              <a:tabLst>
                <a:tab pos="554990" algn="l"/>
              </a:tabLst>
              <a:defRPr/>
            </a:pP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User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profile including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orders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800" b="0" i="0" u="none" strike="noStrike" kern="1200" cap="none" spc="-2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history.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065" indent="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177777"/>
              <a:buNone/>
              <a:tabLst>
                <a:tab pos="554990" algn="l"/>
              </a:tabLst>
            </a:pP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4853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BF5E-2B8C-6357-6123-45662EF7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/>
              <a:t>Quality improvement task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0E473-BDE7-D755-4F5D-59811DFEE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8460" indent="-366395">
              <a:lnSpc>
                <a:spcPct val="100000"/>
              </a:lnSpc>
              <a:spcBef>
                <a:spcPts val="580"/>
              </a:spcBef>
              <a:buClr>
                <a:srgbClr val="000000"/>
              </a:buClr>
              <a:buFont typeface="Wingdings" panose="05000000000000000000" pitchFamily="2" charset="2"/>
              <a:buChar char="Ø"/>
              <a:tabLst>
                <a:tab pos="378460" algn="l"/>
                <a:tab pos="379095" algn="l"/>
              </a:tabLst>
            </a:pPr>
            <a:r>
              <a:rPr lang="en-US"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Approached</a:t>
            </a:r>
            <a:r>
              <a:rPr lang="en-US" sz="1800" spc="-5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sz="1800" spc="-25" dirty="0">
                <a:solidFill>
                  <a:srgbClr val="3F3F3F"/>
                </a:solidFill>
                <a:latin typeface="Times New Roman"/>
                <a:cs typeface="Times New Roman"/>
              </a:rPr>
              <a:t>Testing</a:t>
            </a:r>
            <a:r>
              <a:rPr lang="en-US" sz="180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3F3F3F"/>
                </a:solidFill>
                <a:latin typeface="Times New Roman"/>
                <a:cs typeface="Times New Roman"/>
              </a:rPr>
              <a:t>:</a:t>
            </a:r>
            <a:endParaRPr lang="en-US" sz="1800" dirty="0">
              <a:latin typeface="Times New Roman"/>
              <a:cs typeface="Times New Roman"/>
            </a:endParaRPr>
          </a:p>
          <a:p>
            <a:pPr marL="778510" lvl="1" indent="-360045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Wingdings" panose="05000000000000000000" pitchFamily="2" charset="2"/>
              <a:buChar char="Ø"/>
              <a:tabLst>
                <a:tab pos="778510" algn="l"/>
                <a:tab pos="779145" algn="l"/>
              </a:tabLst>
            </a:pPr>
            <a:r>
              <a:rPr lang="en-US"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Junit</a:t>
            </a:r>
            <a:r>
              <a:rPr lang="en-US" sz="180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lang="en-US" sz="18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basic</a:t>
            </a:r>
            <a:r>
              <a:rPr lang="en-US" sz="180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validations.</a:t>
            </a:r>
            <a:endParaRPr lang="en-US" sz="1800" dirty="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Ø"/>
              <a:tabLst>
                <a:tab pos="378460" algn="l"/>
                <a:tab pos="379095" algn="l"/>
              </a:tabLst>
            </a:pPr>
            <a:r>
              <a:rPr lang="en-US"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DevOps</a:t>
            </a:r>
            <a:r>
              <a:rPr lang="en-US" sz="1800" spc="-3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tools:</a:t>
            </a:r>
            <a:endParaRPr lang="en-US" sz="1800" dirty="0">
              <a:latin typeface="Times New Roman"/>
              <a:cs typeface="Times New Roman"/>
            </a:endParaRPr>
          </a:p>
          <a:p>
            <a:pPr marL="778510" lvl="1" indent="-360045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Wingdings" panose="05000000000000000000" pitchFamily="2" charset="2"/>
              <a:buChar char="Ø"/>
              <a:tabLst>
                <a:tab pos="778510" algn="l"/>
                <a:tab pos="779145" algn="l"/>
              </a:tabLst>
            </a:pPr>
            <a:r>
              <a:rPr lang="en-US"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MySQ</a:t>
            </a:r>
            <a:r>
              <a:rPr lang="en-US" sz="1800" dirty="0">
                <a:solidFill>
                  <a:srgbClr val="3F3F3F"/>
                </a:solidFill>
                <a:latin typeface="Times New Roman"/>
                <a:cs typeface="Times New Roman"/>
              </a:rPr>
              <a:t>L</a:t>
            </a:r>
            <a:r>
              <a:rPr lang="en-US" sz="1800" spc="-10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sz="1800" spc="-150" dirty="0">
                <a:solidFill>
                  <a:srgbClr val="3F3F3F"/>
                </a:solidFill>
                <a:latin typeface="Times New Roman"/>
                <a:cs typeface="Times New Roman"/>
              </a:rPr>
              <a:t>W</a:t>
            </a:r>
            <a:r>
              <a:rPr lang="en-US" sz="1800" dirty="0">
                <a:solidFill>
                  <a:srgbClr val="3F3F3F"/>
                </a:solidFill>
                <a:latin typeface="Times New Roman"/>
                <a:cs typeface="Times New Roman"/>
              </a:rPr>
              <a:t>orkb</a:t>
            </a:r>
            <a:r>
              <a:rPr lang="en-US"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lang="en-US" sz="1800" dirty="0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r>
              <a:rPr lang="en-US"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c</a:t>
            </a:r>
            <a:r>
              <a:rPr lang="en-US" sz="1800" dirty="0">
                <a:solidFill>
                  <a:srgbClr val="3F3F3F"/>
                </a:solidFill>
                <a:latin typeface="Times New Roman"/>
                <a:cs typeface="Times New Roman"/>
              </a:rPr>
              <a:t>h, </a:t>
            </a:r>
            <a:r>
              <a:rPr lang="en-US" sz="1800" spc="-5" dirty="0" err="1">
                <a:solidFill>
                  <a:srgbClr val="3F3F3F"/>
                </a:solidFill>
                <a:latin typeface="Times New Roman"/>
                <a:cs typeface="Times New Roman"/>
              </a:rPr>
              <a:t>Git</a:t>
            </a:r>
            <a:r>
              <a:rPr lang="en-US" sz="1800" dirty="0" err="1">
                <a:solidFill>
                  <a:srgbClr val="3F3F3F"/>
                </a:solidFill>
                <a:latin typeface="Times New Roman"/>
                <a:cs typeface="Times New Roman"/>
              </a:rPr>
              <a:t>hub</a:t>
            </a:r>
            <a:r>
              <a:rPr lang="en-US" sz="1800" dirty="0">
                <a:solidFill>
                  <a:srgbClr val="3F3F3F"/>
                </a:solidFill>
                <a:latin typeface="Times New Roman"/>
                <a:cs typeface="Times New Roman"/>
              </a:rPr>
              <a:t>, </a:t>
            </a:r>
            <a:r>
              <a:rPr lang="en-US"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Ma</a:t>
            </a:r>
            <a:r>
              <a:rPr lang="en-US" sz="1800" dirty="0">
                <a:solidFill>
                  <a:srgbClr val="3F3F3F"/>
                </a:solidFill>
                <a:latin typeface="Times New Roman"/>
                <a:cs typeface="Times New Roman"/>
              </a:rPr>
              <a:t>v</a:t>
            </a:r>
            <a:r>
              <a:rPr lang="en-US"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e</a:t>
            </a:r>
            <a:r>
              <a:rPr lang="en-US" sz="1800" dirty="0">
                <a:solidFill>
                  <a:srgbClr val="3F3F3F"/>
                </a:solidFill>
                <a:latin typeface="Times New Roman"/>
                <a:cs typeface="Times New Roman"/>
              </a:rPr>
              <a:t>n</a:t>
            </a:r>
            <a:endParaRPr lang="en-US" sz="1800" dirty="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Ø"/>
              <a:tabLst>
                <a:tab pos="378460" algn="l"/>
                <a:tab pos="379095" algn="l"/>
              </a:tabLst>
            </a:pPr>
            <a:r>
              <a:rPr lang="en-US"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UI</a:t>
            </a:r>
            <a:r>
              <a:rPr lang="en-US" sz="1800" spc="-3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approach</a:t>
            </a:r>
            <a:endParaRPr lang="en-US" sz="1800" dirty="0">
              <a:latin typeface="Times New Roman"/>
              <a:cs typeface="Times New Roman"/>
            </a:endParaRPr>
          </a:p>
          <a:p>
            <a:pPr marL="778510" lvl="1" indent="-334645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Wingdings" panose="05000000000000000000" pitchFamily="2" charset="2"/>
              <a:buChar char="Ø"/>
              <a:tabLst>
                <a:tab pos="779145" algn="l"/>
              </a:tabLst>
            </a:pPr>
            <a:r>
              <a:rPr lang="en-US"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HTML,</a:t>
            </a:r>
            <a:r>
              <a:rPr lang="en-US" sz="180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CSS,</a:t>
            </a:r>
            <a:r>
              <a:rPr lang="en-US" sz="180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3F3F3F"/>
                </a:solidFill>
                <a:latin typeface="Times New Roman"/>
                <a:cs typeface="Times New Roman"/>
              </a:rPr>
              <a:t>Bootstrap.</a:t>
            </a:r>
            <a:endParaRPr lang="en-US" sz="18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2981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289E2-4FCA-9575-0327-C146A4BB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9B076-87B0-2283-A80A-D06F57C83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200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Font typeface="Times New Roman"/>
              <a:buChar char="●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In this project we have built an ecommerce website specially designed for automotive parts. With online payment and may more facilities.</a:t>
            </a:r>
          </a:p>
          <a:p>
            <a:pPr marL="457200" lvl="0" indent="-3200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Font typeface="Times New Roman"/>
              <a:buChar char="●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Which has user friendly interface for easy use purpose.</a:t>
            </a:r>
          </a:p>
          <a:p>
            <a:pPr marL="457200" lvl="0" indent="-3200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Font typeface="Times New Roman"/>
              <a:buChar char="●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We have implemented the CRUD operations with hibernate and spring boot for easy use of the project.</a:t>
            </a:r>
          </a:p>
          <a:p>
            <a:pPr marL="457200" lvl="0" indent="-3200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Font typeface="Times New Roman"/>
              <a:buChar char="●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With this we conclude that this project has almost fulfilled all the basic necessities of an ecommerce website.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1435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E3EA0-AD0E-3172-C7C5-45C7A3D4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7868" y="2319867"/>
            <a:ext cx="8596668" cy="1320800"/>
          </a:xfrm>
        </p:spPr>
        <p:txBody>
          <a:bodyPr>
            <a:normAutofit/>
          </a:bodyPr>
          <a:lstStyle/>
          <a:p>
            <a:r>
              <a:rPr lang="en-IN" sz="7200" b="1" dirty="0"/>
              <a:t>THANK YOU</a:t>
            </a:r>
            <a:endParaRPr lang="en-IN" sz="7200" dirty="0"/>
          </a:p>
        </p:txBody>
      </p:sp>
      <p:sp>
        <p:nvSpPr>
          <p:cNvPr id="6" name="Google Shape;321;p40">
            <a:extLst>
              <a:ext uri="{FF2B5EF4-FFF2-40B4-BE49-F238E27FC236}">
                <a16:creationId xmlns:a16="http://schemas.microsoft.com/office/drawing/2014/main" id="{865220EB-E8E9-8319-1FC9-57E07029AFCF}"/>
              </a:ext>
            </a:extLst>
          </p:cNvPr>
          <p:cNvSpPr txBox="1">
            <a:spLocks/>
          </p:cNvSpPr>
          <p:nvPr/>
        </p:nvSpPr>
        <p:spPr>
          <a:xfrm>
            <a:off x="5510300" y="5143806"/>
            <a:ext cx="3786000" cy="11607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2000" b="1" dirty="0">
                <a:solidFill>
                  <a:schemeClr val="dk1"/>
                </a:solidFill>
              </a:rPr>
              <a:t>Presented By : </a:t>
            </a:r>
          </a:p>
          <a:p>
            <a:pPr marL="914400" indent="457200">
              <a:buFont typeface="Wingdings 3" charset="2"/>
              <a:buNone/>
            </a:pPr>
            <a:r>
              <a:rPr lang="en-IN" sz="2000" b="1" dirty="0">
                <a:solidFill>
                  <a:schemeClr val="dk1"/>
                </a:solidFill>
              </a:rPr>
              <a:t>Sudhir </a:t>
            </a:r>
            <a:r>
              <a:rPr lang="en-IN" sz="2000" b="1" dirty="0" err="1">
                <a:solidFill>
                  <a:schemeClr val="dk1"/>
                </a:solidFill>
              </a:rPr>
              <a:t>Kumbhar</a:t>
            </a:r>
            <a:endParaRPr lang="en-IN" sz="20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788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99F70-92B6-82DA-CCCB-BC1CF91E6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150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0ED22-C99D-CC3D-4139-38BBF3700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2914"/>
            <a:ext cx="8596668" cy="3880773"/>
          </a:xfrm>
        </p:spPr>
        <p:txBody>
          <a:bodyPr>
            <a:normAutofit/>
          </a:bodyPr>
          <a:lstStyle/>
          <a:p>
            <a:pPr>
              <a:buClrTx/>
              <a:buSzPct val="86000"/>
              <a:buFont typeface="Wingdings" panose="05000000000000000000" pitchFamily="2" charset="2"/>
              <a:buChar char="Ø"/>
            </a:pPr>
            <a:r>
              <a:rPr lang="en-IN" sz="2400" dirty="0" err="1"/>
              <a:t>Autoparts</a:t>
            </a:r>
            <a:r>
              <a:rPr lang="en-IN" sz="2400" dirty="0"/>
              <a:t> plus is user friendly e-Commerce website which provides user an option to buy any automotive parts for their </a:t>
            </a:r>
            <a:r>
              <a:rPr lang="en-IN" sz="2400" dirty="0" err="1"/>
              <a:t>vechile</a:t>
            </a:r>
            <a:r>
              <a:rPr lang="en-IN" sz="2400" dirty="0"/>
              <a:t> from online within few steps.</a:t>
            </a:r>
          </a:p>
          <a:p>
            <a:pPr>
              <a:buClrTx/>
              <a:buSzPct val="86000"/>
              <a:buFont typeface="Wingdings" panose="05000000000000000000" pitchFamily="2" charset="2"/>
              <a:buChar char="Ø"/>
            </a:pPr>
            <a:r>
              <a:rPr lang="en-IN" sz="2400" dirty="0"/>
              <a:t>As an admin you will be able to add your on categories and product in the website which will be displayed to the user for buying.</a:t>
            </a:r>
          </a:p>
          <a:p>
            <a:pPr>
              <a:buClrTx/>
              <a:buSzPct val="86000"/>
              <a:buFont typeface="Wingdings" panose="05000000000000000000" pitchFamily="2" charset="2"/>
              <a:buChar char="Ø"/>
            </a:pPr>
            <a:r>
              <a:rPr lang="en-IN" sz="2400" dirty="0"/>
              <a:t>We have also include an online payment option which will help user to pay for the products online itself.</a:t>
            </a:r>
          </a:p>
        </p:txBody>
      </p:sp>
    </p:spTree>
    <p:extLst>
      <p:ext uri="{BB962C8B-B14F-4D97-AF65-F5344CB8AC3E}">
        <p14:creationId xmlns:p14="http://schemas.microsoft.com/office/powerpoint/2010/main" val="636769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4DD5-1097-D653-BACB-82106B666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and Hardware </a:t>
            </a:r>
            <a:r>
              <a:rPr lang="en-IN" dirty="0" err="1"/>
              <a:t>Reqiurements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74DD6-4EB2-29BE-F857-5D307F4A5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2200" b="1" dirty="0"/>
              <a:t>Software </a:t>
            </a:r>
            <a:r>
              <a:rPr lang="en-IN" sz="2200" b="1" dirty="0" err="1"/>
              <a:t>Reqiurements</a:t>
            </a:r>
            <a:r>
              <a:rPr lang="en-IN" sz="2200" b="1" dirty="0"/>
              <a:t>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dirty="0"/>
              <a:t>Eclipse IDE</a:t>
            </a:r>
          </a:p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IN" dirty="0"/>
              <a:t>Programming  languages-Java, </a:t>
            </a:r>
            <a:r>
              <a:rPr lang="en-IN" dirty="0" err="1"/>
              <a:t>Springboot</a:t>
            </a:r>
            <a:r>
              <a:rPr lang="en-IN" dirty="0"/>
              <a:t>.</a:t>
            </a:r>
          </a:p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IN" dirty="0"/>
              <a:t>JDK 17</a:t>
            </a:r>
          </a:p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IN" dirty="0"/>
              <a:t>Frontend –HTML, CSS, Bootstrap</a:t>
            </a:r>
          </a:p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IN" dirty="0"/>
              <a:t>Database –MySQL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2200" b="1" dirty="0"/>
              <a:t>Hardware </a:t>
            </a:r>
            <a:r>
              <a:rPr lang="en-IN" sz="2200" b="1" dirty="0" err="1"/>
              <a:t>Reqiurements</a:t>
            </a:r>
            <a:r>
              <a:rPr lang="en-IN" sz="2200" b="1" dirty="0"/>
              <a:t>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dirty="0"/>
              <a:t>Processor –11</a:t>
            </a:r>
            <a:r>
              <a:rPr lang="en-IN" baseline="30000" dirty="0"/>
              <a:t>th</a:t>
            </a:r>
            <a:r>
              <a:rPr lang="en-IN" dirty="0"/>
              <a:t> Gen Intel Core(TM) i5-1135G7 @2.40Hz 2.42Hz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dirty="0"/>
              <a:t>Speed -2.40Hz 2.42Hz</a:t>
            </a:r>
          </a:p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IN" dirty="0"/>
              <a:t>RAM- 8GB</a:t>
            </a:r>
          </a:p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IN" dirty="0"/>
              <a:t>Hard disk – 512GB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648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8B85-7783-1D9E-7916-BE74BAF4D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8" y="-392643"/>
            <a:ext cx="8596668" cy="1707090"/>
          </a:xfrm>
        </p:spPr>
        <p:txBody>
          <a:bodyPr>
            <a:normAutofit fontScale="90000"/>
          </a:bodyPr>
          <a:lstStyle/>
          <a:p>
            <a:br>
              <a:rPr lang="en-IN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4400" b="1" i="0" u="none" strike="noStrike" baseline="0" dirty="0">
                <a:latin typeface="Times New Roman" panose="02020603050405020304" pitchFamily="18" charset="0"/>
              </a:rPr>
              <a:t>E-Commerce Website for Automotive Parts. </a:t>
            </a:r>
            <a:r>
              <a:rPr lang="en-US" sz="4400" b="0" i="0" u="none" strike="noStrike" baseline="0" dirty="0">
                <a:latin typeface="Times New Roman" panose="02020603050405020304" pitchFamily="18" charset="0"/>
              </a:rPr>
              <a:t>	</a:t>
            </a:r>
            <a:br>
              <a:rPr lang="en-US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BA464-0A5E-4EA9-7029-5F2D847AC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7825"/>
            <a:ext cx="10515600" cy="5210175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2800" dirty="0">
                <a:sym typeface="+mn-ea"/>
              </a:rPr>
              <a:t>Modules</a:t>
            </a:r>
            <a:r>
              <a:rPr lang="en-US" altLang="en-IN" sz="2800" dirty="0">
                <a:sym typeface="+mn-ea"/>
              </a:rPr>
              <a:t>:</a:t>
            </a:r>
            <a:endParaRPr lang="en-IN" sz="2800" dirty="0"/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IN" sz="2800" dirty="0">
                <a:sym typeface="+mn-ea"/>
              </a:rPr>
              <a:t>Homepage</a:t>
            </a:r>
            <a:endParaRPr lang="en-IN" sz="2800" dirty="0"/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IN" sz="2800" dirty="0">
                <a:sym typeface="+mn-ea"/>
              </a:rPr>
              <a:t>Login and Registration </a:t>
            </a:r>
            <a:endParaRPr lang="en-IN" sz="2800" dirty="0"/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IN" sz="2800" dirty="0">
                <a:sym typeface="+mn-ea"/>
              </a:rPr>
              <a:t>Shop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IN" sz="2800" dirty="0">
                <a:sym typeface="+mn-ea"/>
              </a:rPr>
              <a:t>View Product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IN" sz="2800" dirty="0">
                <a:sym typeface="+mn-ea"/>
              </a:rPr>
              <a:t>Cart</a:t>
            </a:r>
            <a:endParaRPr lang="en-IN" sz="2800" dirty="0"/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IN" sz="2800" dirty="0">
                <a:sym typeface="+mn-ea"/>
              </a:rPr>
              <a:t>Payment</a:t>
            </a:r>
            <a:endParaRPr lang="en-IN" sz="2800" dirty="0"/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IN" sz="2800" dirty="0">
                <a:sym typeface="+mn-ea"/>
              </a:rPr>
              <a:t>Admin Module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altLang="en-IN" sz="2800" dirty="0">
                <a:sym typeface="+mn-ea"/>
              </a:rPr>
              <a:t>Chatbot</a:t>
            </a:r>
            <a:endParaRPr lang="en-IN" sz="28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6645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FC6D-0018-0349-B4CE-89F4ADD8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3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3600" b="1" i="0" u="none" strike="noStrike" baseline="0" dirty="0">
                <a:latin typeface="Times New Roman" panose="02020603050405020304" pitchFamily="18" charset="0"/>
              </a:rPr>
              <a:t>E-Commerce Website for Automotive Parts. </a:t>
            </a:r>
            <a:r>
              <a:rPr lang="en-US" sz="3600" b="0" i="0" u="none" strike="noStrike" baseline="0" dirty="0">
                <a:latin typeface="Times New Roman" panose="02020603050405020304" pitchFamily="18" charset="0"/>
              </a:rPr>
              <a:t>	</a:t>
            </a:r>
            <a:br>
              <a:rPr lang="en-US" sz="3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1E778-916F-C302-9D49-ADE456967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440236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2800" dirty="0">
                <a:sym typeface="+mn-ea"/>
              </a:rPr>
              <a:t>Modules</a:t>
            </a:r>
            <a:r>
              <a:rPr lang="en-US" altLang="en-IN" sz="2800" dirty="0">
                <a:sym typeface="+mn-ea"/>
              </a:rPr>
              <a:t>:</a:t>
            </a:r>
            <a:endParaRPr lang="en-IN" sz="2800" dirty="0"/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2800" dirty="0"/>
              <a:t>Shop 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2800" dirty="0"/>
              <a:t>Product View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2800" dirty="0"/>
              <a:t>Sub Modules: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2800" dirty="0"/>
              <a:t>Timeline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2800" dirty="0"/>
              <a:t>Show Categories </a:t>
            </a:r>
            <a:r>
              <a:rPr lang="en-IN" sz="2800" dirty="0">
                <a:sym typeface="+mn-ea"/>
              </a:rPr>
              <a:t> Products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2800" dirty="0">
                <a:sym typeface="+mn-ea"/>
              </a:rPr>
              <a:t>Products </a:t>
            </a:r>
            <a:r>
              <a:rPr lang="en-IN" sz="2800" dirty="0" err="1">
                <a:sym typeface="+mn-ea"/>
              </a:rPr>
              <a:t>Datails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94748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187C-0247-A156-3DF1-35A104BED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1" y="101601"/>
            <a:ext cx="8596668" cy="1242400"/>
          </a:xfrm>
        </p:spPr>
        <p:txBody>
          <a:bodyPr>
            <a:normAutofit fontScale="90000"/>
          </a:bodyPr>
          <a:lstStyle/>
          <a:p>
            <a:r>
              <a:rPr lang="en-US" sz="4400" b="1" i="0" u="none" strike="noStrike" baseline="0" dirty="0">
                <a:latin typeface="Times New Roman" panose="02020603050405020304" pitchFamily="18" charset="0"/>
              </a:rPr>
              <a:t>E-Commerce Website for Automotive Parts. </a:t>
            </a:r>
            <a:r>
              <a:rPr lang="en-US" sz="4400" b="0" i="0" u="none" strike="noStrike" baseline="0" dirty="0">
                <a:latin typeface="Times New Roman" panose="02020603050405020304" pitchFamily="18" charset="0"/>
              </a:rPr>
              <a:t>	</a:t>
            </a:r>
            <a:br>
              <a:rPr lang="en-US" sz="4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31DC-FFB0-8C6E-BD8A-2BD7A337E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60" y="1591651"/>
            <a:ext cx="9093200" cy="484725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Ø"/>
            </a:pPr>
            <a:r>
              <a:rPr lang="en-IN" sz="9800" dirty="0">
                <a:sym typeface="+mn-ea"/>
              </a:rPr>
              <a:t>Shop  (1</a:t>
            </a:r>
            <a:r>
              <a:rPr lang="en-IN" sz="9800" baseline="30000" dirty="0">
                <a:sym typeface="+mn-ea"/>
              </a:rPr>
              <a:t>st</a:t>
            </a:r>
            <a:r>
              <a:rPr lang="en-IN" sz="9800" dirty="0">
                <a:sym typeface="+mn-ea"/>
              </a:rPr>
              <a:t> Module)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Ø"/>
            </a:pPr>
            <a:r>
              <a:rPr lang="en-IN" sz="6200" dirty="0"/>
              <a:t>Definition</a:t>
            </a:r>
            <a:r>
              <a:rPr lang="en-IN" sz="4200" dirty="0"/>
              <a:t>:</a:t>
            </a:r>
          </a:p>
          <a:p>
            <a:pPr lvl="1">
              <a:lnSpc>
                <a:spcPct val="100000"/>
              </a:lnSpc>
              <a:buClrTx/>
              <a:buFont typeface="Wingdings" panose="05000000000000000000" pitchFamily="2" charset="2"/>
              <a:buChar char="Ø"/>
            </a:pPr>
            <a:r>
              <a:rPr lang="en-IN" sz="6200" dirty="0">
                <a:sym typeface="+mn-ea"/>
              </a:rPr>
              <a:t>Shop  is  a webpage of the website from where  a user can show all type </a:t>
            </a:r>
            <a:r>
              <a:rPr lang="en-IN" sz="6200" dirty="0" err="1">
                <a:sym typeface="+mn-ea"/>
              </a:rPr>
              <a:t>automgationotive</a:t>
            </a:r>
            <a:r>
              <a:rPr lang="en-IN" sz="6200" dirty="0">
                <a:sym typeface="+mn-ea"/>
              </a:rPr>
              <a:t> Subpart show different page responsive webpage with Attractive design.</a:t>
            </a:r>
          </a:p>
          <a:p>
            <a:pPr lvl="1">
              <a:lnSpc>
                <a:spcPct val="100000"/>
              </a:lnSpc>
              <a:buClrTx/>
              <a:buFont typeface="Wingdings" panose="05000000000000000000" pitchFamily="2" charset="2"/>
              <a:buChar char="Ø"/>
            </a:pPr>
            <a:r>
              <a:rPr lang="en-IN" sz="6200" dirty="0">
                <a:sym typeface="+mn-ea"/>
              </a:rPr>
              <a:t>Sub Module </a:t>
            </a:r>
            <a:r>
              <a:rPr lang="en-IN" sz="6200" dirty="0" err="1">
                <a:sym typeface="+mn-ea"/>
              </a:rPr>
              <a:t>Datails</a:t>
            </a:r>
            <a:r>
              <a:rPr lang="en-IN" sz="6200" dirty="0">
                <a:sym typeface="+mn-ea"/>
              </a:rPr>
              <a:t>:</a:t>
            </a:r>
          </a:p>
          <a:p>
            <a:pPr lvl="2">
              <a:lnSpc>
                <a:spcPct val="100000"/>
              </a:lnSpc>
              <a:buClrTx/>
              <a:buFont typeface="Wingdings" panose="05000000000000000000" pitchFamily="2" charset="2"/>
              <a:buChar char="Ø"/>
            </a:pPr>
            <a:r>
              <a:rPr lang="en-IN" sz="6200" dirty="0" err="1">
                <a:sym typeface="+mn-ea"/>
              </a:rPr>
              <a:t>TImeline.the</a:t>
            </a:r>
            <a:r>
              <a:rPr lang="en-IN" sz="6200" dirty="0">
                <a:sym typeface="+mn-ea"/>
              </a:rPr>
              <a:t> special offer product start Date &amp; Time end Date &amp; Time Show</a:t>
            </a:r>
          </a:p>
          <a:p>
            <a:pPr marL="914400" lvl="2" indent="0">
              <a:lnSpc>
                <a:spcPct val="100000"/>
              </a:lnSpc>
              <a:buClrTx/>
              <a:buNone/>
            </a:pPr>
            <a:r>
              <a:rPr lang="en-US" sz="6200" b="0" i="0" dirty="0">
                <a:effectLst/>
                <a:latin typeface="Helvetica" panose="020B0604020202020204" pitchFamily="34" charset="0"/>
              </a:rPr>
              <a:t>Only All Of Sale Special Offer </a:t>
            </a:r>
            <a:r>
              <a:rPr lang="en-US" sz="6200" b="0" i="0" dirty="0" err="1">
                <a:effectLst/>
                <a:latin typeface="Helvetica" panose="020B0604020202020204" pitchFamily="34" charset="0"/>
              </a:rPr>
              <a:t>Products</a:t>
            </a:r>
            <a:r>
              <a:rPr lang="en-US" sz="6200" dirty="0" err="1">
                <a:latin typeface="Helvetica" panose="020B0604020202020204" pitchFamily="34" charset="0"/>
              </a:rPr>
              <a:t>Show</a:t>
            </a:r>
            <a:r>
              <a:rPr lang="en-US" sz="6200" dirty="0">
                <a:latin typeface="Helvetica" panose="020B0604020202020204" pitchFamily="34" charset="0"/>
              </a:rPr>
              <a:t> All Products With Products Image</a:t>
            </a:r>
          </a:p>
          <a:p>
            <a:pPr lvl="2">
              <a:lnSpc>
                <a:spcPct val="100000"/>
              </a:lnSpc>
              <a:buClrTx/>
              <a:buFont typeface="Wingdings" panose="05000000000000000000" pitchFamily="2" charset="2"/>
              <a:buChar char="Ø"/>
            </a:pPr>
            <a:r>
              <a:rPr lang="en-US" sz="6200" dirty="0">
                <a:latin typeface="Helvetica" panose="020B0604020202020204" pitchFamily="34" charset="0"/>
              </a:rPr>
              <a:t>All </a:t>
            </a:r>
            <a:r>
              <a:rPr lang="en-US" sz="6200" dirty="0" err="1">
                <a:latin typeface="Helvetica" panose="020B0604020202020204" pitchFamily="34" charset="0"/>
              </a:rPr>
              <a:t>Datails</a:t>
            </a:r>
            <a:r>
              <a:rPr lang="en-US" sz="6200" dirty="0">
                <a:latin typeface="Helvetica" panose="020B0604020202020204" pitchFamily="34" charset="0"/>
              </a:rPr>
              <a:t> Products Information Is Products Name, Products Categories, Products Price, Products Weight in grams, Product Description Products Images.</a:t>
            </a:r>
          </a:p>
          <a:p>
            <a:pPr lvl="2">
              <a:lnSpc>
                <a:spcPct val="100000"/>
              </a:lnSpc>
              <a:buClrTx/>
              <a:buFont typeface="Wingdings" panose="05000000000000000000" pitchFamily="2" charset="2"/>
              <a:buChar char="Ø"/>
            </a:pPr>
            <a:r>
              <a:rPr lang="en-US" sz="6200" dirty="0">
                <a:latin typeface="Helvetica" panose="020B0604020202020204" pitchFamily="34" charset="0"/>
              </a:rPr>
              <a:t>Module Interconnection </a:t>
            </a:r>
            <a:r>
              <a:rPr lang="en-US" sz="6200" dirty="0" err="1">
                <a:latin typeface="Helvetica" panose="020B0604020202020204" pitchFamily="34" charset="0"/>
              </a:rPr>
              <a:t>Datails</a:t>
            </a:r>
            <a:r>
              <a:rPr lang="en-US" sz="6200" dirty="0">
                <a:latin typeface="Helvetica" panose="020B0604020202020204" pitchFamily="34" charset="0"/>
              </a:rPr>
              <a:t>:</a:t>
            </a:r>
          </a:p>
          <a:p>
            <a:pPr lvl="2">
              <a:lnSpc>
                <a:spcPct val="100000"/>
              </a:lnSpc>
              <a:buClrTx/>
              <a:buFont typeface="Wingdings" panose="05000000000000000000" pitchFamily="2" charset="2"/>
              <a:buChar char="Ø"/>
            </a:pPr>
            <a:r>
              <a:rPr lang="en-US" sz="6200" dirty="0">
                <a:latin typeface="Helvetica" panose="020B0604020202020204" pitchFamily="34" charset="0"/>
              </a:rPr>
              <a:t>Hare the navigation bar is Present throughout the website Connected to home page, login page, shop page and cart page. </a:t>
            </a:r>
          </a:p>
          <a:p>
            <a:pPr lvl="2">
              <a:lnSpc>
                <a:spcPct val="100000"/>
              </a:lnSpc>
              <a:buClrTx/>
              <a:buFont typeface="Wingdings" panose="05000000000000000000" pitchFamily="2" charset="2"/>
              <a:buChar char="Ø"/>
            </a:pPr>
            <a:r>
              <a:rPr lang="en-IN" sz="6200" dirty="0">
                <a:sym typeface="+mn-ea"/>
              </a:rPr>
              <a:t>The Shop Show Different Categories All Categories Products, Special Offer Products, Engine Type, Break System etc</a:t>
            </a:r>
            <a:endParaRPr lang="en-IN" sz="6200" dirty="0"/>
          </a:p>
          <a:p>
            <a:pPr marL="914400" lvl="2" indent="0">
              <a:lnSpc>
                <a:spcPct val="100000"/>
              </a:lnSpc>
              <a:buNone/>
            </a:pPr>
            <a:endParaRPr lang="en-US" dirty="0">
              <a:latin typeface="Helvetica" panose="020B0604020202020204" pitchFamily="34" charset="0"/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dirty="0">
              <a:latin typeface="Helvetica" panose="020B0604020202020204" pitchFamily="34" charset="0"/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dirty="0">
              <a:latin typeface="Helvetica" panose="020B0604020202020204" pitchFamily="34" charset="0"/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IN" b="0" i="0" dirty="0">
              <a:solidFill>
                <a:srgbClr val="212529"/>
              </a:solidFill>
              <a:effectLst/>
              <a:latin typeface="Helvetica" panose="020B0604020202020204" pitchFamily="34" charset="0"/>
            </a:endParaRPr>
          </a:p>
          <a:p>
            <a:pPr marL="914400" lvl="2" indent="0">
              <a:lnSpc>
                <a:spcPct val="100000"/>
              </a:lnSpc>
              <a:buNone/>
            </a:pPr>
            <a:endParaRPr lang="en-IN" sz="2400" dirty="0">
              <a:sym typeface="+mn-ea"/>
            </a:endParaRPr>
          </a:p>
          <a:p>
            <a:pPr lvl="2">
              <a:lnSpc>
                <a:spcPct val="100000"/>
              </a:lnSpc>
            </a:pPr>
            <a:endParaRPr lang="en-IN" b="0" i="0" dirty="0">
              <a:solidFill>
                <a:srgbClr val="212529"/>
              </a:solidFill>
              <a:effectLst/>
              <a:latin typeface="Helvetica" panose="020B0604020202020204" pitchFamily="34" charset="0"/>
            </a:endParaRPr>
          </a:p>
          <a:p>
            <a:pPr marL="914400" lvl="2" indent="0">
              <a:lnSpc>
                <a:spcPct val="100000"/>
              </a:lnSpc>
              <a:buNone/>
            </a:pPr>
            <a:endParaRPr lang="en-US" dirty="0">
              <a:latin typeface="Helvetica" panose="020B0604020202020204" pitchFamily="34" charset="0"/>
              <a:sym typeface="+mn-ea"/>
            </a:endParaRPr>
          </a:p>
          <a:p>
            <a:pPr lvl="2">
              <a:lnSpc>
                <a:spcPct val="100000"/>
              </a:lnSpc>
            </a:pPr>
            <a:r>
              <a:rPr lang="en-US" sz="2000" dirty="0">
                <a:latin typeface="Helvetica" panose="020B0604020202020204" pitchFamily="34" charset="0"/>
                <a:sym typeface="+mn-ea"/>
              </a:rPr>
              <a:t>View Product</a:t>
            </a:r>
          </a:p>
          <a:p>
            <a:pPr marL="914400" lvl="2" indent="0">
              <a:lnSpc>
                <a:spcPct val="100000"/>
              </a:lnSpc>
              <a:buNone/>
            </a:pPr>
            <a:endParaRPr lang="en-US" sz="2000" dirty="0">
              <a:latin typeface="Helvetica" panose="020B0604020202020204" pitchFamily="34" charset="0"/>
              <a:sym typeface="+mn-ea"/>
            </a:endParaRPr>
          </a:p>
          <a:p>
            <a:pPr marL="914400" lvl="2" indent="0">
              <a:lnSpc>
                <a:spcPct val="100000"/>
              </a:lnSpc>
              <a:buNone/>
            </a:pPr>
            <a:endParaRPr lang="en-US" sz="2000" dirty="0">
              <a:latin typeface="Helvetica" panose="020B0604020202020204" pitchFamily="34" charset="0"/>
              <a:sym typeface="+mn-ea"/>
            </a:endParaRPr>
          </a:p>
          <a:p>
            <a:pPr marL="914400" lvl="2" indent="0">
              <a:lnSpc>
                <a:spcPct val="100000"/>
              </a:lnSpc>
              <a:buNone/>
            </a:pPr>
            <a:endParaRPr lang="en-IN" sz="2000" dirty="0">
              <a:sym typeface="+mn-ea"/>
            </a:endParaRPr>
          </a:p>
          <a:p>
            <a:pPr marL="914400" lvl="2" indent="0">
              <a:lnSpc>
                <a:spcPct val="100000"/>
              </a:lnSpc>
              <a:buNone/>
            </a:pPr>
            <a:endParaRPr lang="en-US" dirty="0">
              <a:latin typeface="Helvetica" panose="020B0604020202020204" pitchFamily="34" charset="0"/>
            </a:endParaRPr>
          </a:p>
          <a:p>
            <a:pPr lvl="2">
              <a:lnSpc>
                <a:spcPct val="100000"/>
              </a:lnSpc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555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FA88-DD62-1DFC-787B-75EB2F47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dirty="0">
                <a:sym typeface="+mn-ea"/>
              </a:rPr>
              <a:t>View Product</a:t>
            </a:r>
            <a:br>
              <a:rPr lang="en-IN" sz="4400" dirty="0">
                <a:sym typeface="+mn-ea"/>
              </a:rPr>
            </a:br>
            <a:r>
              <a:rPr lang="en-IN" dirty="0">
                <a:sym typeface="+mn-ea"/>
              </a:rPr>
              <a:t>  (2</a:t>
            </a:r>
            <a:r>
              <a:rPr lang="en-IN" baseline="30000" dirty="0">
                <a:sym typeface="+mn-ea"/>
              </a:rPr>
              <a:t>nd</a:t>
            </a:r>
            <a:r>
              <a:rPr lang="en-IN" dirty="0">
                <a:sym typeface="+mn-ea"/>
              </a:rPr>
              <a:t> Module)</a:t>
            </a:r>
            <a:br>
              <a:rPr lang="en-IN" dirty="0">
                <a:sym typeface="+mn-e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E0DD3-5EC7-C6DC-4FD3-805F1C325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86" y="1816100"/>
            <a:ext cx="10032114" cy="4775200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ClrTx/>
              <a:buFont typeface="Wingdings" panose="05000000000000000000" pitchFamily="2" charset="2"/>
              <a:buChar char="Ø"/>
            </a:pPr>
            <a:r>
              <a:rPr lang="en-IN" sz="2800" dirty="0">
                <a:sym typeface="+mn-ea"/>
              </a:rPr>
              <a:t>View Products</a:t>
            </a:r>
          </a:p>
          <a:p>
            <a:pPr lvl="2">
              <a:lnSpc>
                <a:spcPct val="100000"/>
              </a:lnSpc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sym typeface="+mn-ea"/>
              </a:rPr>
              <a:t>The View </a:t>
            </a:r>
            <a:r>
              <a:rPr lang="en-US" sz="2400" dirty="0" err="1">
                <a:sym typeface="+mn-ea"/>
              </a:rPr>
              <a:t>Prooduct</a:t>
            </a:r>
            <a:r>
              <a:rPr lang="en-US" sz="2400" dirty="0">
                <a:sym typeface="+mn-ea"/>
              </a:rPr>
              <a:t> (VPD) A product detail page, also known as a VPD, is a web page on an eCommerce website that provides information on a specific product. This information includes size, color, price, shipping information,  and other relevant information customers want to know before purchasing.</a:t>
            </a:r>
          </a:p>
          <a:p>
            <a:pPr lvl="2">
              <a:lnSpc>
                <a:spcPct val="100000"/>
              </a:lnSpc>
              <a:buClrTx/>
              <a:buFont typeface="Wingdings" panose="05000000000000000000" pitchFamily="2" charset="2"/>
              <a:buChar char="Ø"/>
            </a:pPr>
            <a:r>
              <a:rPr lang="en-IN" sz="2400" dirty="0">
                <a:sym typeface="+mn-ea"/>
              </a:rPr>
              <a:t>Sub Module </a:t>
            </a:r>
            <a:r>
              <a:rPr lang="en-IN" sz="2400" dirty="0" err="1">
                <a:sym typeface="+mn-ea"/>
              </a:rPr>
              <a:t>Datails</a:t>
            </a:r>
            <a:r>
              <a:rPr lang="en-IN" sz="2400" dirty="0">
                <a:sym typeface="+mn-ea"/>
              </a:rPr>
              <a:t>:</a:t>
            </a:r>
            <a:endParaRPr lang="en-US" sz="2400" dirty="0">
              <a:sym typeface="+mn-ea"/>
            </a:endParaRPr>
          </a:p>
          <a:p>
            <a:pPr lvl="2">
              <a:lnSpc>
                <a:spcPct val="100000"/>
              </a:lnSpc>
              <a:buClrTx/>
              <a:buFont typeface="Wingdings" panose="05000000000000000000" pitchFamily="2" charset="2"/>
              <a:buChar char="Ø"/>
            </a:pPr>
            <a:r>
              <a:rPr lang="en-IN" sz="2400" dirty="0">
                <a:sym typeface="+mn-ea"/>
              </a:rPr>
              <a:t> Products </a:t>
            </a:r>
            <a:r>
              <a:rPr lang="en-IN" sz="2400" dirty="0" err="1">
                <a:sym typeface="+mn-ea"/>
              </a:rPr>
              <a:t>Datails</a:t>
            </a:r>
            <a:r>
              <a:rPr lang="en-IN" sz="2400" dirty="0">
                <a:sym typeface="+mn-ea"/>
              </a:rPr>
              <a:t>:</a:t>
            </a:r>
          </a:p>
          <a:p>
            <a:pPr lvl="2">
              <a:lnSpc>
                <a:spcPct val="100000"/>
              </a:lnSpc>
              <a:buClrTx/>
              <a:buFont typeface="Wingdings" panose="05000000000000000000" pitchFamily="2" charset="2"/>
              <a:buChar char="Ø"/>
            </a:pPr>
            <a:r>
              <a:rPr lang="en-IN" sz="2400" dirty="0">
                <a:sym typeface="+mn-ea"/>
              </a:rPr>
              <a:t>    The User Products Buy So Firstly  User See Information show </a:t>
            </a:r>
            <a:r>
              <a:rPr lang="en-IN" sz="2400" dirty="0" err="1">
                <a:sym typeface="+mn-ea"/>
              </a:rPr>
              <a:t>Datails</a:t>
            </a:r>
            <a:r>
              <a:rPr lang="en-IN" sz="2400" dirty="0">
                <a:sym typeface="+mn-ea"/>
              </a:rPr>
              <a:t> Example Products Weight, Products  View Click On The Buy Product Go to Cart Products.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108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838D-5BEA-456B-7D15-49B5472D0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138"/>
          </a:xfrm>
        </p:spPr>
        <p:txBody>
          <a:bodyPr>
            <a:normAutofit fontScale="90000"/>
          </a:bodyPr>
          <a:lstStyle/>
          <a:p>
            <a:r>
              <a:rPr lang="en-US" altLang="en-IN" dirty="0">
                <a:sym typeface="+mn-ea"/>
              </a:rPr>
              <a:t>Continued…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6B18C-A991-A902-31E1-441167E3B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8139"/>
            <a:ext cx="8596668" cy="3880773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2000" dirty="0"/>
              <a:t>Goal of module:</a:t>
            </a:r>
          </a:p>
          <a:p>
            <a:pPr lvl="1">
              <a:lnSpc>
                <a:spcPct val="100000"/>
              </a:lnSpc>
              <a:buClrTx/>
              <a:buFont typeface="Wingdings" panose="05000000000000000000" pitchFamily="2" charset="2"/>
              <a:buChar char="Ø"/>
            </a:pPr>
            <a:r>
              <a:rPr lang="en-IN" sz="2000" dirty="0" err="1">
                <a:sym typeface="+mn-ea"/>
              </a:rPr>
              <a:t>shoppage</a:t>
            </a:r>
            <a:r>
              <a:rPr lang="en-IN" sz="2000" dirty="0">
                <a:sym typeface="+mn-ea"/>
              </a:rPr>
              <a:t> is the third page of our website which has a navigation bar to redirect the user to different pages of the website.</a:t>
            </a:r>
            <a:endParaRPr lang="en-IN" sz="2000" dirty="0"/>
          </a:p>
          <a:p>
            <a:pPr lvl="1">
              <a:lnSpc>
                <a:spcPct val="100000"/>
              </a:lnSpc>
              <a:buClrTx/>
              <a:buFont typeface="Wingdings" panose="05000000000000000000" pitchFamily="2" charset="2"/>
              <a:buChar char="Ø"/>
            </a:pPr>
            <a:r>
              <a:rPr lang="en-IN" sz="2000" dirty="0">
                <a:sym typeface="+mn-ea"/>
              </a:rPr>
              <a:t>shop module is </a:t>
            </a:r>
            <a:r>
              <a:rPr lang="en-IN" sz="2000" dirty="0" err="1">
                <a:sym typeface="+mn-ea"/>
              </a:rPr>
              <a:t>neccessary</a:t>
            </a:r>
            <a:r>
              <a:rPr lang="en-IN" sz="2000" dirty="0">
                <a:sym typeface="+mn-ea"/>
              </a:rPr>
              <a:t> if the show  products user wants to buy the product. We have also Included Timeline (Date Show start special offers) which makes it easier to shop onto our website.</a:t>
            </a:r>
          </a:p>
          <a:p>
            <a:pPr lvl="1">
              <a:lnSpc>
                <a:spcPct val="100000"/>
              </a:lnSpc>
              <a:buClrTx/>
              <a:buFont typeface="Wingdings" panose="05000000000000000000" pitchFamily="2" charset="2"/>
              <a:buChar char="Ø"/>
            </a:pPr>
            <a:r>
              <a:rPr lang="en-IN" sz="2000" dirty="0">
                <a:sym typeface="+mn-ea"/>
              </a:rPr>
              <a:t>Different Categories Products:</a:t>
            </a:r>
          </a:p>
          <a:p>
            <a:pPr lvl="1">
              <a:lnSpc>
                <a:spcPct val="100000"/>
              </a:lnSpc>
              <a:buClrTx/>
              <a:buFont typeface="Wingdings" panose="05000000000000000000" pitchFamily="2" charset="2"/>
              <a:buChar char="Ø"/>
            </a:pPr>
            <a:r>
              <a:rPr lang="en-IN" sz="2000" dirty="0">
                <a:sym typeface="+mn-ea"/>
              </a:rPr>
              <a:t>The Shop Show Different Categories All Categories Products, Special Offer Products, Engine Type, Break System etc</a:t>
            </a:r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8218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29B50-AA89-37EA-48AD-12F4FBA96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180"/>
            <a:ext cx="10515600" cy="1325563"/>
          </a:xfrm>
        </p:spPr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DECBA-1024-92A5-632A-CF6EE7196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25" name="object 4">
            <a:extLst>
              <a:ext uri="{FF2B5EF4-FFF2-40B4-BE49-F238E27FC236}">
                <a16:creationId xmlns:a16="http://schemas.microsoft.com/office/drawing/2014/main" id="{4D074B3D-91C9-477B-9AB1-4094570CDD9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1655" y="2935604"/>
            <a:ext cx="1285875" cy="39116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</p:pic>
      <p:sp>
        <p:nvSpPr>
          <p:cNvPr id="26" name="object 5">
            <a:extLst>
              <a:ext uri="{FF2B5EF4-FFF2-40B4-BE49-F238E27FC236}">
                <a16:creationId xmlns:a16="http://schemas.microsoft.com/office/drawing/2014/main" id="{C6E14113-7041-CD23-C38B-05A4E2A33FBC}"/>
              </a:ext>
            </a:extLst>
          </p:cNvPr>
          <p:cNvSpPr txBox="1"/>
          <p:nvPr/>
        </p:nvSpPr>
        <p:spPr>
          <a:xfrm>
            <a:off x="3081655" y="2935604"/>
            <a:ext cx="1285875" cy="391160"/>
          </a:xfrm>
          <a:prstGeom prst="rect">
            <a:avLst/>
          </a:prstGeom>
          <a:ln w="9525">
            <a:solidFill>
              <a:srgbClr val="58B5C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332105">
              <a:lnSpc>
                <a:spcPct val="100000"/>
              </a:lnSpc>
              <a:spcBef>
                <a:spcPts val="260"/>
              </a:spcBef>
            </a:pPr>
            <a:r>
              <a:rPr sz="2000" spc="-5" dirty="0">
                <a:latin typeface="Arial"/>
                <a:cs typeface="Arial"/>
              </a:rPr>
              <a:t>Login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27" name="object 6">
            <a:extLst>
              <a:ext uri="{FF2B5EF4-FFF2-40B4-BE49-F238E27FC236}">
                <a16:creationId xmlns:a16="http://schemas.microsoft.com/office/drawing/2014/main" id="{8F718F64-11D8-6A5F-81DF-4EBA7D1C88E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5525" y="4054473"/>
            <a:ext cx="1537195" cy="391199"/>
          </a:xfrm>
          <a:prstGeom prst="rect">
            <a:avLst/>
          </a:prstGeom>
        </p:spPr>
      </p:pic>
      <p:sp>
        <p:nvSpPr>
          <p:cNvPr id="28" name="object 7">
            <a:extLst>
              <a:ext uri="{FF2B5EF4-FFF2-40B4-BE49-F238E27FC236}">
                <a16:creationId xmlns:a16="http://schemas.microsoft.com/office/drawing/2014/main" id="{3B08FA13-AF38-989B-717E-9F6453BA1669}"/>
              </a:ext>
            </a:extLst>
          </p:cNvPr>
          <p:cNvSpPr txBox="1"/>
          <p:nvPr/>
        </p:nvSpPr>
        <p:spPr>
          <a:xfrm>
            <a:off x="905525" y="4054473"/>
            <a:ext cx="1537335" cy="391795"/>
          </a:xfrm>
          <a:prstGeom prst="rect">
            <a:avLst/>
          </a:prstGeom>
          <a:ln w="9525">
            <a:solidFill>
              <a:srgbClr val="58B5C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260"/>
              </a:spcBef>
            </a:pPr>
            <a:r>
              <a:rPr sz="2000" spc="-5" dirty="0">
                <a:latin typeface="Arial"/>
                <a:cs typeface="Arial"/>
              </a:rPr>
              <a:t>Homepage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29" name="object 8">
            <a:extLst>
              <a:ext uri="{FF2B5EF4-FFF2-40B4-BE49-F238E27FC236}">
                <a16:creationId xmlns:a16="http://schemas.microsoft.com/office/drawing/2014/main" id="{409BE4FE-4377-CDD0-99E7-394F141A704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22545" y="4054475"/>
            <a:ext cx="1285875" cy="391160"/>
          </a:xfrm>
          <a:prstGeom prst="rect">
            <a:avLst/>
          </a:prstGeom>
        </p:spPr>
      </p:pic>
      <p:sp>
        <p:nvSpPr>
          <p:cNvPr id="30" name="object 9">
            <a:extLst>
              <a:ext uri="{FF2B5EF4-FFF2-40B4-BE49-F238E27FC236}">
                <a16:creationId xmlns:a16="http://schemas.microsoft.com/office/drawing/2014/main" id="{29AE09F3-E246-D559-55EB-C36FA5C82551}"/>
              </a:ext>
            </a:extLst>
          </p:cNvPr>
          <p:cNvSpPr txBox="1"/>
          <p:nvPr/>
        </p:nvSpPr>
        <p:spPr>
          <a:xfrm>
            <a:off x="5122545" y="4054475"/>
            <a:ext cx="1285875" cy="3911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58B5C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375920">
              <a:lnSpc>
                <a:spcPct val="100000"/>
              </a:lnSpc>
              <a:spcBef>
                <a:spcPts val="385"/>
              </a:spcBef>
            </a:pPr>
            <a:r>
              <a:rPr sz="1800" spc="-5" dirty="0">
                <a:latin typeface="Arial"/>
                <a:cs typeface="Arial"/>
              </a:rPr>
              <a:t>Shop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31" name="object 10">
            <a:extLst>
              <a:ext uri="{FF2B5EF4-FFF2-40B4-BE49-F238E27FC236}">
                <a16:creationId xmlns:a16="http://schemas.microsoft.com/office/drawing/2014/main" id="{A5BED302-460A-59AC-A846-988D3B66213F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61375" y="2117725"/>
            <a:ext cx="1437640" cy="391160"/>
          </a:xfrm>
          <a:prstGeom prst="rect">
            <a:avLst/>
          </a:prstGeom>
        </p:spPr>
      </p:pic>
      <p:sp>
        <p:nvSpPr>
          <p:cNvPr id="32" name="object 11">
            <a:extLst>
              <a:ext uri="{FF2B5EF4-FFF2-40B4-BE49-F238E27FC236}">
                <a16:creationId xmlns:a16="http://schemas.microsoft.com/office/drawing/2014/main" id="{D5D66F94-C315-BABE-3520-6447772CA340}"/>
              </a:ext>
            </a:extLst>
          </p:cNvPr>
          <p:cNvSpPr txBox="1"/>
          <p:nvPr/>
        </p:nvSpPr>
        <p:spPr>
          <a:xfrm>
            <a:off x="8461375" y="2117725"/>
            <a:ext cx="1437640" cy="391160"/>
          </a:xfrm>
          <a:prstGeom prst="rect">
            <a:avLst/>
          </a:prstGeom>
          <a:solidFill>
            <a:srgbClr val="FFC000"/>
          </a:solidFill>
          <a:ln w="9525">
            <a:solidFill>
              <a:srgbClr val="58B5C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385"/>
              </a:spcBef>
            </a:pPr>
            <a:r>
              <a:rPr sz="1800" spc="-5" dirty="0">
                <a:latin typeface="Arial"/>
                <a:cs typeface="Arial"/>
              </a:rPr>
              <a:t>User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Details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33" name="object 12">
            <a:extLst>
              <a:ext uri="{FF2B5EF4-FFF2-40B4-BE49-F238E27FC236}">
                <a16:creationId xmlns:a16="http://schemas.microsoft.com/office/drawing/2014/main" id="{D0729E27-8E88-C231-D6DB-8DE665CF879C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85135" y="5690234"/>
            <a:ext cx="1741805" cy="391160"/>
          </a:xfrm>
          <a:prstGeom prst="rect">
            <a:avLst/>
          </a:prstGeom>
        </p:spPr>
      </p:pic>
      <p:sp>
        <p:nvSpPr>
          <p:cNvPr id="34" name="object 13">
            <a:extLst>
              <a:ext uri="{FF2B5EF4-FFF2-40B4-BE49-F238E27FC236}">
                <a16:creationId xmlns:a16="http://schemas.microsoft.com/office/drawing/2014/main" id="{4E239F96-C591-D7BE-D451-2D6820FCB6C2}"/>
              </a:ext>
            </a:extLst>
          </p:cNvPr>
          <p:cNvSpPr txBox="1"/>
          <p:nvPr/>
        </p:nvSpPr>
        <p:spPr>
          <a:xfrm>
            <a:off x="2985135" y="5690234"/>
            <a:ext cx="1741805" cy="3911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58B5C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199390">
              <a:lnSpc>
                <a:spcPct val="100000"/>
              </a:lnSpc>
              <a:spcBef>
                <a:spcPts val="385"/>
              </a:spcBef>
            </a:pPr>
            <a:r>
              <a:rPr sz="1800" spc="-15" dirty="0">
                <a:latin typeface="Arial"/>
                <a:cs typeface="Arial"/>
              </a:rPr>
              <a:t>View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Product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35" name="object 14">
            <a:extLst>
              <a:ext uri="{FF2B5EF4-FFF2-40B4-BE49-F238E27FC236}">
                <a16:creationId xmlns:a16="http://schemas.microsoft.com/office/drawing/2014/main" id="{9097B8F3-177F-7135-3310-4FA8D070CF7B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291445" y="5173345"/>
            <a:ext cx="1285875" cy="391160"/>
          </a:xfrm>
          <a:prstGeom prst="rect">
            <a:avLst/>
          </a:prstGeom>
        </p:spPr>
      </p:pic>
      <p:sp>
        <p:nvSpPr>
          <p:cNvPr id="36" name="object 15">
            <a:extLst>
              <a:ext uri="{FF2B5EF4-FFF2-40B4-BE49-F238E27FC236}">
                <a16:creationId xmlns:a16="http://schemas.microsoft.com/office/drawing/2014/main" id="{F21E94B3-488C-97C9-57F8-A1B9F4889D67}"/>
              </a:ext>
            </a:extLst>
          </p:cNvPr>
          <p:cNvSpPr txBox="1"/>
          <p:nvPr/>
        </p:nvSpPr>
        <p:spPr>
          <a:xfrm>
            <a:off x="10291445" y="5173345"/>
            <a:ext cx="1285875" cy="391160"/>
          </a:xfrm>
          <a:prstGeom prst="rect">
            <a:avLst/>
          </a:prstGeom>
          <a:solidFill>
            <a:srgbClr val="FFC000"/>
          </a:solidFill>
          <a:ln w="9525">
            <a:solidFill>
              <a:srgbClr val="58B5C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385"/>
              </a:spcBef>
            </a:pPr>
            <a:r>
              <a:rPr sz="1800" spc="-5" dirty="0">
                <a:latin typeface="Arial"/>
                <a:cs typeface="Arial"/>
              </a:rPr>
              <a:t>Payment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37" name="object 16">
            <a:extLst>
              <a:ext uri="{FF2B5EF4-FFF2-40B4-BE49-F238E27FC236}">
                <a16:creationId xmlns:a16="http://schemas.microsoft.com/office/drawing/2014/main" id="{63ADA008-9E36-0C5C-8C61-5DAE1F2E8CEC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97220" y="5690234"/>
            <a:ext cx="1478280" cy="391160"/>
          </a:xfrm>
          <a:prstGeom prst="rect">
            <a:avLst/>
          </a:prstGeom>
        </p:spPr>
      </p:pic>
      <p:sp>
        <p:nvSpPr>
          <p:cNvPr id="38" name="object 17">
            <a:extLst>
              <a:ext uri="{FF2B5EF4-FFF2-40B4-BE49-F238E27FC236}">
                <a16:creationId xmlns:a16="http://schemas.microsoft.com/office/drawing/2014/main" id="{67D54B4D-9938-BF30-26D4-45811FAD03CA}"/>
              </a:ext>
            </a:extLst>
          </p:cNvPr>
          <p:cNvSpPr txBox="1"/>
          <p:nvPr/>
        </p:nvSpPr>
        <p:spPr>
          <a:xfrm>
            <a:off x="5697220" y="5690234"/>
            <a:ext cx="1478280" cy="391160"/>
          </a:xfrm>
          <a:prstGeom prst="rect">
            <a:avLst/>
          </a:prstGeom>
          <a:solidFill>
            <a:srgbClr val="FFC000"/>
          </a:solidFill>
          <a:ln w="9525">
            <a:solidFill>
              <a:srgbClr val="58B5C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385"/>
              </a:spcBef>
            </a:pPr>
            <a:r>
              <a:rPr sz="1800" spc="-5" dirty="0">
                <a:latin typeface="Arial"/>
                <a:cs typeface="Arial"/>
              </a:rPr>
              <a:t>Ad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20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 Cart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39" name="object 18">
            <a:extLst>
              <a:ext uri="{FF2B5EF4-FFF2-40B4-BE49-F238E27FC236}">
                <a16:creationId xmlns:a16="http://schemas.microsoft.com/office/drawing/2014/main" id="{893E1720-BFBE-339F-6A28-6F5E272274B9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145780" y="5690234"/>
            <a:ext cx="1285875" cy="391160"/>
          </a:xfrm>
          <a:prstGeom prst="rect">
            <a:avLst/>
          </a:prstGeom>
        </p:spPr>
      </p:pic>
      <p:sp>
        <p:nvSpPr>
          <p:cNvPr id="40" name="object 19">
            <a:extLst>
              <a:ext uri="{FF2B5EF4-FFF2-40B4-BE49-F238E27FC236}">
                <a16:creationId xmlns:a16="http://schemas.microsoft.com/office/drawing/2014/main" id="{3216B6D8-E483-5752-CCD0-AC6E6AFD6FC7}"/>
              </a:ext>
            </a:extLst>
          </p:cNvPr>
          <p:cNvSpPr txBox="1"/>
          <p:nvPr/>
        </p:nvSpPr>
        <p:spPr>
          <a:xfrm>
            <a:off x="8145780" y="5690234"/>
            <a:ext cx="1285875" cy="391160"/>
          </a:xfrm>
          <a:prstGeom prst="rect">
            <a:avLst/>
          </a:prstGeom>
          <a:solidFill>
            <a:srgbClr val="FFC000"/>
          </a:solidFill>
          <a:ln w="9525">
            <a:solidFill>
              <a:srgbClr val="58B5C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385"/>
              </a:spcBef>
            </a:pPr>
            <a:r>
              <a:rPr sz="1800" spc="-5" dirty="0">
                <a:latin typeface="Arial"/>
                <a:cs typeface="Arial"/>
              </a:rPr>
              <a:t>Checkout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41" name="object 20">
            <a:extLst>
              <a:ext uri="{FF2B5EF4-FFF2-40B4-BE49-F238E27FC236}">
                <a16:creationId xmlns:a16="http://schemas.microsoft.com/office/drawing/2014/main" id="{9E2C1DBB-7B95-5F84-9F8C-58AE5A74E136}"/>
              </a:ext>
            </a:extLst>
          </p:cNvPr>
          <p:cNvGrpSpPr/>
          <p:nvPr/>
        </p:nvGrpSpPr>
        <p:grpSpPr>
          <a:xfrm>
            <a:off x="4981892" y="1820862"/>
            <a:ext cx="1295400" cy="400685"/>
            <a:chOff x="4981892" y="1820862"/>
            <a:chExt cx="1295400" cy="400685"/>
          </a:xfrm>
          <a:solidFill>
            <a:srgbClr val="FFFF00"/>
          </a:solidFill>
        </p:grpSpPr>
        <p:pic>
          <p:nvPicPr>
            <p:cNvPr id="42" name="object 21">
              <a:extLst>
                <a:ext uri="{FF2B5EF4-FFF2-40B4-BE49-F238E27FC236}">
                  <a16:creationId xmlns:a16="http://schemas.microsoft.com/office/drawing/2014/main" id="{E3569293-A9DF-A1F0-68C5-2D22D26E50D4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86654" y="1825625"/>
              <a:ext cx="1285875" cy="391160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</p:pic>
        <p:sp>
          <p:nvSpPr>
            <p:cNvPr id="43" name="object 22">
              <a:extLst>
                <a:ext uri="{FF2B5EF4-FFF2-40B4-BE49-F238E27FC236}">
                  <a16:creationId xmlns:a16="http://schemas.microsoft.com/office/drawing/2014/main" id="{512FC0EC-6F05-F3D9-2140-B9F7CB20ADBD}"/>
                </a:ext>
              </a:extLst>
            </p:cNvPr>
            <p:cNvSpPr/>
            <p:nvPr/>
          </p:nvSpPr>
          <p:spPr>
            <a:xfrm>
              <a:off x="4986654" y="1825625"/>
              <a:ext cx="1285875" cy="391160"/>
            </a:xfrm>
            <a:custGeom>
              <a:avLst/>
              <a:gdLst/>
              <a:ahLst/>
              <a:cxnLst/>
              <a:rect l="l" t="t" r="r" b="b"/>
              <a:pathLst>
                <a:path w="1285875" h="391160">
                  <a:moveTo>
                    <a:pt x="0" y="391160"/>
                  </a:moveTo>
                  <a:lnTo>
                    <a:pt x="1285875" y="391160"/>
                  </a:lnTo>
                  <a:lnTo>
                    <a:pt x="1285875" y="0"/>
                  </a:lnTo>
                  <a:lnTo>
                    <a:pt x="0" y="0"/>
                  </a:lnTo>
                  <a:lnTo>
                    <a:pt x="0" y="391160"/>
                  </a:lnTo>
                  <a:close/>
                </a:path>
              </a:pathLst>
            </a:custGeom>
            <a:solidFill>
              <a:srgbClr val="FFC000"/>
            </a:solidFill>
            <a:ln w="952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4" name="object 23">
            <a:extLst>
              <a:ext uri="{FF2B5EF4-FFF2-40B4-BE49-F238E27FC236}">
                <a16:creationId xmlns:a16="http://schemas.microsoft.com/office/drawing/2014/main" id="{77F7DB6D-8FBD-00A4-79F0-BAC5ABB33B51}"/>
              </a:ext>
            </a:extLst>
          </p:cNvPr>
          <p:cNvSpPr txBox="1"/>
          <p:nvPr/>
        </p:nvSpPr>
        <p:spPr>
          <a:xfrm>
            <a:off x="5292915" y="1862201"/>
            <a:ext cx="673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Admin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45" name="object 24">
            <a:extLst>
              <a:ext uri="{FF2B5EF4-FFF2-40B4-BE49-F238E27FC236}">
                <a16:creationId xmlns:a16="http://schemas.microsoft.com/office/drawing/2014/main" id="{5835B30F-C91A-D864-441E-16B104930D6D}"/>
              </a:ext>
            </a:extLst>
          </p:cNvPr>
          <p:cNvGrpSpPr/>
          <p:nvPr/>
        </p:nvGrpSpPr>
        <p:grpSpPr>
          <a:xfrm>
            <a:off x="5097462" y="2757314"/>
            <a:ext cx="1494155" cy="709930"/>
            <a:chOff x="5097462" y="2757314"/>
            <a:chExt cx="1494155" cy="709930"/>
          </a:xfrm>
          <a:solidFill>
            <a:srgbClr val="FFC000"/>
          </a:solidFill>
        </p:grpSpPr>
        <p:pic>
          <p:nvPicPr>
            <p:cNvPr id="46" name="object 25">
              <a:extLst>
                <a:ext uri="{FF2B5EF4-FFF2-40B4-BE49-F238E27FC236}">
                  <a16:creationId xmlns:a16="http://schemas.microsoft.com/office/drawing/2014/main" id="{AC1C77BE-1048-AEC3-3EAE-F16AEB2FAF6D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02225" y="2762077"/>
              <a:ext cx="1484096" cy="700196"/>
            </a:xfrm>
            <a:prstGeom prst="rect">
              <a:avLst/>
            </a:prstGeom>
            <a:grpFill/>
          </p:spPr>
        </p:pic>
        <p:sp>
          <p:nvSpPr>
            <p:cNvPr id="47" name="object 26">
              <a:extLst>
                <a:ext uri="{FF2B5EF4-FFF2-40B4-BE49-F238E27FC236}">
                  <a16:creationId xmlns:a16="http://schemas.microsoft.com/office/drawing/2014/main" id="{DB94EB4C-F8BF-93FB-362B-1021820B4DC2}"/>
                </a:ext>
              </a:extLst>
            </p:cNvPr>
            <p:cNvSpPr/>
            <p:nvPr/>
          </p:nvSpPr>
          <p:spPr>
            <a:xfrm>
              <a:off x="5102225" y="2762077"/>
              <a:ext cx="1484630" cy="700405"/>
            </a:xfrm>
            <a:custGeom>
              <a:avLst/>
              <a:gdLst/>
              <a:ahLst/>
              <a:cxnLst/>
              <a:rect l="l" t="t" r="r" b="b"/>
              <a:pathLst>
                <a:path w="1484629" h="700404">
                  <a:moveTo>
                    <a:pt x="0" y="700196"/>
                  </a:moveTo>
                  <a:lnTo>
                    <a:pt x="1484096" y="700196"/>
                  </a:lnTo>
                  <a:lnTo>
                    <a:pt x="1484096" y="0"/>
                  </a:lnTo>
                  <a:lnTo>
                    <a:pt x="0" y="0"/>
                  </a:lnTo>
                  <a:lnTo>
                    <a:pt x="0" y="700196"/>
                  </a:lnTo>
                  <a:close/>
                </a:path>
              </a:pathLst>
            </a:custGeom>
            <a:grpFill/>
            <a:ln w="9525">
              <a:solidFill>
                <a:srgbClr val="58B5C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8" name="object 27">
            <a:extLst>
              <a:ext uri="{FF2B5EF4-FFF2-40B4-BE49-F238E27FC236}">
                <a16:creationId xmlns:a16="http://schemas.microsoft.com/office/drawing/2014/main" id="{C44F1060-A7EA-1924-F590-A10BFA69F74E}"/>
              </a:ext>
            </a:extLst>
          </p:cNvPr>
          <p:cNvSpPr txBox="1"/>
          <p:nvPr/>
        </p:nvSpPr>
        <p:spPr>
          <a:xfrm>
            <a:off x="5367793" y="2816009"/>
            <a:ext cx="952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03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Add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Category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49" name="object 28">
            <a:extLst>
              <a:ext uri="{FF2B5EF4-FFF2-40B4-BE49-F238E27FC236}">
                <a16:creationId xmlns:a16="http://schemas.microsoft.com/office/drawing/2014/main" id="{D981816A-E261-CB7B-BEE2-4A0B31685911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175500" y="2935604"/>
            <a:ext cx="1537335" cy="391160"/>
          </a:xfrm>
          <a:prstGeom prst="rect">
            <a:avLst/>
          </a:prstGeom>
        </p:spPr>
      </p:pic>
      <p:sp>
        <p:nvSpPr>
          <p:cNvPr id="50" name="object 29">
            <a:extLst>
              <a:ext uri="{FF2B5EF4-FFF2-40B4-BE49-F238E27FC236}">
                <a16:creationId xmlns:a16="http://schemas.microsoft.com/office/drawing/2014/main" id="{2C3B83FB-9399-8373-279E-152B11693A4C}"/>
              </a:ext>
            </a:extLst>
          </p:cNvPr>
          <p:cNvSpPr txBox="1"/>
          <p:nvPr/>
        </p:nvSpPr>
        <p:spPr>
          <a:xfrm>
            <a:off x="7175500" y="2935604"/>
            <a:ext cx="1537335" cy="391160"/>
          </a:xfrm>
          <a:prstGeom prst="rect">
            <a:avLst/>
          </a:prstGeom>
          <a:solidFill>
            <a:srgbClr val="FFC000"/>
          </a:solidFill>
          <a:ln w="9525">
            <a:solidFill>
              <a:srgbClr val="58B5C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385"/>
              </a:spcBef>
            </a:pPr>
            <a:r>
              <a:rPr sz="1800" spc="-5" dirty="0">
                <a:latin typeface="Arial"/>
                <a:cs typeface="Arial"/>
              </a:rPr>
              <a:t>Add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Product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51" name="object 30">
            <a:extLst>
              <a:ext uri="{FF2B5EF4-FFF2-40B4-BE49-F238E27FC236}">
                <a16:creationId xmlns:a16="http://schemas.microsoft.com/office/drawing/2014/main" id="{83E9B9D6-F13B-75AC-70ED-8C0B44E6D18B}"/>
              </a:ext>
            </a:extLst>
          </p:cNvPr>
          <p:cNvGrpSpPr/>
          <p:nvPr/>
        </p:nvGrpSpPr>
        <p:grpSpPr>
          <a:xfrm>
            <a:off x="1655076" y="2002154"/>
            <a:ext cx="9922510" cy="3945890"/>
            <a:chOff x="1655076" y="2002154"/>
            <a:chExt cx="9922510" cy="3945890"/>
          </a:xfrm>
        </p:grpSpPr>
        <p:sp>
          <p:nvSpPr>
            <p:cNvPr id="52" name="object 31">
              <a:extLst>
                <a:ext uri="{FF2B5EF4-FFF2-40B4-BE49-F238E27FC236}">
                  <a16:creationId xmlns:a16="http://schemas.microsoft.com/office/drawing/2014/main" id="{1D47A9F0-FBC8-EC5F-0DA1-6AA773803660}"/>
                </a:ext>
              </a:extLst>
            </p:cNvPr>
            <p:cNvSpPr/>
            <p:nvPr/>
          </p:nvSpPr>
          <p:spPr>
            <a:xfrm>
              <a:off x="1674126" y="3202698"/>
              <a:ext cx="1298575" cy="852169"/>
            </a:xfrm>
            <a:custGeom>
              <a:avLst/>
              <a:gdLst/>
              <a:ahLst/>
              <a:cxnLst/>
              <a:rect l="l" t="t" r="r" b="b"/>
              <a:pathLst>
                <a:path w="1298575" h="852170">
                  <a:moveTo>
                    <a:pt x="0" y="851776"/>
                  </a:moveTo>
                  <a:lnTo>
                    <a:pt x="1298422" y="0"/>
                  </a:lnTo>
                </a:path>
              </a:pathLst>
            </a:custGeom>
            <a:ln w="381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32">
              <a:extLst>
                <a:ext uri="{FF2B5EF4-FFF2-40B4-BE49-F238E27FC236}">
                  <a16:creationId xmlns:a16="http://schemas.microsoft.com/office/drawing/2014/main" id="{315F7D32-82AA-37C7-9329-8216C6001D66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94177" y="3142576"/>
              <a:ext cx="160032" cy="138493"/>
            </a:xfrm>
            <a:prstGeom prst="rect">
              <a:avLst/>
            </a:prstGeom>
          </p:spPr>
        </p:pic>
        <p:sp>
          <p:nvSpPr>
            <p:cNvPr id="54" name="object 33">
              <a:extLst>
                <a:ext uri="{FF2B5EF4-FFF2-40B4-BE49-F238E27FC236}">
                  <a16:creationId xmlns:a16="http://schemas.microsoft.com/office/drawing/2014/main" id="{CFCBF8B2-8A0C-10AE-37AC-F9D63D8E9CF5}"/>
                </a:ext>
              </a:extLst>
            </p:cNvPr>
            <p:cNvSpPr/>
            <p:nvPr/>
          </p:nvSpPr>
          <p:spPr>
            <a:xfrm>
              <a:off x="2442730" y="4250080"/>
              <a:ext cx="2549525" cy="0"/>
            </a:xfrm>
            <a:custGeom>
              <a:avLst/>
              <a:gdLst/>
              <a:ahLst/>
              <a:cxnLst/>
              <a:rect l="l" t="t" r="r" b="b"/>
              <a:pathLst>
                <a:path w="2549525">
                  <a:moveTo>
                    <a:pt x="0" y="0"/>
                  </a:moveTo>
                  <a:lnTo>
                    <a:pt x="2549321" y="0"/>
                  </a:lnTo>
                </a:path>
              </a:pathLst>
            </a:custGeom>
            <a:ln w="381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34">
              <a:extLst>
                <a:ext uri="{FF2B5EF4-FFF2-40B4-BE49-F238E27FC236}">
                  <a16:creationId xmlns:a16="http://schemas.microsoft.com/office/drawing/2014/main" id="{121E3D21-21AE-1EC2-3529-A43E2746A9E3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30152" y="4188180"/>
              <a:ext cx="155829" cy="123786"/>
            </a:xfrm>
            <a:prstGeom prst="rect">
              <a:avLst/>
            </a:prstGeom>
          </p:spPr>
        </p:pic>
        <p:sp>
          <p:nvSpPr>
            <p:cNvPr id="56" name="object 35">
              <a:extLst>
                <a:ext uri="{FF2B5EF4-FFF2-40B4-BE49-F238E27FC236}">
                  <a16:creationId xmlns:a16="http://schemas.microsoft.com/office/drawing/2014/main" id="{C018A5F2-6693-FD80-3010-D8DC14C399FA}"/>
                </a:ext>
              </a:extLst>
            </p:cNvPr>
            <p:cNvSpPr/>
            <p:nvPr/>
          </p:nvSpPr>
          <p:spPr>
            <a:xfrm>
              <a:off x="3724592" y="2097811"/>
              <a:ext cx="1156970" cy="838200"/>
            </a:xfrm>
            <a:custGeom>
              <a:avLst/>
              <a:gdLst/>
              <a:ahLst/>
              <a:cxnLst/>
              <a:rect l="l" t="t" r="r" b="b"/>
              <a:pathLst>
                <a:path w="1156970" h="838200">
                  <a:moveTo>
                    <a:pt x="0" y="837793"/>
                  </a:moveTo>
                  <a:lnTo>
                    <a:pt x="1156360" y="0"/>
                  </a:lnTo>
                </a:path>
              </a:pathLst>
            </a:custGeom>
            <a:ln w="381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36">
              <a:extLst>
                <a:ext uri="{FF2B5EF4-FFF2-40B4-BE49-F238E27FC236}">
                  <a16:creationId xmlns:a16="http://schemas.microsoft.com/office/drawing/2014/main" id="{0FC65F9C-92FF-A654-F956-F1A4EAF14564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02073" y="2034832"/>
              <a:ext cx="158572" cy="141859"/>
            </a:xfrm>
            <a:prstGeom prst="rect">
              <a:avLst/>
            </a:prstGeom>
          </p:spPr>
        </p:pic>
        <p:sp>
          <p:nvSpPr>
            <p:cNvPr id="58" name="object 37">
              <a:extLst>
                <a:ext uri="{FF2B5EF4-FFF2-40B4-BE49-F238E27FC236}">
                  <a16:creationId xmlns:a16="http://schemas.microsoft.com/office/drawing/2014/main" id="{5088264A-176D-A548-5FA6-D2AAE470180F}"/>
                </a:ext>
              </a:extLst>
            </p:cNvPr>
            <p:cNvSpPr/>
            <p:nvPr/>
          </p:nvSpPr>
          <p:spPr>
            <a:xfrm>
              <a:off x="5629592" y="2216784"/>
              <a:ext cx="167005" cy="424180"/>
            </a:xfrm>
            <a:custGeom>
              <a:avLst/>
              <a:gdLst/>
              <a:ahLst/>
              <a:cxnLst/>
              <a:rect l="l" t="t" r="r" b="b"/>
              <a:pathLst>
                <a:path w="167004" h="424180">
                  <a:moveTo>
                    <a:pt x="0" y="0"/>
                  </a:moveTo>
                  <a:lnTo>
                    <a:pt x="166954" y="423913"/>
                  </a:lnTo>
                </a:path>
              </a:pathLst>
            </a:custGeom>
            <a:ln w="381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38">
              <a:extLst>
                <a:ext uri="{FF2B5EF4-FFF2-40B4-BE49-F238E27FC236}">
                  <a16:creationId xmlns:a16="http://schemas.microsoft.com/office/drawing/2014/main" id="{72186540-B3D5-19D1-C749-6CB3EC24BF62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721934" y="2566085"/>
              <a:ext cx="121094" cy="163322"/>
            </a:xfrm>
            <a:prstGeom prst="rect">
              <a:avLst/>
            </a:prstGeom>
          </p:spPr>
        </p:pic>
        <p:sp>
          <p:nvSpPr>
            <p:cNvPr id="60" name="object 39">
              <a:extLst>
                <a:ext uri="{FF2B5EF4-FFF2-40B4-BE49-F238E27FC236}">
                  <a16:creationId xmlns:a16="http://schemas.microsoft.com/office/drawing/2014/main" id="{FA123DDB-B2E6-F906-F315-846225F0B5B8}"/>
                </a:ext>
              </a:extLst>
            </p:cNvPr>
            <p:cNvSpPr/>
            <p:nvPr/>
          </p:nvSpPr>
          <p:spPr>
            <a:xfrm>
              <a:off x="6176644" y="2190749"/>
              <a:ext cx="927100" cy="636905"/>
            </a:xfrm>
            <a:custGeom>
              <a:avLst/>
              <a:gdLst/>
              <a:ahLst/>
              <a:cxnLst/>
              <a:rect l="l" t="t" r="r" b="b"/>
              <a:pathLst>
                <a:path w="927100" h="636905">
                  <a:moveTo>
                    <a:pt x="0" y="0"/>
                  </a:moveTo>
                  <a:lnTo>
                    <a:pt x="926782" y="636638"/>
                  </a:lnTo>
                </a:path>
              </a:pathLst>
            </a:custGeom>
            <a:ln w="381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40">
              <a:extLst>
                <a:ext uri="{FF2B5EF4-FFF2-40B4-BE49-F238E27FC236}">
                  <a16:creationId xmlns:a16="http://schemas.microsoft.com/office/drawing/2014/main" id="{1B9E1C25-A689-A7BA-C072-F81151DD04BE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024802" y="2748749"/>
              <a:ext cx="159397" cy="140081"/>
            </a:xfrm>
            <a:prstGeom prst="rect">
              <a:avLst/>
            </a:prstGeom>
          </p:spPr>
        </p:pic>
        <p:sp>
          <p:nvSpPr>
            <p:cNvPr id="62" name="object 41">
              <a:extLst>
                <a:ext uri="{FF2B5EF4-FFF2-40B4-BE49-F238E27FC236}">
                  <a16:creationId xmlns:a16="http://schemas.microsoft.com/office/drawing/2014/main" id="{A6403E5A-9B15-AB75-3424-B27900EC7F59}"/>
                </a:ext>
              </a:extLst>
            </p:cNvPr>
            <p:cNvSpPr/>
            <p:nvPr/>
          </p:nvSpPr>
          <p:spPr>
            <a:xfrm>
              <a:off x="6272530" y="2021204"/>
              <a:ext cx="2059939" cy="274955"/>
            </a:xfrm>
            <a:custGeom>
              <a:avLst/>
              <a:gdLst/>
              <a:ahLst/>
              <a:cxnLst/>
              <a:rect l="l" t="t" r="r" b="b"/>
              <a:pathLst>
                <a:path w="2059940" h="274955">
                  <a:moveTo>
                    <a:pt x="0" y="0"/>
                  </a:moveTo>
                  <a:lnTo>
                    <a:pt x="2059368" y="274916"/>
                  </a:lnTo>
                </a:path>
              </a:pathLst>
            </a:custGeom>
            <a:ln w="381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42">
              <a:extLst>
                <a:ext uri="{FF2B5EF4-FFF2-40B4-BE49-F238E27FC236}">
                  <a16:creationId xmlns:a16="http://schemas.microsoft.com/office/drawing/2014/main" id="{D4CD0D64-DB56-29D7-5200-4F9D11DB6483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264715" y="2228938"/>
              <a:ext cx="160451" cy="123037"/>
            </a:xfrm>
            <a:prstGeom prst="rect">
              <a:avLst/>
            </a:prstGeom>
          </p:spPr>
        </p:pic>
        <p:sp>
          <p:nvSpPr>
            <p:cNvPr id="64" name="object 43">
              <a:extLst>
                <a:ext uri="{FF2B5EF4-FFF2-40B4-BE49-F238E27FC236}">
                  <a16:creationId xmlns:a16="http://schemas.microsoft.com/office/drawing/2014/main" id="{A782CEAC-8068-A03D-9198-9F92CB2E896E}"/>
                </a:ext>
              </a:extLst>
            </p:cNvPr>
            <p:cNvSpPr/>
            <p:nvPr/>
          </p:nvSpPr>
          <p:spPr>
            <a:xfrm>
              <a:off x="3724592" y="3326764"/>
              <a:ext cx="1321435" cy="680720"/>
            </a:xfrm>
            <a:custGeom>
              <a:avLst/>
              <a:gdLst/>
              <a:ahLst/>
              <a:cxnLst/>
              <a:rect l="l" t="t" r="r" b="b"/>
              <a:pathLst>
                <a:path w="1321435" h="680720">
                  <a:moveTo>
                    <a:pt x="0" y="0"/>
                  </a:moveTo>
                  <a:lnTo>
                    <a:pt x="1320927" y="680593"/>
                  </a:lnTo>
                </a:path>
              </a:pathLst>
            </a:custGeom>
            <a:ln w="381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44">
              <a:extLst>
                <a:ext uri="{FF2B5EF4-FFF2-40B4-BE49-F238E27FC236}">
                  <a16:creationId xmlns:a16="http://schemas.microsoft.com/office/drawing/2014/main" id="{33100EA9-5A4E-CB65-C2AB-28E4B488A925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968760" y="3930599"/>
              <a:ext cx="162369" cy="130111"/>
            </a:xfrm>
            <a:prstGeom prst="rect">
              <a:avLst/>
            </a:prstGeom>
          </p:spPr>
        </p:pic>
        <p:sp>
          <p:nvSpPr>
            <p:cNvPr id="66" name="object 45">
              <a:extLst>
                <a:ext uri="{FF2B5EF4-FFF2-40B4-BE49-F238E27FC236}">
                  <a16:creationId xmlns:a16="http://schemas.microsoft.com/office/drawing/2014/main" id="{6616B677-9EE1-F323-D95E-39C65A4F4F89}"/>
                </a:ext>
              </a:extLst>
            </p:cNvPr>
            <p:cNvSpPr/>
            <p:nvPr/>
          </p:nvSpPr>
          <p:spPr>
            <a:xfrm>
              <a:off x="5782614" y="3462273"/>
              <a:ext cx="62230" cy="462915"/>
            </a:xfrm>
            <a:custGeom>
              <a:avLst/>
              <a:gdLst/>
              <a:ahLst/>
              <a:cxnLst/>
              <a:rect l="l" t="t" r="r" b="b"/>
              <a:pathLst>
                <a:path w="62229" h="462914">
                  <a:moveTo>
                    <a:pt x="61658" y="0"/>
                  </a:moveTo>
                  <a:lnTo>
                    <a:pt x="0" y="462775"/>
                  </a:lnTo>
                </a:path>
              </a:pathLst>
            </a:custGeom>
            <a:ln w="381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46">
              <a:extLst>
                <a:ext uri="{FF2B5EF4-FFF2-40B4-BE49-F238E27FC236}">
                  <a16:creationId xmlns:a16="http://schemas.microsoft.com/office/drawing/2014/main" id="{4B6B9FB3-B246-616F-C812-D95718ECE890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726760" y="3857866"/>
              <a:ext cx="123037" cy="160451"/>
            </a:xfrm>
            <a:prstGeom prst="rect">
              <a:avLst/>
            </a:prstGeom>
          </p:spPr>
        </p:pic>
        <p:sp>
          <p:nvSpPr>
            <p:cNvPr id="68" name="object 47">
              <a:extLst>
                <a:ext uri="{FF2B5EF4-FFF2-40B4-BE49-F238E27FC236}">
                  <a16:creationId xmlns:a16="http://schemas.microsoft.com/office/drawing/2014/main" id="{DE17C7A2-053D-61A7-0F04-E01414183185}"/>
                </a:ext>
              </a:extLst>
            </p:cNvPr>
            <p:cNvSpPr/>
            <p:nvPr/>
          </p:nvSpPr>
          <p:spPr>
            <a:xfrm>
              <a:off x="6476390" y="3326764"/>
              <a:ext cx="1468120" cy="704850"/>
            </a:xfrm>
            <a:custGeom>
              <a:avLst/>
              <a:gdLst/>
              <a:ahLst/>
              <a:cxnLst/>
              <a:rect l="l" t="t" r="r" b="b"/>
              <a:pathLst>
                <a:path w="1468120" h="704850">
                  <a:moveTo>
                    <a:pt x="1467777" y="0"/>
                  </a:moveTo>
                  <a:lnTo>
                    <a:pt x="0" y="704303"/>
                  </a:lnTo>
                </a:path>
              </a:pathLst>
            </a:custGeom>
            <a:ln w="381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48">
              <a:extLst>
                <a:ext uri="{FF2B5EF4-FFF2-40B4-BE49-F238E27FC236}">
                  <a16:creationId xmlns:a16="http://schemas.microsoft.com/office/drawing/2014/main" id="{C546F588-6E73-7A98-60DC-291F57594E7C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389840" y="3954856"/>
              <a:ext cx="162763" cy="127660"/>
            </a:xfrm>
            <a:prstGeom prst="rect">
              <a:avLst/>
            </a:prstGeom>
          </p:spPr>
        </p:pic>
        <p:sp>
          <p:nvSpPr>
            <p:cNvPr id="70" name="object 49">
              <a:extLst>
                <a:ext uri="{FF2B5EF4-FFF2-40B4-BE49-F238E27FC236}">
                  <a16:creationId xmlns:a16="http://schemas.microsoft.com/office/drawing/2014/main" id="{0E1DE894-63DE-77D1-0818-2A5342D7F9E4}"/>
                </a:ext>
              </a:extLst>
            </p:cNvPr>
            <p:cNvSpPr/>
            <p:nvPr/>
          </p:nvSpPr>
          <p:spPr>
            <a:xfrm>
              <a:off x="3965371" y="4445635"/>
              <a:ext cx="1800225" cy="1173480"/>
            </a:xfrm>
            <a:custGeom>
              <a:avLst/>
              <a:gdLst/>
              <a:ahLst/>
              <a:cxnLst/>
              <a:rect l="l" t="t" r="r" b="b"/>
              <a:pathLst>
                <a:path w="1800225" h="1173479">
                  <a:moveTo>
                    <a:pt x="1800110" y="0"/>
                  </a:moveTo>
                  <a:lnTo>
                    <a:pt x="0" y="1173396"/>
                  </a:lnTo>
                </a:path>
              </a:pathLst>
            </a:custGeom>
            <a:ln w="381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50">
              <a:extLst>
                <a:ext uri="{FF2B5EF4-FFF2-40B4-BE49-F238E27FC236}">
                  <a16:creationId xmlns:a16="http://schemas.microsoft.com/office/drawing/2014/main" id="{2F41E988-0E80-AB2B-7C69-B12B04FD67EC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883596" y="5540692"/>
              <a:ext cx="160108" cy="138276"/>
            </a:xfrm>
            <a:prstGeom prst="rect">
              <a:avLst/>
            </a:prstGeom>
          </p:spPr>
        </p:pic>
        <p:sp>
          <p:nvSpPr>
            <p:cNvPr id="72" name="object 51">
              <a:extLst>
                <a:ext uri="{FF2B5EF4-FFF2-40B4-BE49-F238E27FC236}">
                  <a16:creationId xmlns:a16="http://schemas.microsoft.com/office/drawing/2014/main" id="{7958041D-5E8B-2859-4805-610E608BFB0B}"/>
                </a:ext>
              </a:extLst>
            </p:cNvPr>
            <p:cNvSpPr/>
            <p:nvPr/>
          </p:nvSpPr>
          <p:spPr>
            <a:xfrm>
              <a:off x="4726939" y="5885815"/>
              <a:ext cx="840105" cy="0"/>
            </a:xfrm>
            <a:custGeom>
              <a:avLst/>
              <a:gdLst/>
              <a:ahLst/>
              <a:cxnLst/>
              <a:rect l="l" t="t" r="r" b="b"/>
              <a:pathLst>
                <a:path w="840104">
                  <a:moveTo>
                    <a:pt x="0" y="0"/>
                  </a:moveTo>
                  <a:lnTo>
                    <a:pt x="839635" y="0"/>
                  </a:lnTo>
                </a:path>
              </a:pathLst>
            </a:custGeom>
            <a:ln w="381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52">
              <a:extLst>
                <a:ext uri="{FF2B5EF4-FFF2-40B4-BE49-F238E27FC236}">
                  <a16:creationId xmlns:a16="http://schemas.microsoft.com/office/drawing/2014/main" id="{F2FD144F-0819-8AB3-0F00-8F22F78532A6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504675" y="5823917"/>
              <a:ext cx="155816" cy="123794"/>
            </a:xfrm>
            <a:prstGeom prst="rect">
              <a:avLst/>
            </a:prstGeom>
          </p:spPr>
        </p:pic>
        <p:sp>
          <p:nvSpPr>
            <p:cNvPr id="74" name="object 53">
              <a:extLst>
                <a:ext uri="{FF2B5EF4-FFF2-40B4-BE49-F238E27FC236}">
                  <a16:creationId xmlns:a16="http://schemas.microsoft.com/office/drawing/2014/main" id="{7E828797-7B4C-3B62-49D2-69AC3112C1C9}"/>
                </a:ext>
              </a:extLst>
            </p:cNvPr>
            <p:cNvSpPr/>
            <p:nvPr/>
          </p:nvSpPr>
          <p:spPr>
            <a:xfrm>
              <a:off x="7175576" y="5885815"/>
              <a:ext cx="840105" cy="0"/>
            </a:xfrm>
            <a:custGeom>
              <a:avLst/>
              <a:gdLst/>
              <a:ahLst/>
              <a:cxnLst/>
              <a:rect l="l" t="t" r="r" b="b"/>
              <a:pathLst>
                <a:path w="840104">
                  <a:moveTo>
                    <a:pt x="0" y="0"/>
                  </a:moveTo>
                  <a:lnTo>
                    <a:pt x="839635" y="0"/>
                  </a:lnTo>
                </a:path>
              </a:pathLst>
            </a:custGeom>
            <a:ln w="381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54">
              <a:extLst>
                <a:ext uri="{FF2B5EF4-FFF2-40B4-BE49-F238E27FC236}">
                  <a16:creationId xmlns:a16="http://schemas.microsoft.com/office/drawing/2014/main" id="{F4C8DF37-0A30-9104-CA6B-2B739ADFA786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53311" y="5823917"/>
              <a:ext cx="155816" cy="123794"/>
            </a:xfrm>
            <a:prstGeom prst="rect">
              <a:avLst/>
            </a:prstGeom>
          </p:spPr>
        </p:pic>
        <p:sp>
          <p:nvSpPr>
            <p:cNvPr id="76" name="object 55">
              <a:extLst>
                <a:ext uri="{FF2B5EF4-FFF2-40B4-BE49-F238E27FC236}">
                  <a16:creationId xmlns:a16="http://schemas.microsoft.com/office/drawing/2014/main" id="{2279A363-C2B1-9FD0-AC84-2C136BD4E7DD}"/>
                </a:ext>
              </a:extLst>
            </p:cNvPr>
            <p:cNvSpPr/>
            <p:nvPr/>
          </p:nvSpPr>
          <p:spPr>
            <a:xfrm>
              <a:off x="9431654" y="5610219"/>
              <a:ext cx="737870" cy="275590"/>
            </a:xfrm>
            <a:custGeom>
              <a:avLst/>
              <a:gdLst/>
              <a:ahLst/>
              <a:cxnLst/>
              <a:rect l="l" t="t" r="r" b="b"/>
              <a:pathLst>
                <a:path w="737870" h="275589">
                  <a:moveTo>
                    <a:pt x="0" y="275595"/>
                  </a:moveTo>
                  <a:lnTo>
                    <a:pt x="737489" y="0"/>
                  </a:lnTo>
                </a:path>
              </a:pathLst>
            </a:custGeom>
            <a:ln w="381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56">
              <a:extLst>
                <a:ext uri="{FF2B5EF4-FFF2-40B4-BE49-F238E27FC236}">
                  <a16:creationId xmlns:a16="http://schemas.microsoft.com/office/drawing/2014/main" id="{85147AB2-1CCC-2A3E-A832-9C09ED41CD5C}"/>
                </a:ext>
              </a:extLst>
            </p:cNvPr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094963" y="5564962"/>
              <a:ext cx="163372" cy="119443"/>
            </a:xfrm>
            <a:prstGeom prst="rect">
              <a:avLst/>
            </a:prstGeom>
          </p:spPr>
        </p:pic>
        <p:pic>
          <p:nvPicPr>
            <p:cNvPr id="78" name="object 57">
              <a:extLst>
                <a:ext uri="{FF2B5EF4-FFF2-40B4-BE49-F238E27FC236}">
                  <a16:creationId xmlns:a16="http://schemas.microsoft.com/office/drawing/2014/main" id="{FAB90433-E76A-E027-059D-B9AF6623F612}"/>
                </a:ext>
              </a:extLst>
            </p:cNvPr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291444" y="3858894"/>
              <a:ext cx="1285875" cy="391160"/>
            </a:xfrm>
            <a:prstGeom prst="rect">
              <a:avLst/>
            </a:prstGeom>
          </p:spPr>
        </p:pic>
      </p:grpSp>
      <p:sp>
        <p:nvSpPr>
          <p:cNvPr id="79" name="object 58">
            <a:extLst>
              <a:ext uri="{FF2B5EF4-FFF2-40B4-BE49-F238E27FC236}">
                <a16:creationId xmlns:a16="http://schemas.microsoft.com/office/drawing/2014/main" id="{A1413E6B-0C7C-D8B9-CFC7-67EA940D272A}"/>
              </a:ext>
            </a:extLst>
          </p:cNvPr>
          <p:cNvSpPr txBox="1"/>
          <p:nvPr/>
        </p:nvSpPr>
        <p:spPr>
          <a:xfrm>
            <a:off x="10291445" y="3858895"/>
            <a:ext cx="1285875" cy="391160"/>
          </a:xfrm>
          <a:prstGeom prst="rect">
            <a:avLst/>
          </a:prstGeom>
          <a:ln w="9525">
            <a:solidFill>
              <a:srgbClr val="58B5C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254635">
              <a:lnSpc>
                <a:spcPct val="100000"/>
              </a:lnSpc>
              <a:spcBef>
                <a:spcPts val="260"/>
              </a:spcBef>
            </a:pPr>
            <a:r>
              <a:rPr sz="2000" spc="-5" dirty="0">
                <a:latin typeface="Arial"/>
                <a:cs typeface="Arial"/>
              </a:rPr>
              <a:t>Logout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0" name="object 59">
            <a:extLst>
              <a:ext uri="{FF2B5EF4-FFF2-40B4-BE49-F238E27FC236}">
                <a16:creationId xmlns:a16="http://schemas.microsoft.com/office/drawing/2014/main" id="{FCD13323-E9E6-072B-ED6B-3EE95C7A7916}"/>
              </a:ext>
            </a:extLst>
          </p:cNvPr>
          <p:cNvGrpSpPr/>
          <p:nvPr/>
        </p:nvGrpSpPr>
        <p:grpSpPr>
          <a:xfrm>
            <a:off x="1055369" y="4286593"/>
            <a:ext cx="9940925" cy="1341120"/>
            <a:chOff x="1055369" y="4286593"/>
            <a:chExt cx="9940925" cy="1341120"/>
          </a:xfrm>
        </p:grpSpPr>
        <p:sp>
          <p:nvSpPr>
            <p:cNvPr id="81" name="object 60">
              <a:extLst>
                <a:ext uri="{FF2B5EF4-FFF2-40B4-BE49-F238E27FC236}">
                  <a16:creationId xmlns:a16="http://schemas.microsoft.com/office/drawing/2014/main" id="{F1C7DF92-B304-1816-3D8A-86E8824ED872}"/>
                </a:ext>
              </a:extLst>
            </p:cNvPr>
            <p:cNvSpPr/>
            <p:nvPr/>
          </p:nvSpPr>
          <p:spPr>
            <a:xfrm>
              <a:off x="10934382" y="4380522"/>
              <a:ext cx="0" cy="793115"/>
            </a:xfrm>
            <a:custGeom>
              <a:avLst/>
              <a:gdLst/>
              <a:ahLst/>
              <a:cxnLst/>
              <a:rect l="l" t="t" r="r" b="b"/>
              <a:pathLst>
                <a:path h="793114">
                  <a:moveTo>
                    <a:pt x="0" y="792822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61">
              <a:extLst>
                <a:ext uri="{FF2B5EF4-FFF2-40B4-BE49-F238E27FC236}">
                  <a16:creationId xmlns:a16="http://schemas.microsoft.com/office/drawing/2014/main" id="{410225AF-A61B-8C41-AA69-278F86B73FE3}"/>
                </a:ext>
              </a:extLst>
            </p:cNvPr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872483" y="4286593"/>
              <a:ext cx="123799" cy="155816"/>
            </a:xfrm>
            <a:prstGeom prst="rect">
              <a:avLst/>
            </a:prstGeom>
          </p:spPr>
        </p:pic>
        <p:pic>
          <p:nvPicPr>
            <p:cNvPr id="83" name="object 62">
              <a:extLst>
                <a:ext uri="{FF2B5EF4-FFF2-40B4-BE49-F238E27FC236}">
                  <a16:creationId xmlns:a16="http://schemas.microsoft.com/office/drawing/2014/main" id="{25721CCF-8D9B-8F63-DEAA-034327822341}"/>
                </a:ext>
              </a:extLst>
            </p:cNvPr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5369" y="5236210"/>
              <a:ext cx="1388110" cy="391160"/>
            </a:xfrm>
            <a:prstGeom prst="rect">
              <a:avLst/>
            </a:prstGeom>
            <a:solidFill>
              <a:srgbClr val="FFC000"/>
            </a:solidFill>
          </p:spPr>
        </p:pic>
      </p:grpSp>
      <p:sp>
        <p:nvSpPr>
          <p:cNvPr id="84" name="object 63">
            <a:extLst>
              <a:ext uri="{FF2B5EF4-FFF2-40B4-BE49-F238E27FC236}">
                <a16:creationId xmlns:a16="http://schemas.microsoft.com/office/drawing/2014/main" id="{9FE65537-8A31-78E6-A5BD-C9BBC1FE6531}"/>
              </a:ext>
            </a:extLst>
          </p:cNvPr>
          <p:cNvSpPr txBox="1"/>
          <p:nvPr/>
        </p:nvSpPr>
        <p:spPr>
          <a:xfrm>
            <a:off x="1055369" y="5236209"/>
            <a:ext cx="1388110" cy="391160"/>
          </a:xfrm>
          <a:prstGeom prst="rect">
            <a:avLst/>
          </a:prstGeom>
          <a:solidFill>
            <a:srgbClr val="FFC000"/>
          </a:solidFill>
          <a:ln w="9525">
            <a:solidFill>
              <a:srgbClr val="58B5C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293370">
              <a:lnSpc>
                <a:spcPct val="100000"/>
              </a:lnSpc>
              <a:spcBef>
                <a:spcPts val="385"/>
              </a:spcBef>
            </a:pPr>
            <a:r>
              <a:rPr sz="1800" spc="-5" dirty="0">
                <a:latin typeface="Arial"/>
                <a:cs typeface="Arial"/>
              </a:rPr>
              <a:t>Chatbot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85" name="object 64">
            <a:extLst>
              <a:ext uri="{FF2B5EF4-FFF2-40B4-BE49-F238E27FC236}">
                <a16:creationId xmlns:a16="http://schemas.microsoft.com/office/drawing/2014/main" id="{58BDDEEB-2FF0-FFBB-2426-6DE2FDD0A7A0}"/>
              </a:ext>
            </a:extLst>
          </p:cNvPr>
          <p:cNvGrpSpPr/>
          <p:nvPr/>
        </p:nvGrpSpPr>
        <p:grpSpPr>
          <a:xfrm>
            <a:off x="1655076" y="4426623"/>
            <a:ext cx="139700" cy="773430"/>
            <a:chOff x="1655076" y="4426623"/>
            <a:chExt cx="139700" cy="773430"/>
          </a:xfrm>
        </p:grpSpPr>
        <p:sp>
          <p:nvSpPr>
            <p:cNvPr id="86" name="object 65">
              <a:extLst>
                <a:ext uri="{FF2B5EF4-FFF2-40B4-BE49-F238E27FC236}">
                  <a16:creationId xmlns:a16="http://schemas.microsoft.com/office/drawing/2014/main" id="{A679B0A1-C1A2-EA03-7EE0-512B7903AFD1}"/>
                </a:ext>
              </a:extLst>
            </p:cNvPr>
            <p:cNvSpPr/>
            <p:nvPr/>
          </p:nvSpPr>
          <p:spPr>
            <a:xfrm>
              <a:off x="1674126" y="4445673"/>
              <a:ext cx="63500" cy="661035"/>
            </a:xfrm>
            <a:custGeom>
              <a:avLst/>
              <a:gdLst/>
              <a:ahLst/>
              <a:cxnLst/>
              <a:rect l="l" t="t" r="r" b="b"/>
              <a:pathLst>
                <a:path w="63500" h="661035">
                  <a:moveTo>
                    <a:pt x="0" y="0"/>
                  </a:moveTo>
                  <a:lnTo>
                    <a:pt x="62915" y="660514"/>
                  </a:lnTo>
                </a:path>
              </a:pathLst>
            </a:custGeom>
            <a:ln w="381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66">
              <a:extLst>
                <a:ext uri="{FF2B5EF4-FFF2-40B4-BE49-F238E27FC236}">
                  <a16:creationId xmlns:a16="http://schemas.microsoft.com/office/drawing/2014/main" id="{648318C5-7A91-01DC-952A-DAE052908011}"/>
                </a:ext>
              </a:extLst>
            </p:cNvPr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671269" y="5040426"/>
              <a:ext cx="123418" cy="1593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12060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1168</TotalTime>
  <Words>974</Words>
  <Application>Microsoft Office PowerPoint</Application>
  <PresentationFormat>Widescreen</PresentationFormat>
  <Paragraphs>150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Helvetica</vt:lpstr>
      <vt:lpstr>Times New Roman</vt:lpstr>
      <vt:lpstr>Trebuchet MS</vt:lpstr>
      <vt:lpstr>Wingdings</vt:lpstr>
      <vt:lpstr>Wingdings 3</vt:lpstr>
      <vt:lpstr>Facet</vt:lpstr>
      <vt:lpstr>  E-Commerce Website For Automotive Parts   </vt:lpstr>
      <vt:lpstr>Introduction</vt:lpstr>
      <vt:lpstr>Software and Hardware Reqiurements</vt:lpstr>
      <vt:lpstr>  E-Commerce Website for Automotive Parts.   </vt:lpstr>
      <vt:lpstr>  E-Commerce Website for Automotive Parts.   </vt:lpstr>
      <vt:lpstr>E-Commerce Website for Automotive Parts.   </vt:lpstr>
      <vt:lpstr>View Product   (2nd Module) </vt:lpstr>
      <vt:lpstr>Continued…</vt:lpstr>
      <vt:lpstr>Project Overview</vt:lpstr>
      <vt:lpstr>Tech architecture  </vt:lpstr>
      <vt:lpstr>Activity Digram</vt:lpstr>
      <vt:lpstr>Challenging issues</vt:lpstr>
      <vt:lpstr>Features about the module </vt:lpstr>
      <vt:lpstr>Future enhancement </vt:lpstr>
      <vt:lpstr>Quality improvement task 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VARADHARAJAN</dc:creator>
  <cp:lastModifiedBy>SUDHIR KUMBHAR</cp:lastModifiedBy>
  <cp:revision>61</cp:revision>
  <dcterms:created xsi:type="dcterms:W3CDTF">2022-08-01T12:32:56Z</dcterms:created>
  <dcterms:modified xsi:type="dcterms:W3CDTF">2022-08-08T09:22:50Z</dcterms:modified>
</cp:coreProperties>
</file>