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58" r:id="rId4"/>
    <p:sldId id="260" r:id="rId5"/>
    <p:sldId id="262" r:id="rId6"/>
    <p:sldId id="271" r:id="rId7"/>
    <p:sldId id="261" r:id="rId8"/>
    <p:sldId id="288" r:id="rId9"/>
    <p:sldId id="257" r:id="rId10"/>
    <p:sldId id="289" r:id="rId11"/>
    <p:sldId id="276" r:id="rId12"/>
    <p:sldId id="275" r:id="rId13"/>
    <p:sldId id="279" r:id="rId14"/>
    <p:sldId id="280" r:id="rId15"/>
    <p:sldId id="281" r:id="rId16"/>
    <p:sldId id="282" r:id="rId17"/>
    <p:sldId id="283" r:id="rId18"/>
    <p:sldId id="284" r:id="rId19"/>
    <p:sldId id="272" r:id="rId20"/>
    <p:sldId id="273" r:id="rId21"/>
    <p:sldId id="274" r:id="rId22"/>
    <p:sldId id="278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32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26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2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96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42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4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57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05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99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41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4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3393-84FA-4663-AD3E-12FB8AD62BAF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805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6673-4750-AEFE-FB7D-3237FB8B6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7435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LAPTOP SHOP USING SPRINGBOOT</a:t>
            </a:r>
            <a:br>
              <a:rPr lang="en-US" sz="4800" dirty="0"/>
            </a:b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0180F-4C41-107C-B2A8-11401C963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38400"/>
            <a:ext cx="9144000" cy="2819400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  <a:p>
            <a:r>
              <a:rPr lang="en-IN" sz="17600" dirty="0">
                <a:solidFill>
                  <a:srgbClr val="FFFF00"/>
                </a:solidFill>
              </a:rPr>
              <a:t>Team Members</a:t>
            </a:r>
          </a:p>
          <a:p>
            <a:pPr algn="l"/>
            <a:r>
              <a:rPr lang="en-IN" dirty="0"/>
              <a:t> </a:t>
            </a:r>
          </a:p>
          <a:p>
            <a:r>
              <a:rPr lang="en-IN" sz="9600" dirty="0">
                <a:solidFill>
                  <a:srgbClr val="00B0F0"/>
                </a:solidFill>
              </a:rPr>
              <a:t>Vivek Khobragade - EBEON0722629139</a:t>
            </a:r>
          </a:p>
          <a:p>
            <a:r>
              <a:rPr lang="en-IN" sz="9600" dirty="0">
                <a:solidFill>
                  <a:srgbClr val="00B0F0"/>
                </a:solidFill>
              </a:rPr>
              <a:t>Vishal </a:t>
            </a:r>
            <a:r>
              <a:rPr lang="en-IN" sz="9600" dirty="0" err="1">
                <a:solidFill>
                  <a:srgbClr val="00B0F0"/>
                </a:solidFill>
              </a:rPr>
              <a:t>Lokhande</a:t>
            </a:r>
            <a:r>
              <a:rPr lang="en-IN" sz="9600" dirty="0">
                <a:solidFill>
                  <a:srgbClr val="00B0F0"/>
                </a:solidFill>
              </a:rPr>
              <a:t> -      EBEON0722634455</a:t>
            </a:r>
          </a:p>
          <a:p>
            <a:r>
              <a:rPr lang="en-IN" sz="9600" dirty="0">
                <a:solidFill>
                  <a:srgbClr val="00B0F0"/>
                </a:solidFill>
              </a:rPr>
              <a:t>Vamsi </a:t>
            </a:r>
            <a:r>
              <a:rPr lang="en-IN" sz="9600" dirty="0" err="1">
                <a:solidFill>
                  <a:srgbClr val="00B0F0"/>
                </a:solidFill>
              </a:rPr>
              <a:t>Doma</a:t>
            </a:r>
            <a:r>
              <a:rPr lang="en-IN" sz="9600" dirty="0">
                <a:solidFill>
                  <a:srgbClr val="00B0F0"/>
                </a:solidFill>
              </a:rPr>
              <a:t>   -  EBEON0722633124</a:t>
            </a:r>
          </a:p>
          <a:p>
            <a:r>
              <a:rPr lang="en-IN" sz="9600" dirty="0">
                <a:solidFill>
                  <a:srgbClr val="00B0F0"/>
                </a:solidFill>
              </a:rPr>
              <a:t>Mohammed Ali Pasha – EBEON0722114452</a:t>
            </a:r>
          </a:p>
          <a:p>
            <a:r>
              <a:rPr lang="en-IN" sz="9600" dirty="0">
                <a:solidFill>
                  <a:srgbClr val="00B0F0"/>
                </a:solidFill>
              </a:rPr>
              <a:t>Jerome David – EBEON0722632534</a:t>
            </a:r>
          </a:p>
          <a:p>
            <a:endParaRPr lang="en-IN" sz="9600" dirty="0">
              <a:solidFill>
                <a:srgbClr val="00B0F0"/>
              </a:solidFill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346D7-404C-D730-E035-01F235E43E97}"/>
              </a:ext>
            </a:extLst>
          </p:cNvPr>
          <p:cNvSpPr txBox="1"/>
          <p:nvPr/>
        </p:nvSpPr>
        <p:spPr>
          <a:xfrm>
            <a:off x="9699934" y="5631816"/>
            <a:ext cx="1936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Guided by</a:t>
            </a:r>
          </a:p>
          <a:p>
            <a:r>
              <a:rPr lang="en-IN" dirty="0" err="1">
                <a:solidFill>
                  <a:srgbClr val="FF0000"/>
                </a:solidFill>
              </a:rPr>
              <a:t>Varadharajan</a:t>
            </a:r>
            <a:r>
              <a:rPr lang="en-IN" dirty="0">
                <a:solidFill>
                  <a:srgbClr val="FF0000"/>
                </a:solidFill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248901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EFFF-22E9-78A5-D8B1-BAA3D9DB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186"/>
            <a:ext cx="10515600" cy="1325563"/>
          </a:xfrm>
        </p:spPr>
        <p:txBody>
          <a:bodyPr/>
          <a:lstStyle/>
          <a:p>
            <a:r>
              <a:rPr lang="en-IN"/>
              <a:t>Dataflow diagram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4E2D1D4-71ED-992A-4D2C-EAADB4CC8DFD}"/>
              </a:ext>
            </a:extLst>
          </p:cNvPr>
          <p:cNvSpPr/>
          <p:nvPr/>
        </p:nvSpPr>
        <p:spPr>
          <a:xfrm>
            <a:off x="1664558" y="3429000"/>
            <a:ext cx="1131908" cy="61034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customer</a:t>
            </a:r>
            <a:endParaRPr lang="en-IN" sz="16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E17E3A-AFF4-2192-9DF9-6569465F7007}"/>
              </a:ext>
            </a:extLst>
          </p:cNvPr>
          <p:cNvCxnSpPr>
            <a:cxnSpLocks/>
          </p:cNvCxnSpPr>
          <p:nvPr/>
        </p:nvCxnSpPr>
        <p:spPr>
          <a:xfrm flipV="1">
            <a:off x="2219413" y="2730963"/>
            <a:ext cx="0" cy="719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F284592-C66F-33F9-999C-B932F34D9006}"/>
              </a:ext>
            </a:extLst>
          </p:cNvPr>
          <p:cNvSpPr/>
          <p:nvPr/>
        </p:nvSpPr>
        <p:spPr>
          <a:xfrm>
            <a:off x="1585762" y="1749470"/>
            <a:ext cx="1131908" cy="98149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Add product to cart</a:t>
            </a:r>
            <a:endParaRPr lang="en-IN" sz="140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1945849-1E51-760D-45A6-70BA82439C3F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2672183" y="1553590"/>
            <a:ext cx="2849729" cy="77563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055FCD54-CD09-88CB-E2BF-D8633DA8A653}"/>
              </a:ext>
            </a:extLst>
          </p:cNvPr>
          <p:cNvSpPr/>
          <p:nvPr/>
        </p:nvSpPr>
        <p:spPr>
          <a:xfrm>
            <a:off x="5521911" y="1216239"/>
            <a:ext cx="941033" cy="674703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Admin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895849-9669-93EF-F757-CD8E5C4962FA}"/>
              </a:ext>
            </a:extLst>
          </p:cNvPr>
          <p:cNvSpPr/>
          <p:nvPr/>
        </p:nvSpPr>
        <p:spPr>
          <a:xfrm>
            <a:off x="4742371" y="2560640"/>
            <a:ext cx="1087513" cy="98149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Add product to cart</a:t>
            </a:r>
            <a:endParaRPr lang="en-IN" sz="14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A4ADA1-6A0B-A94E-BDC7-38DA4EE707E2}"/>
              </a:ext>
            </a:extLst>
          </p:cNvPr>
          <p:cNvCxnSpPr>
            <a:cxnSpLocks/>
          </p:cNvCxnSpPr>
          <p:nvPr/>
        </p:nvCxnSpPr>
        <p:spPr>
          <a:xfrm flipH="1">
            <a:off x="2774269" y="3017817"/>
            <a:ext cx="2010049" cy="6070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D0C810-BFAD-3F13-90FB-23D6CB22D760}"/>
              </a:ext>
            </a:extLst>
          </p:cNvPr>
          <p:cNvCxnSpPr>
            <a:cxnSpLocks/>
          </p:cNvCxnSpPr>
          <p:nvPr/>
        </p:nvCxnSpPr>
        <p:spPr>
          <a:xfrm flipV="1">
            <a:off x="2796466" y="3302493"/>
            <a:ext cx="2054443" cy="5859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9EC7DB80-1136-80C6-63BD-4F9173B0ED8D}"/>
              </a:ext>
            </a:extLst>
          </p:cNvPr>
          <p:cNvSpPr/>
          <p:nvPr/>
        </p:nvSpPr>
        <p:spPr>
          <a:xfrm>
            <a:off x="7554897" y="2329229"/>
            <a:ext cx="1296140" cy="804589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Shopping Cart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C7A85A-2E1C-9ED5-263B-FE82E924FCB9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805996" y="2731524"/>
            <a:ext cx="1748901" cy="1972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758532C-740B-386E-BDD3-2C333C620642}"/>
              </a:ext>
            </a:extLst>
          </p:cNvPr>
          <p:cNvSpPr/>
          <p:nvPr/>
        </p:nvSpPr>
        <p:spPr>
          <a:xfrm>
            <a:off x="5471605" y="3999196"/>
            <a:ext cx="1021678" cy="98149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View/edit cart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4BA351-5D39-62B2-278E-C60DFDCF2539}"/>
              </a:ext>
            </a:extLst>
          </p:cNvPr>
          <p:cNvCxnSpPr>
            <a:cxnSpLocks/>
          </p:cNvCxnSpPr>
          <p:nvPr/>
        </p:nvCxnSpPr>
        <p:spPr>
          <a:xfrm flipV="1">
            <a:off x="6386005" y="3133818"/>
            <a:ext cx="1550632" cy="105644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2A9D928-49B4-44CA-4644-6A34FDA4A13B}"/>
              </a:ext>
            </a:extLst>
          </p:cNvPr>
          <p:cNvSpPr/>
          <p:nvPr/>
        </p:nvSpPr>
        <p:spPr>
          <a:xfrm>
            <a:off x="5311800" y="5641761"/>
            <a:ext cx="1255816" cy="900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Checkout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03BB00-88C2-66E6-5032-1928582F05CF}"/>
              </a:ext>
            </a:extLst>
          </p:cNvPr>
          <p:cNvCxnSpPr/>
          <p:nvPr/>
        </p:nvCxnSpPr>
        <p:spPr>
          <a:xfrm>
            <a:off x="5939708" y="4918229"/>
            <a:ext cx="0" cy="7235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6F8C5FB-AFA7-FA5E-FCA7-52B9103AB6B1}"/>
              </a:ext>
            </a:extLst>
          </p:cNvPr>
          <p:cNvCxnSpPr>
            <a:cxnSpLocks/>
          </p:cNvCxnSpPr>
          <p:nvPr/>
        </p:nvCxnSpPr>
        <p:spPr>
          <a:xfrm>
            <a:off x="8558074" y="3133818"/>
            <a:ext cx="0" cy="305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C718DE6-2506-86DC-4B57-AA071CC291D5}"/>
              </a:ext>
            </a:extLst>
          </p:cNvPr>
          <p:cNvCxnSpPr/>
          <p:nvPr/>
        </p:nvCxnSpPr>
        <p:spPr>
          <a:xfrm flipH="1">
            <a:off x="6567616" y="6178858"/>
            <a:ext cx="1990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1DBDEC0-9F2E-7678-921A-A464423E2155}"/>
              </a:ext>
            </a:extLst>
          </p:cNvPr>
          <p:cNvSpPr txBox="1"/>
          <p:nvPr/>
        </p:nvSpPr>
        <p:spPr>
          <a:xfrm>
            <a:off x="2824947" y="1801882"/>
            <a:ext cx="1925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/>
              <a:t>Change/Update categories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D4B183-DDB0-AD7E-07FB-55114E157397}"/>
              </a:ext>
            </a:extLst>
          </p:cNvPr>
          <p:cNvSpPr txBox="1"/>
          <p:nvPr/>
        </p:nvSpPr>
        <p:spPr>
          <a:xfrm rot="21250388">
            <a:off x="5955107" y="2489635"/>
            <a:ext cx="129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Cart Items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0ED5AEC0-842A-FBC9-425C-B49BD1F5E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90048">
            <a:off x="6379684" y="3442598"/>
            <a:ext cx="1130976" cy="50596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D25567-EBBA-EC74-492B-B495B9C06210}"/>
              </a:ext>
            </a:extLst>
          </p:cNvPr>
          <p:cNvSpPr txBox="1"/>
          <p:nvPr/>
        </p:nvSpPr>
        <p:spPr>
          <a:xfrm>
            <a:off x="4595674" y="5126559"/>
            <a:ext cx="150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Item Details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754533-3142-4DB5-F81F-79DA490747F7}"/>
              </a:ext>
            </a:extLst>
          </p:cNvPr>
          <p:cNvSpPr txBox="1"/>
          <p:nvPr/>
        </p:nvSpPr>
        <p:spPr>
          <a:xfrm>
            <a:off x="2194208" y="2888011"/>
            <a:ext cx="97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Browse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3C3F22E-FAD4-DF02-1B14-B01CFD732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61302">
            <a:off x="3138410" y="3022162"/>
            <a:ext cx="1030313" cy="49991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4E52073-F154-ED27-1851-C0C367C2D566}"/>
              </a:ext>
            </a:extLst>
          </p:cNvPr>
          <p:cNvSpPr txBox="1"/>
          <p:nvPr/>
        </p:nvSpPr>
        <p:spPr>
          <a:xfrm>
            <a:off x="6945172" y="5818404"/>
            <a:ext cx="150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Item Details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480BB6-DBDB-9E62-938E-F2B0069F46E0}"/>
              </a:ext>
            </a:extLst>
          </p:cNvPr>
          <p:cNvSpPr txBox="1"/>
          <p:nvPr/>
        </p:nvSpPr>
        <p:spPr>
          <a:xfrm rot="20696766">
            <a:off x="3301423" y="3580301"/>
            <a:ext cx="110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Quantity</a:t>
            </a:r>
          </a:p>
        </p:txBody>
      </p:sp>
    </p:spTree>
    <p:extLst>
      <p:ext uri="{BB962C8B-B14F-4D97-AF65-F5344CB8AC3E}">
        <p14:creationId xmlns:p14="http://schemas.microsoft.com/office/powerpoint/2010/main" val="49720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FA88-DD62-1DFC-787B-75EB2F47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  <a:highlight>
                  <a:srgbClr val="0000FF"/>
                </a:highlight>
              </a:rPr>
              <a:t>HOME PAGE</a:t>
            </a:r>
            <a:endParaRPr lang="en-IN" sz="6000" dirty="0">
              <a:solidFill>
                <a:srgbClr val="FFFF00"/>
              </a:solidFill>
              <a:highlight>
                <a:srgbClr val="0000FF"/>
              </a:highlight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4390898-DB2A-8F67-4486-D3A629434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852" y="1577009"/>
            <a:ext cx="11251096" cy="4915866"/>
          </a:xfrm>
        </p:spPr>
      </p:pic>
    </p:spTree>
    <p:extLst>
      <p:ext uri="{BB962C8B-B14F-4D97-AF65-F5344CB8AC3E}">
        <p14:creationId xmlns:p14="http://schemas.microsoft.com/office/powerpoint/2010/main" val="3356532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1719-E99C-63E0-4F0A-D3861A12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00B0F0"/>
                </a:solidFill>
                <a:highlight>
                  <a:srgbClr val="800000"/>
                </a:highlight>
              </a:rPr>
              <a:t> CATEGORIES PAGE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81D3FA-CD71-3C1A-3CE9-7A63E72E4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330" y="1563757"/>
            <a:ext cx="11118574" cy="4929118"/>
          </a:xfrm>
        </p:spPr>
      </p:pic>
    </p:spTree>
    <p:extLst>
      <p:ext uri="{BB962C8B-B14F-4D97-AF65-F5344CB8AC3E}">
        <p14:creationId xmlns:p14="http://schemas.microsoft.com/office/powerpoint/2010/main" val="2410986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7FB3-FD21-6F28-C70D-546B86A1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highlight>
                  <a:srgbClr val="0000FF"/>
                </a:highlight>
              </a:rPr>
              <a:t>HP LAPTOP</a:t>
            </a:r>
            <a:br>
              <a:rPr lang="en-IN" dirty="0">
                <a:highlight>
                  <a:srgbClr val="0000FF"/>
                </a:highlight>
              </a:rPr>
            </a:br>
            <a:endParaRPr lang="en-IN" dirty="0">
              <a:highlight>
                <a:srgbClr val="0000FF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681EF-9CB1-5325-C4B4-4B0119C7E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366" y="1325217"/>
            <a:ext cx="10651434" cy="5167658"/>
          </a:xfrm>
        </p:spPr>
      </p:pic>
    </p:spTree>
    <p:extLst>
      <p:ext uri="{BB962C8B-B14F-4D97-AF65-F5344CB8AC3E}">
        <p14:creationId xmlns:p14="http://schemas.microsoft.com/office/powerpoint/2010/main" val="30356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742-AD31-E91C-AB78-8C3A798E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highlight>
                  <a:srgbClr val="FFFF00"/>
                </a:highlight>
              </a:rPr>
              <a:t>ACER LAPTOP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DFFA8F-1342-DC37-5E7C-7397D5859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191" y="1311965"/>
            <a:ext cx="9819861" cy="5406887"/>
          </a:xfrm>
        </p:spPr>
      </p:pic>
    </p:spTree>
    <p:extLst>
      <p:ext uri="{BB962C8B-B14F-4D97-AF65-F5344CB8AC3E}">
        <p14:creationId xmlns:p14="http://schemas.microsoft.com/office/powerpoint/2010/main" val="4025003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7FB3-FD21-6F28-C70D-546B86A1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92D050"/>
                </a:solidFill>
                <a:highlight>
                  <a:srgbClr val="808000"/>
                </a:highlight>
              </a:rPr>
              <a:t>ASUS LAPT0P</a:t>
            </a:r>
            <a:br>
              <a:rPr lang="en-IN" dirty="0">
                <a:highlight>
                  <a:srgbClr val="808000"/>
                </a:highlight>
              </a:rPr>
            </a:br>
            <a:endParaRPr lang="en-IN" dirty="0">
              <a:highlight>
                <a:srgbClr val="8080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BB5AA2-AF77-027F-8562-8E197FA21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311965"/>
            <a:ext cx="10515600" cy="5180910"/>
          </a:xfrm>
        </p:spPr>
      </p:pic>
    </p:spTree>
    <p:extLst>
      <p:ext uri="{BB962C8B-B14F-4D97-AF65-F5344CB8AC3E}">
        <p14:creationId xmlns:p14="http://schemas.microsoft.com/office/powerpoint/2010/main" val="1271387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7FB3-FD21-6F28-C70D-546B86A1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00B0F0"/>
                </a:solidFill>
              </a:rPr>
              <a:t>THIN LAPTOP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81CD97-5F57-0ED0-F58D-32AA30926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757" y="1073426"/>
            <a:ext cx="9104243" cy="5419449"/>
          </a:xfrm>
        </p:spPr>
      </p:pic>
    </p:spTree>
    <p:extLst>
      <p:ext uri="{BB962C8B-B14F-4D97-AF65-F5344CB8AC3E}">
        <p14:creationId xmlns:p14="http://schemas.microsoft.com/office/powerpoint/2010/main" val="338811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7FB3-FD21-6F28-C70D-546B86A1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LENOVO LAPTOP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0F2591-AB8B-BA6A-E263-C2775861B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165" y="1219200"/>
            <a:ext cx="10346635" cy="5273675"/>
          </a:xfrm>
        </p:spPr>
      </p:pic>
    </p:spTree>
    <p:extLst>
      <p:ext uri="{BB962C8B-B14F-4D97-AF65-F5344CB8AC3E}">
        <p14:creationId xmlns:p14="http://schemas.microsoft.com/office/powerpoint/2010/main" val="1147263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7FB3-FD21-6F28-C70D-546B86A1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GAMING LAPTOP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E0DC36-453F-63F0-8D20-4DC8C42F8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13184"/>
            <a:ext cx="10306878" cy="5234608"/>
          </a:xfrm>
        </p:spPr>
      </p:pic>
    </p:spTree>
    <p:extLst>
      <p:ext uri="{BB962C8B-B14F-4D97-AF65-F5344CB8AC3E}">
        <p14:creationId xmlns:p14="http://schemas.microsoft.com/office/powerpoint/2010/main" val="1782197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5E3F-4CEB-523B-B829-148B77850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565" y="500062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Challenging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E0E4-3501-CE51-0479-7792C957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,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Changing Server port=7575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Enabling Debugging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DA5F7C-6172-162D-6D01-381D524FA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6599"/>
            <a:ext cx="9326217" cy="24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0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187C-0247-A156-3DF1-35A104BE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945"/>
          </a:xfrm>
        </p:spPr>
        <p:txBody>
          <a:bodyPr/>
          <a:lstStyle/>
          <a:p>
            <a:r>
              <a:rPr lang="en-IN"/>
              <a:t>Laptop Shop using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31DC-FFB0-8C6E-BD8A-2BD7A337E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primary goal of e-commerce is to reach maximum customers at the right time to increase sales and profitability of the business. Functions of e-commerce include buying and selling goods, transmitting funds or data over the internet.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05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7FB3-FD21-6F28-C70D-546B86A1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Features about the module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1AAC-70DC-81F1-4D25-573521C2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Extensive Product Information</a:t>
            </a:r>
          </a:p>
          <a:p>
            <a:r>
              <a:rPr lang="en-US" dirty="0"/>
              <a:t>User friendly design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547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742-AD31-E91C-AB78-8C3A798E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Future enhancement</a:t>
            </a:r>
            <a:br>
              <a:rPr lang="en-IN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E84A5-A7AF-719F-6562-BEB3ED4F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scope of shopping websites in India bloomed during the pandemic. This success can also be the result of increased internet use among our generation. </a:t>
            </a:r>
          </a:p>
          <a:p>
            <a:r>
              <a:rPr lang="en-US"/>
              <a:t>You can deploy Spring Boot applications to a variety of cloud platforms like heruko,kubernetics,AWS (Amazon web services).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853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89E2-4FCA-9575-0327-C146A4BB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92D05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9B076-87B0-2283-A80A-D06F57C8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Laptop shop  project explains about the E-commerce Shopping, This project mainly explains the various actions related to online shopping. Like displaying laptop products depends on brands, styles then add the </a:t>
            </a:r>
            <a:r>
              <a:rPr lang="en-US" dirty="0" err="1"/>
              <a:t>favourites</a:t>
            </a:r>
            <a:r>
              <a:rPr lang="en-US" dirty="0"/>
              <a:t> to </a:t>
            </a:r>
            <a:r>
              <a:rPr lang="en-US" dirty="0" err="1"/>
              <a:t>wishlist</a:t>
            </a:r>
            <a:r>
              <a:rPr lang="en-US" dirty="0"/>
              <a:t> for buying those products add them in cart select the product which you want to buy and remove the product which you don’t want to buy.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435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Write A Thank You Note In Five Easy Steps">
            <a:extLst>
              <a:ext uri="{FF2B5EF4-FFF2-40B4-BE49-F238E27FC236}">
                <a16:creationId xmlns:a16="http://schemas.microsoft.com/office/drawing/2014/main" id="{7BEB4B42-84A4-D270-231B-333D65BB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13" y="543340"/>
            <a:ext cx="10972800" cy="595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47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187C-0247-A156-3DF1-35A104BE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52" y="36512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(MODULE-1)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31DC-FFB0-8C6E-BD8A-2BD7A337E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2" y="1825625"/>
            <a:ext cx="10515600" cy="4351338"/>
          </a:xfrm>
        </p:spPr>
        <p:txBody>
          <a:bodyPr/>
          <a:lstStyle/>
          <a:p>
            <a:endParaRPr lang="en-IN" sz="4000" dirty="0"/>
          </a:p>
          <a:p>
            <a:r>
              <a:rPr lang="en-IN" sz="4000" dirty="0"/>
              <a:t>Categories Of Laptops</a:t>
            </a:r>
          </a:p>
          <a:p>
            <a:r>
              <a:rPr lang="en-IN" sz="4000" dirty="0"/>
              <a:t>This module presents different categories of laptops.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55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838D-5BEA-456B-7D15-49B5472D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MODULE-2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B18C-A991-A902-31E1-441167E3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Laptop Details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This Module presents different categories of laptop details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21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9B50-AA89-37EA-48AD-12F4FBA9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FULL STACK DEVELOPING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CD3F712F-2C76-542E-0B9E-54EC1EEC8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929" y="1908313"/>
            <a:ext cx="10098157" cy="4399722"/>
          </a:xfrm>
        </p:spPr>
      </p:pic>
    </p:spTree>
    <p:extLst>
      <p:ext uri="{BB962C8B-B14F-4D97-AF65-F5344CB8AC3E}">
        <p14:creationId xmlns:p14="http://schemas.microsoft.com/office/powerpoint/2010/main" val="166507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EFFF-22E9-78A5-D8B1-BAA3D9D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</a:t>
            </a:r>
            <a:r>
              <a:rPr lang="en-IN" dirty="0">
                <a:solidFill>
                  <a:srgbClr val="FFFF00"/>
                </a:solidFill>
              </a:rPr>
              <a:t>PRING BOOT FLOW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132D30-F066-7C37-AC8D-B310ADCA9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739" y="1934817"/>
            <a:ext cx="10515600" cy="4558057"/>
          </a:xfrm>
        </p:spPr>
      </p:pic>
    </p:spTree>
    <p:extLst>
      <p:ext uri="{BB962C8B-B14F-4D97-AF65-F5344CB8AC3E}">
        <p14:creationId xmlns:p14="http://schemas.microsoft.com/office/powerpoint/2010/main" val="181714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FA88-DD62-1DFC-787B-75EB2F47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</a:rPr>
              <a:t> </a:t>
            </a:r>
            <a:r>
              <a:rPr lang="en-IN" dirty="0">
                <a:solidFill>
                  <a:srgbClr val="FF0000"/>
                </a:solidFill>
                <a:highlight>
                  <a:srgbClr val="00FF00"/>
                </a:highlight>
              </a:rPr>
              <a:t>Dependencies: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0DD3-5EC7-C6DC-4FD3-805F1C32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➢ spring-boot-starter-security </a:t>
            </a:r>
          </a:p>
          <a:p>
            <a:pPr marL="0" indent="0">
              <a:buNone/>
            </a:pPr>
            <a:r>
              <a:rPr lang="en-IN" dirty="0"/>
              <a:t>➢ spring-boot-starter-</a:t>
            </a:r>
            <a:r>
              <a:rPr lang="en-IN" dirty="0" err="1"/>
              <a:t>Thymeleaf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➢ spring-boot-starter-web </a:t>
            </a:r>
          </a:p>
          <a:p>
            <a:pPr marL="0" indent="0">
              <a:buNone/>
            </a:pPr>
            <a:r>
              <a:rPr lang="en-IN" dirty="0"/>
              <a:t>➢ spring-boot-</a:t>
            </a:r>
            <a:r>
              <a:rPr lang="en-IN" dirty="0" err="1"/>
              <a:t>Devtools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➢ </a:t>
            </a:r>
            <a:r>
              <a:rPr lang="en-IN" dirty="0" err="1"/>
              <a:t>Mysql</a:t>
            </a:r>
            <a:r>
              <a:rPr lang="en-IN" dirty="0"/>
              <a:t>-connector-java</a:t>
            </a:r>
          </a:p>
          <a:p>
            <a:pPr marL="0" indent="0">
              <a:buNone/>
            </a:pPr>
            <a:r>
              <a:rPr lang="en-IN" dirty="0"/>
              <a:t> ➢ spring-boot-starter-data-</a:t>
            </a:r>
            <a:r>
              <a:rPr lang="en-IN" dirty="0" err="1"/>
              <a:t>jpa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08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9B50-AA89-37EA-48AD-12F4FBA9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544" y="196401"/>
            <a:ext cx="10515600" cy="1325563"/>
          </a:xfrm>
        </p:spPr>
        <p:txBody>
          <a:bodyPr/>
          <a:lstStyle/>
          <a:p>
            <a:r>
              <a:rPr lang="en-IN"/>
              <a:t>Project overview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417F34-F0F7-8DAE-B7FA-92AF1EB5DDAE}"/>
              </a:ext>
            </a:extLst>
          </p:cNvPr>
          <p:cNvGrpSpPr/>
          <p:nvPr/>
        </p:nvGrpSpPr>
        <p:grpSpPr>
          <a:xfrm>
            <a:off x="5788240" y="3515556"/>
            <a:ext cx="5956917" cy="2661407"/>
            <a:chOff x="417116" y="-194172"/>
            <a:chExt cx="10590454" cy="5649266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5E5F7A24-E638-DD19-E52B-5AC4521D8347}"/>
                </a:ext>
              </a:extLst>
            </p:cNvPr>
            <p:cNvSpPr txBox="1">
              <a:spLocks/>
            </p:cNvSpPr>
            <p:nvPr/>
          </p:nvSpPr>
          <p:spPr>
            <a:xfrm>
              <a:off x="491970" y="-194172"/>
              <a:ext cx="10515600" cy="1325563"/>
            </a:xfrm>
            <a:prstGeom prst="rect">
              <a:avLst/>
            </a:prstGeom>
            <a:noFill/>
            <a:ln w="28575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>
                  <a:solidFill>
                    <a:srgbClr val="002060"/>
                  </a:solidFill>
                </a:rPr>
                <a:t>Project Architecture</a:t>
              </a:r>
              <a:endParaRPr lang="en-IN" sz="2400" b="1">
                <a:solidFill>
                  <a:srgbClr val="00206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BCE968-6D3E-EAFF-51BF-07EE1E9F9336}"/>
                </a:ext>
              </a:extLst>
            </p:cNvPr>
            <p:cNvSpPr/>
            <p:nvPr/>
          </p:nvSpPr>
          <p:spPr>
            <a:xfrm>
              <a:off x="417116" y="2351484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Login</a:t>
              </a:r>
              <a:endParaRPr lang="en-IN" sz="12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F2FB40-B2C0-81A5-C46E-A60A0E468457}"/>
                </a:ext>
              </a:extLst>
            </p:cNvPr>
            <p:cNvSpPr/>
            <p:nvPr/>
          </p:nvSpPr>
          <p:spPr>
            <a:xfrm>
              <a:off x="3866686" y="2269110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Dashboard</a:t>
              </a:r>
              <a:endParaRPr lang="en-IN" sz="12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223A15-F720-8B59-90AD-344C40110DAA}"/>
                </a:ext>
              </a:extLst>
            </p:cNvPr>
            <p:cNvSpPr/>
            <p:nvPr/>
          </p:nvSpPr>
          <p:spPr>
            <a:xfrm>
              <a:off x="7368371" y="2241378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Stock maintenance</a:t>
              </a:r>
              <a:endParaRPr lang="en-IN" sz="12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9403CE-B334-057D-6E24-C442BD6DED0E}"/>
                </a:ext>
              </a:extLst>
            </p:cNvPr>
            <p:cNvSpPr/>
            <p:nvPr/>
          </p:nvSpPr>
          <p:spPr>
            <a:xfrm>
              <a:off x="4611949" y="4620593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Order</a:t>
              </a:r>
              <a:endParaRPr lang="en-IN" sz="12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5B127C-9569-0259-1844-8D8A9C95F2AF}"/>
                </a:ext>
              </a:extLst>
            </p:cNvPr>
            <p:cNvSpPr/>
            <p:nvPr/>
          </p:nvSpPr>
          <p:spPr>
            <a:xfrm>
              <a:off x="8460324" y="4594719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checkout</a:t>
              </a:r>
              <a:endParaRPr lang="en-IN" sz="12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C1184A-9DC2-35F6-3D62-5D15CB915975}"/>
                </a:ext>
              </a:extLst>
            </p:cNvPr>
            <p:cNvSpPr/>
            <p:nvPr/>
          </p:nvSpPr>
          <p:spPr>
            <a:xfrm>
              <a:off x="2081814" y="4620593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Report</a:t>
              </a:r>
              <a:endParaRPr lang="en-IN" sz="1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507FE6-4E1A-CF1C-8973-35ED556C8D65}"/>
                </a:ext>
              </a:extLst>
            </p:cNvPr>
            <p:cNvSpPr/>
            <p:nvPr/>
          </p:nvSpPr>
          <p:spPr>
            <a:xfrm>
              <a:off x="4611949" y="752128"/>
              <a:ext cx="2183907" cy="834501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Customer</a:t>
              </a:r>
              <a:endParaRPr lang="en-IN" sz="12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871115-A01C-F0F2-F0EE-59C0822DBBA8}"/>
                </a:ext>
              </a:extLst>
            </p:cNvPr>
            <p:cNvSpPr/>
            <p:nvPr/>
          </p:nvSpPr>
          <p:spPr>
            <a:xfrm>
              <a:off x="7896593" y="188903"/>
              <a:ext cx="1837583" cy="539288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Approved</a:t>
              </a:r>
              <a:endParaRPr lang="en-IN" sz="12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5DC5AB-F71C-7DBA-4841-8ADEB3FB1759}"/>
                </a:ext>
              </a:extLst>
            </p:cNvPr>
            <p:cNvSpPr/>
            <p:nvPr/>
          </p:nvSpPr>
          <p:spPr>
            <a:xfrm>
              <a:off x="7887810" y="1260902"/>
              <a:ext cx="1837583" cy="539288"/>
            </a:xfrm>
            <a:prstGeom prst="rect">
              <a:avLst/>
            </a:prstGeom>
            <a:solidFill>
              <a:srgbClr val="336699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Pending</a:t>
              </a:r>
              <a:endParaRPr lang="en-IN" sz="120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4148FC7-55D6-80D4-DBFE-D1CE1F983394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2601023" y="2686361"/>
              <a:ext cx="1265663" cy="8237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5354C2D-E604-166D-1906-6901E7FE0E7A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>
            <a:xfrm flipH="1" flipV="1">
              <a:off x="4958640" y="3103611"/>
              <a:ext cx="745263" cy="1516982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00C0BC7-FAA0-DD55-26CA-DE627D6B8CD0}"/>
                </a:ext>
              </a:extLst>
            </p:cNvPr>
            <p:cNvCxnSpPr>
              <a:cxnSpLocks/>
              <a:stCxn id="9" idx="1"/>
              <a:endCxn id="8" idx="3"/>
            </p:cNvCxnSpPr>
            <p:nvPr/>
          </p:nvCxnSpPr>
          <p:spPr>
            <a:xfrm flipH="1">
              <a:off x="6795856" y="5011970"/>
              <a:ext cx="1664468" cy="2587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6821BA8-41D0-94DE-BAB7-C76FFE1F127B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5703903" y="3075879"/>
              <a:ext cx="2756422" cy="1544714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A528154-E3A4-2997-4C16-A4B0EB886258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 flipH="1">
              <a:off x="3173768" y="3103611"/>
              <a:ext cx="1784872" cy="1516982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38CD046-21B5-8F48-91BC-3D5E83AC5E09}"/>
                </a:ext>
              </a:extLst>
            </p:cNvPr>
            <p:cNvCxnSpPr>
              <a:cxnSpLocks/>
              <a:stCxn id="11" idx="2"/>
              <a:endCxn id="6" idx="0"/>
            </p:cNvCxnSpPr>
            <p:nvPr/>
          </p:nvCxnSpPr>
          <p:spPr>
            <a:xfrm flipH="1">
              <a:off x="4958640" y="1586629"/>
              <a:ext cx="745263" cy="68248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8F9DEF4-1249-E5BB-512D-A10982AA4B7A}"/>
                </a:ext>
              </a:extLst>
            </p:cNvPr>
            <p:cNvCxnSpPr>
              <a:cxnSpLocks/>
              <a:stCxn id="12" idx="2"/>
              <a:endCxn id="11" idx="3"/>
            </p:cNvCxnSpPr>
            <p:nvPr/>
          </p:nvCxnSpPr>
          <p:spPr>
            <a:xfrm flipH="1">
              <a:off x="6795856" y="728191"/>
              <a:ext cx="2019529" cy="441188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D5AA3CC-027A-6F3A-F270-F87B879C5BDD}"/>
                </a:ext>
              </a:extLst>
            </p:cNvPr>
            <p:cNvCxnSpPr>
              <a:cxnSpLocks/>
              <a:stCxn id="13" idx="1"/>
              <a:endCxn id="11" idx="3"/>
            </p:cNvCxnSpPr>
            <p:nvPr/>
          </p:nvCxnSpPr>
          <p:spPr>
            <a:xfrm flipH="1" flipV="1">
              <a:off x="6795856" y="1169379"/>
              <a:ext cx="1091954" cy="361167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C901C8D-0761-640A-89D7-BE56DB1FFD71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6050593" y="2658629"/>
              <a:ext cx="1317778" cy="27732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072AE960-DADB-6D24-0E0D-FBC6A608C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629" y="3397420"/>
            <a:ext cx="6096528" cy="342929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9F47E2A-9E79-5C76-9E15-F2D871554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44" y="1145219"/>
            <a:ext cx="11334916" cy="565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0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6412" y="3011037"/>
            <a:ext cx="1501254" cy="5049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Browser</a:t>
            </a: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389764" y="3001559"/>
            <a:ext cx="1683220" cy="5049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Front end</a:t>
            </a:r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815081" y="3011036"/>
            <a:ext cx="1741420" cy="5049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Back end</a:t>
            </a:r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209800" y="4088073"/>
            <a:ext cx="1883391" cy="504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Postman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013701" y="3710863"/>
            <a:ext cx="1883391" cy="5049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Hibernate</a:t>
            </a: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013701" y="2323341"/>
            <a:ext cx="1883391" cy="5049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Spring Boot</a:t>
            </a: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728346" y="4728188"/>
            <a:ext cx="1883391" cy="5049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MySQL</a:t>
            </a:r>
            <a:endParaRPr lang="en-IN"/>
          </a:p>
        </p:txBody>
      </p:sp>
      <p:cxnSp>
        <p:nvCxnSpPr>
          <p:cNvPr id="11" name="Straight Arrow Connector 10"/>
          <p:cNvCxnSpPr>
            <a:stCxn id="2" idx="3"/>
            <a:endCxn id="4" idx="1"/>
          </p:cNvCxnSpPr>
          <p:nvPr/>
        </p:nvCxnSpPr>
        <p:spPr>
          <a:xfrm flipV="1">
            <a:off x="2647666" y="3254043"/>
            <a:ext cx="742098" cy="94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ular Callout 14"/>
          <p:cNvSpPr/>
          <p:nvPr/>
        </p:nvSpPr>
        <p:spPr>
          <a:xfrm>
            <a:off x="1146412" y="1013345"/>
            <a:ext cx="1651379" cy="1132765"/>
          </a:xfrm>
          <a:prstGeom prst="wedgeRoundRectCallout">
            <a:avLst>
              <a:gd name="adj1" fmla="val 87764"/>
              <a:gd name="adj2" fmla="val 12232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>
                <a:solidFill>
                  <a:schemeClr val="bg1"/>
                </a:solidFill>
              </a:rPr>
              <a:t>HTML</a:t>
            </a:r>
          </a:p>
          <a:p>
            <a:r>
              <a:rPr lang="en-US">
                <a:solidFill>
                  <a:schemeClr val="bg1"/>
                </a:solidFill>
              </a:rPr>
              <a:t>CSS</a:t>
            </a:r>
          </a:p>
          <a:p>
            <a:r>
              <a:rPr lang="en-US">
                <a:solidFill>
                  <a:schemeClr val="bg1"/>
                </a:solidFill>
              </a:rPr>
              <a:t>JavaScript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4787901" y="603912"/>
            <a:ext cx="1852870" cy="1132765"/>
          </a:xfrm>
          <a:prstGeom prst="wedgeRoundRectCallout">
            <a:avLst>
              <a:gd name="adj1" fmla="val 22311"/>
              <a:gd name="adj2" fmla="val 16044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Spring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Hibernate concepts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6873731" y="290014"/>
            <a:ext cx="4569732" cy="1446663"/>
          </a:xfrm>
          <a:prstGeom prst="wedgeRoundRectCallout">
            <a:avLst>
              <a:gd name="adj1" fmla="val 4173"/>
              <a:gd name="adj2" fmla="val 89281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Spring – core, context, AOP, </a:t>
            </a:r>
            <a:r>
              <a:rPr lang="en-US" sz="1600" err="1">
                <a:solidFill>
                  <a:schemeClr val="bg1"/>
                </a:solidFill>
              </a:rPr>
              <a:t>Mevan</a:t>
            </a:r>
            <a:endParaRPr lang="en-US" sz="16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JPA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Validation – Hibernate </a:t>
            </a:r>
            <a:r>
              <a:rPr lang="en-US" sz="1600" err="1">
                <a:solidFill>
                  <a:schemeClr val="bg1"/>
                </a:solidFill>
              </a:rPr>
              <a:t>Validater</a:t>
            </a:r>
            <a:r>
              <a:rPr lang="en-US" sz="1600">
                <a:solidFill>
                  <a:schemeClr val="bg1"/>
                </a:solidFill>
              </a:rPr>
              <a:t>, Validation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Embedded Servlet container – Tomcat.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Logging - </a:t>
            </a:r>
            <a:r>
              <a:rPr lang="en-US" sz="1600" err="1">
                <a:solidFill>
                  <a:schemeClr val="bg1"/>
                </a:solidFill>
              </a:rPr>
              <a:t>logback</a:t>
            </a:r>
            <a:endParaRPr lang="en-IN" sz="1600">
              <a:solidFill>
                <a:schemeClr val="bg1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8839201" y="4728188"/>
            <a:ext cx="2743200" cy="1545611"/>
          </a:xfrm>
          <a:prstGeom prst="wedgeRoundRectCallout">
            <a:avLst>
              <a:gd name="adj1" fmla="val -39799"/>
              <a:gd name="adj2" fmla="val -81115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Object Persistence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Database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Session 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Mapping with POJO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4076700" y="4728189"/>
            <a:ext cx="1906137" cy="1545610"/>
          </a:xfrm>
          <a:prstGeom prst="wedgeRoundRectCallout">
            <a:avLst>
              <a:gd name="adj1" fmla="val 93148"/>
              <a:gd name="adj2" fmla="val -3575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DDL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DML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DCL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TCL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Key concepts</a:t>
            </a:r>
            <a:endParaRPr lang="en-IN" sz="160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22327" y="1087084"/>
            <a:ext cx="1741037" cy="6495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Testing Approach</a:t>
            </a:r>
          </a:p>
        </p:txBody>
      </p:sp>
      <p:cxnSp>
        <p:nvCxnSpPr>
          <p:cNvPr id="26" name="Straight Arrow Connector 25"/>
          <p:cNvCxnSpPr>
            <a:stCxn id="4" idx="3"/>
            <a:endCxn id="5" idx="1"/>
          </p:cNvCxnSpPr>
          <p:nvPr/>
        </p:nvCxnSpPr>
        <p:spPr>
          <a:xfrm>
            <a:off x="5072984" y="3254043"/>
            <a:ext cx="742097" cy="94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962400" y="3516003"/>
            <a:ext cx="2020437" cy="573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6640771" y="3516003"/>
            <a:ext cx="344229" cy="1212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</p:cNvCxnSpPr>
          <p:nvPr/>
        </p:nvCxnSpPr>
        <p:spPr>
          <a:xfrm flipV="1">
            <a:off x="7556501" y="2828308"/>
            <a:ext cx="558799" cy="435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</p:cNvCxnSpPr>
          <p:nvPr/>
        </p:nvCxnSpPr>
        <p:spPr>
          <a:xfrm>
            <a:off x="7556501" y="3263520"/>
            <a:ext cx="884067" cy="4473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2"/>
          </p:cNvCxnSpPr>
          <p:nvPr/>
        </p:nvCxnSpPr>
        <p:spPr>
          <a:xfrm>
            <a:off x="3792846" y="1736678"/>
            <a:ext cx="254851" cy="126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4" idx="2"/>
          </p:cNvCxnSpPr>
          <p:nvPr/>
        </p:nvCxnSpPr>
        <p:spPr>
          <a:xfrm>
            <a:off x="3792846" y="1736678"/>
            <a:ext cx="2123833" cy="127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63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</TotalTime>
  <Words>396</Words>
  <Application>Microsoft Office PowerPoint</Application>
  <PresentationFormat>Widescreen</PresentationFormat>
  <Paragraphs>109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LAPTOP SHOP USING SPRINGBOOT </vt:lpstr>
      <vt:lpstr>Laptop Shop using Spring Boot</vt:lpstr>
      <vt:lpstr>(MODULE-1)</vt:lpstr>
      <vt:lpstr>MODULE-2</vt:lpstr>
      <vt:lpstr>FULL STACK DEVELOPING</vt:lpstr>
      <vt:lpstr>SPRING BOOT FLOW ARCHITECTURE</vt:lpstr>
      <vt:lpstr> Dependencies:</vt:lpstr>
      <vt:lpstr>Project overview</vt:lpstr>
      <vt:lpstr>PowerPoint Presentation</vt:lpstr>
      <vt:lpstr>Dataflow diagram</vt:lpstr>
      <vt:lpstr>HOME PAGE</vt:lpstr>
      <vt:lpstr> CATEGORIES PAGE</vt:lpstr>
      <vt:lpstr>HP LAPTOP </vt:lpstr>
      <vt:lpstr>ACER LAPTOP </vt:lpstr>
      <vt:lpstr>ASUS LAPT0P </vt:lpstr>
      <vt:lpstr>THIN LAPTOP </vt:lpstr>
      <vt:lpstr>LENOVO LAPTOP </vt:lpstr>
      <vt:lpstr>GAMING LAPTOP </vt:lpstr>
      <vt:lpstr>Challenging issues</vt:lpstr>
      <vt:lpstr>Features about the module </vt:lpstr>
      <vt:lpstr>Future enhancement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VARADHARAJAN</dc:creator>
  <cp:lastModifiedBy>Dell</cp:lastModifiedBy>
  <cp:revision>50</cp:revision>
  <dcterms:created xsi:type="dcterms:W3CDTF">2022-08-01T12:32:56Z</dcterms:created>
  <dcterms:modified xsi:type="dcterms:W3CDTF">2022-12-19T11:45:07Z</dcterms:modified>
</cp:coreProperties>
</file>