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Proxima Nova" panose="020B0604020202020204"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460a98d4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460a98d4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460a98d4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460a98d4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460a98d4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460a98d4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460a98d4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460a98d4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460a98d4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460a98d4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4de6f94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4de6f94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94c1339e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94c1339e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4c1339e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4c1339e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4c1339e8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4c1339e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94c1339e8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94c1339e8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8e15eafb0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8e15eafb0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4de6f94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4de6f94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e15eafb0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e15eafb0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e15eafb0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e15eafb0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460a98d4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460a98d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460a98d4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460a98d4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4de6f94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4de6f94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460a98d4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460a98d4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460a98d4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460a98d4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3567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45882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1194945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01191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46275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836991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90354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96505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000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7284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522735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863617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654672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32462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317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078788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871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9619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5"/>
        <p:cNvGrpSpPr/>
        <p:nvPr/>
      </p:nvGrpSpPr>
      <p:grpSpPr>
        <a:xfrm>
          <a:off x="0" y="0"/>
          <a:ext cx="0" cy="0"/>
          <a:chOff x="0" y="0"/>
          <a:chExt cx="0" cy="0"/>
        </a:xfrm>
      </p:grpSpPr>
      <p:grpSp>
        <p:nvGrpSpPr>
          <p:cNvPr id="1033" name="Group 103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34" name="Straight Connector 103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103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4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104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5" name="Rectangle 1044">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4EB93AC5-6F1D-5D2E-6F2B-AEE1BD226FAA}"/>
              </a:ext>
            </a:extLst>
          </p:cNvPr>
          <p:cNvPicPr>
            <a:picLocks noChangeAspect="1" noChangeArrowheads="1"/>
          </p:cNvPicPr>
          <p:nvPr/>
        </p:nvPicPr>
        <p:blipFill rotWithShape="1">
          <a:blip r:embed="rId3">
            <a:duotone>
              <a:prstClr val="black"/>
              <a:schemeClr val="tx2">
                <a:tint val="45000"/>
                <a:satMod val="400000"/>
              </a:schemeClr>
            </a:duotone>
            <a:alphaModFix amt="40000"/>
            <a:extLst>
              <a:ext uri="{28A0092B-C50C-407E-A947-70E740481C1C}">
                <a14:useLocalDpi xmlns:a14="http://schemas.microsoft.com/office/drawing/2010/main" val="0"/>
              </a:ext>
            </a:extLst>
          </a:blip>
          <a:srcRect b="14773"/>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56" name="Google Shape;56;p13"/>
          <p:cNvSpPr txBox="1">
            <a:spLocks noGrp="1"/>
          </p:cNvSpPr>
          <p:nvPr>
            <p:ph type="ctrTitle"/>
          </p:nvPr>
        </p:nvSpPr>
        <p:spPr>
          <a:xfrm>
            <a:off x="507998" y="1315844"/>
            <a:ext cx="1514089" cy="765716"/>
          </a:xfrm>
          <a:prstGeom prst="rect">
            <a:avLst/>
          </a:prstGeom>
        </p:spPr>
        <p:txBody>
          <a:bodyPr spcFirstLastPara="1" vert="horz" lIns="91440" tIns="45720" rIns="91440" bIns="45720" rtlCol="0" anchor="t" anchorCtr="0">
            <a:normAutofit/>
          </a:bodyPr>
          <a:lstStyle/>
          <a:p>
            <a:pPr marL="0" lvl="0" indent="0" algn="l" defTabSz="457200">
              <a:spcAft>
                <a:spcPts val="0"/>
              </a:spcAft>
            </a:pPr>
            <a:r>
              <a:rPr lang="en-US" sz="800" dirty="0"/>
              <a:t>.</a:t>
            </a:r>
          </a:p>
        </p:txBody>
      </p:sp>
      <p:sp>
        <p:nvSpPr>
          <p:cNvPr id="2" name="TextBox 1">
            <a:extLst>
              <a:ext uri="{FF2B5EF4-FFF2-40B4-BE49-F238E27FC236}">
                <a16:creationId xmlns:a16="http://schemas.microsoft.com/office/drawing/2014/main" id="{BFF353D3-DBC0-A1D2-41F4-4D89485D3E70}"/>
              </a:ext>
            </a:extLst>
          </p:cNvPr>
          <p:cNvSpPr txBox="1"/>
          <p:nvPr/>
        </p:nvSpPr>
        <p:spPr>
          <a:xfrm>
            <a:off x="1754368" y="1620441"/>
            <a:ext cx="6447501" cy="2910580"/>
          </a:xfrm>
          <a:prstGeom prst="rect">
            <a:avLst/>
          </a:prstGeom>
        </p:spPr>
        <p:txBody>
          <a:bodyPr vert="horz" lIns="91440" tIns="45720" rIns="91440" bIns="45720" rtlCol="0">
            <a:normAutofit lnSpcReduction="10000"/>
          </a:bodyPr>
          <a:lstStyle/>
          <a:p>
            <a:pPr>
              <a:spcBef>
                <a:spcPts val="1000"/>
              </a:spcBef>
              <a:buClr>
                <a:schemeClr val="accent1"/>
              </a:buClr>
              <a:buSzPct val="80000"/>
              <a:buFont typeface="Wingdings 3" charset="2"/>
              <a:buChar char=""/>
            </a:pPr>
            <a:endParaRPr lang="en-US" b="1" i="0" u="none" strike="noStrike" dirty="0">
              <a:solidFill>
                <a:srgbClr val="FFFFFF"/>
              </a:solidFill>
              <a:effectLst/>
            </a:endParaRPr>
          </a:p>
          <a:p>
            <a:pPr>
              <a:spcBef>
                <a:spcPts val="1000"/>
              </a:spcBef>
              <a:buClr>
                <a:schemeClr val="accent1"/>
              </a:buClr>
              <a:buSzPct val="80000"/>
              <a:buFont typeface="Wingdings 3" charset="2"/>
              <a:buChar char=""/>
            </a:pPr>
            <a:endParaRPr lang="en-US" b="1" dirty="0">
              <a:solidFill>
                <a:srgbClr val="FFFFFF"/>
              </a:solidFill>
            </a:endParaRPr>
          </a:p>
          <a:p>
            <a:pPr>
              <a:spcBef>
                <a:spcPts val="1000"/>
              </a:spcBef>
              <a:buClr>
                <a:schemeClr val="accent1"/>
              </a:buClr>
              <a:buSzPct val="80000"/>
            </a:pPr>
            <a:r>
              <a:rPr lang="en-US" sz="4800" b="1" dirty="0">
                <a:solidFill>
                  <a:srgbClr val="FFFFFF"/>
                </a:solidFill>
                <a:latin typeface="Times New Roman" panose="02020603050405020304" pitchFamily="18" charset="0"/>
                <a:cs typeface="Times New Roman" panose="02020603050405020304" pitchFamily="18" charset="0"/>
              </a:rPr>
              <a:t>        </a:t>
            </a:r>
            <a:r>
              <a:rPr lang="en-US" sz="4800" b="1" i="0" u="none" strike="noStrike" dirty="0">
                <a:solidFill>
                  <a:srgbClr val="FFFFFF"/>
                </a:solidFill>
                <a:effectLst/>
                <a:latin typeface="Times New Roman" panose="02020603050405020304" pitchFamily="18" charset="0"/>
                <a:cs typeface="Times New Roman" panose="02020603050405020304" pitchFamily="18" charset="0"/>
              </a:rPr>
              <a:t>Food Truck     Management System</a:t>
            </a:r>
            <a:endParaRPr lang="en-US" sz="4800" b="1" dirty="0">
              <a:solidFill>
                <a:srgbClr val="FFFFFF"/>
              </a:solidFill>
              <a:effectLst/>
              <a:latin typeface="Times New Roman" panose="02020603050405020304" pitchFamily="18" charset="0"/>
              <a:cs typeface="Times New Roman" panose="02020603050405020304" pitchFamily="18" charset="0"/>
            </a:endParaRPr>
          </a:p>
          <a:p>
            <a:pPr>
              <a:spcBef>
                <a:spcPts val="1000"/>
              </a:spcBef>
              <a:buClr>
                <a:schemeClr val="accent1"/>
              </a:buClr>
              <a:buSzPct val="80000"/>
            </a:pPr>
            <a:br>
              <a:rPr lang="en-US" dirty="0">
                <a:solidFill>
                  <a:srgbClr val="FFFFFF"/>
                </a:solidFill>
              </a:rPr>
            </a:br>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103475"/>
            <a:ext cx="8520600" cy="58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Design</a:t>
            </a:r>
            <a:endParaRPr/>
          </a:p>
        </p:txBody>
      </p:sp>
      <p:sp>
        <p:nvSpPr>
          <p:cNvPr id="109" name="Google Shape;109;p22"/>
          <p:cNvSpPr txBox="1">
            <a:spLocks noGrp="1"/>
          </p:cNvSpPr>
          <p:nvPr>
            <p:ph type="body" idx="1"/>
          </p:nvPr>
        </p:nvSpPr>
        <p:spPr>
          <a:xfrm>
            <a:off x="311700" y="765675"/>
            <a:ext cx="8520600" cy="41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Food Truck:</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Truck Timings:</a:t>
            </a:r>
            <a:endParaRPr/>
          </a:p>
          <a:p>
            <a:pPr marL="0" lvl="0" indent="0" algn="l" rtl="0">
              <a:spcBef>
                <a:spcPts val="1200"/>
              </a:spcBef>
              <a:spcAft>
                <a:spcPts val="1200"/>
              </a:spcAft>
              <a:buNone/>
            </a:pPr>
            <a:endParaRPr/>
          </a:p>
        </p:txBody>
      </p:sp>
      <p:pic>
        <p:nvPicPr>
          <p:cNvPr id="110" name="Google Shape;110;p22"/>
          <p:cNvPicPr preferRelativeResize="0"/>
          <p:nvPr/>
        </p:nvPicPr>
        <p:blipFill>
          <a:blip r:embed="rId3">
            <a:alphaModFix/>
          </a:blip>
          <a:stretch>
            <a:fillRect/>
          </a:stretch>
        </p:blipFill>
        <p:spPr>
          <a:xfrm>
            <a:off x="393250" y="1166050"/>
            <a:ext cx="4476750" cy="1600200"/>
          </a:xfrm>
          <a:prstGeom prst="rect">
            <a:avLst/>
          </a:prstGeom>
          <a:noFill/>
          <a:ln>
            <a:noFill/>
          </a:ln>
        </p:spPr>
      </p:pic>
      <p:pic>
        <p:nvPicPr>
          <p:cNvPr id="111" name="Google Shape;111;p22"/>
          <p:cNvPicPr preferRelativeResize="0"/>
          <p:nvPr/>
        </p:nvPicPr>
        <p:blipFill>
          <a:blip r:embed="rId4">
            <a:alphaModFix/>
          </a:blip>
          <a:stretch>
            <a:fillRect/>
          </a:stretch>
        </p:blipFill>
        <p:spPr>
          <a:xfrm>
            <a:off x="393250" y="3404650"/>
            <a:ext cx="417195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Food Categories: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Food Items:</a:t>
            </a:r>
            <a:endParaRPr/>
          </a:p>
          <a:p>
            <a:pPr marL="0" lvl="0" indent="0" algn="l" rtl="0">
              <a:spcBef>
                <a:spcPts val="1200"/>
              </a:spcBef>
              <a:spcAft>
                <a:spcPts val="1200"/>
              </a:spcAft>
              <a:buNone/>
            </a:pPr>
            <a:endParaRPr/>
          </a:p>
        </p:txBody>
      </p:sp>
      <p:pic>
        <p:nvPicPr>
          <p:cNvPr id="117" name="Google Shape;117;p23"/>
          <p:cNvPicPr preferRelativeResize="0"/>
          <p:nvPr/>
        </p:nvPicPr>
        <p:blipFill>
          <a:blip r:embed="rId3">
            <a:alphaModFix/>
          </a:blip>
          <a:stretch>
            <a:fillRect/>
          </a:stretch>
        </p:blipFill>
        <p:spPr>
          <a:xfrm>
            <a:off x="311700" y="1563800"/>
            <a:ext cx="4210050" cy="876300"/>
          </a:xfrm>
          <a:prstGeom prst="rect">
            <a:avLst/>
          </a:prstGeom>
          <a:noFill/>
          <a:ln>
            <a:noFill/>
          </a:ln>
        </p:spPr>
      </p:pic>
      <p:pic>
        <p:nvPicPr>
          <p:cNvPr id="118" name="Google Shape;118;p23"/>
          <p:cNvPicPr preferRelativeResize="0"/>
          <p:nvPr/>
        </p:nvPicPr>
        <p:blipFill>
          <a:blip r:embed="rId4">
            <a:alphaModFix/>
          </a:blip>
          <a:stretch>
            <a:fillRect/>
          </a:stretch>
        </p:blipFill>
        <p:spPr>
          <a:xfrm>
            <a:off x="439450" y="3063163"/>
            <a:ext cx="4476750" cy="18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body" idx="1"/>
          </p:nvPr>
        </p:nvSpPr>
        <p:spPr>
          <a:xfrm>
            <a:off x="203925" y="642475"/>
            <a:ext cx="8520600" cy="39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Customer orders: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Customer order_items: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4" name="Google Shape;124;p24"/>
          <p:cNvPicPr preferRelativeResize="0"/>
          <p:nvPr/>
        </p:nvPicPr>
        <p:blipFill>
          <a:blip r:embed="rId3">
            <a:alphaModFix/>
          </a:blip>
          <a:stretch>
            <a:fillRect/>
          </a:stretch>
        </p:blipFill>
        <p:spPr>
          <a:xfrm>
            <a:off x="423474" y="987050"/>
            <a:ext cx="5403151" cy="1676525"/>
          </a:xfrm>
          <a:prstGeom prst="rect">
            <a:avLst/>
          </a:prstGeom>
          <a:noFill/>
          <a:ln>
            <a:noFill/>
          </a:ln>
        </p:spPr>
      </p:pic>
      <p:pic>
        <p:nvPicPr>
          <p:cNvPr id="125" name="Google Shape;125;p24"/>
          <p:cNvPicPr preferRelativeResize="0"/>
          <p:nvPr/>
        </p:nvPicPr>
        <p:blipFill>
          <a:blip r:embed="rId4">
            <a:alphaModFix/>
          </a:blip>
          <a:stretch>
            <a:fillRect/>
          </a:stretch>
        </p:blipFill>
        <p:spPr>
          <a:xfrm>
            <a:off x="423475" y="3100425"/>
            <a:ext cx="4419600" cy="10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body" idx="1"/>
          </p:nvPr>
        </p:nvSpPr>
        <p:spPr>
          <a:xfrm>
            <a:off x="311700" y="118875"/>
            <a:ext cx="8520600" cy="502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Customer:</a:t>
            </a:r>
            <a:endParaRPr b="1">
              <a:solidFill>
                <a:srgbClr val="000000"/>
              </a:solidFill>
            </a:endParaRPr>
          </a:p>
          <a:p>
            <a:pPr marL="0" lvl="0" indent="0" algn="l" rtl="0">
              <a:spcBef>
                <a:spcPts val="1200"/>
              </a:spcBef>
              <a:spcAft>
                <a:spcPts val="0"/>
              </a:spcAft>
              <a:buNone/>
            </a:pPr>
            <a:endParaRPr b="1">
              <a:solidFill>
                <a:srgbClr val="000000"/>
              </a:solidFill>
            </a:endParaRPr>
          </a:p>
          <a:p>
            <a:pPr marL="0" lvl="0" indent="0" algn="l" rtl="0">
              <a:spcBef>
                <a:spcPts val="1200"/>
              </a:spcBef>
              <a:spcAft>
                <a:spcPts val="0"/>
              </a:spcAft>
              <a:buNone/>
            </a:pPr>
            <a:endParaRPr b="1">
              <a:solidFill>
                <a:srgbClr val="000000"/>
              </a:solidFill>
            </a:endParaRPr>
          </a:p>
          <a:p>
            <a:pPr marL="0" lvl="0" indent="0" algn="l" rtl="0">
              <a:spcBef>
                <a:spcPts val="1200"/>
              </a:spcBef>
              <a:spcAft>
                <a:spcPts val="0"/>
              </a:spcAft>
              <a:buNone/>
            </a:pPr>
            <a:endParaRPr b="1">
              <a:solidFill>
                <a:srgbClr val="000000"/>
              </a:solidFill>
            </a:endParaRPr>
          </a:p>
          <a:p>
            <a:pPr marL="0" lvl="0" indent="0" algn="l" rtl="0">
              <a:spcBef>
                <a:spcPts val="1200"/>
              </a:spcBef>
              <a:spcAft>
                <a:spcPts val="1200"/>
              </a:spcAft>
              <a:buNone/>
            </a:pPr>
            <a:r>
              <a:rPr lang="en-GB" b="1">
                <a:solidFill>
                  <a:srgbClr val="000000"/>
                </a:solidFill>
              </a:rPr>
              <a:t>Delivery boy:</a:t>
            </a:r>
            <a:endParaRPr b="1">
              <a:solidFill>
                <a:srgbClr val="000000"/>
              </a:solidFill>
            </a:endParaRPr>
          </a:p>
        </p:txBody>
      </p:sp>
      <p:pic>
        <p:nvPicPr>
          <p:cNvPr id="131" name="Google Shape;131;p25"/>
          <p:cNvPicPr preferRelativeResize="0"/>
          <p:nvPr/>
        </p:nvPicPr>
        <p:blipFill>
          <a:blip r:embed="rId3">
            <a:alphaModFix/>
          </a:blip>
          <a:stretch>
            <a:fillRect/>
          </a:stretch>
        </p:blipFill>
        <p:spPr>
          <a:xfrm>
            <a:off x="311700" y="626975"/>
            <a:ext cx="3964200" cy="1401475"/>
          </a:xfrm>
          <a:prstGeom prst="rect">
            <a:avLst/>
          </a:prstGeom>
          <a:noFill/>
          <a:ln>
            <a:noFill/>
          </a:ln>
        </p:spPr>
      </p:pic>
      <p:pic>
        <p:nvPicPr>
          <p:cNvPr id="132" name="Google Shape;132;p25"/>
          <p:cNvPicPr preferRelativeResize="0"/>
          <p:nvPr/>
        </p:nvPicPr>
        <p:blipFill>
          <a:blip r:embed="rId4">
            <a:alphaModFix/>
          </a:blip>
          <a:stretch>
            <a:fillRect/>
          </a:stretch>
        </p:blipFill>
        <p:spPr>
          <a:xfrm>
            <a:off x="239700" y="2382900"/>
            <a:ext cx="4099526" cy="1355003"/>
          </a:xfrm>
          <a:prstGeom prst="rect">
            <a:avLst/>
          </a:prstGeom>
          <a:noFill/>
          <a:ln>
            <a:noFill/>
          </a:ln>
        </p:spPr>
      </p:pic>
      <p:pic>
        <p:nvPicPr>
          <p:cNvPr id="133" name="Google Shape;133;p25"/>
          <p:cNvPicPr preferRelativeResize="0"/>
          <p:nvPr/>
        </p:nvPicPr>
        <p:blipFill>
          <a:blip r:embed="rId5">
            <a:alphaModFix/>
          </a:blip>
          <a:stretch>
            <a:fillRect/>
          </a:stretch>
        </p:blipFill>
        <p:spPr>
          <a:xfrm>
            <a:off x="310000" y="4138824"/>
            <a:ext cx="4099525" cy="963050"/>
          </a:xfrm>
          <a:prstGeom prst="rect">
            <a:avLst/>
          </a:prstGeom>
          <a:noFill/>
          <a:ln>
            <a:noFill/>
          </a:ln>
        </p:spPr>
      </p:pic>
      <p:sp>
        <p:nvSpPr>
          <p:cNvPr id="134" name="Google Shape;134;p25"/>
          <p:cNvSpPr txBox="1"/>
          <p:nvPr/>
        </p:nvSpPr>
        <p:spPr>
          <a:xfrm>
            <a:off x="311700" y="3807563"/>
            <a:ext cx="396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Proxima Nova"/>
                <a:ea typeface="Proxima Nova"/>
                <a:cs typeface="Proxima Nova"/>
                <a:sym typeface="Proxima Nova"/>
              </a:rPr>
              <a:t>Review:</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Back-end Requirements</a:t>
            </a:r>
            <a:endParaRPr/>
          </a:p>
        </p:txBody>
      </p:sp>
      <p:sp>
        <p:nvSpPr>
          <p:cNvPr id="140" name="Google Shape;140;p26"/>
          <p:cNvSpPr txBox="1">
            <a:spLocks noGrp="1"/>
          </p:cNvSpPr>
          <p:nvPr>
            <p:ph type="body" idx="1"/>
          </p:nvPr>
        </p:nvSpPr>
        <p:spPr>
          <a:xfrm>
            <a:off x="173125" y="1137100"/>
            <a:ext cx="8520600" cy="3879000"/>
          </a:xfrm>
          <a:prstGeom prst="rect">
            <a:avLst/>
          </a:prstGeom>
        </p:spPr>
        <p:txBody>
          <a:bodyPr spcFirstLastPara="1" wrap="square" lIns="91425" tIns="91425" rIns="91425" bIns="91425" anchor="t" anchorCtr="0">
            <a:normAutofit fontScale="32500" lnSpcReduction="20000"/>
          </a:bodyPr>
          <a:lstStyle/>
          <a:p>
            <a:pPr marL="0" lvl="0" indent="0" algn="just" rtl="0">
              <a:spcBef>
                <a:spcPts val="0"/>
              </a:spcBef>
              <a:spcAft>
                <a:spcPts val="0"/>
              </a:spcAft>
              <a:buNone/>
            </a:pPr>
            <a:r>
              <a:rPr lang="en-GB" sz="6307" b="1">
                <a:solidFill>
                  <a:srgbClr val="000000"/>
                </a:solidFill>
              </a:rPr>
              <a:t>Database Engine:</a:t>
            </a:r>
            <a:endParaRPr sz="6307" b="1">
              <a:solidFill>
                <a:srgbClr val="000000"/>
              </a:solidFill>
            </a:endParaRPr>
          </a:p>
          <a:p>
            <a:pPr marL="0" lvl="0" indent="0" algn="just" rtl="0">
              <a:spcBef>
                <a:spcPts val="1200"/>
              </a:spcBef>
              <a:spcAft>
                <a:spcPts val="0"/>
              </a:spcAft>
              <a:buNone/>
            </a:pPr>
            <a:r>
              <a:rPr lang="en-GB" sz="6307">
                <a:solidFill>
                  <a:srgbClr val="000000"/>
                </a:solidFill>
              </a:rPr>
              <a:t>The basic functionality enabling mysql to work with and process data is provided by database engines.MySQL storage engines are components  that conduct SQL operations on various table types.The MySQL  workbench server is  used in the database  in this project.</a:t>
            </a:r>
            <a:endParaRPr sz="6307">
              <a:solidFill>
                <a:srgbClr val="000000"/>
              </a:solidFill>
            </a:endParaRPr>
          </a:p>
          <a:p>
            <a:pPr marL="0" lvl="0" indent="0" algn="just" rtl="0">
              <a:spcBef>
                <a:spcPts val="1200"/>
              </a:spcBef>
              <a:spcAft>
                <a:spcPts val="0"/>
              </a:spcAft>
              <a:buNone/>
            </a:pPr>
            <a:r>
              <a:rPr lang="en-GB" sz="6307" b="1">
                <a:solidFill>
                  <a:srgbClr val="000000"/>
                </a:solidFill>
              </a:rPr>
              <a:t>Crud Operations:</a:t>
            </a:r>
            <a:endParaRPr sz="6307" b="1">
              <a:solidFill>
                <a:srgbClr val="000000"/>
              </a:solidFill>
            </a:endParaRPr>
          </a:p>
          <a:p>
            <a:pPr marL="0" lvl="0" indent="0" algn="just" rtl="0">
              <a:spcBef>
                <a:spcPts val="1200"/>
              </a:spcBef>
              <a:spcAft>
                <a:spcPts val="0"/>
              </a:spcAft>
              <a:buNone/>
            </a:pPr>
            <a:r>
              <a:rPr lang="en-GB" sz="6307">
                <a:solidFill>
                  <a:srgbClr val="000000"/>
                </a:solidFill>
              </a:rPr>
              <a:t>The four basic processes that a software program should be able to do are referred to us crud.Users  in such apps must be able to create data,access the data in the UI reading the data,update or edit the data, and remove the data.</a:t>
            </a:r>
            <a:endParaRPr sz="6307">
              <a:solidFill>
                <a:srgbClr val="000000"/>
              </a:solidFill>
            </a:endParaRPr>
          </a:p>
          <a:p>
            <a:pPr marL="0" lvl="0" indent="0" algn="just" rtl="0">
              <a:spcBef>
                <a:spcPts val="1200"/>
              </a:spcBef>
              <a:spcAft>
                <a:spcPts val="0"/>
              </a:spcAft>
              <a:buNone/>
            </a:pPr>
            <a:endParaRPr sz="6307">
              <a:solidFill>
                <a:srgbClr val="000000"/>
              </a:solidFill>
            </a:endParaRPr>
          </a:p>
          <a:p>
            <a:pPr marL="0" lvl="0" indent="0" algn="just" rtl="0">
              <a:spcBef>
                <a:spcPts val="1200"/>
              </a:spcBef>
              <a:spcAft>
                <a:spcPts val="0"/>
              </a:spcAft>
              <a:buNone/>
            </a:pPr>
            <a:endParaRPr sz="3808" b="1">
              <a:solidFill>
                <a:srgbClr val="000000"/>
              </a:solidFill>
            </a:endParaRPr>
          </a:p>
          <a:p>
            <a:pPr marL="0" lvl="0" indent="0" algn="l" rtl="0">
              <a:spcBef>
                <a:spcPts val="1200"/>
              </a:spcBef>
              <a:spcAft>
                <a:spcPts val="0"/>
              </a:spcAft>
              <a:buNone/>
            </a:pPr>
            <a:endParaRPr b="1">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grpSp>
        <p:nvGrpSpPr>
          <p:cNvPr id="151" name="Group 15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52" name="Straight Connector 15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Isosceles Triangle 16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45" name="Google Shape;145;p27"/>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1200" b="1"/>
              <a:t>Create: </a:t>
            </a:r>
            <a:r>
              <a:rPr lang="en-US" sz="1200"/>
              <a:t>The CREATE operation in crud performs exactly what is name suggests.To create is to INSERT in a  SQL database.The insert() method is used to generate objects in a NoSQL database like MongoDB.</a:t>
            </a:r>
          </a:p>
          <a:p>
            <a:pPr marL="0" lvl="0" indent="0" defTabSz="457200">
              <a:lnSpc>
                <a:spcPct val="90000"/>
              </a:lnSpc>
              <a:spcBef>
                <a:spcPts val="1000"/>
              </a:spcBef>
              <a:buSzPct val="80000"/>
              <a:buFont typeface="Wingdings 3" charset="2"/>
              <a:buChar char=""/>
            </a:pPr>
            <a:r>
              <a:rPr lang="en-US" sz="1200" b="1"/>
              <a:t>Read:</a:t>
            </a:r>
            <a:r>
              <a:rPr lang="en-US" sz="1200"/>
              <a:t>The READ operations grants  access to the UI’s inputs.</a:t>
            </a:r>
          </a:p>
          <a:p>
            <a:pPr marL="0" lvl="0" indent="0" defTabSz="457200">
              <a:lnSpc>
                <a:spcPct val="90000"/>
              </a:lnSpc>
              <a:spcBef>
                <a:spcPts val="1000"/>
              </a:spcBef>
              <a:buSzPct val="80000"/>
              <a:buFont typeface="Wingdings 3" charset="2"/>
              <a:buChar char=""/>
            </a:pPr>
            <a:r>
              <a:rPr lang="en-US" sz="1200" b="1"/>
              <a:t>Update: </a:t>
            </a:r>
            <a:r>
              <a:rPr lang="en-US" sz="1200"/>
              <a:t>The UPDATE methods allows  you to  change existing data.UPDATE is used to update an entry in a SQL database.</a:t>
            </a:r>
          </a:p>
          <a:p>
            <a:pPr marL="0" lvl="0" indent="0" defTabSz="457200">
              <a:lnSpc>
                <a:spcPct val="90000"/>
              </a:lnSpc>
              <a:spcBef>
                <a:spcPts val="1000"/>
              </a:spcBef>
              <a:buSzPct val="80000"/>
              <a:buFont typeface="Wingdings 3" charset="2"/>
              <a:buChar char=""/>
            </a:pPr>
            <a:r>
              <a:rPr lang="en-US" sz="1200" b="1"/>
              <a:t>Delete: </a:t>
            </a:r>
            <a:r>
              <a:rPr lang="en-US" sz="1200"/>
              <a:t> To delete means to remove an entry from the UI and the database.</a:t>
            </a:r>
          </a:p>
        </p:txBody>
      </p:sp>
      <p:pic>
        <p:nvPicPr>
          <p:cNvPr id="147" name="Picture 146" descr="Computer script on a screen">
            <a:extLst>
              <a:ext uri="{FF2B5EF4-FFF2-40B4-BE49-F238E27FC236}">
                <a16:creationId xmlns:a16="http://schemas.microsoft.com/office/drawing/2014/main" id="{6CCCC44A-530D-DC26-7EB0-3BAB358652CA}"/>
              </a:ext>
            </a:extLst>
          </p:cNvPr>
          <p:cNvPicPr>
            <a:picLocks noChangeAspect="1"/>
          </p:cNvPicPr>
          <p:nvPr/>
        </p:nvPicPr>
        <p:blipFill rotWithShape="1">
          <a:blip r:embed="rId3"/>
          <a:srcRect l="3858" r="43632"/>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63" name="Isosceles Triangle 16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grpSp>
        <p:nvGrpSpPr>
          <p:cNvPr id="157" name="Group 15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58" name="Straight Connector 15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Isosceles Triangle 16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Isosceles Triangle 16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3" name="Picture 152" descr="CPU with binary numbers and blueprint">
            <a:extLst>
              <a:ext uri="{FF2B5EF4-FFF2-40B4-BE49-F238E27FC236}">
                <a16:creationId xmlns:a16="http://schemas.microsoft.com/office/drawing/2014/main" id="{CA82AD3F-99DB-44E8-0D36-A5A52EFBCC99}"/>
              </a:ext>
            </a:extLst>
          </p:cNvPr>
          <p:cNvPicPr>
            <a:picLocks noChangeAspect="1"/>
          </p:cNvPicPr>
          <p:nvPr/>
        </p:nvPicPr>
        <p:blipFill rotWithShape="1">
          <a:blip r:embed="rId3"/>
          <a:srcRect l="20461" r="14561"/>
          <a:stretch/>
        </p:blipFill>
        <p:spPr>
          <a:xfrm>
            <a:off x="3456878" y="10"/>
            <a:ext cx="5687122" cy="5143490"/>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150" name="Google Shape;150;p28"/>
          <p:cNvSpPr txBox="1">
            <a:spLocks noGrp="1"/>
          </p:cNvSpPr>
          <p:nvPr>
            <p:ph type="title"/>
          </p:nvPr>
        </p:nvSpPr>
        <p:spPr>
          <a:xfrm>
            <a:off x="507999" y="457200"/>
            <a:ext cx="2888343"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Front-end Requirements</a:t>
            </a:r>
          </a:p>
        </p:txBody>
      </p:sp>
      <p:sp>
        <p:nvSpPr>
          <p:cNvPr id="151" name="Google Shape;151;p28"/>
          <p:cNvSpPr txBox="1">
            <a:spLocks noGrp="1"/>
          </p:cNvSpPr>
          <p:nvPr>
            <p:ph type="body" idx="1"/>
          </p:nvPr>
        </p:nvSpPr>
        <p:spPr>
          <a:xfrm>
            <a:off x="508000" y="1620441"/>
            <a:ext cx="2888342" cy="2910580"/>
          </a:xfrm>
          <a:prstGeom prst="rect">
            <a:avLst/>
          </a:prstGeom>
        </p:spPr>
        <p:txBody>
          <a:bodyPr spcFirstLastPara="1" vert="horz" lIns="91440" tIns="45720" rIns="91440" bIns="45720" rtlCol="0" anchorCtr="0">
            <a:normAutofit lnSpcReduction="10000"/>
          </a:bodyPr>
          <a:lstStyle/>
          <a:p>
            <a:pPr marL="0" lvl="0" indent="0" defTabSz="457200">
              <a:spcBef>
                <a:spcPts val="1000"/>
              </a:spcBef>
              <a:buSzPct val="80000"/>
              <a:buNone/>
            </a:pPr>
            <a:r>
              <a:rPr lang="en-US" sz="1800" b="1" u="sng" dirty="0"/>
              <a:t>User Interface:</a:t>
            </a:r>
          </a:p>
          <a:p>
            <a:pPr marL="0" lvl="0" indent="0" defTabSz="457200">
              <a:spcBef>
                <a:spcPts val="1000"/>
              </a:spcBef>
              <a:buSzPct val="80000"/>
              <a:buFont typeface="Wingdings 3" charset="2"/>
              <a:buChar char=""/>
            </a:pPr>
            <a:r>
              <a:rPr lang="en-US" sz="1200" dirty="0"/>
              <a:t>The technical implementation  of the software’s user interface(UI) is referred to as  front-end development. In our project, we used front-end technologies  such as </a:t>
            </a:r>
            <a:r>
              <a:rPr lang="en-US" sz="1200" dirty="0" err="1"/>
              <a:t>HTML,CSS,Bootstrap</a:t>
            </a:r>
            <a:r>
              <a:rPr lang="en-US" sz="1200" dirty="0"/>
              <a:t> and </a:t>
            </a:r>
            <a:r>
              <a:rPr lang="en-US" sz="1200" dirty="0" err="1"/>
              <a:t>javascript</a:t>
            </a:r>
            <a:r>
              <a:rPr lang="en-US" sz="1200" dirty="0"/>
              <a:t>. HTML is the industry standard markup language for developing web pages.CSS is the programming language used to style a web pages.CSS is used  to styles colors, </a:t>
            </a:r>
            <a:r>
              <a:rPr lang="en-US" sz="1200" dirty="0" err="1"/>
              <a:t>fonts,sizes</a:t>
            </a:r>
            <a:r>
              <a:rPr lang="en-US" sz="1200" dirty="0"/>
              <a:t>, and background </a:t>
            </a:r>
            <a:r>
              <a:rPr lang="en-US" sz="1200" dirty="0" err="1"/>
              <a:t>images.Bootstrap</a:t>
            </a:r>
            <a:r>
              <a:rPr lang="en-US" sz="1200" dirty="0"/>
              <a:t> is used to design navbars and menus for web pages.</a:t>
            </a:r>
          </a:p>
        </p:txBody>
      </p:sp>
      <p:cxnSp>
        <p:nvCxnSpPr>
          <p:cNvPr id="169" name="Straight Connector 16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5"/>
        <p:cNvGrpSpPr/>
        <p:nvPr/>
      </p:nvGrpSpPr>
      <p:grpSpPr>
        <a:xfrm>
          <a:off x="0" y="0"/>
          <a:ext cx="0" cy="0"/>
          <a:chOff x="0" y="0"/>
          <a:chExt cx="0" cy="0"/>
        </a:xfrm>
      </p:grpSpPr>
      <p:grpSp>
        <p:nvGrpSpPr>
          <p:cNvPr id="193" name="Group 16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64" name="Straight Connector 16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Isosceles Triangle 16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Isosceles Triangle 17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Isosceles Triangle 17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6" name="Google Shape;156;p29"/>
          <p:cNvSpPr txBox="1">
            <a:spLocks noGrp="1"/>
          </p:cNvSpPr>
          <p:nvPr>
            <p:ph type="title"/>
          </p:nvPr>
        </p:nvSpPr>
        <p:spPr>
          <a:xfrm>
            <a:off x="4152550" y="457200"/>
            <a:ext cx="2802951"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Deployment Requirements</a:t>
            </a:r>
          </a:p>
        </p:txBody>
      </p:sp>
      <p:sp>
        <p:nvSpPr>
          <p:cNvPr id="157" name="Google Shape;157;p29"/>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1100" b="1"/>
              <a:t>Cloud Deployment:</a:t>
            </a:r>
            <a:r>
              <a:rPr lang="en-US" sz="1100"/>
              <a:t>AWS EC2 is a cloud computing  service that allows Amazon web services clients  to launch,execute,and  terminate applications.It serves as a framework  for developing,delivering,and scaling web applications.AWS is designed to  be the most flexible and secure  cloud computing platform available today.This is known as cloud computing.The AWS cloud comprises  a  broad range of global cloud-based goods  such as computing, storage, databases, analytics, networking,mobile, developer tools,management tools,IOT,security and business applications that are offered on-demand  and with pay-as-you-go pricing.</a:t>
            </a:r>
          </a:p>
        </p:txBody>
      </p:sp>
      <p:pic>
        <p:nvPicPr>
          <p:cNvPr id="194" name="Picture 158" descr="Sphere of mesh and nodes">
            <a:extLst>
              <a:ext uri="{FF2B5EF4-FFF2-40B4-BE49-F238E27FC236}">
                <a16:creationId xmlns:a16="http://schemas.microsoft.com/office/drawing/2014/main" id="{66815E51-041C-0A51-97B8-C7F4AC96E3F4}"/>
              </a:ext>
            </a:extLst>
          </p:cNvPr>
          <p:cNvPicPr>
            <a:picLocks noChangeAspect="1"/>
          </p:cNvPicPr>
          <p:nvPr/>
        </p:nvPicPr>
        <p:blipFill rotWithShape="1">
          <a:blip r:embed="rId3"/>
          <a:srcRect l="35994" r="5006"/>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95" name="Isosceles Triangle 17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69" name="Group 16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70" name="Straight Connector 16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Isosceles Triangle 17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8" name="Isosceles Triangle 17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9" name="Isosceles Triangle 17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2" name="Google Shape;162;p30"/>
          <p:cNvSpPr txBox="1">
            <a:spLocks noGrp="1"/>
          </p:cNvSpPr>
          <p:nvPr>
            <p:ph type="title"/>
          </p:nvPr>
        </p:nvSpPr>
        <p:spPr>
          <a:xfrm>
            <a:off x="4152550" y="457200"/>
            <a:ext cx="2802951"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Security Measures</a:t>
            </a:r>
          </a:p>
        </p:txBody>
      </p:sp>
      <p:sp>
        <p:nvSpPr>
          <p:cNvPr id="163" name="Google Shape;163;p30"/>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1000" dirty="0"/>
              <a:t>A web application is a computer program that runs on a </a:t>
            </a:r>
            <a:r>
              <a:rPr lang="en-US" sz="1000" dirty="0" err="1"/>
              <a:t>server.Users</a:t>
            </a:r>
            <a:r>
              <a:rPr lang="en-US" sz="1000" dirty="0"/>
              <a:t> gain access to  these resources via a network or the </a:t>
            </a:r>
            <a:r>
              <a:rPr lang="en-US" sz="1000" dirty="0" err="1"/>
              <a:t>internet.The</a:t>
            </a:r>
            <a:r>
              <a:rPr lang="en-US" sz="1000" dirty="0"/>
              <a:t> administrator  is logged in to the website using default credentials such as a valid email address and </a:t>
            </a:r>
            <a:r>
              <a:rPr lang="en-US" sz="1000" dirty="0" err="1"/>
              <a:t>password.The</a:t>
            </a:r>
            <a:r>
              <a:rPr lang="en-US" sz="1000" dirty="0"/>
              <a:t> user is logged in with the default </a:t>
            </a:r>
            <a:r>
              <a:rPr lang="en-US" sz="1000" dirty="0" err="1"/>
              <a:t>credentials,such</a:t>
            </a:r>
            <a:r>
              <a:rPr lang="en-US" sz="1000" dirty="0"/>
              <a:t> as email and password.</a:t>
            </a:r>
          </a:p>
          <a:p>
            <a:pPr marL="0" lvl="0" indent="0" defTabSz="457200">
              <a:lnSpc>
                <a:spcPct val="90000"/>
              </a:lnSpc>
              <a:spcBef>
                <a:spcPts val="1000"/>
              </a:spcBef>
              <a:buSzPct val="80000"/>
              <a:buFont typeface="Wingdings 3" charset="2"/>
              <a:buChar char=""/>
            </a:pPr>
            <a:r>
              <a:rPr lang="en-US" sz="1000" b="1" dirty="0" err="1"/>
              <a:t>Accessibility:</a:t>
            </a:r>
            <a:r>
              <a:rPr lang="en-US" sz="1000" dirty="0" err="1"/>
              <a:t>Amazon</a:t>
            </a:r>
            <a:r>
              <a:rPr lang="en-US" sz="1000" dirty="0"/>
              <a:t> web services (AWS) is a cloud computing service that allows  users to rent  virtual computers on which  to run their own computer programs. Amazon  Elastic compute cloud (Amazon EC2)is a web service that provides </a:t>
            </a:r>
            <a:r>
              <a:rPr lang="en-US" sz="1000" dirty="0" err="1"/>
              <a:t>safe,resizable</a:t>
            </a:r>
            <a:r>
              <a:rPr lang="en-US" sz="1000" dirty="0"/>
              <a:t> processing  capability  in the cloud.</a:t>
            </a:r>
          </a:p>
          <a:p>
            <a:pPr marL="0" lvl="0" indent="0" defTabSz="457200">
              <a:lnSpc>
                <a:spcPct val="90000"/>
              </a:lnSpc>
              <a:spcBef>
                <a:spcPts val="1000"/>
              </a:spcBef>
              <a:buSzPct val="80000"/>
              <a:buFont typeface="Wingdings 3" charset="2"/>
              <a:buChar char=""/>
            </a:pPr>
            <a:r>
              <a:rPr lang="en-US" sz="1000" dirty="0"/>
              <a:t>To construct  an EC2,the public DNS web link will be opened in the website.</a:t>
            </a:r>
          </a:p>
          <a:p>
            <a:pPr marL="0" lvl="0" indent="0" defTabSz="457200">
              <a:lnSpc>
                <a:spcPct val="90000"/>
              </a:lnSpc>
              <a:spcBef>
                <a:spcPts val="1000"/>
              </a:spcBef>
              <a:buSzPct val="80000"/>
              <a:buFont typeface="Wingdings 3" charset="2"/>
              <a:buChar char=""/>
            </a:pPr>
            <a:endParaRPr lang="en-US" sz="1000" dirty="0"/>
          </a:p>
        </p:txBody>
      </p:sp>
      <p:pic>
        <p:nvPicPr>
          <p:cNvPr id="165" name="Picture 164" descr="Padlock on computer motherboard">
            <a:extLst>
              <a:ext uri="{FF2B5EF4-FFF2-40B4-BE49-F238E27FC236}">
                <a16:creationId xmlns:a16="http://schemas.microsoft.com/office/drawing/2014/main" id="{1A846D5A-59DB-384E-2C87-A437F16E0FEB}"/>
              </a:ext>
            </a:extLst>
          </p:cNvPr>
          <p:cNvPicPr>
            <a:picLocks noChangeAspect="1"/>
          </p:cNvPicPr>
          <p:nvPr/>
        </p:nvPicPr>
        <p:blipFill rotWithShape="1">
          <a:blip r:embed="rId3"/>
          <a:srcRect l="12068" r="35422"/>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1" name="Isosceles Triangle 18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Timeline</a:t>
            </a:r>
            <a:endParaRPr/>
          </a:p>
        </p:txBody>
      </p:sp>
      <p:sp>
        <p:nvSpPr>
          <p:cNvPr id="169" name="Google Shape;169;p31"/>
          <p:cNvSpPr txBox="1">
            <a:spLocks noGrp="1"/>
          </p:cNvSpPr>
          <p:nvPr>
            <p:ph type="body" idx="1"/>
          </p:nvPr>
        </p:nvSpPr>
        <p:spPr>
          <a:xfrm>
            <a:off x="82550" y="1152475"/>
            <a:ext cx="8947200" cy="387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000000"/>
                </a:solidFill>
              </a:rPr>
              <a:t>OCT WEEK-1: </a:t>
            </a:r>
            <a:r>
              <a:rPr lang="en-GB">
                <a:solidFill>
                  <a:srgbClr val="000000"/>
                </a:solidFill>
              </a:rPr>
              <a:t>Our team has five members. </a:t>
            </a:r>
            <a:endParaRPr>
              <a:solidFill>
                <a:srgbClr val="000000"/>
              </a:solidFill>
            </a:endParaRPr>
          </a:p>
          <a:p>
            <a:pPr marL="0" lvl="0" indent="0" algn="l" rtl="0">
              <a:spcBef>
                <a:spcPts val="1200"/>
              </a:spcBef>
              <a:spcAft>
                <a:spcPts val="0"/>
              </a:spcAft>
              <a:buNone/>
            </a:pPr>
            <a:r>
              <a:rPr lang="en-GB">
                <a:solidFill>
                  <a:srgbClr val="000000"/>
                </a:solidFill>
              </a:rPr>
              <a:t>1-tech leader,   2-Database development     3-4 Back-end Development      </a:t>
            </a:r>
            <a:endParaRPr>
              <a:solidFill>
                <a:srgbClr val="000000"/>
              </a:solidFill>
            </a:endParaRPr>
          </a:p>
          <a:p>
            <a:pPr marL="0" lvl="0" indent="0" algn="l" rtl="0">
              <a:spcBef>
                <a:spcPts val="1200"/>
              </a:spcBef>
              <a:spcAft>
                <a:spcPts val="0"/>
              </a:spcAft>
              <a:buNone/>
            </a:pPr>
            <a:r>
              <a:rPr lang="en-GB">
                <a:solidFill>
                  <a:srgbClr val="000000"/>
                </a:solidFill>
              </a:rPr>
              <a:t>5-Front-end development.</a:t>
            </a:r>
            <a:endParaRPr>
              <a:solidFill>
                <a:srgbClr val="000000"/>
              </a:solidFill>
            </a:endParaRPr>
          </a:p>
          <a:p>
            <a:pPr marL="0" lvl="0" indent="0" algn="l" rtl="0">
              <a:spcBef>
                <a:spcPts val="1200"/>
              </a:spcBef>
              <a:spcAft>
                <a:spcPts val="0"/>
              </a:spcAft>
              <a:buNone/>
            </a:pPr>
            <a:r>
              <a:rPr lang="en-GB" b="1">
                <a:solidFill>
                  <a:srgbClr val="000000"/>
                </a:solidFill>
              </a:rPr>
              <a:t>OCT WEEK-2: </a:t>
            </a:r>
            <a:r>
              <a:rPr lang="en-GB">
                <a:solidFill>
                  <a:srgbClr val="000000"/>
                </a:solidFill>
              </a:rPr>
              <a:t>No classes </a:t>
            </a:r>
            <a:endParaRPr>
              <a:solidFill>
                <a:srgbClr val="000000"/>
              </a:solidFill>
            </a:endParaRPr>
          </a:p>
          <a:p>
            <a:pPr marL="0" lvl="0" indent="0" algn="l" rtl="0">
              <a:spcBef>
                <a:spcPts val="1200"/>
              </a:spcBef>
              <a:spcAft>
                <a:spcPts val="0"/>
              </a:spcAft>
              <a:buNone/>
            </a:pPr>
            <a:r>
              <a:rPr lang="en-GB" b="1">
                <a:solidFill>
                  <a:srgbClr val="000000"/>
                </a:solidFill>
              </a:rPr>
              <a:t>OCT WEEK-3: </a:t>
            </a:r>
            <a:r>
              <a:rPr lang="en-GB">
                <a:solidFill>
                  <a:srgbClr val="000000"/>
                </a:solidFill>
              </a:rPr>
              <a:t>Discuss the project plan.</a:t>
            </a:r>
            <a:endParaRPr>
              <a:solidFill>
                <a:srgbClr val="000000"/>
              </a:solidFill>
            </a:endParaRPr>
          </a:p>
          <a:p>
            <a:pPr marL="0" lvl="0" indent="0" algn="l" rtl="0">
              <a:spcBef>
                <a:spcPts val="1200"/>
              </a:spcBef>
              <a:spcAft>
                <a:spcPts val="0"/>
              </a:spcAft>
              <a:buNone/>
            </a:pPr>
            <a:r>
              <a:rPr lang="en-GB" b="1">
                <a:solidFill>
                  <a:srgbClr val="000000"/>
                </a:solidFill>
              </a:rPr>
              <a:t>Nov WEEK-1: </a:t>
            </a:r>
            <a:r>
              <a:rPr lang="en-GB">
                <a:solidFill>
                  <a:srgbClr val="000000"/>
                </a:solidFill>
              </a:rPr>
              <a:t>Proposal Presentation (10-15 min)</a:t>
            </a:r>
            <a:endParaRPr>
              <a:solidFill>
                <a:srgbClr val="000000"/>
              </a:solidFill>
            </a:endParaRPr>
          </a:p>
          <a:p>
            <a:pPr marL="0" lvl="0" indent="0" algn="l" rtl="0">
              <a:spcBef>
                <a:spcPts val="1200"/>
              </a:spcBef>
              <a:spcAft>
                <a:spcPts val="0"/>
              </a:spcAft>
              <a:buNone/>
            </a:pPr>
            <a:r>
              <a:rPr lang="en-GB" b="1">
                <a:solidFill>
                  <a:srgbClr val="000000"/>
                </a:solidFill>
              </a:rPr>
              <a:t>Nov WEEK 2-3: </a:t>
            </a:r>
            <a:r>
              <a:rPr lang="en-GB">
                <a:solidFill>
                  <a:srgbClr val="000000"/>
                </a:solidFill>
              </a:rPr>
              <a:t>Project Implementation</a:t>
            </a:r>
            <a:endParaRPr>
              <a:solidFill>
                <a:srgbClr val="000000"/>
              </a:solidFill>
            </a:endParaRPr>
          </a:p>
          <a:p>
            <a:pPr marL="0" lvl="0" indent="0" algn="l" rtl="0">
              <a:spcBef>
                <a:spcPts val="1200"/>
              </a:spcBef>
              <a:spcAft>
                <a:spcPts val="1200"/>
              </a:spcAft>
              <a:buNone/>
            </a:pPr>
            <a:r>
              <a:rPr lang="en-GB" b="1">
                <a:solidFill>
                  <a:srgbClr val="000000"/>
                </a:solidFill>
              </a:rPr>
              <a:t>Nov WEEK-4:</a:t>
            </a:r>
            <a:r>
              <a:rPr lang="en-GB">
                <a:solidFill>
                  <a:srgbClr val="000000"/>
                </a:solidFill>
              </a:rPr>
              <a:t>Final presentation(15-20 min)</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0"/>
        <p:cNvGrpSpPr/>
        <p:nvPr/>
      </p:nvGrpSpPr>
      <p:grpSpPr>
        <a:xfrm>
          <a:off x="0" y="0"/>
          <a:ext cx="0" cy="0"/>
          <a:chOff x="0" y="0"/>
          <a:chExt cx="0" cy="0"/>
        </a:xfrm>
      </p:grpSpPr>
      <p:grpSp>
        <p:nvGrpSpPr>
          <p:cNvPr id="68" name="Group 6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69" name="Straight Connector 6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1" name="Google Shape;61;p14"/>
          <p:cNvSpPr txBox="1">
            <a:spLocks noGrp="1"/>
          </p:cNvSpPr>
          <p:nvPr>
            <p:ph type="title"/>
          </p:nvPr>
        </p:nvSpPr>
        <p:spPr>
          <a:xfrm>
            <a:off x="4152550" y="457200"/>
            <a:ext cx="280295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Introduction</a:t>
            </a:r>
          </a:p>
        </p:txBody>
      </p:sp>
      <p:sp>
        <p:nvSpPr>
          <p:cNvPr id="62" name="Google Shape;62;p14"/>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endParaRPr lang="en-US" sz="1100" b="1">
              <a:sym typeface="Arial"/>
            </a:endParaRPr>
          </a:p>
          <a:p>
            <a:pPr marL="457200" lvl="0" indent="0" defTabSz="457200">
              <a:lnSpc>
                <a:spcPct val="90000"/>
              </a:lnSpc>
              <a:spcBef>
                <a:spcPts val="1000"/>
              </a:spcBef>
              <a:buSzPct val="80000"/>
              <a:buFont typeface="Wingdings 3" charset="2"/>
              <a:buChar char=""/>
            </a:pPr>
            <a:r>
              <a:rPr lang="en-US" sz="1100" b="1">
                <a:sym typeface="Arial"/>
              </a:rPr>
              <a:t> </a:t>
            </a:r>
            <a:r>
              <a:rPr lang="en-US" sz="1100" b="1">
                <a:sym typeface="Times New Roman"/>
              </a:rPr>
              <a:t>       </a:t>
            </a:r>
            <a:r>
              <a:rPr lang="en-US" sz="1100">
                <a:sym typeface="Times New Roman"/>
              </a:rPr>
              <a:t>In our busy lives we sometimes may not spend too much time making food at home. And sometimes like we will just chill while having outside food. Some people like a variety of food items. There can be times when  we want to dine early in the morning and there are no eateries  open  late at night.But we can  always get  food from trucks. To make life easier, we considered ordering food from trucks online.</a:t>
            </a:r>
            <a:endParaRPr lang="en-US" sz="1100" b="1">
              <a:sym typeface="Times New Roman"/>
            </a:endParaRPr>
          </a:p>
          <a:p>
            <a:pPr marL="457200" lvl="0" indent="0" defTabSz="457200">
              <a:lnSpc>
                <a:spcPct val="90000"/>
              </a:lnSpc>
              <a:spcBef>
                <a:spcPts val="1000"/>
              </a:spcBef>
              <a:buSzPct val="80000"/>
              <a:buFont typeface="Wingdings 3" charset="2"/>
              <a:buChar char=""/>
            </a:pPr>
            <a:r>
              <a:rPr lang="en-US" sz="1100">
                <a:sym typeface="Times New Roman"/>
              </a:rPr>
              <a:t>       </a:t>
            </a:r>
          </a:p>
        </p:txBody>
      </p:sp>
      <p:pic>
        <p:nvPicPr>
          <p:cNvPr id="64" name="Picture 63" descr="Variety of fresh salads">
            <a:extLst>
              <a:ext uri="{FF2B5EF4-FFF2-40B4-BE49-F238E27FC236}">
                <a16:creationId xmlns:a16="http://schemas.microsoft.com/office/drawing/2014/main" id="{279BEA0B-FAEB-CF83-BADC-71BD8131F940}"/>
              </a:ext>
            </a:extLst>
          </p:cNvPr>
          <p:cNvPicPr>
            <a:picLocks noChangeAspect="1"/>
          </p:cNvPicPr>
          <p:nvPr/>
        </p:nvPicPr>
        <p:blipFill rotWithShape="1">
          <a:blip r:embed="rId3"/>
          <a:srcRect l="19131" r="28360"/>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0" name="Isosceles Triangle 7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grpSp>
        <p:nvGrpSpPr>
          <p:cNvPr id="2055" name="Group 205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56" name="Straight Connector 205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67" name="Rectangle 206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0" name="Straight Connector 206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Isosceles Triangle 207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Isosceles Triangle 207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0" name="Rectangle 207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01D092D-4DB8-4116-BEC4-02BBB97503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79843" y="848995"/>
            <a:ext cx="4385720" cy="3442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6"/>
        <p:cNvGrpSpPr/>
        <p:nvPr/>
      </p:nvGrpSpPr>
      <p:grpSpPr>
        <a:xfrm>
          <a:off x="0" y="0"/>
          <a:ext cx="0" cy="0"/>
          <a:chOff x="0" y="0"/>
          <a:chExt cx="0" cy="0"/>
        </a:xfrm>
      </p:grpSpPr>
      <p:grpSp>
        <p:nvGrpSpPr>
          <p:cNvPr id="74" name="Group 73">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5" name="Straight Connector 74">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 name="Google Shape;67;p15"/>
          <p:cNvSpPr txBox="1">
            <a:spLocks noGrp="1"/>
          </p:cNvSpPr>
          <p:nvPr>
            <p:ph type="title"/>
          </p:nvPr>
        </p:nvSpPr>
        <p:spPr>
          <a:xfrm>
            <a:off x="4152550" y="457200"/>
            <a:ext cx="2802951"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Objective of the project</a:t>
            </a:r>
          </a:p>
        </p:txBody>
      </p:sp>
      <p:sp>
        <p:nvSpPr>
          <p:cNvPr id="68" name="Google Shape;68;p15"/>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457200" lvl="0" indent="0" defTabSz="457200">
              <a:lnSpc>
                <a:spcPct val="90000"/>
              </a:lnSpc>
              <a:spcBef>
                <a:spcPts val="1000"/>
              </a:spcBef>
              <a:buSzPct val="80000"/>
              <a:buFont typeface="Wingdings 3" charset="2"/>
              <a:buChar char=""/>
            </a:pPr>
            <a:r>
              <a:rPr lang="en-US" sz="800">
                <a:sym typeface="Times New Roman"/>
              </a:rPr>
              <a:t>In our project there are three modules : Food truck, delivery boy , customer. The food truck can register into the website with their details  like name , email, phone and password into the website. The food truck needs to provide a verification code to verify the account.The truck can login to the website.The food truck will update the timings like opening time and closing time. The food truck will add the food categories to provide the menu. And also can view  the food categories which are added. The food truck will add the food items to provide menu. The food truck can view the added food items .</a:t>
            </a:r>
            <a:r>
              <a:rPr lang="en-US" sz="800">
                <a:sym typeface="Arial"/>
              </a:rPr>
              <a:t>The truck can enable or disable the food items.The customer can register  to the website with their details like name,email,phone number, password and address.The customer can login to the website with  credentials.The customer can view the available trucks.The customer can view the food truck based on location. The customer can view the food items in the website which are added by the food truck. The customer can search  the food items  and  can add the food items to the cart.The customer  can view the cart  and can  place the order with payment.</a:t>
            </a:r>
            <a:endParaRPr lang="en-US" sz="800"/>
          </a:p>
        </p:txBody>
      </p:sp>
      <p:pic>
        <p:nvPicPr>
          <p:cNvPr id="70" name="Picture 69">
            <a:extLst>
              <a:ext uri="{FF2B5EF4-FFF2-40B4-BE49-F238E27FC236}">
                <a16:creationId xmlns:a16="http://schemas.microsoft.com/office/drawing/2014/main" id="{AB36D3A4-7845-B8C8-D86B-8300DC896664}"/>
              </a:ext>
            </a:extLst>
          </p:cNvPr>
          <p:cNvPicPr>
            <a:picLocks noChangeAspect="1"/>
          </p:cNvPicPr>
          <p:nvPr/>
        </p:nvPicPr>
        <p:blipFill rotWithShape="1">
          <a:blip r:embed="rId3"/>
          <a:srcRect l="25586" r="30164"/>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86" name="Isosceles Triangle 85">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Continue…</a:t>
            </a:r>
            <a:endParaRPr/>
          </a:p>
          <a:p>
            <a:pPr marL="0" lvl="0" indent="0" algn="l" rtl="0">
              <a:spcBef>
                <a:spcPts val="0"/>
              </a:spcBef>
              <a:spcAft>
                <a:spcPts val="0"/>
              </a:spcAft>
              <a:buNone/>
            </a:pP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0" algn="just" rtl="0">
              <a:lnSpc>
                <a:spcPct val="150000"/>
              </a:lnSpc>
              <a:spcBef>
                <a:spcPts val="0"/>
              </a:spcBef>
              <a:spcAft>
                <a:spcPts val="0"/>
              </a:spcAft>
              <a:buNone/>
            </a:pPr>
            <a:r>
              <a:rPr lang="en-GB" sz="1300">
                <a:solidFill>
                  <a:srgbClr val="000000"/>
                </a:solidFill>
                <a:latin typeface="Arial"/>
                <a:ea typeface="Arial"/>
                <a:cs typeface="Arial"/>
                <a:sym typeface="Arial"/>
              </a:rPr>
              <a:t>The customer can view the orders. The customer can also cancel their  orders before cooking.The food truck can view the order placed by the customer.The food truck should mark the order status as “cooking” while preparing the food.The food truck should mark the order status as “cooked” when  food is prepared.The Delivery boy get  registered and can login to the website. The food truck will assign the food orders to the delivery boys. The delivery boy will receive the delivery request.The delivery boy will accept the delivery  request and then reach the food trucks.The food truck will  mark the  delivery status as “picked up”.The delivery boy will deliver the  order  to the customer. The delivery boy will make the status as “delivered to customer”. The customer will confirm the received order by making status as “order received”. The customer can provide the review and rating  for the received orders.The customer can view the order history. The food truck can view the order history.</a:t>
            </a:r>
            <a:endParaRPr sz="130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sz="1300">
              <a:solidFill>
                <a:srgbClr val="000000"/>
              </a:solidFill>
              <a:latin typeface="Arial"/>
              <a:ea typeface="Arial"/>
              <a:cs typeface="Arial"/>
              <a:sym typeface="Arial"/>
            </a:endParaRPr>
          </a:p>
          <a:p>
            <a:pPr marL="457200" lvl="0" indent="0" algn="just" rtl="0">
              <a:lnSpc>
                <a:spcPct val="150000"/>
              </a:lnSpc>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95875"/>
            <a:ext cx="8520600" cy="95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00"/>
              <a:t>Team Members</a:t>
            </a:r>
            <a:endParaRPr sz="2900"/>
          </a:p>
        </p:txBody>
      </p:sp>
      <p:sp>
        <p:nvSpPr>
          <p:cNvPr id="80" name="Google Shape;80;p17"/>
          <p:cNvSpPr txBox="1">
            <a:spLocks noGrp="1"/>
          </p:cNvSpPr>
          <p:nvPr>
            <p:ph type="body" idx="1"/>
          </p:nvPr>
        </p:nvSpPr>
        <p:spPr>
          <a:xfrm>
            <a:off x="173100" y="1150775"/>
            <a:ext cx="8520600" cy="388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solidFill>
                  <a:srgbClr val="000000"/>
                </a:solidFill>
                <a:latin typeface="Times New Roman" panose="02020603050405020304" pitchFamily="18" charset="0"/>
                <a:cs typeface="Times New Roman" panose="02020603050405020304" pitchFamily="18" charset="0"/>
              </a:rPr>
              <a:t>Member 1: DIVYA TEJASWI EJJUROTHU 700745894</a:t>
            </a:r>
            <a:endParaRPr b="1"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sz="1600" dirty="0">
                <a:solidFill>
                  <a:srgbClr val="000000"/>
                </a:solidFill>
                <a:latin typeface="Times New Roman" panose="02020603050405020304" pitchFamily="18" charset="0"/>
                <a:cs typeface="Times New Roman" panose="02020603050405020304" pitchFamily="18" charset="0"/>
              </a:rPr>
              <a:t>Working with the database development to design tables and database ER diagrams. The project developer uses the MySQL workbench database server.</a:t>
            </a: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b="1" dirty="0">
                <a:solidFill>
                  <a:srgbClr val="000000"/>
                </a:solidFill>
                <a:latin typeface="Times New Roman" panose="02020603050405020304" pitchFamily="18" charset="0"/>
                <a:cs typeface="Times New Roman" panose="02020603050405020304" pitchFamily="18" charset="0"/>
              </a:rPr>
              <a:t>Member 2-3: VAMSI DOSAPATI 700740054 , DIVYANJALI MAKKENA 700759648</a:t>
            </a:r>
            <a:endParaRPr b="1"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sz="1600" dirty="0">
                <a:solidFill>
                  <a:srgbClr val="000000"/>
                </a:solidFill>
                <a:latin typeface="Times New Roman" panose="02020603050405020304" pitchFamily="18" charset="0"/>
                <a:cs typeface="Times New Roman" panose="02020603050405020304" pitchFamily="18" charset="0"/>
              </a:rPr>
              <a:t>Developers collaborate with a back-end developer to create code and logical </a:t>
            </a:r>
            <a:r>
              <a:rPr lang="en-GB" sz="1600" dirty="0" err="1">
                <a:solidFill>
                  <a:srgbClr val="000000"/>
                </a:solidFill>
                <a:latin typeface="Times New Roman" panose="02020603050405020304" pitchFamily="18" charset="0"/>
                <a:cs typeface="Times New Roman" panose="02020603050405020304" pitchFamily="18" charset="0"/>
              </a:rPr>
              <a:t>components.Using</a:t>
            </a:r>
            <a:r>
              <a:rPr lang="en-GB" sz="1600" dirty="0">
                <a:solidFill>
                  <a:srgbClr val="000000"/>
                </a:solidFill>
                <a:latin typeface="Times New Roman" panose="02020603050405020304" pitchFamily="18" charset="0"/>
                <a:cs typeface="Times New Roman" panose="02020603050405020304" pitchFamily="18" charset="0"/>
              </a:rPr>
              <a:t> the </a:t>
            </a:r>
            <a:r>
              <a:rPr lang="en-GB" sz="1600" dirty="0" err="1">
                <a:solidFill>
                  <a:srgbClr val="000000"/>
                </a:solidFill>
                <a:latin typeface="Times New Roman" panose="02020603050405020304" pitchFamily="18" charset="0"/>
                <a:cs typeface="Times New Roman" panose="02020603050405020304" pitchFamily="18" charset="0"/>
              </a:rPr>
              <a:t>Mysql</a:t>
            </a:r>
            <a:r>
              <a:rPr lang="en-GB" sz="1600" dirty="0">
                <a:solidFill>
                  <a:srgbClr val="000000"/>
                </a:solidFill>
                <a:latin typeface="Times New Roman" panose="02020603050405020304" pitchFamily="18" charset="0"/>
                <a:cs typeface="Times New Roman" panose="02020603050405020304" pitchFamily="18" charset="0"/>
              </a:rPr>
              <a:t>  database server with the flask framework.</a:t>
            </a: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b="1" dirty="0">
                <a:solidFill>
                  <a:srgbClr val="000000"/>
                </a:solidFill>
                <a:latin typeface="Times New Roman" panose="02020603050405020304" pitchFamily="18" charset="0"/>
                <a:cs typeface="Times New Roman" panose="02020603050405020304" pitchFamily="18" charset="0"/>
              </a:rPr>
              <a:t>Member 4-5: SRILAKSHMI THRIVENI 700759664</a:t>
            </a:r>
            <a:r>
              <a:rPr lang="fi-FI" sz="1800" b="1" i="0" u="none" strike="noStrike" dirty="0">
                <a:solidFill>
                  <a:srgbClr val="000000"/>
                </a:solidFill>
                <a:effectLst/>
                <a:latin typeface="Times New Roman" panose="02020603050405020304" pitchFamily="18" charset="0"/>
                <a:cs typeface="Times New Roman" panose="02020603050405020304" pitchFamily="18" charset="0"/>
              </a:rPr>
              <a:t>, </a:t>
            </a:r>
            <a:r>
              <a:rPr lang="fi-FI" sz="1400" b="1" i="0" u="none" strike="noStrike" dirty="0">
                <a:solidFill>
                  <a:srgbClr val="000000"/>
                </a:solidFill>
                <a:effectLst/>
                <a:latin typeface="Times New Roman" panose="02020603050405020304" pitchFamily="18" charset="0"/>
                <a:cs typeface="Times New Roman" panose="02020603050405020304" pitchFamily="18" charset="0"/>
              </a:rPr>
              <a:t>NAGA SAI LAKSHMI TRIPURANENI 700759299</a:t>
            </a:r>
          </a:p>
          <a:p>
            <a:pPr marL="0" lvl="0" indent="0" algn="l" rtl="0">
              <a:spcBef>
                <a:spcPts val="1200"/>
              </a:spcBef>
              <a:spcAft>
                <a:spcPts val="0"/>
              </a:spcAft>
              <a:buNone/>
            </a:pPr>
            <a:r>
              <a:rPr lang="en-GB" sz="1600" dirty="0">
                <a:solidFill>
                  <a:srgbClr val="000000"/>
                </a:solidFill>
                <a:latin typeface="Times New Roman" panose="02020603050405020304" pitchFamily="18" charset="0"/>
                <a:cs typeface="Times New Roman" panose="02020603050405020304" pitchFamily="18" charset="0"/>
              </a:rPr>
              <a:t>Working with on frontend developers to produce HTML,CSS and Bootstrap</a:t>
            </a:r>
            <a:endParaRPr sz="1600" dirty="0">
              <a:solidFill>
                <a:srgbClr val="000000"/>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44150" y="0"/>
            <a:ext cx="8520600" cy="76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endParaRPr sz="1600"/>
          </a:p>
          <a:p>
            <a:pPr marL="0" lvl="0" indent="0" algn="l" rtl="0">
              <a:spcBef>
                <a:spcPts val="0"/>
              </a:spcBef>
              <a:spcAft>
                <a:spcPts val="0"/>
              </a:spcAft>
              <a:buSzPts val="990"/>
              <a:buNone/>
            </a:pPr>
            <a:r>
              <a:rPr lang="en-GB" sz="1800"/>
              <a:t>Database Description:</a:t>
            </a:r>
            <a:endParaRPr sz="1800"/>
          </a:p>
        </p:txBody>
      </p:sp>
      <p:sp>
        <p:nvSpPr>
          <p:cNvPr id="86" name="Google Shape;86;p18"/>
          <p:cNvSpPr txBox="1">
            <a:spLocks noGrp="1"/>
          </p:cNvSpPr>
          <p:nvPr>
            <p:ph type="body" idx="1"/>
          </p:nvPr>
        </p:nvSpPr>
        <p:spPr>
          <a:xfrm>
            <a:off x="144150" y="842675"/>
            <a:ext cx="8870100" cy="4512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440"/>
              <a:buNone/>
            </a:pPr>
            <a:r>
              <a:rPr lang="en-GB" sz="1612" b="1" u="sng" dirty="0">
                <a:solidFill>
                  <a:schemeClr val="accent2">
                    <a:lumMod val="50000"/>
                  </a:schemeClr>
                </a:solidFill>
                <a:latin typeface="Times New Roman"/>
                <a:ea typeface="Times New Roman"/>
                <a:cs typeface="Times New Roman"/>
                <a:sym typeface="Times New Roman"/>
              </a:rPr>
              <a:t>Objective:</a:t>
            </a:r>
            <a:endParaRPr sz="1612" b="1" u="sng" dirty="0">
              <a:solidFill>
                <a:schemeClr val="accent2">
                  <a:lumMod val="50000"/>
                </a:schemeClr>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440"/>
              <a:buNone/>
            </a:pPr>
            <a:r>
              <a:rPr lang="en-GB" sz="1512" dirty="0">
                <a:solidFill>
                  <a:srgbClr val="000000"/>
                </a:solidFill>
                <a:latin typeface="Times New Roman"/>
                <a:ea typeface="Times New Roman"/>
                <a:cs typeface="Times New Roman"/>
                <a:sym typeface="Times New Roman"/>
              </a:rPr>
              <a:t>In our Project there are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a:t>
            </a:r>
            <a:r>
              <a:rPr lang="en-GB" sz="1512" dirty="0" err="1">
                <a:solidFill>
                  <a:srgbClr val="000000"/>
                </a:solidFill>
                <a:latin typeface="Times New Roman"/>
                <a:ea typeface="Times New Roman"/>
                <a:cs typeface="Times New Roman"/>
                <a:sym typeface="Times New Roman"/>
              </a:rPr>
              <a:t>truck_timings</a:t>
            </a:r>
            <a:r>
              <a:rPr lang="en-GB" sz="1512" dirty="0">
                <a:solidFill>
                  <a:srgbClr val="000000"/>
                </a:solidFill>
                <a:latin typeface="Times New Roman"/>
                <a:ea typeface="Times New Roman"/>
                <a:cs typeface="Times New Roman"/>
                <a:sym typeface="Times New Roman"/>
              </a:rPr>
              <a:t>, Categories, </a:t>
            </a:r>
            <a:r>
              <a:rPr lang="en-GB" sz="1512" dirty="0" err="1">
                <a:solidFill>
                  <a:srgbClr val="000000"/>
                </a:solidFill>
                <a:latin typeface="Times New Roman"/>
                <a:ea typeface="Times New Roman"/>
                <a:cs typeface="Times New Roman"/>
                <a:sym typeface="Times New Roman"/>
              </a:rPr>
              <a:t>food_items</a:t>
            </a:r>
            <a:r>
              <a:rPr lang="en-GB" sz="1512" dirty="0">
                <a:solidFill>
                  <a:srgbClr val="000000"/>
                </a:solidFill>
                <a:latin typeface="Times New Roman"/>
                <a:ea typeface="Times New Roman"/>
                <a:cs typeface="Times New Roman"/>
                <a:sym typeface="Times New Roman"/>
              </a:rPr>
              <a:t>, customers, </a:t>
            </a:r>
            <a:r>
              <a:rPr lang="en-GB" sz="1512" dirty="0" err="1">
                <a:solidFill>
                  <a:srgbClr val="000000"/>
                </a:solidFill>
                <a:latin typeface="Times New Roman"/>
                <a:ea typeface="Times New Roman"/>
                <a:cs typeface="Times New Roman"/>
                <a:sym typeface="Times New Roman"/>
              </a:rPr>
              <a:t>Customer_orders</a:t>
            </a:r>
            <a:r>
              <a:rPr lang="en-GB" sz="1512" dirty="0">
                <a:solidFill>
                  <a:srgbClr val="000000"/>
                </a:solidFill>
                <a:latin typeface="Times New Roman"/>
                <a:ea typeface="Times New Roman"/>
                <a:cs typeface="Times New Roman"/>
                <a:sym typeface="Times New Roman"/>
              </a:rPr>
              <a:t>, </a:t>
            </a:r>
            <a:r>
              <a:rPr lang="en-GB" sz="1512" dirty="0" err="1">
                <a:solidFill>
                  <a:srgbClr val="000000"/>
                </a:solidFill>
                <a:latin typeface="Times New Roman"/>
                <a:ea typeface="Times New Roman"/>
                <a:cs typeface="Times New Roman"/>
                <a:sym typeface="Times New Roman"/>
              </a:rPr>
              <a:t>customer_order_items</a:t>
            </a:r>
            <a:r>
              <a:rPr lang="en-GB" sz="1512" dirty="0">
                <a:solidFill>
                  <a:srgbClr val="000000"/>
                </a:solidFill>
                <a:latin typeface="Times New Roman"/>
                <a:ea typeface="Times New Roman"/>
                <a:cs typeface="Times New Roman"/>
                <a:sym typeface="Times New Roman"/>
              </a:rPr>
              <a:t>, review and </a:t>
            </a:r>
            <a:r>
              <a:rPr lang="en-GB" sz="1512" dirty="0" err="1">
                <a:solidFill>
                  <a:srgbClr val="000000"/>
                </a:solidFill>
                <a:latin typeface="Times New Roman"/>
                <a:ea typeface="Times New Roman"/>
                <a:cs typeface="Times New Roman"/>
                <a:sym typeface="Times New Roman"/>
              </a:rPr>
              <a:t>delivery_boy</a:t>
            </a:r>
            <a:r>
              <a:rPr lang="en-GB" sz="1512" dirty="0">
                <a:solidFill>
                  <a:srgbClr val="000000"/>
                </a:solidFill>
                <a:latin typeface="Times New Roman"/>
                <a:ea typeface="Times New Roman"/>
                <a:cs typeface="Times New Roman"/>
                <a:sym typeface="Times New Roman"/>
              </a:rPr>
              <a:t> tables.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will register on the website by giving details like </a:t>
            </a:r>
            <a:r>
              <a:rPr lang="en-GB" sz="1512" dirty="0" err="1">
                <a:solidFill>
                  <a:srgbClr val="000000"/>
                </a:solidFill>
                <a:latin typeface="Times New Roman"/>
                <a:ea typeface="Times New Roman"/>
                <a:cs typeface="Times New Roman"/>
                <a:sym typeface="Times New Roman"/>
              </a:rPr>
              <a:t>food_truck_title</a:t>
            </a:r>
            <a:r>
              <a:rPr lang="en-GB" sz="1512" dirty="0">
                <a:solidFill>
                  <a:srgbClr val="000000"/>
                </a:solidFill>
                <a:latin typeface="Times New Roman"/>
                <a:ea typeface="Times New Roman"/>
                <a:cs typeface="Times New Roman"/>
                <a:sym typeface="Times New Roman"/>
              </a:rPr>
              <a:t>, name, email, password, phone and </a:t>
            </a:r>
            <a:r>
              <a:rPr lang="en-GB" sz="1512" dirty="0" err="1">
                <a:solidFill>
                  <a:srgbClr val="000000"/>
                </a:solidFill>
                <a:latin typeface="Times New Roman"/>
                <a:ea typeface="Times New Roman"/>
                <a:cs typeface="Times New Roman"/>
                <a:sym typeface="Times New Roman"/>
              </a:rPr>
              <a:t>verification_status</a:t>
            </a:r>
            <a:r>
              <a:rPr lang="en-GB" sz="1512" dirty="0">
                <a:solidFill>
                  <a:srgbClr val="000000"/>
                </a:solidFill>
                <a:latin typeface="Times New Roman"/>
                <a:ea typeface="Times New Roman"/>
                <a:cs typeface="Times New Roman"/>
                <a:sym typeface="Times New Roman"/>
              </a:rPr>
              <a:t> these are all stored in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table.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login to the website through their credentials like  email and password.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will add the </a:t>
            </a:r>
            <a:r>
              <a:rPr lang="en-GB" sz="1512" dirty="0" err="1">
                <a:solidFill>
                  <a:srgbClr val="000000"/>
                </a:solidFill>
                <a:latin typeface="Times New Roman"/>
                <a:ea typeface="Times New Roman"/>
                <a:cs typeface="Times New Roman"/>
                <a:sym typeface="Times New Roman"/>
              </a:rPr>
              <a:t>truck_timings</a:t>
            </a:r>
            <a:r>
              <a:rPr lang="en-GB" sz="1512" dirty="0">
                <a:solidFill>
                  <a:srgbClr val="000000"/>
                </a:solidFill>
                <a:latin typeface="Times New Roman"/>
                <a:ea typeface="Times New Roman"/>
                <a:cs typeface="Times New Roman"/>
                <a:sym typeface="Times New Roman"/>
              </a:rPr>
              <a:t> by giving </a:t>
            </a:r>
            <a:r>
              <a:rPr lang="en-GB" sz="1512" dirty="0" err="1">
                <a:solidFill>
                  <a:srgbClr val="000000"/>
                </a:solidFill>
                <a:latin typeface="Times New Roman"/>
                <a:ea typeface="Times New Roman"/>
                <a:cs typeface="Times New Roman"/>
                <a:sym typeface="Times New Roman"/>
              </a:rPr>
              <a:t>from_time</a:t>
            </a:r>
            <a:r>
              <a:rPr lang="en-GB" sz="1512" dirty="0">
                <a:solidFill>
                  <a:srgbClr val="000000"/>
                </a:solidFill>
                <a:latin typeface="Times New Roman"/>
                <a:ea typeface="Times New Roman"/>
                <a:cs typeface="Times New Roman"/>
                <a:sym typeface="Times New Roman"/>
              </a:rPr>
              <a:t>, </a:t>
            </a:r>
            <a:r>
              <a:rPr lang="en-GB" sz="1512" dirty="0" err="1">
                <a:solidFill>
                  <a:srgbClr val="000000"/>
                </a:solidFill>
                <a:latin typeface="Times New Roman"/>
                <a:ea typeface="Times New Roman"/>
                <a:cs typeface="Times New Roman"/>
                <a:sym typeface="Times New Roman"/>
              </a:rPr>
              <a:t>to_time</a:t>
            </a:r>
            <a:r>
              <a:rPr lang="en-GB" sz="1512" dirty="0">
                <a:solidFill>
                  <a:srgbClr val="000000"/>
                </a:solidFill>
                <a:latin typeface="Times New Roman"/>
                <a:ea typeface="Times New Roman"/>
                <a:cs typeface="Times New Roman"/>
                <a:sym typeface="Times New Roman"/>
              </a:rPr>
              <a:t>, date, location and </a:t>
            </a:r>
            <a:r>
              <a:rPr lang="en-GB" sz="1512" dirty="0" err="1">
                <a:solidFill>
                  <a:srgbClr val="000000"/>
                </a:solidFill>
                <a:latin typeface="Times New Roman"/>
                <a:ea typeface="Times New Roman"/>
                <a:cs typeface="Times New Roman"/>
                <a:sym typeface="Times New Roman"/>
              </a:rPr>
              <a:t>food_truck_id</a:t>
            </a:r>
            <a:r>
              <a:rPr lang="en-GB" sz="1512" dirty="0">
                <a:solidFill>
                  <a:srgbClr val="000000"/>
                </a:solidFill>
                <a:latin typeface="Times New Roman"/>
                <a:ea typeface="Times New Roman"/>
                <a:cs typeface="Times New Roman"/>
                <a:sym typeface="Times New Roman"/>
              </a:rPr>
              <a:t> is the foreign key comes from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table these are all stored in the </a:t>
            </a:r>
            <a:r>
              <a:rPr lang="en-GB" sz="1512" dirty="0" err="1">
                <a:solidFill>
                  <a:srgbClr val="000000"/>
                </a:solidFill>
                <a:latin typeface="Times New Roman"/>
                <a:ea typeface="Times New Roman"/>
                <a:cs typeface="Times New Roman"/>
                <a:sym typeface="Times New Roman"/>
              </a:rPr>
              <a:t>truck_timings</a:t>
            </a:r>
            <a:r>
              <a:rPr lang="en-GB" sz="1512" dirty="0">
                <a:solidFill>
                  <a:srgbClr val="000000"/>
                </a:solidFill>
                <a:latin typeface="Times New Roman"/>
                <a:ea typeface="Times New Roman"/>
                <a:cs typeface="Times New Roman"/>
                <a:sym typeface="Times New Roman"/>
              </a:rPr>
              <a:t> </a:t>
            </a:r>
            <a:r>
              <a:rPr lang="en-GB" sz="1512" dirty="0" err="1">
                <a:solidFill>
                  <a:srgbClr val="000000"/>
                </a:solidFill>
                <a:latin typeface="Times New Roman"/>
                <a:ea typeface="Times New Roman"/>
                <a:cs typeface="Times New Roman"/>
                <a:sym typeface="Times New Roman"/>
              </a:rPr>
              <a:t>table.The</a:t>
            </a:r>
            <a:r>
              <a:rPr lang="en-GB" sz="1512" dirty="0">
                <a:solidFill>
                  <a:srgbClr val="000000"/>
                </a:solidFill>
                <a:latin typeface="Times New Roman"/>
                <a:ea typeface="Times New Roman"/>
                <a:cs typeface="Times New Roman"/>
                <a:sym typeface="Times New Roman"/>
              </a:rPr>
              <a:t>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will add the categories by giving </a:t>
            </a:r>
            <a:r>
              <a:rPr lang="en-GB" sz="1512" dirty="0" err="1">
                <a:solidFill>
                  <a:srgbClr val="000000"/>
                </a:solidFill>
                <a:latin typeface="Times New Roman"/>
                <a:ea typeface="Times New Roman"/>
                <a:cs typeface="Times New Roman"/>
                <a:sym typeface="Times New Roman"/>
              </a:rPr>
              <a:t>category_name</a:t>
            </a:r>
            <a:r>
              <a:rPr lang="en-GB" sz="1512" dirty="0">
                <a:solidFill>
                  <a:srgbClr val="000000"/>
                </a:solidFill>
                <a:latin typeface="Times New Roman"/>
                <a:ea typeface="Times New Roman"/>
                <a:cs typeface="Times New Roman"/>
                <a:sym typeface="Times New Roman"/>
              </a:rPr>
              <a:t> and </a:t>
            </a:r>
            <a:r>
              <a:rPr lang="en-GB" sz="1512" dirty="0" err="1">
                <a:solidFill>
                  <a:srgbClr val="000000"/>
                </a:solidFill>
                <a:latin typeface="Times New Roman"/>
                <a:ea typeface="Times New Roman"/>
                <a:cs typeface="Times New Roman"/>
                <a:sym typeface="Times New Roman"/>
              </a:rPr>
              <a:t>food_truck_id</a:t>
            </a:r>
            <a:r>
              <a:rPr lang="en-GB" sz="1512" dirty="0">
                <a:solidFill>
                  <a:srgbClr val="000000"/>
                </a:solidFill>
                <a:latin typeface="Times New Roman"/>
                <a:ea typeface="Times New Roman"/>
                <a:cs typeface="Times New Roman"/>
                <a:sym typeface="Times New Roman"/>
              </a:rPr>
              <a:t> is the foreign key comes from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table these are all stored  in the categories table. The </a:t>
            </a:r>
            <a:r>
              <a:rPr lang="en-GB" sz="1512" dirty="0" err="1">
                <a:solidFill>
                  <a:srgbClr val="000000"/>
                </a:solidFill>
                <a:latin typeface="Times New Roman"/>
                <a:ea typeface="Times New Roman"/>
                <a:cs typeface="Times New Roman"/>
                <a:sym typeface="Times New Roman"/>
              </a:rPr>
              <a:t>food_truck</a:t>
            </a:r>
            <a:r>
              <a:rPr lang="en-GB" sz="1512" dirty="0">
                <a:solidFill>
                  <a:srgbClr val="000000"/>
                </a:solidFill>
                <a:latin typeface="Times New Roman"/>
                <a:ea typeface="Times New Roman"/>
                <a:cs typeface="Times New Roman"/>
                <a:sym typeface="Times New Roman"/>
              </a:rPr>
              <a:t> will add the </a:t>
            </a:r>
            <a:r>
              <a:rPr lang="en-GB" sz="1512" dirty="0" err="1">
                <a:solidFill>
                  <a:srgbClr val="000000"/>
                </a:solidFill>
                <a:latin typeface="Times New Roman"/>
                <a:ea typeface="Times New Roman"/>
                <a:cs typeface="Times New Roman"/>
                <a:sym typeface="Times New Roman"/>
              </a:rPr>
              <a:t>food_items</a:t>
            </a:r>
            <a:r>
              <a:rPr lang="en-GB" sz="1512" dirty="0">
                <a:solidFill>
                  <a:srgbClr val="000000"/>
                </a:solidFill>
                <a:latin typeface="Times New Roman"/>
                <a:ea typeface="Times New Roman"/>
                <a:cs typeface="Times New Roman"/>
                <a:sym typeface="Times New Roman"/>
              </a:rPr>
              <a:t> by giving </a:t>
            </a:r>
            <a:r>
              <a:rPr lang="en-GB" sz="1512" dirty="0" err="1">
                <a:solidFill>
                  <a:srgbClr val="000000"/>
                </a:solidFill>
                <a:latin typeface="Times New Roman"/>
                <a:ea typeface="Times New Roman"/>
                <a:cs typeface="Times New Roman"/>
                <a:sym typeface="Times New Roman"/>
              </a:rPr>
              <a:t>food_item_name</a:t>
            </a:r>
            <a:r>
              <a:rPr lang="en-GB" sz="1512" dirty="0">
                <a:solidFill>
                  <a:srgbClr val="000000"/>
                </a:solidFill>
                <a:latin typeface="Times New Roman"/>
                <a:ea typeface="Times New Roman"/>
                <a:cs typeface="Times New Roman"/>
                <a:sym typeface="Times New Roman"/>
              </a:rPr>
              <a:t>, price, quantity, units, picture, status, description and </a:t>
            </a:r>
            <a:r>
              <a:rPr lang="en-GB" sz="1512" dirty="0" err="1">
                <a:solidFill>
                  <a:srgbClr val="000000"/>
                </a:solidFill>
                <a:latin typeface="Times New Roman"/>
                <a:ea typeface="Times New Roman"/>
                <a:cs typeface="Times New Roman"/>
                <a:sym typeface="Times New Roman"/>
              </a:rPr>
              <a:t>category_id</a:t>
            </a:r>
            <a:r>
              <a:rPr lang="en-GB" sz="1512" dirty="0">
                <a:solidFill>
                  <a:srgbClr val="000000"/>
                </a:solidFill>
                <a:latin typeface="Times New Roman"/>
                <a:ea typeface="Times New Roman"/>
                <a:cs typeface="Times New Roman"/>
                <a:sym typeface="Times New Roman"/>
              </a:rPr>
              <a:t> if the foreign key comes from the categories table; these are all stored  in the </a:t>
            </a:r>
            <a:r>
              <a:rPr lang="en-GB" sz="1512" dirty="0" err="1">
                <a:solidFill>
                  <a:srgbClr val="000000"/>
                </a:solidFill>
                <a:latin typeface="Times New Roman"/>
                <a:ea typeface="Times New Roman"/>
                <a:cs typeface="Times New Roman"/>
                <a:sym typeface="Times New Roman"/>
              </a:rPr>
              <a:t>food_items</a:t>
            </a:r>
            <a:r>
              <a:rPr lang="en-GB" sz="1512" dirty="0">
                <a:solidFill>
                  <a:srgbClr val="000000"/>
                </a:solidFill>
                <a:latin typeface="Times New Roman"/>
                <a:ea typeface="Times New Roman"/>
                <a:cs typeface="Times New Roman"/>
                <a:sym typeface="Times New Roman"/>
              </a:rPr>
              <a:t> table.</a:t>
            </a:r>
            <a:endParaRPr sz="92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440"/>
              <a:buNone/>
            </a:pPr>
            <a:endParaRPr sz="92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SzPts val="440"/>
              <a:buNone/>
            </a:pPr>
            <a:endParaRPr sz="9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534675"/>
            <a:ext cx="8520600" cy="40341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rgbClr val="000000"/>
              </a:buClr>
              <a:buSzPts val="440"/>
              <a:buFont typeface="Arial"/>
              <a:buNone/>
            </a:pPr>
            <a:r>
              <a:rPr lang="en-GB" sz="1612">
                <a:solidFill>
                  <a:srgbClr val="000000"/>
                </a:solidFill>
                <a:latin typeface="Times New Roman"/>
                <a:ea typeface="Times New Roman"/>
                <a:cs typeface="Times New Roman"/>
                <a:sym typeface="Times New Roman"/>
              </a:rPr>
              <a:t>The delivery_boy will register into the website by giving name, email, password, phone, verification_status and address_proof in the delivery_boy table.The customer will register into the website by giving their details like name, email, password, phone, gender, address and verification_status these are all stored in the customers table. The customer login to the website through their credentials like email and password. The customer will create the cart in that cart containing the status, date and customer_id, delivery_boy_id, food_truck_id, truck_timing_id are the foreign keys; these are all stored  in the customer_orders table. The customer  will select the order items by giving their  quantity and customer_order_id, food_item_id are the foreign keys; these are all stored  in the customer_order_items table. </a:t>
            </a:r>
            <a:endParaRPr sz="1612">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grpSp>
        <p:nvGrpSpPr>
          <p:cNvPr id="103" name="Group 102">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4" name="Straight Connector 103">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6" name="Google Shape;96;p20"/>
          <p:cNvSpPr txBox="1">
            <a:spLocks noGrp="1"/>
          </p:cNvSpPr>
          <p:nvPr>
            <p:ph type="title"/>
          </p:nvPr>
        </p:nvSpPr>
        <p:spPr>
          <a:xfrm>
            <a:off x="4152550" y="457200"/>
            <a:ext cx="280295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Complexity</a:t>
            </a:r>
          </a:p>
        </p:txBody>
      </p:sp>
      <p:sp>
        <p:nvSpPr>
          <p:cNvPr id="97" name="Google Shape;97;p20"/>
          <p:cNvSpPr txBox="1">
            <a:spLocks noGrp="1"/>
          </p:cNvSpPr>
          <p:nvPr>
            <p:ph type="body" idx="1"/>
          </p:nvPr>
        </p:nvSpPr>
        <p:spPr>
          <a:xfrm>
            <a:off x="3907172" y="1620441"/>
            <a:ext cx="3048329"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   In our project ,the transaction management technique is used to collect </a:t>
            </a:r>
            <a:r>
              <a:rPr lang="en-US" dirty="0" err="1"/>
              <a:t>payment.The</a:t>
            </a:r>
            <a:r>
              <a:rPr lang="en-US" dirty="0"/>
              <a:t> food items are ordered by the customer. After you have a paid, you  can place your order.</a:t>
            </a:r>
          </a:p>
        </p:txBody>
      </p:sp>
      <p:pic>
        <p:nvPicPr>
          <p:cNvPr id="99" name="Picture 98" descr="Fruits and vegetables in bags">
            <a:extLst>
              <a:ext uri="{FF2B5EF4-FFF2-40B4-BE49-F238E27FC236}">
                <a16:creationId xmlns:a16="http://schemas.microsoft.com/office/drawing/2014/main" id="{FB71295B-81DE-CFCC-8F9C-CCBC834E9366}"/>
              </a:ext>
            </a:extLst>
          </p:cNvPr>
          <p:cNvPicPr>
            <a:picLocks noChangeAspect="1"/>
          </p:cNvPicPr>
          <p:nvPr/>
        </p:nvPicPr>
        <p:blipFill rotWithShape="1">
          <a:blip r:embed="rId3"/>
          <a:srcRect l="37681" r="9809"/>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5" name="Isosceles Triangle 11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0"/>
            <a:ext cx="8520600" cy="58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ER Diagram</a:t>
            </a:r>
            <a:endParaRPr/>
          </a:p>
        </p:txBody>
      </p:sp>
      <p:pic>
        <p:nvPicPr>
          <p:cNvPr id="103" name="Google Shape;103;p21"/>
          <p:cNvPicPr preferRelativeResize="0"/>
          <p:nvPr/>
        </p:nvPicPr>
        <p:blipFill>
          <a:blip r:embed="rId3">
            <a:alphaModFix/>
          </a:blip>
          <a:stretch>
            <a:fillRect/>
          </a:stretch>
        </p:blipFill>
        <p:spPr>
          <a:xfrm>
            <a:off x="876175" y="580800"/>
            <a:ext cx="6351826" cy="4435201"/>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TotalTime>
  <Words>1690</Words>
  <Application>Microsoft Office PowerPoint</Application>
  <PresentationFormat>On-screen Show (16:9)</PresentationFormat>
  <Paragraphs>78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Trebuchet MS</vt:lpstr>
      <vt:lpstr>Arial</vt:lpstr>
      <vt:lpstr>Times New Roman</vt:lpstr>
      <vt:lpstr>Wingdings 3</vt:lpstr>
      <vt:lpstr>Proxima Nova</vt:lpstr>
      <vt:lpstr>Facet</vt:lpstr>
      <vt:lpstr>.</vt:lpstr>
      <vt:lpstr>Introduction</vt:lpstr>
      <vt:lpstr>Objective of the project</vt:lpstr>
      <vt:lpstr>Continue… </vt:lpstr>
      <vt:lpstr>Team Members</vt:lpstr>
      <vt:lpstr> Database Description:</vt:lpstr>
      <vt:lpstr>PowerPoint Presentation</vt:lpstr>
      <vt:lpstr>Complexity</vt:lpstr>
      <vt:lpstr>ER Diagram</vt:lpstr>
      <vt:lpstr>Schema  Design</vt:lpstr>
      <vt:lpstr>PowerPoint Presentation</vt:lpstr>
      <vt:lpstr>PowerPoint Presentation</vt:lpstr>
      <vt:lpstr>PowerPoint Presentation</vt:lpstr>
      <vt:lpstr>Back-end Requirements</vt:lpstr>
      <vt:lpstr>PowerPoint Presentation</vt:lpstr>
      <vt:lpstr>Front-end Requirements</vt:lpstr>
      <vt:lpstr>Deployment Requirements</vt:lpstr>
      <vt:lpstr>Security Measures</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Vamsi Dosapati</cp:lastModifiedBy>
  <cp:revision>4</cp:revision>
  <dcterms:modified xsi:type="dcterms:W3CDTF">2023-11-01T14:24:51Z</dcterms:modified>
</cp:coreProperties>
</file>