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6C72D5-FC30-4F69-814B-B93927377FEF}">
  <a:tblStyle styleId="{466C72D5-FC30-4F69-814B-B93927377F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3f468d9d5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3f468d9d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f468d9d5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f468d9d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3f468d9d5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3f468d9d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3f468d9d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3f468d9d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3f468d9d5_1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3f468d9d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3f468d9d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3f468d9d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2b4a4d953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2b4a4d95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3f468d9d5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3f468d9d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3f468d9d5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3f468d9d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3f468d9d5_1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3f468d9d5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3f468d9d5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3f468d9d5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f468d9d5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f468d9d5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7c6aef5a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7c6aef5a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f468d9d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f468d9d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3f468d9d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3f468d9d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b4a4d953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b4a4d9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b4a4d953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b4a4d9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b4a4d953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b4a4d9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f468d9d5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f468d9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amsiGaraga/CS419M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Gender Based on Voice</a:t>
            </a:r>
            <a:endParaRPr/>
          </a:p>
        </p:txBody>
      </p:sp>
      <p:sp>
        <p:nvSpPr>
          <p:cNvPr id="60" name="Google Shape;60;p13"/>
          <p:cNvSpPr txBox="1"/>
          <p:nvPr>
            <p:ph idx="1" type="subTitle"/>
          </p:nvPr>
        </p:nvSpPr>
        <p:spPr>
          <a:xfrm>
            <a:off x="671250" y="316482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CS419 M Course Project</a:t>
            </a:r>
            <a:endParaRPr/>
          </a:p>
        </p:txBody>
      </p:sp>
      <p:sp>
        <p:nvSpPr>
          <p:cNvPr id="61" name="Google Shape;61;p13"/>
          <p:cNvSpPr txBox="1"/>
          <p:nvPr/>
        </p:nvSpPr>
        <p:spPr>
          <a:xfrm>
            <a:off x="2408100" y="3761325"/>
            <a:ext cx="43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https://github.com/VamsiGaraga/CS419M_Project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530800" y="1425500"/>
            <a:ext cx="7867800" cy="28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Neural Network</a:t>
            </a:r>
            <a:endParaRPr b="1" sz="2800"/>
          </a:p>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Utilized the </a:t>
            </a:r>
            <a:r>
              <a:rPr i="1" lang="en" sz="1800"/>
              <a:t>MLPClassifier</a:t>
            </a:r>
            <a:r>
              <a:rPr lang="en" sz="1800"/>
              <a:t> function from the </a:t>
            </a:r>
            <a:r>
              <a:rPr i="1" lang="en" sz="1800"/>
              <a:t>neural_network</a:t>
            </a:r>
            <a:r>
              <a:rPr lang="en" sz="1800"/>
              <a:t> class of the </a:t>
            </a:r>
            <a:r>
              <a:rPr i="1" lang="en" sz="1800"/>
              <a:t>sklearn</a:t>
            </a:r>
            <a:r>
              <a:rPr lang="en" sz="1800"/>
              <a:t> module.</a:t>
            </a:r>
            <a:endParaRPr sz="1800"/>
          </a:p>
          <a:p>
            <a:pPr indent="-342900" lvl="0" marL="457200" rtl="0" algn="l">
              <a:lnSpc>
                <a:spcPct val="125000"/>
              </a:lnSpc>
              <a:spcBef>
                <a:spcPts val="0"/>
              </a:spcBef>
              <a:spcAft>
                <a:spcPts val="0"/>
              </a:spcAft>
              <a:buSzPts val="1800"/>
              <a:buChar char="●"/>
            </a:pPr>
            <a:r>
              <a:rPr lang="en" sz="1800"/>
              <a:t>A simple neural network</a:t>
            </a:r>
            <a:r>
              <a:rPr lang="en" sz="1800"/>
              <a:t> with 1 hidden layer</a:t>
            </a:r>
            <a:r>
              <a:rPr lang="en" sz="1800"/>
              <a:t> consisting of 100 neurons is used.</a:t>
            </a:r>
            <a:endParaRPr sz="1800"/>
          </a:p>
          <a:p>
            <a:pPr indent="-342900" lvl="0" marL="457200" rtl="0" algn="l">
              <a:lnSpc>
                <a:spcPct val="125000"/>
              </a:lnSpc>
              <a:spcBef>
                <a:spcPts val="0"/>
              </a:spcBef>
              <a:spcAft>
                <a:spcPts val="0"/>
              </a:spcAft>
              <a:buSzPts val="1800"/>
              <a:buChar char="●"/>
            </a:pPr>
            <a:r>
              <a:rPr lang="en" sz="1800"/>
              <a:t>The solver used is the stochastic gradient based Adam optimizer.</a:t>
            </a:r>
            <a:endParaRPr sz="1800"/>
          </a:p>
          <a:p>
            <a:pPr indent="-342900" lvl="0" marL="457200" rtl="0" algn="l">
              <a:lnSpc>
                <a:spcPct val="125000"/>
              </a:lnSpc>
              <a:spcBef>
                <a:spcPts val="0"/>
              </a:spcBef>
              <a:spcAft>
                <a:spcPts val="0"/>
              </a:spcAft>
              <a:buSzPts val="1800"/>
              <a:buChar char="●"/>
            </a:pPr>
            <a:r>
              <a:rPr lang="en" sz="1800"/>
              <a:t>The maximum number of iterations is set to 1000.</a:t>
            </a:r>
            <a:endParaRPr sz="1800"/>
          </a:p>
        </p:txBody>
      </p:sp>
      <p:sp>
        <p:nvSpPr>
          <p:cNvPr id="157" name="Google Shape;157;p22"/>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2"/>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2"/>
          <p:cNvSpPr/>
          <p:nvPr/>
        </p:nvSpPr>
        <p:spPr>
          <a:xfrm>
            <a:off x="3127584"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2"/>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2"/>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2"/>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2"/>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64" name="Google Shape;164;p22"/>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165" name="Google Shape;165;p22"/>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Models Employed</a:t>
            </a:r>
            <a:endParaRPr sz="1200">
              <a:solidFill>
                <a:schemeClr val="dk1"/>
              </a:solidFill>
              <a:latin typeface="Oswald"/>
              <a:ea typeface="Oswald"/>
              <a:cs typeface="Oswald"/>
              <a:sym typeface="Oswald"/>
            </a:endParaRPr>
          </a:p>
        </p:txBody>
      </p:sp>
      <p:sp>
        <p:nvSpPr>
          <p:cNvPr id="166" name="Google Shape;166;p22"/>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167" name="Google Shape;167;p22"/>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168" name="Google Shape;168;p22"/>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38100" y="1303125"/>
            <a:ext cx="7867800" cy="29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K Neighbours</a:t>
            </a:r>
            <a:endParaRPr b="1" sz="2800"/>
          </a:p>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Utilized the </a:t>
            </a:r>
            <a:r>
              <a:rPr i="1" lang="en" sz="1800"/>
              <a:t>KNeighborsClassifier </a:t>
            </a:r>
            <a:r>
              <a:rPr lang="en" sz="1800"/>
              <a:t>function from the </a:t>
            </a:r>
            <a:r>
              <a:rPr i="1" lang="en" sz="1800"/>
              <a:t>neighbors </a:t>
            </a:r>
            <a:r>
              <a:rPr lang="en" sz="1800"/>
              <a:t>class of the </a:t>
            </a:r>
            <a:r>
              <a:rPr i="1" lang="en" sz="1800"/>
              <a:t>sklearn</a:t>
            </a:r>
            <a:r>
              <a:rPr lang="en" sz="1800"/>
              <a:t> module.</a:t>
            </a:r>
            <a:endParaRPr sz="1800"/>
          </a:p>
          <a:p>
            <a:pPr indent="-342900" lvl="0" marL="457200" rtl="0" algn="l">
              <a:lnSpc>
                <a:spcPct val="125000"/>
              </a:lnSpc>
              <a:spcBef>
                <a:spcPts val="0"/>
              </a:spcBef>
              <a:spcAft>
                <a:spcPts val="0"/>
              </a:spcAft>
              <a:buSzPts val="1800"/>
              <a:buChar char="●"/>
            </a:pPr>
            <a:r>
              <a:rPr lang="en" sz="1800"/>
              <a:t>The argmax of the classes of the 5 nearest neighbors is taken to predict the class of a new testpoint.</a:t>
            </a:r>
            <a:endParaRPr sz="1800"/>
          </a:p>
          <a:p>
            <a:pPr indent="-342900" lvl="0" marL="457200" rtl="0" algn="l">
              <a:lnSpc>
                <a:spcPct val="125000"/>
              </a:lnSpc>
              <a:spcBef>
                <a:spcPts val="0"/>
              </a:spcBef>
              <a:spcAft>
                <a:spcPts val="0"/>
              </a:spcAft>
              <a:buSzPts val="1800"/>
              <a:buChar char="●"/>
            </a:pPr>
            <a:r>
              <a:rPr lang="en" sz="1800"/>
              <a:t>The euclidean distance in the feature space is used to find the nearest neighbors.</a:t>
            </a:r>
            <a:endParaRPr sz="1800"/>
          </a:p>
        </p:txBody>
      </p:sp>
      <p:sp>
        <p:nvSpPr>
          <p:cNvPr id="174" name="Google Shape;174;p23"/>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3"/>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3"/>
          <p:cNvSpPr/>
          <p:nvPr/>
        </p:nvSpPr>
        <p:spPr>
          <a:xfrm>
            <a:off x="3127584"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3"/>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3"/>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3"/>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3"/>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81" name="Google Shape;181;p23"/>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182" name="Google Shape;182;p23"/>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Models Employed</a:t>
            </a:r>
            <a:endParaRPr sz="1200">
              <a:solidFill>
                <a:schemeClr val="dk1"/>
              </a:solidFill>
              <a:latin typeface="Oswald"/>
              <a:ea typeface="Oswald"/>
              <a:cs typeface="Oswald"/>
              <a:sym typeface="Oswald"/>
            </a:endParaRPr>
          </a:p>
        </p:txBody>
      </p:sp>
      <p:sp>
        <p:nvSpPr>
          <p:cNvPr id="183" name="Google Shape;183;p23"/>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184" name="Google Shape;184;p23"/>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185" name="Google Shape;185;p23"/>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638100" y="1321675"/>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Random Forest</a:t>
            </a:r>
            <a:endParaRPr b="1" sz="2800"/>
          </a:p>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Utilized the </a:t>
            </a:r>
            <a:r>
              <a:rPr i="1" lang="en" sz="1800"/>
              <a:t>GradientBoostingClassifier </a:t>
            </a:r>
            <a:r>
              <a:rPr lang="en" sz="1800"/>
              <a:t>function from the </a:t>
            </a:r>
            <a:r>
              <a:rPr i="1" lang="en" sz="1800"/>
              <a:t>ensemble </a:t>
            </a:r>
            <a:r>
              <a:rPr lang="en" sz="1800"/>
              <a:t>class of the </a:t>
            </a:r>
            <a:r>
              <a:rPr i="1" lang="en" sz="1800"/>
              <a:t>sklearn</a:t>
            </a:r>
            <a:r>
              <a:rPr lang="en" sz="1800"/>
              <a:t> module.</a:t>
            </a:r>
            <a:endParaRPr sz="1800"/>
          </a:p>
          <a:p>
            <a:pPr indent="-342900" lvl="0" marL="457200" rtl="0" algn="l">
              <a:lnSpc>
                <a:spcPct val="125000"/>
              </a:lnSpc>
              <a:spcBef>
                <a:spcPts val="0"/>
              </a:spcBef>
              <a:spcAft>
                <a:spcPts val="0"/>
              </a:spcAft>
              <a:buSzPts val="1800"/>
              <a:buChar char="●"/>
            </a:pPr>
            <a:r>
              <a:rPr lang="en" sz="1800"/>
              <a:t>The number of boosting stages used is 100.</a:t>
            </a:r>
            <a:endParaRPr sz="1800"/>
          </a:p>
          <a:p>
            <a:pPr indent="-342900" lvl="0" marL="457200" rtl="0" algn="l">
              <a:lnSpc>
                <a:spcPct val="125000"/>
              </a:lnSpc>
              <a:spcBef>
                <a:spcPts val="0"/>
              </a:spcBef>
              <a:spcAft>
                <a:spcPts val="0"/>
              </a:spcAft>
              <a:buSzPts val="1800"/>
              <a:buChar char="●"/>
            </a:pPr>
            <a:r>
              <a:rPr lang="en" sz="1800"/>
              <a:t>In each stage, a single regression tree is fit on the negative gradient of the binomial deviance loss function.</a:t>
            </a:r>
            <a:endParaRPr sz="1800"/>
          </a:p>
        </p:txBody>
      </p:sp>
      <p:sp>
        <p:nvSpPr>
          <p:cNvPr id="191" name="Google Shape;191;p24"/>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4"/>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4"/>
          <p:cNvSpPr/>
          <p:nvPr/>
        </p:nvSpPr>
        <p:spPr>
          <a:xfrm>
            <a:off x="3127584"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4"/>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4"/>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98" name="Google Shape;198;p24"/>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199" name="Google Shape;199;p24"/>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Models Employed</a:t>
            </a:r>
            <a:endParaRPr sz="1200">
              <a:solidFill>
                <a:schemeClr val="dk1"/>
              </a:solidFill>
              <a:latin typeface="Oswald"/>
              <a:ea typeface="Oswald"/>
              <a:cs typeface="Oswald"/>
              <a:sym typeface="Oswald"/>
            </a:endParaRPr>
          </a:p>
        </p:txBody>
      </p:sp>
      <p:sp>
        <p:nvSpPr>
          <p:cNvPr id="200" name="Google Shape;200;p24"/>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201" name="Google Shape;201;p24"/>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202" name="Google Shape;202;p24"/>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Augmentation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450075" y="1240925"/>
            <a:ext cx="7867800" cy="369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sz="1800"/>
          </a:p>
          <a:p>
            <a:pPr indent="-342900" lvl="0" marL="457200" rtl="0" algn="l">
              <a:lnSpc>
                <a:spcPct val="125000"/>
              </a:lnSpc>
              <a:spcBef>
                <a:spcPts val="0"/>
              </a:spcBef>
              <a:spcAft>
                <a:spcPts val="0"/>
              </a:spcAft>
              <a:buSzPts val="1800"/>
              <a:buChar char="●"/>
            </a:pPr>
            <a:r>
              <a:rPr lang="en" sz="1800"/>
              <a:t>To test and analyse the performance of the models against noise, we concatenated the original data corrupted by gaussian noise (zero mean normal distribution with std = 0.008), to the original data.</a:t>
            </a:r>
            <a:endParaRPr sz="1800"/>
          </a:p>
          <a:p>
            <a:pPr indent="-342900" lvl="0" marL="457200" rtl="0" algn="l">
              <a:lnSpc>
                <a:spcPct val="125000"/>
              </a:lnSpc>
              <a:spcBef>
                <a:spcPts val="0"/>
              </a:spcBef>
              <a:spcAft>
                <a:spcPts val="0"/>
              </a:spcAft>
              <a:buSzPts val="1800"/>
              <a:buChar char="●"/>
            </a:pPr>
            <a:r>
              <a:rPr lang="en" sz="1800"/>
              <a:t>Hence, the new train dataset consists of a total of 4436 datarows (2 * 0.7 * 3169)- 2218 original data rows and 2218 noise corrupted datarows.</a:t>
            </a:r>
            <a:endParaRPr sz="1800"/>
          </a:p>
          <a:p>
            <a:pPr indent="-342900" lvl="0" marL="457200" rtl="0" algn="l">
              <a:lnSpc>
                <a:spcPct val="125000"/>
              </a:lnSpc>
              <a:spcBef>
                <a:spcPts val="0"/>
              </a:spcBef>
              <a:spcAft>
                <a:spcPts val="0"/>
              </a:spcAft>
              <a:buSzPts val="1800"/>
              <a:buChar char="●"/>
            </a:pPr>
            <a:r>
              <a:rPr lang="en" sz="1800"/>
              <a:t>All of the models were trained from scratch using the newly formed train dataset, and their accuracies were evaluated on the test dataset (which is the same as the one before).</a:t>
            </a:r>
            <a:endParaRPr sz="1800"/>
          </a:p>
        </p:txBody>
      </p:sp>
      <p:sp>
        <p:nvSpPr>
          <p:cNvPr id="213" name="Google Shape;213;p26"/>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6"/>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6"/>
          <p:cNvSpPr/>
          <p:nvPr/>
        </p:nvSpPr>
        <p:spPr>
          <a:xfrm>
            <a:off x="3127584"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6"/>
          <p:cNvSpPr/>
          <p:nvPr/>
        </p:nvSpPr>
        <p:spPr>
          <a:xfrm>
            <a:off x="4341212"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6"/>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6"/>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6"/>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220" name="Google Shape;220;p26"/>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221" name="Google Shape;221;p26"/>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Models Employed</a:t>
            </a:r>
            <a:endParaRPr sz="1200">
              <a:latin typeface="Oswald"/>
              <a:ea typeface="Oswald"/>
              <a:cs typeface="Oswald"/>
              <a:sym typeface="Oswald"/>
            </a:endParaRPr>
          </a:p>
        </p:txBody>
      </p:sp>
      <p:sp>
        <p:nvSpPr>
          <p:cNvPr id="222" name="Google Shape;222;p26"/>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Data Augmentation</a:t>
            </a:r>
            <a:endParaRPr sz="1200">
              <a:solidFill>
                <a:schemeClr val="dk1"/>
              </a:solidFill>
              <a:latin typeface="Oswald"/>
              <a:ea typeface="Oswald"/>
              <a:cs typeface="Oswald"/>
              <a:sym typeface="Oswald"/>
            </a:endParaRPr>
          </a:p>
        </p:txBody>
      </p:sp>
      <p:sp>
        <p:nvSpPr>
          <p:cNvPr id="223" name="Google Shape;223;p26"/>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224" name="Google Shape;224;p26"/>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and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idx="2" type="body"/>
          </p:nvPr>
        </p:nvSpPr>
        <p:spPr>
          <a:xfrm>
            <a:off x="4939525" y="927988"/>
            <a:ext cx="3837000" cy="313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test accuracies for the models when there is no data augmentation in the training set are as follows: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i="1" lang="en"/>
              <a:t>Logistic Regression - </a:t>
            </a:r>
            <a:r>
              <a:rPr b="1" lang="en"/>
              <a:t>0.974</a:t>
            </a:r>
            <a:endParaRPr b="1"/>
          </a:p>
          <a:p>
            <a:pPr indent="-342900" lvl="0" marL="457200" rtl="0" algn="l">
              <a:spcBef>
                <a:spcPts val="0"/>
              </a:spcBef>
              <a:spcAft>
                <a:spcPts val="0"/>
              </a:spcAft>
              <a:buSzPts val="1800"/>
              <a:buChar char="●"/>
            </a:pPr>
            <a:r>
              <a:rPr i="1" lang="en"/>
              <a:t>SVM - </a:t>
            </a:r>
            <a:r>
              <a:rPr b="1" lang="en"/>
              <a:t>0.983</a:t>
            </a:r>
            <a:endParaRPr b="1"/>
          </a:p>
          <a:p>
            <a:pPr indent="-342900" lvl="0" marL="457200" rtl="0" algn="l">
              <a:spcBef>
                <a:spcPts val="0"/>
              </a:spcBef>
              <a:spcAft>
                <a:spcPts val="0"/>
              </a:spcAft>
              <a:buSzPts val="1800"/>
              <a:buChar char="●"/>
            </a:pPr>
            <a:r>
              <a:rPr i="1" lang="en"/>
              <a:t>Neural Network - </a:t>
            </a:r>
            <a:r>
              <a:rPr b="1" lang="en"/>
              <a:t>0.985</a:t>
            </a:r>
            <a:endParaRPr b="1"/>
          </a:p>
          <a:p>
            <a:pPr indent="-342900" lvl="0" marL="457200" rtl="0" algn="l">
              <a:spcBef>
                <a:spcPts val="0"/>
              </a:spcBef>
              <a:spcAft>
                <a:spcPts val="0"/>
              </a:spcAft>
              <a:buSzPts val="1800"/>
              <a:buChar char="●"/>
            </a:pPr>
            <a:r>
              <a:rPr i="1" lang="en"/>
              <a:t>K Neighbors - </a:t>
            </a:r>
            <a:r>
              <a:rPr b="1" lang="en"/>
              <a:t>0.978</a:t>
            </a:r>
            <a:endParaRPr b="1"/>
          </a:p>
          <a:p>
            <a:pPr indent="-342900" lvl="0" marL="457200" rtl="0" algn="l">
              <a:spcBef>
                <a:spcPts val="0"/>
              </a:spcBef>
              <a:spcAft>
                <a:spcPts val="0"/>
              </a:spcAft>
              <a:buSzPts val="1800"/>
              <a:buChar char="●"/>
            </a:pPr>
            <a:r>
              <a:rPr i="1" lang="en"/>
              <a:t>Random Forest - </a:t>
            </a:r>
            <a:r>
              <a:rPr b="1" lang="en"/>
              <a:t>0.979</a:t>
            </a:r>
            <a:endParaRPr b="1"/>
          </a:p>
        </p:txBody>
      </p:sp>
      <p:pic>
        <p:nvPicPr>
          <p:cNvPr id="235" name="Google Shape;235;p28" title="Points scored"/>
          <p:cNvPicPr preferRelativeResize="0"/>
          <p:nvPr/>
        </p:nvPicPr>
        <p:blipFill>
          <a:blip r:embed="rId3">
            <a:alphaModFix/>
          </a:blip>
          <a:stretch>
            <a:fillRect/>
          </a:stretch>
        </p:blipFill>
        <p:spPr>
          <a:xfrm>
            <a:off x="138400" y="1245500"/>
            <a:ext cx="4292499" cy="265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461625" y="1367800"/>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Analysis of Results (w/o Data Augmentation)</a:t>
            </a:r>
            <a:endParaRPr b="1" sz="2800"/>
          </a:p>
          <a:p>
            <a:pPr indent="0" lvl="0" marL="0" rtl="0" algn="l">
              <a:lnSpc>
                <a:spcPct val="125000"/>
              </a:lnSpc>
              <a:spcBef>
                <a:spcPts val="0"/>
              </a:spcBef>
              <a:spcAft>
                <a:spcPts val="0"/>
              </a:spcAft>
              <a:buNone/>
            </a:pPr>
            <a:r>
              <a:t/>
            </a:r>
            <a:endParaRPr sz="1800"/>
          </a:p>
          <a:p>
            <a:pPr indent="-342900" lvl="0" marL="457200" rtl="0" algn="l">
              <a:lnSpc>
                <a:spcPct val="125000"/>
              </a:lnSpc>
              <a:spcBef>
                <a:spcPts val="0"/>
              </a:spcBef>
              <a:spcAft>
                <a:spcPts val="0"/>
              </a:spcAft>
              <a:buSzPts val="1800"/>
              <a:buChar char="●"/>
            </a:pPr>
            <a:r>
              <a:rPr lang="en" sz="1800"/>
              <a:t>It is observed that even a simple neural network with just one hidden layer performs the best among all the models.</a:t>
            </a:r>
            <a:endParaRPr sz="1800"/>
          </a:p>
          <a:p>
            <a:pPr indent="-342900" lvl="0" marL="457200" rtl="0" algn="l">
              <a:lnSpc>
                <a:spcPct val="125000"/>
              </a:lnSpc>
              <a:spcBef>
                <a:spcPts val="0"/>
              </a:spcBef>
              <a:spcAft>
                <a:spcPts val="0"/>
              </a:spcAft>
              <a:buSzPts val="1800"/>
              <a:buChar char="●"/>
            </a:pPr>
            <a:r>
              <a:rPr lang="en" sz="1800"/>
              <a:t>The SVM test accuracy closely follows that of the neural network.</a:t>
            </a:r>
            <a:endParaRPr sz="1800"/>
          </a:p>
          <a:p>
            <a:pPr indent="-342900" lvl="0" marL="457200" rtl="0" algn="l">
              <a:lnSpc>
                <a:spcPct val="125000"/>
              </a:lnSpc>
              <a:spcBef>
                <a:spcPts val="0"/>
              </a:spcBef>
              <a:spcAft>
                <a:spcPts val="0"/>
              </a:spcAft>
              <a:buSzPts val="1800"/>
              <a:buChar char="●"/>
            </a:pPr>
            <a:r>
              <a:rPr lang="en" sz="1800"/>
              <a:t>The Random Forest and K neighbors classifiers have a similar performance that is observably worse than the ones mentioned above.</a:t>
            </a:r>
            <a:endParaRPr sz="1800"/>
          </a:p>
          <a:p>
            <a:pPr indent="-342900" lvl="0" marL="457200" rtl="0" algn="l">
              <a:lnSpc>
                <a:spcPct val="125000"/>
              </a:lnSpc>
              <a:spcBef>
                <a:spcPts val="0"/>
              </a:spcBef>
              <a:spcAft>
                <a:spcPts val="0"/>
              </a:spcAft>
              <a:buSzPts val="1800"/>
              <a:buChar char="●"/>
            </a:pPr>
            <a:r>
              <a:rPr lang="en" sz="1800"/>
              <a:t>The simple Logistic Regression classifier performs the worst by a visible margin.</a:t>
            </a:r>
            <a:endParaRPr sz="1800"/>
          </a:p>
        </p:txBody>
      </p:sp>
      <p:sp>
        <p:nvSpPr>
          <p:cNvPr id="241" name="Google Shape;241;p29"/>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9"/>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9"/>
          <p:cNvSpPr/>
          <p:nvPr/>
        </p:nvSpPr>
        <p:spPr>
          <a:xfrm>
            <a:off x="3127584"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9"/>
          <p:cNvSpPr/>
          <p:nvPr/>
        </p:nvSpPr>
        <p:spPr>
          <a:xfrm>
            <a:off x="5536887" y="218925"/>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29"/>
          <p:cNvSpPr/>
          <p:nvPr/>
        </p:nvSpPr>
        <p:spPr>
          <a:xfrm>
            <a:off x="4341218" y="218925"/>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29"/>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9"/>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248" name="Google Shape;248;p29"/>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249" name="Google Shape;249;p29"/>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Models Employed</a:t>
            </a:r>
            <a:endParaRPr sz="1200">
              <a:latin typeface="Oswald"/>
              <a:ea typeface="Oswald"/>
              <a:cs typeface="Oswald"/>
              <a:sym typeface="Oswald"/>
            </a:endParaRPr>
          </a:p>
        </p:txBody>
      </p:sp>
      <p:sp>
        <p:nvSpPr>
          <p:cNvPr id="250" name="Google Shape;250;p29"/>
          <p:cNvSpPr txBox="1"/>
          <p:nvPr/>
        </p:nvSpPr>
        <p:spPr>
          <a:xfrm>
            <a:off x="5776824" y="309247"/>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Results/ Analysis</a:t>
            </a:r>
            <a:endParaRPr sz="1200">
              <a:solidFill>
                <a:schemeClr val="dk1"/>
              </a:solidFill>
              <a:latin typeface="Oswald"/>
              <a:ea typeface="Oswald"/>
              <a:cs typeface="Oswald"/>
              <a:sym typeface="Oswald"/>
            </a:endParaRPr>
          </a:p>
        </p:txBody>
      </p:sp>
      <p:sp>
        <p:nvSpPr>
          <p:cNvPr id="251" name="Google Shape;251;p29"/>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252" name="Google Shape;252;p29"/>
          <p:cNvSpPr txBox="1"/>
          <p:nvPr/>
        </p:nvSpPr>
        <p:spPr>
          <a:xfrm>
            <a:off x="4590988" y="303475"/>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2" type="body"/>
          </p:nvPr>
        </p:nvSpPr>
        <p:spPr>
          <a:xfrm>
            <a:off x="4939525" y="927988"/>
            <a:ext cx="3837000" cy="313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test accuracies for the models when we have data augmentation in the training set are as follows: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i="1" lang="en"/>
              <a:t>Logistic Regression - </a:t>
            </a:r>
            <a:r>
              <a:rPr b="1" lang="en"/>
              <a:t>0.973</a:t>
            </a:r>
            <a:endParaRPr b="1"/>
          </a:p>
          <a:p>
            <a:pPr indent="-342900" lvl="0" marL="457200" rtl="0" algn="l">
              <a:spcBef>
                <a:spcPts val="0"/>
              </a:spcBef>
              <a:spcAft>
                <a:spcPts val="0"/>
              </a:spcAft>
              <a:buSzPts val="1800"/>
              <a:buChar char="●"/>
            </a:pPr>
            <a:r>
              <a:rPr i="1" lang="en"/>
              <a:t>SVM - </a:t>
            </a:r>
            <a:r>
              <a:rPr b="1" lang="en"/>
              <a:t>0.984</a:t>
            </a:r>
            <a:endParaRPr b="1"/>
          </a:p>
          <a:p>
            <a:pPr indent="-342900" lvl="0" marL="457200" rtl="0" algn="l">
              <a:spcBef>
                <a:spcPts val="0"/>
              </a:spcBef>
              <a:spcAft>
                <a:spcPts val="0"/>
              </a:spcAft>
              <a:buSzPts val="1800"/>
              <a:buChar char="●"/>
            </a:pPr>
            <a:r>
              <a:rPr i="1" lang="en"/>
              <a:t>Neural Network - </a:t>
            </a:r>
            <a:r>
              <a:rPr b="1" lang="en"/>
              <a:t>0.985</a:t>
            </a:r>
            <a:endParaRPr b="1"/>
          </a:p>
          <a:p>
            <a:pPr indent="-342900" lvl="0" marL="457200" rtl="0" algn="l">
              <a:spcBef>
                <a:spcPts val="0"/>
              </a:spcBef>
              <a:spcAft>
                <a:spcPts val="0"/>
              </a:spcAft>
              <a:buSzPts val="1800"/>
              <a:buChar char="●"/>
            </a:pPr>
            <a:r>
              <a:rPr i="1" lang="en"/>
              <a:t>K Neighbors - </a:t>
            </a:r>
            <a:r>
              <a:rPr b="1" lang="en"/>
              <a:t>0.975</a:t>
            </a:r>
            <a:endParaRPr b="1"/>
          </a:p>
          <a:p>
            <a:pPr indent="-342900" lvl="0" marL="457200" rtl="0" algn="l">
              <a:spcBef>
                <a:spcPts val="0"/>
              </a:spcBef>
              <a:spcAft>
                <a:spcPts val="0"/>
              </a:spcAft>
              <a:buSzPts val="1800"/>
              <a:buChar char="●"/>
            </a:pPr>
            <a:r>
              <a:rPr i="1" lang="en"/>
              <a:t>Random Forest - </a:t>
            </a:r>
            <a:r>
              <a:rPr b="1" lang="en"/>
              <a:t>0.980</a:t>
            </a:r>
            <a:endParaRPr b="1"/>
          </a:p>
        </p:txBody>
      </p:sp>
      <p:pic>
        <p:nvPicPr>
          <p:cNvPr id="258" name="Google Shape;258;p30" title="Points scored"/>
          <p:cNvPicPr preferRelativeResize="0"/>
          <p:nvPr/>
        </p:nvPicPr>
        <p:blipFill>
          <a:blip r:embed="rId3">
            <a:alphaModFix/>
          </a:blip>
          <a:stretch>
            <a:fillRect/>
          </a:stretch>
        </p:blipFill>
        <p:spPr>
          <a:xfrm>
            <a:off x="138400" y="1245500"/>
            <a:ext cx="4292499" cy="265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638100" y="1448700"/>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Analysis of Results (w/o Data Augmentation)</a:t>
            </a:r>
            <a:endParaRPr b="1" sz="2800"/>
          </a:p>
          <a:p>
            <a:pPr indent="0" lvl="0" marL="0" rtl="0" algn="l">
              <a:lnSpc>
                <a:spcPct val="125000"/>
              </a:lnSpc>
              <a:spcBef>
                <a:spcPts val="0"/>
              </a:spcBef>
              <a:spcAft>
                <a:spcPts val="0"/>
              </a:spcAft>
              <a:buNone/>
            </a:pPr>
            <a:r>
              <a:t/>
            </a:r>
            <a:endParaRPr sz="1800"/>
          </a:p>
          <a:p>
            <a:pPr indent="-342900" lvl="0" marL="457200" rtl="0" algn="l">
              <a:lnSpc>
                <a:spcPct val="125000"/>
              </a:lnSpc>
              <a:spcBef>
                <a:spcPts val="0"/>
              </a:spcBef>
              <a:spcAft>
                <a:spcPts val="0"/>
              </a:spcAft>
              <a:buSzPts val="1800"/>
              <a:buChar char="●"/>
            </a:pPr>
            <a:r>
              <a:rPr lang="en" sz="1800"/>
              <a:t>It is observed that the neural network, very closely followed by the SVM, performs the best among all the models.</a:t>
            </a:r>
            <a:endParaRPr sz="1800"/>
          </a:p>
          <a:p>
            <a:pPr indent="-342900" lvl="0" marL="457200" rtl="0" algn="l">
              <a:lnSpc>
                <a:spcPct val="125000"/>
              </a:lnSpc>
              <a:spcBef>
                <a:spcPts val="0"/>
              </a:spcBef>
              <a:spcAft>
                <a:spcPts val="0"/>
              </a:spcAft>
              <a:buSzPts val="1800"/>
              <a:buChar char="●"/>
            </a:pPr>
            <a:r>
              <a:rPr lang="en" sz="1800"/>
              <a:t>The Random Forest classifier performs observably worse than the above two.</a:t>
            </a:r>
            <a:endParaRPr sz="1800"/>
          </a:p>
          <a:p>
            <a:pPr indent="-342900" lvl="0" marL="457200" rtl="0" algn="l">
              <a:lnSpc>
                <a:spcPct val="125000"/>
              </a:lnSpc>
              <a:spcBef>
                <a:spcPts val="0"/>
              </a:spcBef>
              <a:spcAft>
                <a:spcPts val="0"/>
              </a:spcAft>
              <a:buSzPts val="1800"/>
              <a:buChar char="●"/>
            </a:pPr>
            <a:r>
              <a:rPr lang="en" sz="1800"/>
              <a:t>The simple Logistic Regression classifier, closely followed by the K neighbors </a:t>
            </a:r>
            <a:r>
              <a:rPr lang="en" sz="1800"/>
              <a:t>classifier</a:t>
            </a:r>
            <a:r>
              <a:rPr lang="en" sz="1800"/>
              <a:t>, performs the worst by a visible margin.</a:t>
            </a:r>
            <a:endParaRPr sz="1800"/>
          </a:p>
        </p:txBody>
      </p:sp>
      <p:sp>
        <p:nvSpPr>
          <p:cNvPr id="264" name="Google Shape;264;p31"/>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1"/>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1"/>
          <p:cNvSpPr/>
          <p:nvPr/>
        </p:nvSpPr>
        <p:spPr>
          <a:xfrm>
            <a:off x="3127584"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1"/>
          <p:cNvSpPr/>
          <p:nvPr/>
        </p:nvSpPr>
        <p:spPr>
          <a:xfrm>
            <a:off x="5536887" y="218925"/>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1"/>
          <p:cNvSpPr/>
          <p:nvPr/>
        </p:nvSpPr>
        <p:spPr>
          <a:xfrm>
            <a:off x="4341218" y="218925"/>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1"/>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1"/>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271" name="Google Shape;271;p31"/>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272" name="Google Shape;272;p31"/>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Models Employed</a:t>
            </a:r>
            <a:endParaRPr sz="1200">
              <a:latin typeface="Oswald"/>
              <a:ea typeface="Oswald"/>
              <a:cs typeface="Oswald"/>
              <a:sym typeface="Oswald"/>
            </a:endParaRPr>
          </a:p>
        </p:txBody>
      </p:sp>
      <p:sp>
        <p:nvSpPr>
          <p:cNvPr id="273" name="Google Shape;273;p31"/>
          <p:cNvSpPr txBox="1"/>
          <p:nvPr/>
        </p:nvSpPr>
        <p:spPr>
          <a:xfrm>
            <a:off x="5776824" y="309247"/>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Results/ Analysis</a:t>
            </a:r>
            <a:endParaRPr sz="1200">
              <a:solidFill>
                <a:schemeClr val="dk1"/>
              </a:solidFill>
              <a:latin typeface="Oswald"/>
              <a:ea typeface="Oswald"/>
              <a:cs typeface="Oswald"/>
              <a:sym typeface="Oswald"/>
            </a:endParaRPr>
          </a:p>
        </p:txBody>
      </p:sp>
      <p:sp>
        <p:nvSpPr>
          <p:cNvPr id="274" name="Google Shape;274;p31"/>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275" name="Google Shape;275;p31"/>
          <p:cNvSpPr txBox="1"/>
          <p:nvPr/>
        </p:nvSpPr>
        <p:spPr>
          <a:xfrm>
            <a:off x="4590988" y="303475"/>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67" name="Google Shape;67;p14"/>
          <p:cNvSpPr txBox="1"/>
          <p:nvPr>
            <p:ph idx="1" type="body"/>
          </p:nvPr>
        </p:nvSpPr>
        <p:spPr>
          <a:xfrm>
            <a:off x="795300" y="1226200"/>
            <a:ext cx="7553400" cy="3022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Task Description</a:t>
            </a:r>
            <a:endParaRPr/>
          </a:p>
          <a:p>
            <a:pPr indent="-342900" lvl="0" marL="457200" rtl="0" algn="l">
              <a:spcBef>
                <a:spcPts val="1600"/>
              </a:spcBef>
              <a:spcAft>
                <a:spcPts val="0"/>
              </a:spcAft>
              <a:buSzPts val="1800"/>
              <a:buChar char="●"/>
            </a:pPr>
            <a:r>
              <a:rPr lang="en"/>
              <a:t>Dataset Employed</a:t>
            </a:r>
            <a:endParaRPr/>
          </a:p>
          <a:p>
            <a:pPr indent="-342900" lvl="0" marL="457200" rtl="0" algn="l">
              <a:spcBef>
                <a:spcPts val="1000"/>
              </a:spcBef>
              <a:spcAft>
                <a:spcPts val="0"/>
              </a:spcAft>
              <a:buSzPts val="1800"/>
              <a:buChar char="●"/>
            </a:pPr>
            <a:r>
              <a:rPr lang="en"/>
              <a:t>Models Employed</a:t>
            </a:r>
            <a:endParaRPr/>
          </a:p>
          <a:p>
            <a:pPr indent="-342900" lvl="0" marL="457200" rtl="0" algn="l">
              <a:spcBef>
                <a:spcPts val="1000"/>
              </a:spcBef>
              <a:spcAft>
                <a:spcPts val="0"/>
              </a:spcAft>
              <a:buSzPts val="1800"/>
              <a:buChar char="●"/>
            </a:pPr>
            <a:r>
              <a:rPr lang="en"/>
              <a:t>Data Augmentation </a:t>
            </a:r>
            <a:endParaRPr/>
          </a:p>
          <a:p>
            <a:pPr indent="-342900" lvl="0" marL="457200" rtl="0" algn="l">
              <a:spcBef>
                <a:spcPts val="1000"/>
              </a:spcBef>
              <a:spcAft>
                <a:spcPts val="0"/>
              </a:spcAft>
              <a:buSzPts val="1800"/>
              <a:buChar char="●"/>
            </a:pPr>
            <a:r>
              <a:rPr lang="en"/>
              <a:t>Results and Analysis</a:t>
            </a:r>
            <a:endParaRPr/>
          </a:p>
          <a:p>
            <a:pPr indent="-342900" lvl="0" marL="457200" rtl="0" algn="l">
              <a:spcBef>
                <a:spcPts val="1000"/>
              </a:spcBef>
              <a:spcAft>
                <a:spcPts val="1600"/>
              </a:spcAft>
              <a:buSzPts val="1800"/>
              <a:buChar char="●"/>
            </a:pPr>
            <a:r>
              <a:rPr lang="en"/>
              <a:t>Sources of Code (SOC) &amp; Original Code (OC)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4495800" y="911038"/>
            <a:ext cx="4568100" cy="38865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0"/>
              </a:spcBef>
              <a:spcAft>
                <a:spcPts val="0"/>
              </a:spcAft>
              <a:buSzPts val="1800"/>
              <a:buChar char="●"/>
            </a:pPr>
            <a:r>
              <a:rPr lang="en" sz="1800"/>
              <a:t>It is observed that the neural network accuracy remains almost unchanged on data augmentation, while that of Logistic Regression decreases slightly.</a:t>
            </a:r>
            <a:endParaRPr sz="1800"/>
          </a:p>
          <a:p>
            <a:pPr indent="-342900" lvl="0" marL="457200" rtl="0" algn="l">
              <a:lnSpc>
                <a:spcPct val="125000"/>
              </a:lnSpc>
              <a:spcBef>
                <a:spcPts val="0"/>
              </a:spcBef>
              <a:spcAft>
                <a:spcPts val="0"/>
              </a:spcAft>
              <a:buSzPts val="1800"/>
              <a:buChar char="●"/>
            </a:pPr>
            <a:r>
              <a:rPr lang="en" sz="1800"/>
              <a:t>The accuracies of SVM and Random Forest increase slightly with data augmentation.</a:t>
            </a:r>
            <a:endParaRPr sz="1800"/>
          </a:p>
          <a:p>
            <a:pPr indent="-342900" lvl="0" marL="457200" rtl="0" algn="l">
              <a:lnSpc>
                <a:spcPct val="125000"/>
              </a:lnSpc>
              <a:spcBef>
                <a:spcPts val="0"/>
              </a:spcBef>
              <a:spcAft>
                <a:spcPts val="0"/>
              </a:spcAft>
              <a:buSzPts val="1800"/>
              <a:buChar char="●"/>
            </a:pPr>
            <a:r>
              <a:rPr lang="en" sz="1800"/>
              <a:t>The K neighbors accuracy decreases somewhat substantially with augmentation.</a:t>
            </a:r>
            <a:endParaRPr sz="1800"/>
          </a:p>
          <a:p>
            <a:pPr indent="-342900" lvl="0" marL="457200" rtl="0" algn="l">
              <a:lnSpc>
                <a:spcPct val="125000"/>
              </a:lnSpc>
              <a:spcBef>
                <a:spcPts val="0"/>
              </a:spcBef>
              <a:spcAft>
                <a:spcPts val="0"/>
              </a:spcAft>
              <a:buSzPts val="1800"/>
              <a:buChar char="●"/>
            </a:pPr>
            <a:r>
              <a:rPr lang="en" sz="1800"/>
              <a:t>We can thus safely conclude that data </a:t>
            </a:r>
            <a:r>
              <a:rPr lang="en" sz="1800"/>
              <a:t>augmentation</a:t>
            </a:r>
            <a:r>
              <a:rPr lang="en" sz="1800"/>
              <a:t> is, at the very least, not a very effective means of improvement for our task. </a:t>
            </a:r>
            <a:endParaRPr sz="1800"/>
          </a:p>
        </p:txBody>
      </p:sp>
      <p:pic>
        <p:nvPicPr>
          <p:cNvPr id="281" name="Google Shape;281;p32" title="Points scored"/>
          <p:cNvPicPr preferRelativeResize="0"/>
          <p:nvPr/>
        </p:nvPicPr>
        <p:blipFill>
          <a:blip r:embed="rId3">
            <a:alphaModFix/>
          </a:blip>
          <a:stretch>
            <a:fillRect/>
          </a:stretch>
        </p:blipFill>
        <p:spPr>
          <a:xfrm>
            <a:off x="125275" y="1533800"/>
            <a:ext cx="4271151" cy="2640975"/>
          </a:xfrm>
          <a:prstGeom prst="rect">
            <a:avLst/>
          </a:prstGeom>
          <a:noFill/>
          <a:ln>
            <a:noFill/>
          </a:ln>
        </p:spPr>
      </p:pic>
      <p:sp>
        <p:nvSpPr>
          <p:cNvPr id="282" name="Google Shape;282;p32"/>
          <p:cNvSpPr txBox="1"/>
          <p:nvPr/>
        </p:nvSpPr>
        <p:spPr>
          <a:xfrm>
            <a:off x="201475" y="184525"/>
            <a:ext cx="901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Oswald"/>
                <a:ea typeface="Oswald"/>
                <a:cs typeface="Oswald"/>
                <a:sym typeface="Oswald"/>
              </a:rPr>
              <a:t>Comparison of Results with and without Data Augmentation</a:t>
            </a:r>
            <a:endParaRPr>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 of Code (SOC) &amp; Original Code (OC)</a:t>
            </a:r>
            <a:endParaRPr/>
          </a:p>
        </p:txBody>
      </p:sp>
      <p:sp>
        <p:nvSpPr>
          <p:cNvPr id="288" name="Google Shape;288;p33"/>
          <p:cNvSpPr txBox="1"/>
          <p:nvPr>
            <p:ph idx="1" type="body"/>
          </p:nvPr>
        </p:nvSpPr>
        <p:spPr>
          <a:xfrm>
            <a:off x="311700" y="1926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t>Code is completely written by us, didn’t use any source code</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p:txBody>
      </p:sp>
      <p:sp>
        <p:nvSpPr>
          <p:cNvPr id="294" name="Google Shape;294;p34"/>
          <p:cNvSpPr txBox="1"/>
          <p:nvPr>
            <p:ph idx="1" type="body"/>
          </p:nvPr>
        </p:nvSpPr>
        <p:spPr>
          <a:xfrm>
            <a:off x="311700" y="1429250"/>
            <a:ext cx="8520600" cy="25611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180070017 - Devak Sinha</a:t>
            </a:r>
            <a:endParaRPr/>
          </a:p>
          <a:p>
            <a:pPr indent="-342900" lvl="0" marL="457200" rtl="0" algn="l">
              <a:spcBef>
                <a:spcPts val="1600"/>
              </a:spcBef>
              <a:spcAft>
                <a:spcPts val="0"/>
              </a:spcAft>
              <a:buSzPts val="1800"/>
              <a:buChar char="●"/>
            </a:pPr>
            <a:r>
              <a:rPr lang="en"/>
              <a:t>180070020 - Garaga VVS Krishna Vamsi</a:t>
            </a:r>
            <a:endParaRPr/>
          </a:p>
          <a:p>
            <a:pPr indent="-342900" lvl="0" marL="457200" rtl="0" algn="l">
              <a:spcBef>
                <a:spcPts val="1000"/>
              </a:spcBef>
              <a:spcAft>
                <a:spcPts val="0"/>
              </a:spcAft>
              <a:buSzPts val="1800"/>
              <a:buChar char="●"/>
            </a:pPr>
            <a:r>
              <a:rPr lang="en"/>
              <a:t>180070068 - Yash Sanjeev</a:t>
            </a:r>
            <a:endParaRPr/>
          </a:p>
          <a:p>
            <a:pPr indent="-342900" lvl="0" marL="457200" rtl="0" algn="l">
              <a:spcBef>
                <a:spcPts val="1000"/>
              </a:spcBef>
              <a:spcAft>
                <a:spcPts val="0"/>
              </a:spcAft>
              <a:buSzPts val="1800"/>
              <a:buChar char="●"/>
            </a:pPr>
            <a:r>
              <a:rPr lang="en"/>
              <a:t>18D070011 - Harshit Shrivastava</a:t>
            </a:r>
            <a:endParaRPr/>
          </a:p>
          <a:p>
            <a:pPr indent="-342900" lvl="0" marL="457200" rtl="0" algn="l">
              <a:spcBef>
                <a:spcPts val="1000"/>
              </a:spcBef>
              <a:spcAft>
                <a:spcPts val="1600"/>
              </a:spcAft>
              <a:buSzPts val="1800"/>
              <a:buChar char="●"/>
            </a:pPr>
            <a:r>
              <a:rPr lang="en"/>
              <a:t>190070042 - Parin Senta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graphicFrame>
        <p:nvGraphicFramePr>
          <p:cNvPr id="300" name="Google Shape;300;p35"/>
          <p:cNvGraphicFramePr/>
          <p:nvPr/>
        </p:nvGraphicFramePr>
        <p:xfrm>
          <a:off x="561638" y="1421025"/>
          <a:ext cx="3000000" cy="3000000"/>
        </p:xfrm>
        <a:graphic>
          <a:graphicData uri="http://schemas.openxmlformats.org/drawingml/2006/table">
            <a:tbl>
              <a:tblPr>
                <a:noFill/>
                <a:tableStyleId>{466C72D5-FC30-4F69-814B-B93927377FEF}</a:tableStyleId>
              </a:tblPr>
              <a:tblGrid>
                <a:gridCol w="3520800"/>
                <a:gridCol w="4499925"/>
              </a:tblGrid>
              <a:tr h="593325">
                <a:tc>
                  <a:txBody>
                    <a:bodyPr/>
                    <a:lstStyle/>
                    <a:p>
                      <a:pPr indent="0" lvl="0" marL="0" rtl="0" algn="l">
                        <a:spcBef>
                          <a:spcPts val="0"/>
                        </a:spcBef>
                        <a:spcAft>
                          <a:spcPts val="0"/>
                        </a:spcAft>
                        <a:buNone/>
                      </a:pPr>
                      <a:r>
                        <a:rPr lang="en">
                          <a:solidFill>
                            <a:schemeClr val="dk1"/>
                          </a:solidFill>
                        </a:rPr>
                        <a:t>Yash Sanjeev</a:t>
                      </a:r>
                      <a:endParaRPr>
                        <a:solidFill>
                          <a:schemeClr val="dk1"/>
                        </a:solidFill>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Code for data normalization and SVM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Report : Section 1, 2</a:t>
                      </a:r>
                      <a:endParaRPr>
                        <a:solidFill>
                          <a:schemeClr val="dk1"/>
                        </a:solidFill>
                      </a:endParaRPr>
                    </a:p>
                  </a:txBody>
                  <a:tcPr marT="91425" marB="91425" marR="91425" marL="91425"/>
                </a:tc>
              </a:tr>
              <a:tr h="593325">
                <a:tc>
                  <a:txBody>
                    <a:bodyPr/>
                    <a:lstStyle/>
                    <a:p>
                      <a:pPr indent="0" lvl="0" marL="0" rtl="0" algn="l">
                        <a:spcBef>
                          <a:spcPts val="0"/>
                        </a:spcBef>
                        <a:spcAft>
                          <a:spcPts val="0"/>
                        </a:spcAft>
                        <a:buNone/>
                      </a:pPr>
                      <a:r>
                        <a:rPr lang="en">
                          <a:solidFill>
                            <a:schemeClr val="dk1"/>
                          </a:solidFill>
                        </a:rPr>
                        <a:t>Garaga V V S Krishna Vamsi</a:t>
                      </a:r>
                      <a:endParaRPr>
                        <a:solidFill>
                          <a:schemeClr val="dk1"/>
                        </a:solidFill>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Rest of the code</a:t>
                      </a:r>
                      <a:endParaRPr>
                        <a:solidFill>
                          <a:schemeClr val="dk1"/>
                        </a:solidFill>
                      </a:endParaRPr>
                    </a:p>
                  </a:txBody>
                  <a:tcPr marT="91425" marB="91425" marR="91425" marL="91425"/>
                </a:tc>
              </a:tr>
              <a:tr h="593325">
                <a:tc>
                  <a:txBody>
                    <a:bodyPr/>
                    <a:lstStyle/>
                    <a:p>
                      <a:pPr indent="0" lvl="0" marL="0" rtl="0" algn="l">
                        <a:spcBef>
                          <a:spcPts val="0"/>
                        </a:spcBef>
                        <a:spcAft>
                          <a:spcPts val="0"/>
                        </a:spcAft>
                        <a:buNone/>
                      </a:pPr>
                      <a:r>
                        <a:rPr lang="en">
                          <a:solidFill>
                            <a:schemeClr val="dk1"/>
                          </a:solidFill>
                        </a:rPr>
                        <a:t>Devak Sinha</a:t>
                      </a:r>
                      <a:endParaRPr>
                        <a:solidFill>
                          <a:schemeClr val="dk1"/>
                        </a:solidFill>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Report : Section 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PPT</a:t>
                      </a:r>
                      <a:endParaRPr>
                        <a:solidFill>
                          <a:schemeClr val="dk1"/>
                        </a:solidFill>
                      </a:endParaRPr>
                    </a:p>
                  </a:txBody>
                  <a:tcPr marT="91425" marB="91425" marR="91425" marL="91425"/>
                </a:tc>
              </a:tr>
              <a:tr h="593325">
                <a:tc>
                  <a:txBody>
                    <a:bodyPr/>
                    <a:lstStyle/>
                    <a:p>
                      <a:pPr indent="0" lvl="0" marL="0" rtl="0" algn="l">
                        <a:spcBef>
                          <a:spcPts val="0"/>
                        </a:spcBef>
                        <a:spcAft>
                          <a:spcPts val="0"/>
                        </a:spcAft>
                        <a:buNone/>
                      </a:pPr>
                      <a:r>
                        <a:rPr lang="en">
                          <a:solidFill>
                            <a:schemeClr val="dk1"/>
                          </a:solidFill>
                        </a:rPr>
                        <a:t>Harshit Shrivastava</a:t>
                      </a:r>
                      <a:endParaRPr>
                        <a:solidFill>
                          <a:schemeClr val="dk1"/>
                        </a:solidFill>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Report : Section 3, 4</a:t>
                      </a:r>
                      <a:endParaRPr>
                        <a:solidFill>
                          <a:schemeClr val="dk1"/>
                        </a:solidFill>
                      </a:endParaRPr>
                    </a:p>
                  </a:txBody>
                  <a:tcPr marT="91425" marB="91425" marR="91425" marL="91425"/>
                </a:tc>
              </a:tr>
              <a:tr h="593325">
                <a:tc>
                  <a:txBody>
                    <a:bodyPr/>
                    <a:lstStyle/>
                    <a:p>
                      <a:pPr indent="0" lvl="0" marL="0" rtl="0" algn="l">
                        <a:spcBef>
                          <a:spcPts val="0"/>
                        </a:spcBef>
                        <a:spcAft>
                          <a:spcPts val="0"/>
                        </a:spcAft>
                        <a:buNone/>
                      </a:pPr>
                      <a:r>
                        <a:rPr lang="en">
                          <a:solidFill>
                            <a:schemeClr val="dk1"/>
                          </a:solidFill>
                        </a:rPr>
                        <a:t>Parin Senta</a:t>
                      </a:r>
                      <a:endParaRPr>
                        <a:solidFill>
                          <a:schemeClr val="dk1"/>
                        </a:solidFill>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PPT</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90950" y="1510725"/>
            <a:ext cx="7867800" cy="27261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800"/>
              <a:t>Our t</a:t>
            </a:r>
            <a:r>
              <a:rPr lang="en" sz="1800"/>
              <a:t>ask involves:</a:t>
            </a:r>
            <a:endParaRPr b="1" sz="2800"/>
          </a:p>
          <a:p>
            <a:pPr indent="0" lvl="0" marL="0" rtl="0" algn="l">
              <a:spcBef>
                <a:spcPts val="0"/>
              </a:spcBef>
              <a:spcAft>
                <a:spcPts val="0"/>
              </a:spcAft>
              <a:buNone/>
            </a:pPr>
            <a:r>
              <a:t/>
            </a:r>
            <a:endParaRPr b="1" sz="900"/>
          </a:p>
          <a:p>
            <a:pPr indent="-342900" lvl="0" marL="457200" rtl="0" algn="l">
              <a:lnSpc>
                <a:spcPct val="125000"/>
              </a:lnSpc>
              <a:spcBef>
                <a:spcPts val="1000"/>
              </a:spcBef>
              <a:spcAft>
                <a:spcPts val="0"/>
              </a:spcAft>
              <a:buSzPts val="1800"/>
              <a:buChar char="●"/>
            </a:pPr>
            <a:r>
              <a:rPr lang="en" sz="1800"/>
              <a:t>Making p</a:t>
            </a:r>
            <a:r>
              <a:rPr lang="en" sz="1800"/>
              <a:t>redictions</a:t>
            </a:r>
            <a:r>
              <a:rPr lang="en" sz="1800"/>
              <a:t> of Gender based on a dataset consisting of 20</a:t>
            </a:r>
            <a:r>
              <a:rPr lang="en" sz="1800"/>
              <a:t> voice </a:t>
            </a:r>
            <a:r>
              <a:rPr lang="en" sz="1800"/>
              <a:t>features (including</a:t>
            </a:r>
            <a:r>
              <a:rPr lang="en" sz="1800"/>
              <a:t> properties of</a:t>
            </a:r>
            <a:r>
              <a:rPr lang="en" sz="1800"/>
              <a:t> </a:t>
            </a:r>
            <a:r>
              <a:rPr lang="en" sz="1800"/>
              <a:t>quantiles, </a:t>
            </a:r>
            <a:r>
              <a:rPr lang="en" sz="1800"/>
              <a:t>fundamental and dominant frequencies etc).</a:t>
            </a:r>
            <a:endParaRPr sz="1800"/>
          </a:p>
          <a:p>
            <a:pPr indent="-342900" lvl="0" marL="457200" rtl="0" algn="l">
              <a:lnSpc>
                <a:spcPct val="125000"/>
              </a:lnSpc>
              <a:spcBef>
                <a:spcPts val="1000"/>
              </a:spcBef>
              <a:spcAft>
                <a:spcPts val="0"/>
              </a:spcAft>
              <a:buSzPts val="1800"/>
              <a:buChar char="●"/>
            </a:pPr>
            <a:r>
              <a:rPr lang="en" sz="1800"/>
              <a:t>Employing various classifier models </a:t>
            </a:r>
            <a:r>
              <a:rPr lang="en" sz="1800"/>
              <a:t>to fit the data and comparing their accuracy.</a:t>
            </a:r>
            <a:endParaRPr sz="1800"/>
          </a:p>
          <a:p>
            <a:pPr indent="-342900" lvl="0" marL="457200" rtl="0" algn="l">
              <a:lnSpc>
                <a:spcPct val="125000"/>
              </a:lnSpc>
              <a:spcBef>
                <a:spcPts val="1000"/>
              </a:spcBef>
              <a:spcAft>
                <a:spcPts val="0"/>
              </a:spcAft>
              <a:buSzPts val="1800"/>
              <a:buChar char="●"/>
            </a:pPr>
            <a:r>
              <a:rPr lang="en" sz="1800"/>
              <a:t>Analysing the effect of data augmentation (through addition of gaussian noise) on the performance of the various models.</a:t>
            </a:r>
            <a:endParaRPr sz="1800"/>
          </a:p>
        </p:txBody>
      </p:sp>
      <p:sp>
        <p:nvSpPr>
          <p:cNvPr id="78" name="Google Shape;78;p16"/>
          <p:cNvSpPr/>
          <p:nvPr/>
        </p:nvSpPr>
        <p:spPr>
          <a:xfrm>
            <a:off x="718275" y="221000"/>
            <a:ext cx="1457100" cy="683100"/>
          </a:xfrm>
          <a:prstGeom prst="homePlate">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p:nvPr/>
        </p:nvSpPr>
        <p:spPr>
          <a:xfrm>
            <a:off x="3127584"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6"/>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Task Description</a:t>
            </a:r>
            <a:endParaRPr sz="1200">
              <a:solidFill>
                <a:schemeClr val="dk1"/>
              </a:solidFill>
              <a:latin typeface="Oswald"/>
              <a:ea typeface="Oswald"/>
              <a:cs typeface="Oswald"/>
              <a:sym typeface="Oswald"/>
            </a:endParaRPr>
          </a:p>
        </p:txBody>
      </p:sp>
      <p:sp>
        <p:nvSpPr>
          <p:cNvPr id="85" name="Google Shape;85;p16"/>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86" name="Google Shape;86;p16"/>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Models</a:t>
            </a:r>
            <a:r>
              <a:rPr lang="en" sz="1200">
                <a:latin typeface="Oswald"/>
                <a:ea typeface="Oswald"/>
                <a:cs typeface="Oswald"/>
                <a:sym typeface="Oswald"/>
              </a:rPr>
              <a:t> Employed</a:t>
            </a:r>
            <a:endParaRPr sz="1200">
              <a:latin typeface="Oswald"/>
              <a:ea typeface="Oswald"/>
              <a:cs typeface="Oswald"/>
              <a:sym typeface="Oswald"/>
            </a:endParaRPr>
          </a:p>
        </p:txBody>
      </p:sp>
      <p:sp>
        <p:nvSpPr>
          <p:cNvPr id="87" name="Google Shape;87;p16"/>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88" name="Google Shape;88;p16"/>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89" name="Google Shape;89;p16"/>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Employed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50075" y="1137150"/>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We have used the Kaggle Dataset ‘voice.csv’ which consists of 3169 data points, each in turn consisting of 20 features.</a:t>
            </a:r>
            <a:endParaRPr sz="1800"/>
          </a:p>
          <a:p>
            <a:pPr indent="-342900" lvl="0" marL="457200" rtl="0" algn="l">
              <a:lnSpc>
                <a:spcPct val="125000"/>
              </a:lnSpc>
              <a:spcBef>
                <a:spcPts val="0"/>
              </a:spcBef>
              <a:spcAft>
                <a:spcPts val="0"/>
              </a:spcAft>
              <a:buSzPts val="1800"/>
              <a:buChar char="●"/>
            </a:pPr>
            <a:r>
              <a:rPr lang="en" sz="1800"/>
              <a:t>The male voices have </a:t>
            </a:r>
            <a:r>
              <a:rPr i="1" lang="en" sz="1800"/>
              <a:t>label = 0</a:t>
            </a:r>
            <a:r>
              <a:rPr lang="en" sz="1800"/>
              <a:t> while female  voices have </a:t>
            </a:r>
            <a:r>
              <a:rPr i="1" lang="en" sz="1800"/>
              <a:t>label = 1</a:t>
            </a:r>
            <a:r>
              <a:rPr lang="en" sz="1800"/>
              <a:t>. The mean of the “label” column is 0.5, indicating that the dataset consists of 50% male and 50% female voices. </a:t>
            </a:r>
            <a:endParaRPr sz="1800"/>
          </a:p>
          <a:p>
            <a:pPr indent="-342900" lvl="0" marL="457200" rtl="0" algn="l">
              <a:lnSpc>
                <a:spcPct val="125000"/>
              </a:lnSpc>
              <a:spcBef>
                <a:spcPts val="0"/>
              </a:spcBef>
              <a:spcAft>
                <a:spcPts val="0"/>
              </a:spcAft>
              <a:buSzPts val="1800"/>
              <a:buChar char="●"/>
            </a:pPr>
            <a:r>
              <a:rPr lang="en" sz="1800"/>
              <a:t>The data is normalised along each feature by subtracting the mean from each datapoint and dividing by the standard deviation.</a:t>
            </a:r>
            <a:endParaRPr sz="1800"/>
          </a:p>
          <a:p>
            <a:pPr indent="-342900" lvl="0" marL="457200" rtl="0" algn="l">
              <a:lnSpc>
                <a:spcPct val="125000"/>
              </a:lnSpc>
              <a:spcBef>
                <a:spcPts val="0"/>
              </a:spcBef>
              <a:spcAft>
                <a:spcPts val="0"/>
              </a:spcAft>
              <a:buSzPts val="1800"/>
              <a:buChar char="●"/>
            </a:pPr>
            <a:r>
              <a:rPr lang="en" sz="1800"/>
              <a:t>Train Dataset to Test Dataset split is 70:30.</a:t>
            </a:r>
            <a:endParaRPr sz="1800"/>
          </a:p>
        </p:txBody>
      </p:sp>
      <p:sp>
        <p:nvSpPr>
          <p:cNvPr id="100" name="Google Shape;100;p18"/>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1922023"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3127584"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8"/>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8"/>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07" name="Google Shape;107;p18"/>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Dataset Employed</a:t>
            </a:r>
            <a:endParaRPr sz="1200">
              <a:solidFill>
                <a:schemeClr val="dk1"/>
              </a:solidFill>
              <a:latin typeface="Oswald"/>
              <a:ea typeface="Oswald"/>
              <a:cs typeface="Oswald"/>
              <a:sym typeface="Oswald"/>
            </a:endParaRPr>
          </a:p>
        </p:txBody>
      </p:sp>
      <p:sp>
        <p:nvSpPr>
          <p:cNvPr id="108" name="Google Shape;108;p18"/>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Models Employed</a:t>
            </a:r>
            <a:endParaRPr sz="1200">
              <a:latin typeface="Oswald"/>
              <a:ea typeface="Oswald"/>
              <a:cs typeface="Oswald"/>
              <a:sym typeface="Oswald"/>
            </a:endParaRPr>
          </a:p>
        </p:txBody>
      </p:sp>
      <p:sp>
        <p:nvSpPr>
          <p:cNvPr id="109" name="Google Shape;109;p18"/>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110" name="Google Shape;110;p18"/>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111" name="Google Shape;111;p18"/>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Employed </a:t>
            </a:r>
            <a:endParaRPr/>
          </a:p>
        </p:txBody>
      </p:sp>
      <p:sp>
        <p:nvSpPr>
          <p:cNvPr id="117" name="Google Shape;117;p19"/>
          <p:cNvSpPr txBox="1"/>
          <p:nvPr>
            <p:ph idx="2" type="body"/>
          </p:nvPr>
        </p:nvSpPr>
        <p:spPr>
          <a:xfrm>
            <a:off x="4939500" y="8045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SVM Classifier</a:t>
            </a:r>
            <a:r>
              <a:rPr lang="en"/>
              <a:t> </a:t>
            </a:r>
            <a:endParaRPr/>
          </a:p>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Neural Network</a:t>
            </a:r>
            <a:endParaRPr/>
          </a:p>
          <a:p>
            <a:pPr indent="-342900" lvl="0" marL="457200" rtl="0" algn="l">
              <a:spcBef>
                <a:spcPts val="0"/>
              </a:spcBef>
              <a:spcAft>
                <a:spcPts val="0"/>
              </a:spcAft>
              <a:buSzPts val="1800"/>
              <a:buChar char="●"/>
            </a:pPr>
            <a:r>
              <a:rPr lang="en"/>
              <a:t>K-Neighbors Classifier</a:t>
            </a:r>
            <a:endParaRPr/>
          </a:p>
          <a:p>
            <a:pPr indent="-342900" lvl="0" marL="457200" rtl="0" algn="l">
              <a:spcBef>
                <a:spcPts val="0"/>
              </a:spcBef>
              <a:spcAft>
                <a:spcPts val="0"/>
              </a:spcAft>
              <a:buSzPts val="1800"/>
              <a:buChar char="●"/>
            </a:pPr>
            <a:r>
              <a:rPr lang="en"/>
              <a:t>Random Forest </a:t>
            </a:r>
            <a:r>
              <a:rPr lang="en"/>
              <a:t>Classifier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50075" y="1137150"/>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Logistic Regression</a:t>
            </a:r>
            <a:endParaRPr b="1" sz="2800"/>
          </a:p>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Utilized the </a:t>
            </a:r>
            <a:r>
              <a:rPr i="1" lang="en" sz="1800"/>
              <a:t>LogisticRegression</a:t>
            </a:r>
            <a:r>
              <a:rPr lang="en" sz="1800"/>
              <a:t> function from the </a:t>
            </a:r>
            <a:r>
              <a:rPr i="1" lang="en" sz="1800"/>
              <a:t>linear_model</a:t>
            </a:r>
            <a:r>
              <a:rPr lang="en" sz="1800"/>
              <a:t> class of the </a:t>
            </a:r>
            <a:r>
              <a:rPr i="1" lang="en" sz="1800"/>
              <a:t>sklearn</a:t>
            </a:r>
            <a:r>
              <a:rPr lang="en" sz="1800"/>
              <a:t> module.</a:t>
            </a:r>
            <a:endParaRPr sz="1800"/>
          </a:p>
          <a:p>
            <a:pPr indent="-342900" lvl="0" marL="457200" rtl="0" algn="l">
              <a:lnSpc>
                <a:spcPct val="125000"/>
              </a:lnSpc>
              <a:spcBef>
                <a:spcPts val="0"/>
              </a:spcBef>
              <a:spcAft>
                <a:spcPts val="0"/>
              </a:spcAft>
              <a:buSzPts val="1800"/>
              <a:buChar char="●"/>
            </a:pPr>
            <a:r>
              <a:rPr lang="en" sz="1800"/>
              <a:t>L2 regularization is employed with regularization strength of 1.</a:t>
            </a:r>
            <a:endParaRPr sz="1800"/>
          </a:p>
          <a:p>
            <a:pPr indent="-342900" lvl="0" marL="457200" rtl="0" algn="l">
              <a:lnSpc>
                <a:spcPct val="125000"/>
              </a:lnSpc>
              <a:spcBef>
                <a:spcPts val="0"/>
              </a:spcBef>
              <a:spcAft>
                <a:spcPts val="0"/>
              </a:spcAft>
              <a:buSzPts val="1800"/>
              <a:buChar char="●"/>
            </a:pPr>
            <a:r>
              <a:rPr lang="en" sz="1800"/>
              <a:t>The maximum number of iterations is set to 1000.</a:t>
            </a:r>
            <a:endParaRPr sz="1800"/>
          </a:p>
        </p:txBody>
      </p:sp>
      <p:sp>
        <p:nvSpPr>
          <p:cNvPr id="123" name="Google Shape;123;p20"/>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0"/>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0"/>
          <p:cNvSpPr/>
          <p:nvPr/>
        </p:nvSpPr>
        <p:spPr>
          <a:xfrm>
            <a:off x="3127584"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0"/>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0"/>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0"/>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30" name="Google Shape;130;p20"/>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131" name="Google Shape;131;p20"/>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Models Employed</a:t>
            </a:r>
            <a:endParaRPr sz="1200">
              <a:solidFill>
                <a:schemeClr val="dk1"/>
              </a:solidFill>
              <a:latin typeface="Oswald"/>
              <a:ea typeface="Oswald"/>
              <a:cs typeface="Oswald"/>
              <a:sym typeface="Oswald"/>
            </a:endParaRPr>
          </a:p>
        </p:txBody>
      </p:sp>
      <p:sp>
        <p:nvSpPr>
          <p:cNvPr id="132" name="Google Shape;132;p20"/>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133" name="Google Shape;133;p20"/>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134" name="Google Shape;134;p20"/>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0075" y="1137150"/>
            <a:ext cx="78678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SVM</a:t>
            </a:r>
            <a:endParaRPr b="1" sz="2800"/>
          </a:p>
          <a:p>
            <a:pPr indent="0" lvl="0" marL="0" rtl="0" algn="l">
              <a:spcBef>
                <a:spcPts val="0"/>
              </a:spcBef>
              <a:spcAft>
                <a:spcPts val="0"/>
              </a:spcAft>
              <a:buNone/>
            </a:pPr>
            <a:r>
              <a:t/>
            </a:r>
            <a:endParaRPr b="1" sz="2800"/>
          </a:p>
          <a:p>
            <a:pPr indent="-342900" lvl="0" marL="457200" rtl="0" algn="l">
              <a:lnSpc>
                <a:spcPct val="125000"/>
              </a:lnSpc>
              <a:spcBef>
                <a:spcPts val="0"/>
              </a:spcBef>
              <a:spcAft>
                <a:spcPts val="0"/>
              </a:spcAft>
              <a:buSzPts val="1800"/>
              <a:buChar char="●"/>
            </a:pPr>
            <a:r>
              <a:rPr lang="en" sz="1800"/>
              <a:t>Utilized the </a:t>
            </a:r>
            <a:r>
              <a:rPr i="1" lang="en" sz="1800"/>
              <a:t>SVC</a:t>
            </a:r>
            <a:r>
              <a:rPr lang="en" sz="1800"/>
              <a:t> function from the </a:t>
            </a:r>
            <a:r>
              <a:rPr i="1" lang="en" sz="1800"/>
              <a:t>svm</a:t>
            </a:r>
            <a:r>
              <a:rPr lang="en" sz="1800"/>
              <a:t> class of the </a:t>
            </a:r>
            <a:r>
              <a:rPr i="1" lang="en" sz="1800"/>
              <a:t>sklearn</a:t>
            </a:r>
            <a:r>
              <a:rPr lang="en" sz="1800"/>
              <a:t> module.</a:t>
            </a:r>
            <a:endParaRPr sz="1800"/>
          </a:p>
          <a:p>
            <a:pPr indent="-342900" lvl="0" marL="457200" rtl="0" algn="l">
              <a:lnSpc>
                <a:spcPct val="125000"/>
              </a:lnSpc>
              <a:spcBef>
                <a:spcPts val="0"/>
              </a:spcBef>
              <a:spcAft>
                <a:spcPts val="0"/>
              </a:spcAft>
              <a:buSzPts val="1800"/>
              <a:buChar char="●"/>
            </a:pPr>
            <a:r>
              <a:rPr lang="en" sz="1800"/>
              <a:t>The implementation is based on </a:t>
            </a:r>
            <a:r>
              <a:rPr i="1" lang="en" sz="1800"/>
              <a:t>libsvm</a:t>
            </a:r>
            <a:r>
              <a:rPr lang="en" sz="1800"/>
              <a:t> and only suitable for small datasets.</a:t>
            </a:r>
            <a:endParaRPr sz="1800"/>
          </a:p>
          <a:p>
            <a:pPr indent="-342900" lvl="0" marL="457200" rtl="0" algn="l">
              <a:lnSpc>
                <a:spcPct val="125000"/>
              </a:lnSpc>
              <a:spcBef>
                <a:spcPts val="0"/>
              </a:spcBef>
              <a:spcAft>
                <a:spcPts val="0"/>
              </a:spcAft>
              <a:buSzPts val="1800"/>
              <a:buChar char="●"/>
            </a:pPr>
            <a:r>
              <a:rPr lang="en" sz="1800"/>
              <a:t>The kernel used is RBF.</a:t>
            </a:r>
            <a:endParaRPr sz="1800"/>
          </a:p>
          <a:p>
            <a:pPr indent="-342900" lvl="0" marL="457200" rtl="0" algn="l">
              <a:lnSpc>
                <a:spcPct val="125000"/>
              </a:lnSpc>
              <a:spcBef>
                <a:spcPts val="0"/>
              </a:spcBef>
              <a:spcAft>
                <a:spcPts val="0"/>
              </a:spcAft>
              <a:buSzPts val="1800"/>
              <a:buChar char="●"/>
            </a:pPr>
            <a:r>
              <a:rPr lang="en" sz="1800"/>
              <a:t>A squared L2 penalty is applied with strength 1.</a:t>
            </a:r>
            <a:endParaRPr sz="1800"/>
          </a:p>
        </p:txBody>
      </p:sp>
      <p:sp>
        <p:nvSpPr>
          <p:cNvPr id="140" name="Google Shape;140;p21"/>
          <p:cNvSpPr/>
          <p:nvPr/>
        </p:nvSpPr>
        <p:spPr>
          <a:xfrm>
            <a:off x="718275" y="221000"/>
            <a:ext cx="1457100" cy="683100"/>
          </a:xfrm>
          <a:prstGeom prst="homePlate">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1"/>
          <p:cNvSpPr/>
          <p:nvPr/>
        </p:nvSpPr>
        <p:spPr>
          <a:xfrm>
            <a:off x="192202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1"/>
          <p:cNvSpPr/>
          <p:nvPr/>
        </p:nvSpPr>
        <p:spPr>
          <a:xfrm>
            <a:off x="3127584" y="221000"/>
            <a:ext cx="1457100" cy="683100"/>
          </a:xfrm>
          <a:prstGeom prst="chevron">
            <a:avLst>
              <a:gd fmla="val 50000"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p:nvPr/>
        </p:nvSpPr>
        <p:spPr>
          <a:xfrm>
            <a:off x="434121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1"/>
          <p:cNvSpPr/>
          <p:nvPr/>
        </p:nvSpPr>
        <p:spPr>
          <a:xfrm>
            <a:off x="5536893"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1"/>
          <p:cNvSpPr/>
          <p:nvPr/>
        </p:nvSpPr>
        <p:spPr>
          <a:xfrm>
            <a:off x="6760402" y="221000"/>
            <a:ext cx="1457100" cy="683100"/>
          </a:xfrm>
          <a:prstGeom prst="chevron">
            <a:avLst>
              <a:gd fmla="val 50000"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1"/>
          <p:cNvSpPr txBox="1"/>
          <p:nvPr/>
        </p:nvSpPr>
        <p:spPr>
          <a:xfrm>
            <a:off x="860027" y="283436"/>
            <a:ext cx="957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Task Description</a:t>
            </a:r>
            <a:endParaRPr sz="1200">
              <a:latin typeface="Oswald"/>
              <a:ea typeface="Oswald"/>
              <a:cs typeface="Oswald"/>
              <a:sym typeface="Oswald"/>
            </a:endParaRPr>
          </a:p>
        </p:txBody>
      </p:sp>
      <p:sp>
        <p:nvSpPr>
          <p:cNvPr id="147" name="Google Shape;147;p21"/>
          <p:cNvSpPr txBox="1"/>
          <p:nvPr/>
        </p:nvSpPr>
        <p:spPr>
          <a:xfrm>
            <a:off x="21753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Dataset Employed</a:t>
            </a:r>
            <a:endParaRPr sz="1200">
              <a:latin typeface="Oswald"/>
              <a:ea typeface="Oswald"/>
              <a:cs typeface="Oswald"/>
              <a:sym typeface="Oswald"/>
            </a:endParaRPr>
          </a:p>
        </p:txBody>
      </p:sp>
      <p:sp>
        <p:nvSpPr>
          <p:cNvPr id="148" name="Google Shape;148;p21"/>
          <p:cNvSpPr txBox="1"/>
          <p:nvPr/>
        </p:nvSpPr>
        <p:spPr>
          <a:xfrm>
            <a:off x="3483156" y="31132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Models Employed</a:t>
            </a:r>
            <a:endParaRPr sz="1200">
              <a:solidFill>
                <a:schemeClr val="dk1"/>
              </a:solidFill>
              <a:latin typeface="Oswald"/>
              <a:ea typeface="Oswald"/>
              <a:cs typeface="Oswald"/>
              <a:sym typeface="Oswald"/>
            </a:endParaRPr>
          </a:p>
        </p:txBody>
      </p:sp>
      <p:sp>
        <p:nvSpPr>
          <p:cNvPr id="149" name="Google Shape;149;p21"/>
          <p:cNvSpPr txBox="1"/>
          <p:nvPr/>
        </p:nvSpPr>
        <p:spPr>
          <a:xfrm>
            <a:off x="4581149" y="311322"/>
            <a:ext cx="109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Data Augmentation</a:t>
            </a:r>
            <a:endParaRPr sz="1200">
              <a:latin typeface="Oswald"/>
              <a:ea typeface="Oswald"/>
              <a:cs typeface="Oswald"/>
              <a:sym typeface="Oswald"/>
            </a:endParaRPr>
          </a:p>
        </p:txBody>
      </p:sp>
      <p:sp>
        <p:nvSpPr>
          <p:cNvPr id="150" name="Google Shape;150;p21"/>
          <p:cNvSpPr txBox="1"/>
          <p:nvPr/>
        </p:nvSpPr>
        <p:spPr>
          <a:xfrm>
            <a:off x="7061006" y="395885"/>
            <a:ext cx="8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SOC &amp; OC</a:t>
            </a:r>
            <a:endParaRPr sz="1200">
              <a:latin typeface="Oswald"/>
              <a:ea typeface="Oswald"/>
              <a:cs typeface="Oswald"/>
              <a:sym typeface="Oswald"/>
            </a:endParaRPr>
          </a:p>
        </p:txBody>
      </p:sp>
      <p:sp>
        <p:nvSpPr>
          <p:cNvPr id="151" name="Google Shape;151;p21"/>
          <p:cNvSpPr txBox="1"/>
          <p:nvPr/>
        </p:nvSpPr>
        <p:spPr>
          <a:xfrm>
            <a:off x="5894271" y="312092"/>
            <a:ext cx="87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swald"/>
                <a:ea typeface="Oswald"/>
                <a:cs typeface="Oswald"/>
                <a:sym typeface="Oswald"/>
              </a:rPr>
              <a:t>Results/</a:t>
            </a:r>
            <a:endParaRPr sz="1200">
              <a:latin typeface="Oswald"/>
              <a:ea typeface="Oswald"/>
              <a:cs typeface="Oswald"/>
              <a:sym typeface="Oswald"/>
            </a:endParaRPr>
          </a:p>
          <a:p>
            <a:pPr indent="0" lvl="0" marL="0" rtl="0" algn="ctr">
              <a:spcBef>
                <a:spcPts val="0"/>
              </a:spcBef>
              <a:spcAft>
                <a:spcPts val="0"/>
              </a:spcAft>
              <a:buNone/>
            </a:pPr>
            <a:r>
              <a:rPr lang="en" sz="1200">
                <a:latin typeface="Oswald"/>
                <a:ea typeface="Oswald"/>
                <a:cs typeface="Oswald"/>
                <a:sym typeface="Oswald"/>
              </a:rPr>
              <a:t>Analysis</a:t>
            </a:r>
            <a:endParaRPr sz="12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