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3" r:id="rId4"/>
    <p:sldId id="261" r:id="rId5"/>
    <p:sldId id="266" r:id="rId6"/>
    <p:sldId id="268" r:id="rId7"/>
    <p:sldId id="257" r:id="rId8"/>
    <p:sldId id="260" r:id="rId9"/>
    <p:sldId id="262" r:id="rId10"/>
    <p:sldId id="265" r:id="rId11"/>
    <p:sldId id="269" r:id="rId12"/>
    <p:sldId id="25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E34"/>
    <a:srgbClr val="F6B0EF"/>
    <a:srgbClr val="EA7E68"/>
    <a:srgbClr val="FFFFFF"/>
    <a:srgbClr val="23AAAD"/>
    <a:srgbClr val="1B1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60084-00C4-4D6E-AD66-2FB89884C398}" v="89" dt="2025-09-08T05:29:35.210"/>
    <p1510:client id="{5E14C916-A806-8C1D-A8C4-8795CF0AC13B}" v="23" dt="2025-09-09T04:33:51.387"/>
    <p1510:client id="{66C7B697-138B-C77B-960E-1D84C760125B}" v="802" dt="2025-09-08T10:38:25.730"/>
    <p1510:client id="{6CC0E1E7-2285-1278-1DBC-EB931659D1B9}" v="7" dt="2025-09-08T05:23:59.943"/>
    <p1510:client id="{9A3955EB-6812-E86E-F131-E8A68FD9F101}" v="6" dt="2025-09-08T10:36:15.844"/>
    <p1510:client id="{D6161307-3953-B13C-861D-5BBDF5892469}" v="2" dt="2025-09-08T11:10:34.069"/>
    <p1510:client id="{E8F228DC-951E-0D82-6147-7B9322BA257C}" v="4" dt="2025-09-08T08:46:56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DE5F0-F600-46C3-AE4D-5148C69FFBA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EF6FF-9132-45E0-97B0-6601D5F6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0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0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1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C58DA-DB18-5DFE-C6ED-5C0E5BE9A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FE5052-7CE1-B1CB-93FD-9E7E10839F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A672DE-6241-691F-6B1E-D26C1B8BB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9DAF1-CCF9-11DD-5DAD-A95F95045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3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9DE9B-9A6B-E56B-3A2E-48544F06B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B8E850-7BF3-F953-0587-699BF69EE6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31E806-44D7-F165-8A01-EBB92CDA8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82158-080C-8795-393F-0DC573462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79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8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2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86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12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3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E9D4-CBBD-39CF-AB04-BF492945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9F787-A6F0-B4AA-E084-B6E6A2965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7AC2-B99D-4E92-643D-E755FB13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E8F1-0B97-8411-9791-E2816322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FF63-8290-6775-8277-205603A4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8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DE25-DCBC-D358-9606-1AFAC0C1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CA90-1A03-8F33-D4D4-698AE6B2B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36D4-D9FF-3984-32C8-E310533C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07F2-5888-0388-EEC2-737DB1C4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26C5-0E2E-A976-A6BA-B4D7B67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5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24D53-CB44-64E5-F537-B0AC6B350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69E02-5B4E-B2E2-BF0E-FFAB403E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F28F0-7539-0FB2-62D6-933FEFE2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D598-96DB-8BDF-7A86-05A1D81C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07A8-426C-583A-2AB9-069E9B29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706E-CA7F-38DC-3ABC-4F852DF7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F1B5-7512-79D3-6D27-ACE3DE8EB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BC36-52A8-E007-5F87-D62CEE28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E764-0E8F-32F3-959D-0F804A37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5893-D3ED-A111-1DE0-119AD82E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4975-5492-925A-B15F-E8CC6C30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FB7A-94FF-7667-A5AE-CDBA3EED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78E6-0E53-3566-5185-3282A7AC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4B46-3170-CA59-EB06-0A7AC393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8DCD-0235-FAC9-2827-6C5C8B10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336E-6F64-9716-79F6-09C1859B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8254C-3BFA-9701-AC0A-69FFD312B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3CF7D-60F3-4DD1-50E0-47BBB8577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5E01B-DD97-C969-E069-6D672235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5A4BF-086F-98BB-F707-75DF6DF4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3B833-D94C-1AC9-CFFD-831D8DA1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9E33-AED8-B87B-9CC4-4BAB91FC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38AB0-C97E-6DAB-D4F9-4E6E880A7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FB543-54DF-5442-98C7-915747DAA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64A0E-6894-69A9-F1E4-675924EDF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9B4D7-7FE4-E06D-00C8-F9CB7BAB3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C1D51-1765-5933-46E9-9583E41C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0BF8D-CC19-4D88-8268-D162B9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C37E9-D6FF-6D2E-CCCD-69876A09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B4E4-AD40-0BBB-5B83-B34C8716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383E0-E3BA-487A-F1CE-35C3E703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B5EC-367A-A661-0FF1-BABCDF90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373EB-8547-A75B-B63A-8D83DF86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5240F-9D6E-5E5B-5739-A764AAD3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5E38A-2B47-3BE4-FDBB-F1DA85C4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3BECA-2872-CB7C-70B9-C193C728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55EF-3FB5-CEEA-B5B9-DF825D06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C253-96E3-ADD3-298D-DC078E1C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79389-2AC9-39C4-5C51-4372015E3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7FBA9-D34A-DF22-4030-7CC81ACC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2565A-DCE6-BEB8-C0B4-AB737C21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8F334-691D-4D47-5697-B841F7F0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B2BD-9587-900E-7B78-C09E1220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4C592-D295-8F91-555F-5104C216D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0948D-CF7C-759D-183B-4A97A197F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657F6-AD68-A51D-F55B-E1258283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E1E4-7D6D-F6F3-7A20-AD503FA2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550FD-9475-C54F-A97D-75D44613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A0F04-FAD4-97D9-A6C1-4A942534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4B0C2-37FD-4F81-D9FA-1A82879B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B38CD-676D-868D-91EF-E89C850F7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E4D0-E68C-4FB2-8B3A-AA41DAF039F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1AA0-E6E0-8ED1-29A0-12D5FC02F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B170-770F-E884-8E03-34B29117A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3A5304-1DD4-1448-EB8F-F50DA11AEA9F}"/>
              </a:ext>
            </a:extLst>
          </p:cNvPr>
          <p:cNvSpPr/>
          <p:nvPr/>
        </p:nvSpPr>
        <p:spPr>
          <a:xfrm>
            <a:off x="-228600" y="-186861"/>
            <a:ext cx="12192000" cy="7142831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5400" dirty="0">
                <a:ea typeface="Calibri"/>
                <a:cs typeface="Calibri"/>
              </a:rPr>
              <a:t>Book Tracker </a:t>
            </a:r>
            <a:r>
              <a:rPr lang="en-US" sz="5400" dirty="0" smtClean="0">
                <a:ea typeface="Calibri"/>
                <a:cs typeface="Calibri"/>
              </a:rPr>
              <a:t>API</a:t>
            </a:r>
          </a:p>
          <a:p>
            <a:pPr algn="ctr"/>
            <a:r>
              <a:rPr lang="en-US" sz="2400" dirty="0" smtClean="0">
                <a:ea typeface="Calibri"/>
                <a:cs typeface="Calibri"/>
              </a:rPr>
              <a:t>Based on </a:t>
            </a:r>
            <a:r>
              <a:rPr lang="en-US" sz="2400" dirty="0" err="1" smtClean="0">
                <a:ea typeface="Calibri"/>
                <a:cs typeface="Calibri"/>
              </a:rPr>
              <a:t>FastAPI</a:t>
            </a:r>
            <a:r>
              <a:rPr lang="en-US" sz="2400" dirty="0" smtClean="0">
                <a:ea typeface="Calibri"/>
                <a:cs typeface="Calibri"/>
              </a:rPr>
              <a:t> + MongoDB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494D9B-A64C-5821-35E0-80140852AFAD}"/>
              </a:ext>
            </a:extLst>
          </p:cNvPr>
          <p:cNvSpPr/>
          <p:nvPr/>
        </p:nvSpPr>
        <p:spPr>
          <a:xfrm>
            <a:off x="1826" y="-186861"/>
            <a:ext cx="1709057" cy="69267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rrrrrr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0B9D15-33D0-DD82-F9B9-A62E397585AB}"/>
              </a:ext>
            </a:extLst>
          </p:cNvPr>
          <p:cNvGrpSpPr/>
          <p:nvPr/>
        </p:nvGrpSpPr>
        <p:grpSpPr>
          <a:xfrm rot="9009327">
            <a:off x="6335507" y="50711"/>
            <a:ext cx="2299791" cy="5480193"/>
            <a:chOff x="3753542" y="990487"/>
            <a:chExt cx="2046332" cy="487622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8F1EA6-1449-2D14-64DF-6AE6F61827F1}"/>
                </a:ext>
              </a:extLst>
            </p:cNvPr>
            <p:cNvSpPr/>
            <p:nvPr/>
          </p:nvSpPr>
          <p:spPr>
            <a:xfrm rot="2843287">
              <a:off x="3753542" y="3846218"/>
              <a:ext cx="2020491" cy="2020491"/>
            </a:xfrm>
            <a:custGeom>
              <a:avLst/>
              <a:gdLst>
                <a:gd name="connsiteX0" fmla="*/ 0 w 4040981"/>
                <a:gd name="connsiteY0" fmla="*/ 2020491 h 4040981"/>
                <a:gd name="connsiteX1" fmla="*/ 2020491 w 4040981"/>
                <a:gd name="connsiteY1" fmla="*/ 0 h 4040981"/>
                <a:gd name="connsiteX2" fmla="*/ 4040982 w 4040981"/>
                <a:gd name="connsiteY2" fmla="*/ 2020491 h 4040981"/>
                <a:gd name="connsiteX3" fmla="*/ 2020491 w 4040981"/>
                <a:gd name="connsiteY3" fmla="*/ 4040982 h 4040981"/>
                <a:gd name="connsiteX4" fmla="*/ 0 w 4040981"/>
                <a:gd name="connsiteY4" fmla="*/ 2020491 h 4040981"/>
                <a:gd name="connsiteX0" fmla="*/ 2020491 w 4040982"/>
                <a:gd name="connsiteY0" fmla="*/ 0 h 4040982"/>
                <a:gd name="connsiteX1" fmla="*/ 4040982 w 4040982"/>
                <a:gd name="connsiteY1" fmla="*/ 2020491 h 4040982"/>
                <a:gd name="connsiteX2" fmla="*/ 2020491 w 4040982"/>
                <a:gd name="connsiteY2" fmla="*/ 4040982 h 4040982"/>
                <a:gd name="connsiteX3" fmla="*/ 0 w 4040982"/>
                <a:gd name="connsiteY3" fmla="*/ 2020491 h 4040982"/>
                <a:gd name="connsiteX4" fmla="*/ 2111931 w 4040982"/>
                <a:gd name="connsiteY4" fmla="*/ 91440 h 4040982"/>
                <a:gd name="connsiteX0" fmla="*/ 2020491 w 4040982"/>
                <a:gd name="connsiteY0" fmla="*/ 0 h 4040982"/>
                <a:gd name="connsiteX1" fmla="*/ 4040982 w 4040982"/>
                <a:gd name="connsiteY1" fmla="*/ 2020491 h 4040982"/>
                <a:gd name="connsiteX2" fmla="*/ 2020491 w 4040982"/>
                <a:gd name="connsiteY2" fmla="*/ 4040982 h 4040982"/>
                <a:gd name="connsiteX3" fmla="*/ 0 w 4040982"/>
                <a:gd name="connsiteY3" fmla="*/ 2020491 h 4040982"/>
                <a:gd name="connsiteX0" fmla="*/ 4040982 w 4040982"/>
                <a:gd name="connsiteY0" fmla="*/ 0 h 2020491"/>
                <a:gd name="connsiteX1" fmla="*/ 2020491 w 4040982"/>
                <a:gd name="connsiteY1" fmla="*/ 2020491 h 2020491"/>
                <a:gd name="connsiteX2" fmla="*/ 0 w 4040982"/>
                <a:gd name="connsiteY2" fmla="*/ 0 h 2020491"/>
                <a:gd name="connsiteX0" fmla="*/ 2020491 w 2020491"/>
                <a:gd name="connsiteY0" fmla="*/ 0 h 2020491"/>
                <a:gd name="connsiteX1" fmla="*/ 0 w 2020491"/>
                <a:gd name="connsiteY1" fmla="*/ 2020491 h 20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0491" h="2020491">
                  <a:moveTo>
                    <a:pt x="2020491" y="0"/>
                  </a:moveTo>
                  <a:cubicBezTo>
                    <a:pt x="2020491" y="1115886"/>
                    <a:pt x="1115886" y="2020491"/>
                    <a:pt x="0" y="2020491"/>
                  </a:cubicBezTo>
                </a:path>
              </a:pathLst>
            </a:custGeom>
            <a:noFill/>
            <a:ln w="403225" cap="rnd">
              <a:gradFill>
                <a:gsLst>
                  <a:gs pos="0">
                    <a:schemeClr val="bg1"/>
                  </a:gs>
                  <a:gs pos="100000">
                    <a:srgbClr val="23AAAD"/>
                  </a:gs>
                </a:gsLst>
                <a:lin ang="2159400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BA0D63-1A8C-FA71-AF34-8D981C9DA020}"/>
                </a:ext>
              </a:extLst>
            </p:cNvPr>
            <p:cNvSpPr/>
            <p:nvPr/>
          </p:nvSpPr>
          <p:spPr>
            <a:xfrm rot="18815050">
              <a:off x="3779383" y="990487"/>
              <a:ext cx="2020491" cy="2020491"/>
            </a:xfrm>
            <a:custGeom>
              <a:avLst/>
              <a:gdLst>
                <a:gd name="connsiteX0" fmla="*/ 0 w 4040981"/>
                <a:gd name="connsiteY0" fmla="*/ 2020491 h 4040981"/>
                <a:gd name="connsiteX1" fmla="*/ 2020491 w 4040981"/>
                <a:gd name="connsiteY1" fmla="*/ 0 h 4040981"/>
                <a:gd name="connsiteX2" fmla="*/ 4040982 w 4040981"/>
                <a:gd name="connsiteY2" fmla="*/ 2020491 h 4040981"/>
                <a:gd name="connsiteX3" fmla="*/ 2020491 w 4040981"/>
                <a:gd name="connsiteY3" fmla="*/ 4040982 h 4040981"/>
                <a:gd name="connsiteX4" fmla="*/ 0 w 4040981"/>
                <a:gd name="connsiteY4" fmla="*/ 2020491 h 4040981"/>
                <a:gd name="connsiteX0" fmla="*/ 0 w 4040982"/>
                <a:gd name="connsiteY0" fmla="*/ 2020491 h 4040982"/>
                <a:gd name="connsiteX1" fmla="*/ 2020491 w 4040982"/>
                <a:gd name="connsiteY1" fmla="*/ 0 h 4040982"/>
                <a:gd name="connsiteX2" fmla="*/ 4040982 w 4040982"/>
                <a:gd name="connsiteY2" fmla="*/ 2020491 h 4040982"/>
                <a:gd name="connsiteX3" fmla="*/ 2020491 w 4040982"/>
                <a:gd name="connsiteY3" fmla="*/ 4040982 h 4040982"/>
                <a:gd name="connsiteX4" fmla="*/ 91440 w 4040982"/>
                <a:gd name="connsiteY4" fmla="*/ 2111931 h 4040982"/>
                <a:gd name="connsiteX0" fmla="*/ 1935425 w 3955916"/>
                <a:gd name="connsiteY0" fmla="*/ 0 h 4040982"/>
                <a:gd name="connsiteX1" fmla="*/ 3955916 w 3955916"/>
                <a:gd name="connsiteY1" fmla="*/ 2020491 h 4040982"/>
                <a:gd name="connsiteX2" fmla="*/ 1935425 w 3955916"/>
                <a:gd name="connsiteY2" fmla="*/ 4040982 h 4040982"/>
                <a:gd name="connsiteX3" fmla="*/ 6374 w 3955916"/>
                <a:gd name="connsiteY3" fmla="*/ 2111931 h 4040982"/>
                <a:gd name="connsiteX0" fmla="*/ 0 w 2020491"/>
                <a:gd name="connsiteY0" fmla="*/ 0 h 4040982"/>
                <a:gd name="connsiteX1" fmla="*/ 2020491 w 2020491"/>
                <a:gd name="connsiteY1" fmla="*/ 2020491 h 4040982"/>
                <a:gd name="connsiteX2" fmla="*/ 0 w 2020491"/>
                <a:gd name="connsiteY2" fmla="*/ 4040982 h 4040982"/>
                <a:gd name="connsiteX0" fmla="*/ 0 w 2020491"/>
                <a:gd name="connsiteY0" fmla="*/ 0 h 2020491"/>
                <a:gd name="connsiteX1" fmla="*/ 2020491 w 2020491"/>
                <a:gd name="connsiteY1" fmla="*/ 2020491 h 20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0491" h="2020491">
                  <a:moveTo>
                    <a:pt x="0" y="0"/>
                  </a:moveTo>
                  <a:cubicBezTo>
                    <a:pt x="1115886" y="0"/>
                    <a:pt x="2020491" y="904605"/>
                    <a:pt x="2020491" y="2020491"/>
                  </a:cubicBezTo>
                </a:path>
              </a:pathLst>
            </a:custGeom>
            <a:noFill/>
            <a:ln w="403225" cap="rnd">
              <a:gradFill>
                <a:gsLst>
                  <a:gs pos="100000">
                    <a:schemeClr val="bg1"/>
                  </a:gs>
                  <a:gs pos="0">
                    <a:srgbClr val="F39E3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/>
            </a:p>
          </p:txBody>
        </p:sp>
      </p:grp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C91A7A9-76C6-5C2E-478B-78958A205DC7}"/>
              </a:ext>
            </a:extLst>
          </p:cNvPr>
          <p:cNvSpPr/>
          <p:nvPr/>
        </p:nvSpPr>
        <p:spPr>
          <a:xfrm>
            <a:off x="8628856" y="746366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C79B913-9121-C0E3-775A-7CF709668169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D55A065-5D8F-699B-CAD5-956600A06FD1}"/>
              </a:ext>
            </a:extLst>
          </p:cNvPr>
          <p:cNvSpPr/>
          <p:nvPr/>
        </p:nvSpPr>
        <p:spPr>
          <a:xfrm>
            <a:off x="10997406" y="5740400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52F024-178F-4960-6EC5-A5B6B07D9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4" y="209112"/>
            <a:ext cx="961988" cy="9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0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622B-C361-6BC6-BBA9-9CB13333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Future Scope</a:t>
            </a:r>
            <a:endParaRPr lang="en-IN" b="1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0AA06F-6C54-6971-B5AE-1727DC0183B6}"/>
              </a:ext>
            </a:extLst>
          </p:cNvPr>
          <p:cNvGrpSpPr/>
          <p:nvPr/>
        </p:nvGrpSpPr>
        <p:grpSpPr>
          <a:xfrm>
            <a:off x="232872" y="6271130"/>
            <a:ext cx="5351499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5C4D3C-49C5-A6F7-E081-960C801F7665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3024A23-B966-99F0-2932-F8041F7DA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B1A33C0-487C-9565-F78C-5640D9A50B14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B093629-D47A-7CB9-6C09-21BA28FC3426}"/>
              </a:ext>
            </a:extLst>
          </p:cNvPr>
          <p:cNvSpPr/>
          <p:nvPr/>
        </p:nvSpPr>
        <p:spPr>
          <a:xfrm>
            <a:off x="8650628" y="681037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58BFB37-5A63-C8D0-421D-BBBD1A0413D3}"/>
              </a:ext>
            </a:extLst>
          </p:cNvPr>
          <p:cNvSpPr/>
          <p:nvPr/>
        </p:nvSpPr>
        <p:spPr>
          <a:xfrm>
            <a:off x="11529492" y="3314053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E2D424A-23D2-21A0-A20A-3103B805FD45}"/>
              </a:ext>
            </a:extLst>
          </p:cNvPr>
          <p:cNvSpPr/>
          <p:nvPr/>
        </p:nvSpPr>
        <p:spPr>
          <a:xfrm>
            <a:off x="8315708" y="5934929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3B7B15-45A0-0452-A1B7-15716A2C8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55" y="1505199"/>
            <a:ext cx="10515600" cy="4351338"/>
          </a:xfrm>
        </p:spPr>
        <p:txBody>
          <a:bodyPr/>
          <a:lstStyle/>
          <a:p>
            <a:r>
              <a:rPr lang="en-US" dirty="0" smtClean="0"/>
              <a:t>Allow sharing of book collection between Users</a:t>
            </a:r>
          </a:p>
          <a:p>
            <a:r>
              <a:rPr lang="en-US" dirty="0" smtClean="0"/>
              <a:t>Enable book searching, filtering, rating and sorting</a:t>
            </a:r>
          </a:p>
          <a:p>
            <a:r>
              <a:rPr lang="en-US" dirty="0" smtClean="0"/>
              <a:t>Email or Push notifications for Unfinished books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EA11B-B599-5DB0-94AC-8F7597E34906}"/>
              </a:ext>
            </a:extLst>
          </p:cNvPr>
          <p:cNvSpPr txBox="1"/>
          <p:nvPr/>
        </p:nvSpPr>
        <p:spPr>
          <a:xfrm>
            <a:off x="737696" y="6295645"/>
            <a:ext cx="438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 Tracker API</a:t>
            </a:r>
            <a:endParaRPr lang="en-US" sz="16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8CC197-AB5D-480D-D384-800E2D78ED9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05D92C-3602-88FF-DEA4-F06FA9F7552E}"/>
              </a:ext>
            </a:extLst>
          </p:cNvPr>
          <p:cNvSpPr/>
          <p:nvPr/>
        </p:nvSpPr>
        <p:spPr>
          <a:xfrm>
            <a:off x="10877550" y="4970884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C0487C-2EE6-62CE-BC73-6308299515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18" y="2872691"/>
            <a:ext cx="2600762" cy="26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10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A398-2819-CF58-DB51-843367F368F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rgbClr val="1B134C"/>
                </a:solidFill>
              </a:rPr>
              <a:t>Conclusion</a:t>
            </a:r>
            <a:endParaRPr lang="en-IN" b="1" dirty="0">
              <a:solidFill>
                <a:srgbClr val="1B134C"/>
              </a:solidFill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CED7968-B653-62DE-0E0E-15ED850B721F}"/>
              </a:ext>
            </a:extLst>
          </p:cNvPr>
          <p:cNvSpPr txBox="1">
            <a:spLocks/>
          </p:cNvSpPr>
          <p:nvPr/>
        </p:nvSpPr>
        <p:spPr>
          <a:xfrm>
            <a:off x="700586" y="1647826"/>
            <a:ext cx="632814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Developed a </a:t>
            </a:r>
            <a:r>
              <a:rPr lang="en-US" dirty="0" err="1" smtClean="0"/>
              <a:t>FastAPI</a:t>
            </a:r>
            <a:r>
              <a:rPr lang="en-US" dirty="0" smtClean="0"/>
              <a:t> + MongoDB Book Tracker API</a:t>
            </a:r>
          </a:p>
          <a:p>
            <a:r>
              <a:rPr lang="en-US" dirty="0" smtClean="0"/>
              <a:t>Helps users Manage book repository </a:t>
            </a:r>
          </a:p>
          <a:p>
            <a:r>
              <a:rPr lang="en-US" dirty="0" smtClean="0"/>
              <a:t>Provides User specific books CRUD Operations</a:t>
            </a:r>
          </a:p>
          <a:p>
            <a:r>
              <a:rPr lang="en-US" dirty="0" smtClean="0"/>
              <a:t>Sets Foundation for future enhancements-&gt; Sharing </a:t>
            </a:r>
            <a:r>
              <a:rPr lang="en-US" dirty="0"/>
              <a:t>of book collection between Users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725575-33CD-9E8F-FFC7-BF93AEBB850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6AE01C-F12E-C40A-F8FF-61D17BACEFCF}"/>
              </a:ext>
            </a:extLst>
          </p:cNvPr>
          <p:cNvSpPr/>
          <p:nvPr/>
        </p:nvSpPr>
        <p:spPr>
          <a:xfrm>
            <a:off x="11493794" y="4914900"/>
            <a:ext cx="698205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A615A5-4E7C-285F-AFBB-503A3D34E142}"/>
              </a:ext>
            </a:extLst>
          </p:cNvPr>
          <p:cNvSpPr/>
          <p:nvPr/>
        </p:nvSpPr>
        <p:spPr>
          <a:xfrm>
            <a:off x="9386279" y="3547778"/>
            <a:ext cx="1356787" cy="132556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A686AD-0F82-31A4-E638-8990D9226C52}"/>
              </a:ext>
            </a:extLst>
          </p:cNvPr>
          <p:cNvSpPr/>
          <p:nvPr/>
        </p:nvSpPr>
        <p:spPr>
          <a:xfrm>
            <a:off x="7483032" y="1823613"/>
            <a:ext cx="2216089" cy="2121194"/>
          </a:xfrm>
          <a:prstGeom prst="rect">
            <a:avLst/>
          </a:prstGeom>
          <a:solidFill>
            <a:srgbClr val="23AAAD"/>
          </a:solidFill>
          <a:ln>
            <a:solidFill>
              <a:srgbClr val="23AAAD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1D0FA-9BDA-E71C-D62D-7690E0BC0095}"/>
              </a:ext>
            </a:extLst>
          </p:cNvPr>
          <p:cNvSpPr txBox="1"/>
          <p:nvPr/>
        </p:nvSpPr>
        <p:spPr>
          <a:xfrm>
            <a:off x="8008092" y="2318130"/>
            <a:ext cx="2372348" cy="22217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741918-5674-29BB-139E-07C165E78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718" y="2583883"/>
            <a:ext cx="1690233" cy="16902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D9EB030-96F4-E76F-BEF1-F353A097F930}"/>
              </a:ext>
            </a:extLst>
          </p:cNvPr>
          <p:cNvGrpSpPr/>
          <p:nvPr/>
        </p:nvGrpSpPr>
        <p:grpSpPr>
          <a:xfrm>
            <a:off x="232872" y="6271130"/>
            <a:ext cx="5351499" cy="388987"/>
            <a:chOff x="618333" y="6026099"/>
            <a:chExt cx="4886323" cy="3889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A3BD9E-E391-A89B-20A1-62234D793C11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2" name="Graphic 8">
              <a:extLst>
                <a:ext uri="{FF2B5EF4-FFF2-40B4-BE49-F238E27FC236}">
                  <a16:creationId xmlns:a16="http://schemas.microsoft.com/office/drawing/2014/main" id="{C0327753-4E27-C8BE-14C2-5A6F5ACF0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FF5B82F-7C17-DA7E-3A39-077A0CC5D3F8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5EA11B-B599-5DB0-94AC-8F7597E34906}"/>
              </a:ext>
            </a:extLst>
          </p:cNvPr>
          <p:cNvSpPr txBox="1"/>
          <p:nvPr/>
        </p:nvSpPr>
        <p:spPr>
          <a:xfrm>
            <a:off x="737696" y="6295645"/>
            <a:ext cx="438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 Tracker API</a:t>
            </a:r>
            <a:endParaRPr lang="en-US" sz="16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01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C5D6E-75BE-3BF8-DDFF-AEFFFAB72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251C9-50E1-D6E7-1A31-0100DAF93BD5}"/>
              </a:ext>
            </a:extLst>
          </p:cNvPr>
          <p:cNvSpPr/>
          <p:nvPr/>
        </p:nvSpPr>
        <p:spPr>
          <a:xfrm>
            <a:off x="0" y="5871188"/>
            <a:ext cx="3428206" cy="697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37761C-828E-FF7C-E1DA-E59A8E2AF68F}"/>
              </a:ext>
            </a:extLst>
          </p:cNvPr>
          <p:cNvGrpSpPr/>
          <p:nvPr/>
        </p:nvGrpSpPr>
        <p:grpSpPr>
          <a:xfrm>
            <a:off x="732633" y="6026099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643686-7E6A-4CFC-EB4B-F0BC1CE50BFB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600">
                  <a:solidFill>
                    <a:srgbClr val="1B134C"/>
                  </a:solidFill>
                  <a:latin typeface="Poppins"/>
                  <a:cs typeface="Poppins"/>
                </a:rPr>
                <a:t>PPT Deck Name</a:t>
              </a:r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B8019E4-3052-E355-AC05-A6B236742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A24FC2-CF6A-5B4D-1C5F-4C0CC5ABE0AB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025B9C4-F752-BA55-ED61-374A73D75A56}"/>
              </a:ext>
            </a:extLst>
          </p:cNvPr>
          <p:cNvSpPr/>
          <p:nvPr/>
        </p:nvSpPr>
        <p:spPr>
          <a:xfrm>
            <a:off x="5350417" y="5188524"/>
            <a:ext cx="12353" cy="30919"/>
          </a:xfrm>
          <a:custGeom>
            <a:avLst/>
            <a:gdLst>
              <a:gd name="connsiteX0" fmla="*/ 12353 w 12353"/>
              <a:gd name="connsiteY0" fmla="*/ 0 h 30919"/>
              <a:gd name="connsiteX1" fmla="*/ 12353 w 12353"/>
              <a:gd name="connsiteY1" fmla="*/ 30919 h 30919"/>
              <a:gd name="connsiteX2" fmla="*/ 0 w 12353"/>
              <a:gd name="connsiteY2" fmla="*/ 30919 h 30919"/>
              <a:gd name="connsiteX3" fmla="*/ 12353 w 12353"/>
              <a:gd name="connsiteY3" fmla="*/ 0 h 3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53" h="30919">
                <a:moveTo>
                  <a:pt x="12353" y="0"/>
                </a:moveTo>
                <a:lnTo>
                  <a:pt x="12353" y="30919"/>
                </a:lnTo>
                <a:lnTo>
                  <a:pt x="0" y="30919"/>
                </a:lnTo>
                <a:lnTo>
                  <a:pt x="12353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0F69D18-CE50-461C-EEC6-410F6DE31B4A}"/>
              </a:ext>
            </a:extLst>
          </p:cNvPr>
          <p:cNvSpPr/>
          <p:nvPr/>
        </p:nvSpPr>
        <p:spPr>
          <a:xfrm>
            <a:off x="8199398" y="5188528"/>
            <a:ext cx="12351" cy="30914"/>
          </a:xfrm>
          <a:custGeom>
            <a:avLst/>
            <a:gdLst>
              <a:gd name="connsiteX0" fmla="*/ 0 w 12351"/>
              <a:gd name="connsiteY0" fmla="*/ 0 h 30914"/>
              <a:gd name="connsiteX1" fmla="*/ 12351 w 12351"/>
              <a:gd name="connsiteY1" fmla="*/ 30914 h 30914"/>
              <a:gd name="connsiteX2" fmla="*/ 0 w 12351"/>
              <a:gd name="connsiteY2" fmla="*/ 30914 h 30914"/>
              <a:gd name="connsiteX3" fmla="*/ 0 w 12351"/>
              <a:gd name="connsiteY3" fmla="*/ 0 h 3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51" h="30914">
                <a:moveTo>
                  <a:pt x="0" y="0"/>
                </a:moveTo>
                <a:lnTo>
                  <a:pt x="12351" y="30914"/>
                </a:lnTo>
                <a:lnTo>
                  <a:pt x="0" y="309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E93AAB-0163-5C78-D1FF-50980A9FA6C6}"/>
              </a:ext>
            </a:extLst>
          </p:cNvPr>
          <p:cNvGrpSpPr/>
          <p:nvPr/>
        </p:nvGrpSpPr>
        <p:grpSpPr>
          <a:xfrm rot="6938371">
            <a:off x="985624" y="652133"/>
            <a:ext cx="1711486" cy="2134875"/>
            <a:chOff x="3677188" y="667032"/>
            <a:chExt cx="2836628" cy="3580883"/>
          </a:xfr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30C967-4D19-8854-47DB-D03D3DD7FC8C}"/>
                </a:ext>
              </a:extLst>
            </p:cNvPr>
            <p:cNvSpPr/>
            <p:nvPr/>
          </p:nvSpPr>
          <p:spPr>
            <a:xfrm>
              <a:off x="3677188" y="667032"/>
              <a:ext cx="1418314" cy="3580883"/>
            </a:xfrm>
            <a:custGeom>
              <a:avLst/>
              <a:gdLst>
                <a:gd name="connsiteX0" fmla="*/ 1418314 w 1418314"/>
                <a:gd name="connsiteY0" fmla="*/ 0 h 3580883"/>
                <a:gd name="connsiteX1" fmla="*/ 1418314 w 1418314"/>
                <a:gd name="connsiteY1" fmla="*/ 3023642 h 3580883"/>
                <a:gd name="connsiteX2" fmla="*/ 0 w 1418314"/>
                <a:gd name="connsiteY2" fmla="*/ 3580883 h 3580883"/>
                <a:gd name="connsiteX3" fmla="*/ 0 w 1418314"/>
                <a:gd name="connsiteY3" fmla="*/ 3549964 h 3580883"/>
                <a:gd name="connsiteX4" fmla="*/ 1418313 w 1418314"/>
                <a:gd name="connsiteY4" fmla="*/ 1 h 3580883"/>
                <a:gd name="connsiteX5" fmla="*/ 1418314 w 1418314"/>
                <a:gd name="connsiteY5" fmla="*/ 0 h 358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8314" h="3580883">
                  <a:moveTo>
                    <a:pt x="1418314" y="0"/>
                  </a:moveTo>
                  <a:lnTo>
                    <a:pt x="1418314" y="3023642"/>
                  </a:lnTo>
                  <a:lnTo>
                    <a:pt x="0" y="3580883"/>
                  </a:lnTo>
                  <a:lnTo>
                    <a:pt x="0" y="3549964"/>
                  </a:lnTo>
                  <a:lnTo>
                    <a:pt x="1418313" y="1"/>
                  </a:lnTo>
                  <a:lnTo>
                    <a:pt x="1418314" y="0"/>
                  </a:lnTo>
                  <a:close/>
                </a:path>
              </a:pathLst>
            </a:custGeom>
            <a:solidFill>
              <a:srgbClr val="F6B0EF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effectLst>
                  <a:outerShdw dist="2540000" dir="10560000" sx="200000" sy="200000" algn="ctr" rotWithShape="0">
                    <a:schemeClr val="tx1">
                      <a:alpha val="67000"/>
                    </a:schemeClr>
                  </a:outerShdw>
                  <a:reflection stA="96000" endPos="65000" dist="50800" dir="5400000" sy="-100000" algn="bl" rotWithShape="0"/>
                </a:effectLst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8B0CF06-1611-0CF2-0977-55819630611E}"/>
                </a:ext>
              </a:extLst>
            </p:cNvPr>
            <p:cNvSpPr/>
            <p:nvPr/>
          </p:nvSpPr>
          <p:spPr>
            <a:xfrm>
              <a:off x="5095502" y="667032"/>
              <a:ext cx="1418314" cy="3580883"/>
            </a:xfrm>
            <a:custGeom>
              <a:avLst/>
              <a:gdLst>
                <a:gd name="connsiteX0" fmla="*/ 0 w 1418314"/>
                <a:gd name="connsiteY0" fmla="*/ 0 h 3580883"/>
                <a:gd name="connsiteX1" fmla="*/ 1418314 w 1418314"/>
                <a:gd name="connsiteY1" fmla="*/ 3549969 h 3580883"/>
                <a:gd name="connsiteX2" fmla="*/ 1418314 w 1418314"/>
                <a:gd name="connsiteY2" fmla="*/ 3580883 h 3580883"/>
                <a:gd name="connsiteX3" fmla="*/ 0 w 1418314"/>
                <a:gd name="connsiteY3" fmla="*/ 3023642 h 3580883"/>
                <a:gd name="connsiteX4" fmla="*/ 0 w 1418314"/>
                <a:gd name="connsiteY4" fmla="*/ 0 h 358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314" h="3580883">
                  <a:moveTo>
                    <a:pt x="0" y="0"/>
                  </a:moveTo>
                  <a:lnTo>
                    <a:pt x="1418314" y="3549969"/>
                  </a:lnTo>
                  <a:lnTo>
                    <a:pt x="1418314" y="3580883"/>
                  </a:lnTo>
                  <a:lnTo>
                    <a:pt x="0" y="3023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effectLst>
                  <a:outerShdw dist="2540000" dir="10560000" sx="200000" sy="200000" algn="ctr" rotWithShape="0">
                    <a:schemeClr val="tx1">
                      <a:alpha val="67000"/>
                    </a:schemeClr>
                  </a:outerShdw>
                  <a:reflection stA="96000" endPos="65000" dist="50800" dir="5400000" sy="-100000" algn="bl" rotWithShape="0"/>
                </a:effectLst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70B5B3-E78A-68DB-29C3-5DDAE0811204}"/>
              </a:ext>
            </a:extLst>
          </p:cNvPr>
          <p:cNvGrpSpPr/>
          <p:nvPr/>
        </p:nvGrpSpPr>
        <p:grpSpPr>
          <a:xfrm rot="6369985">
            <a:off x="3166311" y="1272596"/>
            <a:ext cx="1711486" cy="2134875"/>
            <a:chOff x="3677188" y="667032"/>
            <a:chExt cx="2836628" cy="3580883"/>
          </a:xfr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763A57D-B6C7-3F71-5156-01EEBFC9D14E}"/>
                </a:ext>
              </a:extLst>
            </p:cNvPr>
            <p:cNvSpPr/>
            <p:nvPr/>
          </p:nvSpPr>
          <p:spPr>
            <a:xfrm>
              <a:off x="3677188" y="667032"/>
              <a:ext cx="1418314" cy="3580883"/>
            </a:xfrm>
            <a:custGeom>
              <a:avLst/>
              <a:gdLst>
                <a:gd name="connsiteX0" fmla="*/ 1418314 w 1418314"/>
                <a:gd name="connsiteY0" fmla="*/ 0 h 3580883"/>
                <a:gd name="connsiteX1" fmla="*/ 1418314 w 1418314"/>
                <a:gd name="connsiteY1" fmla="*/ 3023642 h 3580883"/>
                <a:gd name="connsiteX2" fmla="*/ 0 w 1418314"/>
                <a:gd name="connsiteY2" fmla="*/ 3580883 h 3580883"/>
                <a:gd name="connsiteX3" fmla="*/ 0 w 1418314"/>
                <a:gd name="connsiteY3" fmla="*/ 3549964 h 3580883"/>
                <a:gd name="connsiteX4" fmla="*/ 1418313 w 1418314"/>
                <a:gd name="connsiteY4" fmla="*/ 1 h 3580883"/>
                <a:gd name="connsiteX5" fmla="*/ 1418314 w 1418314"/>
                <a:gd name="connsiteY5" fmla="*/ 0 h 358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8314" h="3580883">
                  <a:moveTo>
                    <a:pt x="1418314" y="0"/>
                  </a:moveTo>
                  <a:lnTo>
                    <a:pt x="1418314" y="3023642"/>
                  </a:lnTo>
                  <a:lnTo>
                    <a:pt x="0" y="3580883"/>
                  </a:lnTo>
                  <a:lnTo>
                    <a:pt x="0" y="3549964"/>
                  </a:lnTo>
                  <a:lnTo>
                    <a:pt x="1418313" y="1"/>
                  </a:lnTo>
                  <a:lnTo>
                    <a:pt x="1418314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effectLst>
                  <a:outerShdw dist="2540000" dir="10560000" sx="200000" sy="200000" algn="ctr" rotWithShape="0">
                    <a:schemeClr val="tx1">
                      <a:alpha val="67000"/>
                    </a:schemeClr>
                  </a:outerShdw>
                  <a:reflection stA="96000" endPos="65000" dist="50800" dir="5400000" sy="-100000" algn="bl" rotWithShape="0"/>
                </a:effectLst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4A792B2-F3A3-9F41-9961-8645B034BFE3}"/>
                </a:ext>
              </a:extLst>
            </p:cNvPr>
            <p:cNvSpPr/>
            <p:nvPr/>
          </p:nvSpPr>
          <p:spPr>
            <a:xfrm>
              <a:off x="5095502" y="667032"/>
              <a:ext cx="1418314" cy="3580883"/>
            </a:xfrm>
            <a:custGeom>
              <a:avLst/>
              <a:gdLst>
                <a:gd name="connsiteX0" fmla="*/ 0 w 1418314"/>
                <a:gd name="connsiteY0" fmla="*/ 0 h 3580883"/>
                <a:gd name="connsiteX1" fmla="*/ 1418314 w 1418314"/>
                <a:gd name="connsiteY1" fmla="*/ 3549969 h 3580883"/>
                <a:gd name="connsiteX2" fmla="*/ 1418314 w 1418314"/>
                <a:gd name="connsiteY2" fmla="*/ 3580883 h 3580883"/>
                <a:gd name="connsiteX3" fmla="*/ 0 w 1418314"/>
                <a:gd name="connsiteY3" fmla="*/ 3023642 h 3580883"/>
                <a:gd name="connsiteX4" fmla="*/ 0 w 1418314"/>
                <a:gd name="connsiteY4" fmla="*/ 0 h 358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314" h="3580883">
                  <a:moveTo>
                    <a:pt x="0" y="0"/>
                  </a:moveTo>
                  <a:lnTo>
                    <a:pt x="1418314" y="3549969"/>
                  </a:lnTo>
                  <a:lnTo>
                    <a:pt x="1418314" y="3580883"/>
                  </a:lnTo>
                  <a:lnTo>
                    <a:pt x="0" y="3023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effectLst>
                  <a:outerShdw dist="2540000" dir="10560000" sx="200000" sy="200000" algn="ctr" rotWithShape="0">
                    <a:schemeClr val="tx1">
                      <a:alpha val="67000"/>
                    </a:schemeClr>
                  </a:outerShdw>
                  <a:reflection stA="96000" endPos="65000" dist="50800" dir="5400000" sy="-100000" algn="bl" rotWithShape="0"/>
                </a:effectLst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274B3A-155E-BC4B-7AFA-D7167A86EF15}"/>
              </a:ext>
            </a:extLst>
          </p:cNvPr>
          <p:cNvGrpSpPr/>
          <p:nvPr/>
        </p:nvGrpSpPr>
        <p:grpSpPr>
          <a:xfrm rot="3580616">
            <a:off x="10329586" y="-4806"/>
            <a:ext cx="1711486" cy="2134875"/>
            <a:chOff x="3677188" y="667032"/>
            <a:chExt cx="2836628" cy="3580883"/>
          </a:xfr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A111B67-CEBA-663B-DE52-503958A94B0C}"/>
                </a:ext>
              </a:extLst>
            </p:cNvPr>
            <p:cNvSpPr/>
            <p:nvPr/>
          </p:nvSpPr>
          <p:spPr>
            <a:xfrm>
              <a:off x="3677188" y="667032"/>
              <a:ext cx="1418314" cy="3580883"/>
            </a:xfrm>
            <a:custGeom>
              <a:avLst/>
              <a:gdLst>
                <a:gd name="connsiteX0" fmla="*/ 1418314 w 1418314"/>
                <a:gd name="connsiteY0" fmla="*/ 0 h 3580883"/>
                <a:gd name="connsiteX1" fmla="*/ 1418314 w 1418314"/>
                <a:gd name="connsiteY1" fmla="*/ 3023642 h 3580883"/>
                <a:gd name="connsiteX2" fmla="*/ 0 w 1418314"/>
                <a:gd name="connsiteY2" fmla="*/ 3580883 h 3580883"/>
                <a:gd name="connsiteX3" fmla="*/ 0 w 1418314"/>
                <a:gd name="connsiteY3" fmla="*/ 3549964 h 3580883"/>
                <a:gd name="connsiteX4" fmla="*/ 1418313 w 1418314"/>
                <a:gd name="connsiteY4" fmla="*/ 1 h 3580883"/>
                <a:gd name="connsiteX5" fmla="*/ 1418314 w 1418314"/>
                <a:gd name="connsiteY5" fmla="*/ 0 h 358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8314" h="3580883">
                  <a:moveTo>
                    <a:pt x="1418314" y="0"/>
                  </a:moveTo>
                  <a:lnTo>
                    <a:pt x="1418314" y="3023642"/>
                  </a:lnTo>
                  <a:lnTo>
                    <a:pt x="0" y="3580883"/>
                  </a:lnTo>
                  <a:lnTo>
                    <a:pt x="0" y="3549964"/>
                  </a:lnTo>
                  <a:lnTo>
                    <a:pt x="1418313" y="1"/>
                  </a:lnTo>
                  <a:lnTo>
                    <a:pt x="1418314" y="0"/>
                  </a:lnTo>
                  <a:close/>
                </a:path>
              </a:pathLst>
            </a:custGeom>
            <a:solidFill>
              <a:srgbClr val="EA7E68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effectLst>
                  <a:outerShdw dist="2540000" dir="10560000" sx="200000" sy="200000" algn="ctr" rotWithShape="0">
                    <a:schemeClr val="tx1">
                      <a:alpha val="67000"/>
                    </a:schemeClr>
                  </a:outerShdw>
                  <a:reflection stA="96000" endPos="65000" dist="50800" dir="5400000" sy="-100000" algn="bl" rotWithShape="0"/>
                </a:effectLst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F847131-1D3F-2F12-606C-CED38765223C}"/>
                </a:ext>
              </a:extLst>
            </p:cNvPr>
            <p:cNvSpPr/>
            <p:nvPr/>
          </p:nvSpPr>
          <p:spPr>
            <a:xfrm>
              <a:off x="5095502" y="667032"/>
              <a:ext cx="1418314" cy="3580883"/>
            </a:xfrm>
            <a:custGeom>
              <a:avLst/>
              <a:gdLst>
                <a:gd name="connsiteX0" fmla="*/ 0 w 1418314"/>
                <a:gd name="connsiteY0" fmla="*/ 0 h 3580883"/>
                <a:gd name="connsiteX1" fmla="*/ 1418314 w 1418314"/>
                <a:gd name="connsiteY1" fmla="*/ 3549969 h 3580883"/>
                <a:gd name="connsiteX2" fmla="*/ 1418314 w 1418314"/>
                <a:gd name="connsiteY2" fmla="*/ 3580883 h 3580883"/>
                <a:gd name="connsiteX3" fmla="*/ 0 w 1418314"/>
                <a:gd name="connsiteY3" fmla="*/ 3023642 h 3580883"/>
                <a:gd name="connsiteX4" fmla="*/ 0 w 1418314"/>
                <a:gd name="connsiteY4" fmla="*/ 0 h 358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314" h="3580883">
                  <a:moveTo>
                    <a:pt x="0" y="0"/>
                  </a:moveTo>
                  <a:lnTo>
                    <a:pt x="1418314" y="3549969"/>
                  </a:lnTo>
                  <a:lnTo>
                    <a:pt x="1418314" y="3580883"/>
                  </a:lnTo>
                  <a:lnTo>
                    <a:pt x="0" y="3023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effectLst>
                  <a:outerShdw dist="2540000" dir="10560000" sx="200000" sy="200000" algn="ctr" rotWithShape="0">
                    <a:schemeClr val="tx1">
                      <a:alpha val="67000"/>
                    </a:schemeClr>
                  </a:outerShdw>
                  <a:reflection stA="96000" endPos="65000" dist="50800" dir="5400000" sy="-100000" algn="bl" rotWithShape="0"/>
                </a:effectLst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8D3825E-5970-7586-D169-878B8B1E9337}"/>
              </a:ext>
            </a:extLst>
          </p:cNvPr>
          <p:cNvGrpSpPr/>
          <p:nvPr/>
        </p:nvGrpSpPr>
        <p:grpSpPr>
          <a:xfrm rot="4251561">
            <a:off x="8142680" y="990100"/>
            <a:ext cx="1711486" cy="2134875"/>
            <a:chOff x="3677188" y="667032"/>
            <a:chExt cx="2836628" cy="3580883"/>
          </a:xfr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5F071A6-D31F-30D0-23FE-D95995CEC580}"/>
                </a:ext>
              </a:extLst>
            </p:cNvPr>
            <p:cNvSpPr/>
            <p:nvPr/>
          </p:nvSpPr>
          <p:spPr>
            <a:xfrm>
              <a:off x="3677188" y="667032"/>
              <a:ext cx="1418314" cy="3580883"/>
            </a:xfrm>
            <a:custGeom>
              <a:avLst/>
              <a:gdLst>
                <a:gd name="connsiteX0" fmla="*/ 1418314 w 1418314"/>
                <a:gd name="connsiteY0" fmla="*/ 0 h 3580883"/>
                <a:gd name="connsiteX1" fmla="*/ 1418314 w 1418314"/>
                <a:gd name="connsiteY1" fmla="*/ 3023642 h 3580883"/>
                <a:gd name="connsiteX2" fmla="*/ 0 w 1418314"/>
                <a:gd name="connsiteY2" fmla="*/ 3580883 h 3580883"/>
                <a:gd name="connsiteX3" fmla="*/ 0 w 1418314"/>
                <a:gd name="connsiteY3" fmla="*/ 3549964 h 3580883"/>
                <a:gd name="connsiteX4" fmla="*/ 1418313 w 1418314"/>
                <a:gd name="connsiteY4" fmla="*/ 1 h 3580883"/>
                <a:gd name="connsiteX5" fmla="*/ 1418314 w 1418314"/>
                <a:gd name="connsiteY5" fmla="*/ 0 h 358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8314" h="3580883">
                  <a:moveTo>
                    <a:pt x="1418314" y="0"/>
                  </a:moveTo>
                  <a:lnTo>
                    <a:pt x="1418314" y="3023642"/>
                  </a:lnTo>
                  <a:lnTo>
                    <a:pt x="0" y="3580883"/>
                  </a:lnTo>
                  <a:lnTo>
                    <a:pt x="0" y="3549964"/>
                  </a:lnTo>
                  <a:lnTo>
                    <a:pt x="1418313" y="1"/>
                  </a:lnTo>
                  <a:lnTo>
                    <a:pt x="1418314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effectLst>
                  <a:outerShdw dist="2540000" dir="10560000" sx="200000" sy="200000" algn="ctr" rotWithShape="0">
                    <a:schemeClr val="tx1">
                      <a:alpha val="67000"/>
                    </a:schemeClr>
                  </a:outerShdw>
                  <a:reflection stA="96000" endPos="65000" dist="50800" dir="5400000" sy="-100000" algn="bl" rotWithShape="0"/>
                </a:effectLst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A87F852-C757-24CC-AA21-E7BA41C98329}"/>
                </a:ext>
              </a:extLst>
            </p:cNvPr>
            <p:cNvSpPr/>
            <p:nvPr/>
          </p:nvSpPr>
          <p:spPr>
            <a:xfrm>
              <a:off x="5095502" y="667032"/>
              <a:ext cx="1418314" cy="3580883"/>
            </a:xfrm>
            <a:custGeom>
              <a:avLst/>
              <a:gdLst>
                <a:gd name="connsiteX0" fmla="*/ 0 w 1418314"/>
                <a:gd name="connsiteY0" fmla="*/ 0 h 3580883"/>
                <a:gd name="connsiteX1" fmla="*/ 1418314 w 1418314"/>
                <a:gd name="connsiteY1" fmla="*/ 3549969 h 3580883"/>
                <a:gd name="connsiteX2" fmla="*/ 1418314 w 1418314"/>
                <a:gd name="connsiteY2" fmla="*/ 3580883 h 3580883"/>
                <a:gd name="connsiteX3" fmla="*/ 0 w 1418314"/>
                <a:gd name="connsiteY3" fmla="*/ 3023642 h 3580883"/>
                <a:gd name="connsiteX4" fmla="*/ 0 w 1418314"/>
                <a:gd name="connsiteY4" fmla="*/ 0 h 358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314" h="3580883">
                  <a:moveTo>
                    <a:pt x="0" y="0"/>
                  </a:moveTo>
                  <a:lnTo>
                    <a:pt x="1418314" y="3549969"/>
                  </a:lnTo>
                  <a:lnTo>
                    <a:pt x="1418314" y="3580883"/>
                  </a:lnTo>
                  <a:lnTo>
                    <a:pt x="0" y="3023642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effectLst>
                  <a:outerShdw dist="2540000" dir="10560000" sx="200000" sy="200000" algn="ctr" rotWithShape="0">
                    <a:schemeClr val="tx1">
                      <a:alpha val="67000"/>
                    </a:schemeClr>
                  </a:outerShdw>
                  <a:reflection stA="96000" endPos="65000" dist="50800" dir="5400000" sy="-100000" algn="bl" rotWithShape="0"/>
                </a:effectLst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29CD33C-9C40-C210-295F-0604F8C284B8}"/>
              </a:ext>
            </a:extLst>
          </p:cNvPr>
          <p:cNvGrpSpPr/>
          <p:nvPr/>
        </p:nvGrpSpPr>
        <p:grpSpPr>
          <a:xfrm rot="5079748">
            <a:off x="5634384" y="1440377"/>
            <a:ext cx="1711486" cy="2134875"/>
            <a:chOff x="3677188" y="667032"/>
            <a:chExt cx="2836628" cy="3580883"/>
          </a:xfrm>
          <a:effectLst>
            <a:outerShdw blurRad="508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6F1AA71-4177-BBFC-A5A1-877AC3813B10}"/>
                </a:ext>
              </a:extLst>
            </p:cNvPr>
            <p:cNvSpPr/>
            <p:nvPr/>
          </p:nvSpPr>
          <p:spPr>
            <a:xfrm>
              <a:off x="3677188" y="667032"/>
              <a:ext cx="1418314" cy="3580883"/>
            </a:xfrm>
            <a:custGeom>
              <a:avLst/>
              <a:gdLst>
                <a:gd name="connsiteX0" fmla="*/ 1418314 w 1418314"/>
                <a:gd name="connsiteY0" fmla="*/ 0 h 3580883"/>
                <a:gd name="connsiteX1" fmla="*/ 1418314 w 1418314"/>
                <a:gd name="connsiteY1" fmla="*/ 3023642 h 3580883"/>
                <a:gd name="connsiteX2" fmla="*/ 0 w 1418314"/>
                <a:gd name="connsiteY2" fmla="*/ 3580883 h 3580883"/>
                <a:gd name="connsiteX3" fmla="*/ 0 w 1418314"/>
                <a:gd name="connsiteY3" fmla="*/ 3549964 h 3580883"/>
                <a:gd name="connsiteX4" fmla="*/ 1418313 w 1418314"/>
                <a:gd name="connsiteY4" fmla="*/ 1 h 3580883"/>
                <a:gd name="connsiteX5" fmla="*/ 1418314 w 1418314"/>
                <a:gd name="connsiteY5" fmla="*/ 0 h 358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18314" h="3580883">
                  <a:moveTo>
                    <a:pt x="1418314" y="0"/>
                  </a:moveTo>
                  <a:lnTo>
                    <a:pt x="1418314" y="3023642"/>
                  </a:lnTo>
                  <a:lnTo>
                    <a:pt x="0" y="3580883"/>
                  </a:lnTo>
                  <a:lnTo>
                    <a:pt x="0" y="3549964"/>
                  </a:lnTo>
                  <a:lnTo>
                    <a:pt x="1418313" y="1"/>
                  </a:lnTo>
                  <a:lnTo>
                    <a:pt x="1418314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effectLst>
                  <a:outerShdw dist="2540000" dir="10560000" sx="200000" sy="200000" algn="ctr" rotWithShape="0">
                    <a:schemeClr val="tx1">
                      <a:alpha val="67000"/>
                    </a:schemeClr>
                  </a:outerShdw>
                  <a:reflection stA="96000" endPos="65000" dist="50800" dir="5400000" sy="-100000" algn="bl" rotWithShape="0"/>
                </a:effectLst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0363FB3-422E-92EB-8940-F50659E63D89}"/>
                </a:ext>
              </a:extLst>
            </p:cNvPr>
            <p:cNvSpPr/>
            <p:nvPr/>
          </p:nvSpPr>
          <p:spPr>
            <a:xfrm>
              <a:off x="5095502" y="667032"/>
              <a:ext cx="1418314" cy="3580883"/>
            </a:xfrm>
            <a:custGeom>
              <a:avLst/>
              <a:gdLst>
                <a:gd name="connsiteX0" fmla="*/ 0 w 1418314"/>
                <a:gd name="connsiteY0" fmla="*/ 0 h 3580883"/>
                <a:gd name="connsiteX1" fmla="*/ 1418314 w 1418314"/>
                <a:gd name="connsiteY1" fmla="*/ 3549969 h 3580883"/>
                <a:gd name="connsiteX2" fmla="*/ 1418314 w 1418314"/>
                <a:gd name="connsiteY2" fmla="*/ 3580883 h 3580883"/>
                <a:gd name="connsiteX3" fmla="*/ 0 w 1418314"/>
                <a:gd name="connsiteY3" fmla="*/ 3023642 h 3580883"/>
                <a:gd name="connsiteX4" fmla="*/ 0 w 1418314"/>
                <a:gd name="connsiteY4" fmla="*/ 0 h 358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8314" h="3580883">
                  <a:moveTo>
                    <a:pt x="0" y="0"/>
                  </a:moveTo>
                  <a:lnTo>
                    <a:pt x="1418314" y="3549969"/>
                  </a:lnTo>
                  <a:lnTo>
                    <a:pt x="1418314" y="3580883"/>
                  </a:lnTo>
                  <a:lnTo>
                    <a:pt x="0" y="30236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bg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effectLst>
                  <a:outerShdw dist="2540000" dir="10560000" sx="200000" sy="200000" algn="ctr" rotWithShape="0">
                    <a:schemeClr val="tx1">
                      <a:alpha val="67000"/>
                    </a:schemeClr>
                  </a:outerShdw>
                  <a:reflection stA="96000" endPos="65000" dist="50800" dir="5400000" sy="-100000" algn="bl" rotWithShape="0"/>
                </a:effectLst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F0E701E-3D6D-38C1-7DFA-654042AB9D10}"/>
              </a:ext>
            </a:extLst>
          </p:cNvPr>
          <p:cNvSpPr/>
          <p:nvPr/>
        </p:nvSpPr>
        <p:spPr>
          <a:xfrm>
            <a:off x="152400" y="6023588"/>
            <a:ext cx="3428206" cy="697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A9E3CD-4890-C761-7EF3-BC07A124DB59}"/>
              </a:ext>
            </a:extLst>
          </p:cNvPr>
          <p:cNvSpPr/>
          <p:nvPr/>
        </p:nvSpPr>
        <p:spPr>
          <a:xfrm>
            <a:off x="152400" y="6100341"/>
            <a:ext cx="3428206" cy="697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9EB030-96F4-E76F-BEF1-F353A097F930}"/>
              </a:ext>
            </a:extLst>
          </p:cNvPr>
          <p:cNvGrpSpPr/>
          <p:nvPr/>
        </p:nvGrpSpPr>
        <p:grpSpPr>
          <a:xfrm>
            <a:off x="232872" y="6271130"/>
            <a:ext cx="5351499" cy="388987"/>
            <a:chOff x="618333" y="6026099"/>
            <a:chExt cx="4886323" cy="3889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A3BD9E-E391-A89B-20A1-62234D793C11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0327753-4E27-C8BE-14C2-5A6F5ACF0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FF5B82F-7C17-DA7E-3A39-077A0CC5D3F8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E5EA11B-B599-5DB0-94AC-8F7597E34906}"/>
              </a:ext>
            </a:extLst>
          </p:cNvPr>
          <p:cNvSpPr txBox="1"/>
          <p:nvPr/>
        </p:nvSpPr>
        <p:spPr>
          <a:xfrm>
            <a:off x="737696" y="6295645"/>
            <a:ext cx="438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 Tracker API</a:t>
            </a:r>
            <a:endParaRPr lang="en-US" sz="16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65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688259-6D80-C4E7-7800-399FF0886C91}"/>
              </a:ext>
            </a:extLst>
          </p:cNvPr>
          <p:cNvSpPr txBox="1"/>
          <p:nvPr/>
        </p:nvSpPr>
        <p:spPr>
          <a:xfrm>
            <a:off x="2604691" y="2997728"/>
            <a:ext cx="69826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9600" b="1" spc="-3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You!!!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088B2-7839-7182-1F4C-0A026525B9D2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B4B88-3803-7AB5-CEFC-EE256A8F840C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551E2-5E7D-11D4-8519-E5B061ECF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C314-F35F-D34D-E2E0-CB11D2E6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>
                <a:latin typeface="Calibri"/>
                <a:ea typeface="Calibri"/>
                <a:cs typeface="Calibri"/>
              </a:rPr>
              <a:t>Agenda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A2BC5-E200-A8EF-947F-D2D65E9B2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0959"/>
            <a:ext cx="10515591" cy="428020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3200" dirty="0">
                <a:latin typeface="Calibri"/>
                <a:ea typeface="Calibri"/>
                <a:cs typeface="Arial"/>
              </a:rPr>
              <a:t>•</a:t>
            </a:r>
            <a:r>
              <a:rPr lang="en-US" sz="3200" dirty="0">
                <a:ea typeface="Calibri"/>
                <a:cs typeface="Calibri"/>
              </a:rPr>
              <a:t>- Project Overview</a:t>
            </a:r>
          </a:p>
          <a:p>
            <a:pPr>
              <a:buNone/>
            </a:pPr>
            <a:r>
              <a:rPr lang="en-US" sz="3200" dirty="0">
                <a:latin typeface="Calibri"/>
                <a:ea typeface="Calibri"/>
                <a:cs typeface="Arial"/>
              </a:rPr>
              <a:t>•</a:t>
            </a:r>
            <a:r>
              <a:rPr lang="en-US" sz="3200" dirty="0">
                <a:ea typeface="Calibri"/>
                <a:cs typeface="Calibri"/>
              </a:rPr>
              <a:t>- Tech Stack</a:t>
            </a:r>
          </a:p>
          <a:p>
            <a:pPr>
              <a:buNone/>
            </a:pPr>
            <a:r>
              <a:rPr lang="en-US" sz="3200" dirty="0">
                <a:latin typeface="Calibri"/>
                <a:ea typeface="Calibri"/>
                <a:cs typeface="Arial"/>
              </a:rPr>
              <a:t>•</a:t>
            </a:r>
            <a:r>
              <a:rPr lang="en-US" sz="3200" dirty="0">
                <a:ea typeface="Calibri"/>
                <a:cs typeface="Calibri"/>
              </a:rPr>
              <a:t>- Features (CRUD)</a:t>
            </a:r>
          </a:p>
          <a:p>
            <a:pPr>
              <a:buNone/>
            </a:pPr>
            <a:r>
              <a:rPr lang="en-US" sz="3200" dirty="0" smtClean="0">
                <a:latin typeface="Calibri"/>
                <a:ea typeface="Calibri"/>
                <a:cs typeface="Arial"/>
              </a:rPr>
              <a:t>•</a:t>
            </a:r>
            <a:r>
              <a:rPr lang="en-US" sz="3200" dirty="0" smtClean="0">
                <a:ea typeface="Calibri"/>
                <a:cs typeface="Calibri"/>
              </a:rPr>
              <a:t>- Architecture</a:t>
            </a:r>
            <a:endParaRPr lang="en-US" sz="32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3200" dirty="0">
                <a:latin typeface="Calibri"/>
                <a:ea typeface="Calibri"/>
                <a:cs typeface="Arial"/>
              </a:rPr>
              <a:t>•</a:t>
            </a:r>
            <a:r>
              <a:rPr lang="en-US" sz="3200" dirty="0">
                <a:ea typeface="Calibri"/>
                <a:cs typeface="Calibri"/>
              </a:rPr>
              <a:t>- </a:t>
            </a:r>
            <a:r>
              <a:rPr lang="en-US" sz="3200" dirty="0">
                <a:ea typeface="Calibri"/>
                <a:cs typeface="Calibri"/>
              </a:rPr>
              <a:t>API Workflow </a:t>
            </a:r>
            <a:endParaRPr lang="en-US" sz="3200" dirty="0" smtClean="0">
              <a:ea typeface="Calibri"/>
              <a:cs typeface="Calibri"/>
            </a:endParaRPr>
          </a:p>
          <a:p>
            <a:pPr>
              <a:buNone/>
            </a:pPr>
            <a:r>
              <a:rPr lang="en-US" sz="3200" dirty="0" smtClean="0">
                <a:latin typeface="Calibri"/>
                <a:ea typeface="Calibri"/>
                <a:cs typeface="Arial"/>
              </a:rPr>
              <a:t>•</a:t>
            </a:r>
            <a:r>
              <a:rPr lang="en-US" sz="3200" dirty="0" smtClean="0">
                <a:ea typeface="Calibri"/>
                <a:cs typeface="Calibri"/>
              </a:rPr>
              <a:t>- Future Scope</a:t>
            </a:r>
            <a:endParaRPr lang="en-US" sz="32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3200" dirty="0">
                <a:latin typeface="Calibri"/>
                <a:ea typeface="Calibri"/>
                <a:cs typeface="Arial"/>
              </a:rPr>
              <a:t>•</a:t>
            </a:r>
            <a:r>
              <a:rPr lang="en-US" sz="3200" dirty="0">
                <a:ea typeface="Calibri"/>
                <a:cs typeface="Calibri"/>
              </a:rPr>
              <a:t>- Conclusion</a:t>
            </a:r>
            <a:endParaRPr lang="en-US" sz="3200" dirty="0"/>
          </a:p>
          <a:p>
            <a:pPr algn="just">
              <a:buNone/>
            </a:pPr>
            <a:endParaRPr lang="en-US" b="1" dirty="0"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6A2CF0-4EBB-27DD-C7A1-12777F840915}"/>
              </a:ext>
            </a:extLst>
          </p:cNvPr>
          <p:cNvGrpSpPr/>
          <p:nvPr/>
        </p:nvGrpSpPr>
        <p:grpSpPr>
          <a:xfrm>
            <a:off x="221986" y="6188230"/>
            <a:ext cx="5699842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B165D0-A3C4-A8FB-4966-C854FF22CC67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270BBEF-DAEF-880E-E36B-EB261F0F0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983D593-93F5-9A09-D173-9DEB8ECEDAD6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1B5C496-863A-1893-8BE0-D3D42929C407}"/>
              </a:ext>
            </a:extLst>
          </p:cNvPr>
          <p:cNvSpPr/>
          <p:nvPr/>
        </p:nvSpPr>
        <p:spPr>
          <a:xfrm>
            <a:off x="8650628" y="681037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4709A70-213B-94F0-9404-1E1D979E553C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9CD65D4-6272-DA83-123E-CD75FD451B0F}"/>
              </a:ext>
            </a:extLst>
          </p:cNvPr>
          <p:cNvSpPr/>
          <p:nvPr/>
        </p:nvSpPr>
        <p:spPr>
          <a:xfrm>
            <a:off x="11529492" y="3314053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8E9C0D0-5595-E260-B199-F3E162CE7F37}"/>
              </a:ext>
            </a:extLst>
          </p:cNvPr>
          <p:cNvSpPr/>
          <p:nvPr/>
        </p:nvSpPr>
        <p:spPr>
          <a:xfrm>
            <a:off x="10245271" y="5588604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EA11B-B599-5DB0-94AC-8F7597E34906}"/>
              </a:ext>
            </a:extLst>
          </p:cNvPr>
          <p:cNvSpPr txBox="1"/>
          <p:nvPr/>
        </p:nvSpPr>
        <p:spPr>
          <a:xfrm>
            <a:off x="737696" y="6295645"/>
            <a:ext cx="438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 Tracker API</a:t>
            </a:r>
            <a:endParaRPr lang="en-US" sz="16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78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F0F6-8883-69EE-5065-C0FCB7A1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>
                <a:latin typeface="Calibri"/>
                <a:ea typeface="Calibri"/>
                <a:cs typeface="Calibri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1ECB5-3247-C946-5FC7-A3DADEB2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0959"/>
            <a:ext cx="10515591" cy="42802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endParaRPr lang="en-US" b="1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This project is a </a:t>
            </a:r>
            <a:r>
              <a:rPr lang="en-US" dirty="0" smtClean="0">
                <a:ea typeface="+mn-lt"/>
                <a:cs typeface="+mn-lt"/>
              </a:rPr>
              <a:t>Developing Book Tracker </a:t>
            </a:r>
            <a:r>
              <a:rPr lang="en-US" dirty="0">
                <a:ea typeface="+mn-lt"/>
                <a:cs typeface="+mn-lt"/>
              </a:rPr>
              <a:t>API built using </a:t>
            </a:r>
            <a:r>
              <a:rPr lang="en-US" dirty="0" err="1">
                <a:ea typeface="+mn-lt"/>
                <a:cs typeface="+mn-lt"/>
              </a:rPr>
              <a:t>FastAPI</a:t>
            </a:r>
            <a:r>
              <a:rPr lang="en-US" dirty="0">
                <a:ea typeface="+mn-lt"/>
                <a:cs typeface="+mn-lt"/>
              </a:rPr>
              <a:t> and MongoDB.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Handles </a:t>
            </a:r>
            <a:r>
              <a:rPr lang="en-US" dirty="0" smtClean="0">
                <a:ea typeface="+mn-lt"/>
                <a:cs typeface="+mn-lt"/>
              </a:rPr>
              <a:t>Book repository 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Provides CRUD operations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Logs all activities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 Tested using Postman</a:t>
            </a:r>
            <a:endParaRPr lang="en-US" dirty="0"/>
          </a:p>
          <a:p>
            <a:pPr algn="just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63EB93-95F1-96AB-E43F-9F8E3EE3C6B1}"/>
              </a:ext>
            </a:extLst>
          </p:cNvPr>
          <p:cNvGrpSpPr/>
          <p:nvPr/>
        </p:nvGrpSpPr>
        <p:grpSpPr>
          <a:xfrm>
            <a:off x="221986" y="6188230"/>
            <a:ext cx="5699842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06FC11-3747-517A-912D-354B7A237B3E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8A190ABA-78E8-614E-49E8-0ABDC287D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B755D5-9398-0A5D-CDA4-B0B2289B6141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57470C1-8613-1A45-9728-DBAE0D8ABCB2}"/>
              </a:ext>
            </a:extLst>
          </p:cNvPr>
          <p:cNvSpPr/>
          <p:nvPr/>
        </p:nvSpPr>
        <p:spPr>
          <a:xfrm>
            <a:off x="8650628" y="681037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6E37CDA-39D9-6275-4960-EF801BC183B4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BD3BD71-CBD1-74E3-F8A5-59C5B7363872}"/>
              </a:ext>
            </a:extLst>
          </p:cNvPr>
          <p:cNvSpPr/>
          <p:nvPr/>
        </p:nvSpPr>
        <p:spPr>
          <a:xfrm>
            <a:off x="11529492" y="3314053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D55A065-5D8F-699B-CAD5-956600A06FD1}"/>
              </a:ext>
            </a:extLst>
          </p:cNvPr>
          <p:cNvSpPr/>
          <p:nvPr/>
        </p:nvSpPr>
        <p:spPr>
          <a:xfrm>
            <a:off x="10245271" y="5588604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EA11B-B599-5DB0-94AC-8F7597E34906}"/>
              </a:ext>
            </a:extLst>
          </p:cNvPr>
          <p:cNvSpPr txBox="1"/>
          <p:nvPr/>
        </p:nvSpPr>
        <p:spPr>
          <a:xfrm>
            <a:off x="737696" y="6295645"/>
            <a:ext cx="438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 Tracker API</a:t>
            </a:r>
            <a:endParaRPr lang="en-US" sz="16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66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DD817-0C9A-83B2-07E2-52685EA0C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E2D6C21-5F23-FE6A-46C8-637BD7293947}"/>
              </a:ext>
            </a:extLst>
          </p:cNvPr>
          <p:cNvGrpSpPr/>
          <p:nvPr/>
        </p:nvGrpSpPr>
        <p:grpSpPr>
          <a:xfrm>
            <a:off x="732633" y="442914"/>
            <a:ext cx="5130795" cy="5115464"/>
            <a:chOff x="965200" y="1122616"/>
            <a:chExt cx="4248146" cy="42354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0668FB-C0DE-2873-C921-894C7C9EF43B}"/>
                </a:ext>
              </a:extLst>
            </p:cNvPr>
            <p:cNvSpPr/>
            <p:nvPr/>
          </p:nvSpPr>
          <p:spPr>
            <a:xfrm>
              <a:off x="965200" y="1122616"/>
              <a:ext cx="2095498" cy="2095498"/>
            </a:xfrm>
            <a:prstGeom prst="rect">
              <a:avLst/>
            </a:prstGeom>
            <a:solidFill>
              <a:srgbClr val="1B13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004D42-ABE9-D347-A138-5607C5AFBED4}"/>
                </a:ext>
              </a:extLst>
            </p:cNvPr>
            <p:cNvSpPr/>
            <p:nvPr/>
          </p:nvSpPr>
          <p:spPr>
            <a:xfrm>
              <a:off x="3117848" y="3262570"/>
              <a:ext cx="2095498" cy="2095498"/>
            </a:xfrm>
            <a:prstGeom prst="rect">
              <a:avLst/>
            </a:prstGeom>
            <a:solidFill>
              <a:srgbClr val="F39E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C823BB-6B2F-B4F6-47E3-4FFDCDFAED88}"/>
              </a:ext>
            </a:extLst>
          </p:cNvPr>
          <p:cNvGrpSpPr/>
          <p:nvPr/>
        </p:nvGrpSpPr>
        <p:grpSpPr>
          <a:xfrm>
            <a:off x="232872" y="6271130"/>
            <a:ext cx="5351499" cy="388987"/>
            <a:chOff x="618333" y="6026099"/>
            <a:chExt cx="4886323" cy="38898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6A94CE-24C3-FA4D-37A2-349BF4F0D6D2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753CF436-093F-67CD-A9E7-D8D374E10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E9420E-5C17-032D-AB00-A0171B6EFDCE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D72ED9-8036-2166-326F-A68C3C8511B0}"/>
              </a:ext>
            </a:extLst>
          </p:cNvPr>
          <p:cNvSpPr txBox="1"/>
          <p:nvPr/>
        </p:nvSpPr>
        <p:spPr>
          <a:xfrm>
            <a:off x="5871305" y="892957"/>
            <a:ext cx="5905409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800" b="1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ea typeface="+mn-lt"/>
                <a:cs typeface="+mn-lt"/>
              </a:rPr>
              <a:t>Routes</a:t>
            </a:r>
            <a:r>
              <a:rPr lang="en-GB" sz="2800" dirty="0" smtClean="0">
                <a:ea typeface="+mn-lt"/>
                <a:cs typeface="+mn-lt"/>
              </a:rPr>
              <a:t>→ Login, Registering users and Add, Read, Update, Delete books.</a:t>
            </a:r>
            <a:endParaRPr lang="en-GB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ea typeface="+mn-lt"/>
                <a:cs typeface="+mn-lt"/>
              </a:rPr>
              <a:t>Authorization</a:t>
            </a:r>
            <a:r>
              <a:rPr lang="en-GB" sz="2800" dirty="0" smtClean="0">
                <a:ea typeface="+mn-lt"/>
                <a:cs typeface="+mn-lt"/>
              </a:rPr>
              <a:t> </a:t>
            </a:r>
            <a:r>
              <a:rPr lang="en-GB" sz="2800" dirty="0">
                <a:ea typeface="+mn-lt"/>
                <a:cs typeface="+mn-lt"/>
              </a:rPr>
              <a:t>→ </a:t>
            </a:r>
            <a:r>
              <a:rPr lang="en-GB" sz="2800" dirty="0" smtClean="0">
                <a:ea typeface="+mn-lt"/>
                <a:cs typeface="+mn-lt"/>
              </a:rPr>
              <a:t>Hashing password and Verify </a:t>
            </a:r>
            <a:r>
              <a:rPr lang="en-GB" sz="2800" dirty="0">
                <a:ea typeface="+mn-lt"/>
                <a:cs typeface="+mn-lt"/>
              </a:rPr>
              <a:t>p</a:t>
            </a:r>
            <a:r>
              <a:rPr lang="en-GB" sz="2800" dirty="0" smtClean="0">
                <a:ea typeface="+mn-lt"/>
                <a:cs typeface="+mn-lt"/>
              </a:rPr>
              <a:t>assword</a:t>
            </a:r>
            <a:endParaRPr lang="en-GB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ea typeface="+mn-lt"/>
                <a:cs typeface="+mn-lt"/>
              </a:rPr>
              <a:t>Database</a:t>
            </a:r>
            <a:r>
              <a:rPr lang="en-GB" sz="2800" dirty="0" smtClean="0">
                <a:ea typeface="+mn-lt"/>
                <a:cs typeface="+mn-lt"/>
              </a:rPr>
              <a:t> </a:t>
            </a:r>
            <a:r>
              <a:rPr lang="en-GB" sz="2800" dirty="0">
                <a:ea typeface="+mn-lt"/>
                <a:cs typeface="+mn-lt"/>
              </a:rPr>
              <a:t>→ MongoDB storage.</a:t>
            </a:r>
          </a:p>
          <a:p>
            <a:pPr marL="285750" indent="-285750">
              <a:buFont typeface="Arial"/>
              <a:buChar char="•"/>
            </a:pPr>
            <a:endParaRPr lang="en-GB" sz="2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800" b="1" dirty="0" smtClean="0">
                <a:ea typeface="+mn-lt"/>
                <a:cs typeface="+mn-lt"/>
              </a:rPr>
              <a:t>Logging</a:t>
            </a:r>
            <a:r>
              <a:rPr lang="en-GB" sz="2800" dirty="0" smtClean="0">
                <a:ea typeface="+mn-lt"/>
                <a:cs typeface="+mn-lt"/>
              </a:rPr>
              <a:t> </a:t>
            </a:r>
            <a:r>
              <a:rPr lang="en-GB" sz="2800" dirty="0">
                <a:ea typeface="+mn-lt"/>
                <a:cs typeface="+mn-lt"/>
              </a:rPr>
              <a:t>→ </a:t>
            </a:r>
            <a:r>
              <a:rPr lang="en-GB" sz="2800" dirty="0" smtClean="0">
                <a:ea typeface="+mn-lt"/>
                <a:cs typeface="+mn-lt"/>
              </a:rPr>
              <a:t> Log Information.</a:t>
            </a:r>
            <a:endParaRPr lang="en-GB" sz="2800" dirty="0">
              <a:ea typeface="+mn-lt"/>
              <a:cs typeface="+mn-lt"/>
            </a:endParaRPr>
          </a:p>
          <a:p>
            <a:pPr algn="l"/>
            <a:endParaRPr lang="en-GB" dirty="0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5FDCF-9092-2F1C-3DEE-2FAB31447AE3}"/>
              </a:ext>
            </a:extLst>
          </p:cNvPr>
          <p:cNvSpPr txBox="1"/>
          <p:nvPr/>
        </p:nvSpPr>
        <p:spPr>
          <a:xfrm>
            <a:off x="5153764" y="193470"/>
            <a:ext cx="57859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4000" b="1">
                <a:ea typeface="Calibri"/>
                <a:cs typeface="Calibri"/>
              </a:rPr>
              <a:t>Modules</a:t>
            </a:r>
            <a:endParaRPr lang="en-US" sz="4000"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EA11B-B599-5DB0-94AC-8F7597E34906}"/>
              </a:ext>
            </a:extLst>
          </p:cNvPr>
          <p:cNvSpPr txBox="1"/>
          <p:nvPr/>
        </p:nvSpPr>
        <p:spPr>
          <a:xfrm>
            <a:off x="737696" y="6295645"/>
            <a:ext cx="438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 Tracker API</a:t>
            </a:r>
            <a:endParaRPr lang="en-US" sz="16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6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535CA-D080-8322-DD53-B1D89AB8B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8656CE3-6D1C-7DFE-F883-C3D3D0B5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>
                <a:latin typeface="Calibri"/>
                <a:ea typeface="Calibri"/>
                <a:cs typeface="Calibri"/>
              </a:rPr>
              <a:t>                                   Objectives</a:t>
            </a:r>
            <a:endParaRPr lang="en-US" sz="400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722D-6BBC-51BB-37F6-0BBA26F3C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Provide a </a:t>
            </a:r>
            <a:r>
              <a:rPr lang="en-US" b="1" dirty="0">
                <a:ea typeface="+mn-lt"/>
                <a:cs typeface="+mn-lt"/>
              </a:rPr>
              <a:t>fast and reliable API</a:t>
            </a:r>
            <a:r>
              <a:rPr lang="en-US" dirty="0">
                <a:ea typeface="+mn-lt"/>
                <a:cs typeface="+mn-lt"/>
              </a:rPr>
              <a:t> for managing </a:t>
            </a:r>
            <a:r>
              <a:rPr lang="en-US" dirty="0" smtClean="0">
                <a:ea typeface="+mn-lt"/>
                <a:cs typeface="+mn-lt"/>
              </a:rPr>
              <a:t>book repository</a:t>
            </a:r>
            <a:r>
              <a:rPr lang="en-US" sz="3200" dirty="0" smtClean="0">
                <a:ea typeface="+mn-lt"/>
                <a:cs typeface="+mn-lt"/>
              </a:rPr>
              <a:t>.</a:t>
            </a:r>
            <a:endParaRPr lang="en-IN" sz="3200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/>
              <a:t>Personalized </a:t>
            </a:r>
            <a:r>
              <a:rPr lang="en-US" b="1" dirty="0" smtClean="0"/>
              <a:t>Book repository </a:t>
            </a:r>
            <a:r>
              <a:rPr lang="en-US" b="1" dirty="0"/>
              <a:t>Management</a:t>
            </a:r>
            <a:r>
              <a:rPr lang="en-US" dirty="0"/>
              <a:t> – Allow users to add, update, view, and delete books in their personal </a:t>
            </a:r>
            <a:r>
              <a:rPr lang="en-US" dirty="0" smtClean="0"/>
              <a:t>repository</a:t>
            </a:r>
            <a:r>
              <a:rPr lang="en-US" sz="3200" dirty="0" smtClean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Store book and user data reliably using MongoDB for scalability and flexibility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Improve efficiency by </a:t>
            </a:r>
            <a:r>
              <a:rPr lang="en-US" b="1" dirty="0">
                <a:ea typeface="+mn-lt"/>
                <a:cs typeface="+mn-lt"/>
              </a:rPr>
              <a:t>replacing manual processes</a:t>
            </a:r>
            <a:r>
              <a:rPr lang="en-US" dirty="0">
                <a:ea typeface="+mn-lt"/>
                <a:cs typeface="+mn-lt"/>
              </a:rPr>
              <a:t> with APIs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sz="3200" dirty="0">
              <a:ea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DEFDAB-FA5E-4373-2D7C-0C31D5E39087}"/>
              </a:ext>
            </a:extLst>
          </p:cNvPr>
          <p:cNvGrpSpPr/>
          <p:nvPr/>
        </p:nvGrpSpPr>
        <p:grpSpPr>
          <a:xfrm>
            <a:off x="232871" y="6271130"/>
            <a:ext cx="5514785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397A39-5643-70AD-66A0-93B170F25E25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AC18C345-5455-8748-126A-A1EDD8A55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3DDCCB3-CF1F-7B8D-1308-55216D5C9293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1C0C415-C675-99ED-D788-A856E63CB67A}"/>
              </a:ext>
            </a:extLst>
          </p:cNvPr>
          <p:cNvSpPr/>
          <p:nvPr/>
        </p:nvSpPr>
        <p:spPr>
          <a:xfrm>
            <a:off x="8650628" y="681037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69ABA05-7211-25D1-878F-E8A63EB08FD8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203F55F-1C78-D52E-BD12-223E8858CD81}"/>
              </a:ext>
            </a:extLst>
          </p:cNvPr>
          <p:cNvSpPr/>
          <p:nvPr/>
        </p:nvSpPr>
        <p:spPr>
          <a:xfrm>
            <a:off x="11529492" y="3314053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45D1E15-18DB-AFA3-5964-23E78454A524}"/>
              </a:ext>
            </a:extLst>
          </p:cNvPr>
          <p:cNvSpPr/>
          <p:nvPr/>
        </p:nvSpPr>
        <p:spPr>
          <a:xfrm>
            <a:off x="10245271" y="5588604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CE269C-D468-E36E-7837-F33A02A39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193" y="34613"/>
            <a:ext cx="1791012" cy="17910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5EA11B-B599-5DB0-94AC-8F7597E34906}"/>
              </a:ext>
            </a:extLst>
          </p:cNvPr>
          <p:cNvSpPr txBox="1"/>
          <p:nvPr/>
        </p:nvSpPr>
        <p:spPr>
          <a:xfrm>
            <a:off x="737696" y="6295645"/>
            <a:ext cx="438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 Tracker API</a:t>
            </a:r>
            <a:endParaRPr lang="en-US" sz="16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7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049F-1EF3-06D1-544F-469B60805368}"/>
              </a:ext>
            </a:extLst>
          </p:cNvPr>
          <p:cNvSpPr txBox="1">
            <a:spLocks/>
          </p:cNvSpPr>
          <p:nvPr/>
        </p:nvSpPr>
        <p:spPr>
          <a:xfrm>
            <a:off x="838200" y="61753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smtClean="0">
                <a:solidFill>
                  <a:srgbClr val="1B134C"/>
                </a:solidFill>
              </a:rPr>
              <a:t>Technology</a:t>
            </a:r>
            <a:r>
              <a:rPr lang="en-IN" b="1" smtClean="0"/>
              <a:t> Stack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B19D-A752-8135-2BAB-9DC3DB95E15D}"/>
              </a:ext>
            </a:extLst>
          </p:cNvPr>
          <p:cNvSpPr txBox="1">
            <a:spLocks/>
          </p:cNvSpPr>
          <p:nvPr/>
        </p:nvSpPr>
        <p:spPr>
          <a:xfrm>
            <a:off x="838200" y="2009396"/>
            <a:ext cx="6009167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- Backend: Python (</a:t>
            </a:r>
            <a:r>
              <a:rPr lang="en-IN" dirty="0" err="1" smtClean="0"/>
              <a:t>FastAPI</a:t>
            </a:r>
            <a:r>
              <a:rPr lang="en-IN" dirty="0" smtClean="0"/>
              <a:t>)</a:t>
            </a:r>
          </a:p>
          <a:p>
            <a:r>
              <a:rPr lang="en-IN" dirty="0" smtClean="0"/>
              <a:t>- Database: MongoDB</a:t>
            </a:r>
          </a:p>
          <a:p>
            <a:r>
              <a:rPr lang="en-IN" dirty="0" smtClean="0"/>
              <a:t>- Authentication: JWT</a:t>
            </a:r>
          </a:p>
          <a:p>
            <a:r>
              <a:rPr lang="en-IN" dirty="0" smtClean="0"/>
              <a:t>- Monitoring &amp; Logging: Logs/book_api.log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EAF05E-FB56-3F5F-3520-E3EFFD9A9001}"/>
              </a:ext>
            </a:extLst>
          </p:cNvPr>
          <p:cNvGrpSpPr/>
          <p:nvPr/>
        </p:nvGrpSpPr>
        <p:grpSpPr>
          <a:xfrm>
            <a:off x="232872" y="6271130"/>
            <a:ext cx="504824" cy="388987"/>
            <a:chOff x="618333" y="6026099"/>
            <a:chExt cx="504824" cy="38898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B0CCA0D-98EB-9D6E-781B-FF6085E4C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4BEB1B-DAD5-D431-F205-2B895AE62287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AC51C48-2197-8DB7-82AC-D1A4F6C249AE}"/>
              </a:ext>
            </a:extLst>
          </p:cNvPr>
          <p:cNvSpPr/>
          <p:nvPr/>
        </p:nvSpPr>
        <p:spPr>
          <a:xfrm>
            <a:off x="0" y="-27992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7CC6B7-B72E-C252-F309-552691067F4F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A2AAEF-7AA6-7CEF-0ACA-9D58C9520243}"/>
              </a:ext>
            </a:extLst>
          </p:cNvPr>
          <p:cNvSpPr/>
          <p:nvPr/>
        </p:nvSpPr>
        <p:spPr>
          <a:xfrm>
            <a:off x="9414013" y="4787219"/>
            <a:ext cx="1593140" cy="13646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889B2-3255-AEEF-0FD7-66FA17478152}"/>
              </a:ext>
            </a:extLst>
          </p:cNvPr>
          <p:cNvSpPr/>
          <p:nvPr/>
        </p:nvSpPr>
        <p:spPr>
          <a:xfrm>
            <a:off x="6149342" y="746814"/>
            <a:ext cx="2663887" cy="2301119"/>
          </a:xfrm>
          <a:prstGeom prst="rect">
            <a:avLst/>
          </a:prstGeom>
          <a:solidFill>
            <a:srgbClr val="23AAAD"/>
          </a:solidFill>
          <a:ln>
            <a:solidFill>
              <a:srgbClr val="23AAAD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39FD1-1433-921B-75F9-C609708ED97A}"/>
              </a:ext>
            </a:extLst>
          </p:cNvPr>
          <p:cNvSpPr txBox="1"/>
          <p:nvPr/>
        </p:nvSpPr>
        <p:spPr>
          <a:xfrm>
            <a:off x="7138098" y="1625010"/>
            <a:ext cx="3072486" cy="3938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AB3499-7649-0C81-8D1E-D7EEB2C78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286" y="2401110"/>
            <a:ext cx="2386109" cy="23861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5EA11B-B599-5DB0-94AC-8F7597E34906}"/>
              </a:ext>
            </a:extLst>
          </p:cNvPr>
          <p:cNvSpPr txBox="1"/>
          <p:nvPr/>
        </p:nvSpPr>
        <p:spPr>
          <a:xfrm>
            <a:off x="737696" y="6295645"/>
            <a:ext cx="438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 Tracker API</a:t>
            </a:r>
            <a:endParaRPr lang="en-US" sz="16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55C5D4-DBDF-33EC-4587-DDFBCF32D089}"/>
              </a:ext>
            </a:extLst>
          </p:cNvPr>
          <p:cNvSpPr/>
          <p:nvPr/>
        </p:nvSpPr>
        <p:spPr>
          <a:xfrm>
            <a:off x="9725025" y="4267826"/>
            <a:ext cx="205740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95D5C1-CD53-1E56-E137-1E3DA2F697E6}"/>
              </a:ext>
            </a:extLst>
          </p:cNvPr>
          <p:cNvSpPr/>
          <p:nvPr/>
        </p:nvSpPr>
        <p:spPr>
          <a:xfrm>
            <a:off x="7677150" y="628650"/>
            <a:ext cx="3705225" cy="512445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3200">
              <a:ea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7C530F-4ED7-72C4-DFBA-E6FD67E21A17}"/>
              </a:ext>
            </a:extLst>
          </p:cNvPr>
          <p:cNvGrpSpPr/>
          <p:nvPr/>
        </p:nvGrpSpPr>
        <p:grpSpPr>
          <a:xfrm>
            <a:off x="232872" y="6271130"/>
            <a:ext cx="5384157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5DA37-D2EF-5A47-E272-8EB9966562F5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E79119C-F5D0-516F-2119-6EC753D6B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CA5A2F2-FE45-7F32-05D2-A11066819A95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AEFBDE8-B5E7-821B-23CA-6944C624FA10}"/>
              </a:ext>
            </a:extLst>
          </p:cNvPr>
          <p:cNvSpPr/>
          <p:nvPr/>
        </p:nvSpPr>
        <p:spPr>
          <a:xfrm>
            <a:off x="7403057" y="338953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9581DAE-ADB8-72EF-0453-EC6FBC210A57}"/>
              </a:ext>
            </a:extLst>
          </p:cNvPr>
          <p:cNvSpPr txBox="1">
            <a:spLocks/>
          </p:cNvSpPr>
          <p:nvPr/>
        </p:nvSpPr>
        <p:spPr>
          <a:xfrm>
            <a:off x="941529" y="1449354"/>
            <a:ext cx="5514392" cy="8733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b="1" dirty="0" smtClean="0">
                <a:solidFill>
                  <a:srgbClr val="1B134C"/>
                </a:solidFill>
              </a:rPr>
              <a:t>Core Features</a:t>
            </a:r>
            <a:endParaRPr lang="en-IN" sz="4400" b="1" dirty="0">
              <a:solidFill>
                <a:srgbClr val="1B134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941528" y="2668555"/>
            <a:ext cx="5599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User Authentication (JWT-based)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1B134C"/>
                </a:solidFill>
              </a:rPr>
              <a:t>Book </a:t>
            </a:r>
            <a:r>
              <a:rPr lang="en-IN" sz="2400" dirty="0" smtClean="0">
                <a:solidFill>
                  <a:srgbClr val="1B134C"/>
                </a:solidFill>
              </a:rPr>
              <a:t>Management (CRUD </a:t>
            </a:r>
            <a:r>
              <a:rPr lang="en-IN" sz="2400" dirty="0" err="1" smtClean="0">
                <a:solidFill>
                  <a:srgbClr val="1B134C"/>
                </a:solidFill>
              </a:rPr>
              <a:t>Opeartions</a:t>
            </a:r>
            <a:r>
              <a:rPr lang="en-IN" sz="2400" dirty="0" smtClean="0">
                <a:solidFill>
                  <a:srgbClr val="1B134C"/>
                </a:solidFill>
              </a:rPr>
              <a:t>)</a:t>
            </a:r>
            <a:endParaRPr lang="en-IN" sz="2400" dirty="0">
              <a:solidFill>
                <a:srgbClr val="1B134C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User-Specific Data </a:t>
            </a:r>
            <a:r>
              <a:rPr lang="en-IN" sz="2400" dirty="0" smtClean="0"/>
              <a:t>Isolation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1B134C"/>
                </a:solidFill>
              </a:rPr>
              <a:t>MongoDB 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1B134C"/>
                </a:solidFill>
              </a:rPr>
              <a:t>Logging &amp; Error Handling</a:t>
            </a:r>
            <a:endParaRPr lang="en-IN" sz="2400" dirty="0">
              <a:solidFill>
                <a:srgbClr val="1B134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3BD08F-F515-6D3C-A46A-2B2243C5C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97" y="1986779"/>
            <a:ext cx="2449315" cy="244931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5EA11B-B599-5DB0-94AC-8F7597E34906}"/>
              </a:ext>
            </a:extLst>
          </p:cNvPr>
          <p:cNvSpPr txBox="1"/>
          <p:nvPr/>
        </p:nvSpPr>
        <p:spPr>
          <a:xfrm>
            <a:off x="737696" y="6295645"/>
            <a:ext cx="438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 Tracker API</a:t>
            </a:r>
            <a:endParaRPr lang="en-US" sz="16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FBDE8-B5E7-821B-23CA-6944C624FA10}"/>
              </a:ext>
            </a:extLst>
          </p:cNvPr>
          <p:cNvSpPr/>
          <p:nvPr/>
        </p:nvSpPr>
        <p:spPr>
          <a:xfrm>
            <a:off x="7555457" y="491353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EFBDE8-B5E7-821B-23CA-6944C624FA10}"/>
              </a:ext>
            </a:extLst>
          </p:cNvPr>
          <p:cNvSpPr/>
          <p:nvPr/>
        </p:nvSpPr>
        <p:spPr>
          <a:xfrm>
            <a:off x="0" y="74585"/>
            <a:ext cx="542925" cy="1647826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088F8-073A-5FCF-7308-2EC60CDF3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DA5EEB-CE11-BB00-B36B-FA135219FC20}"/>
              </a:ext>
            </a:extLst>
          </p:cNvPr>
          <p:cNvSpPr/>
          <p:nvPr/>
        </p:nvSpPr>
        <p:spPr>
          <a:xfrm>
            <a:off x="9496552" y="4594034"/>
            <a:ext cx="2258446" cy="199405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4C0A1B-AD10-EA61-F694-B86EA26ACD13}"/>
              </a:ext>
            </a:extLst>
          </p:cNvPr>
          <p:cNvSpPr/>
          <p:nvPr/>
        </p:nvSpPr>
        <p:spPr>
          <a:xfrm>
            <a:off x="6700698" y="140271"/>
            <a:ext cx="3776344" cy="33623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A0819-0D3C-02E0-6DBB-4E9689E40008}"/>
              </a:ext>
            </a:extLst>
          </p:cNvPr>
          <p:cNvGrpSpPr/>
          <p:nvPr/>
        </p:nvGrpSpPr>
        <p:grpSpPr>
          <a:xfrm>
            <a:off x="126706" y="6376302"/>
            <a:ext cx="5370579" cy="388987"/>
            <a:chOff x="618333" y="6026099"/>
            <a:chExt cx="5370579" cy="3889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7F195B-8CF8-2175-9BC5-9CE49FA48C1C}"/>
                </a:ext>
              </a:extLst>
            </p:cNvPr>
            <p:cNvSpPr txBox="1"/>
            <p:nvPr/>
          </p:nvSpPr>
          <p:spPr>
            <a:xfrm>
              <a:off x="1123157" y="6050614"/>
              <a:ext cx="4865755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FE5C1F2-A290-1FBE-0BC2-EC5F0E88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3F2914-AE79-DECF-8393-B159B3697381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D6B3D08-F22C-C780-532A-27893456D1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686" y="737037"/>
            <a:ext cx="4112516" cy="54974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44F30B-59A9-ADEF-7793-655D10749199}"/>
              </a:ext>
            </a:extLst>
          </p:cNvPr>
          <p:cNvSpPr txBox="1"/>
          <p:nvPr/>
        </p:nvSpPr>
        <p:spPr>
          <a:xfrm>
            <a:off x="256157" y="381342"/>
            <a:ext cx="512029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GB" sz="4000">
                <a:ea typeface="+mn-lt"/>
                <a:cs typeface="+mn-lt"/>
              </a:rPr>
              <a:t>Architecture</a:t>
            </a:r>
            <a:endParaRPr lang="en-US" sz="4000">
              <a:ea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DAC8E6-C190-9D45-51B3-FAE61F7907B3}"/>
              </a:ext>
            </a:extLst>
          </p:cNvPr>
          <p:cNvSpPr txBox="1"/>
          <p:nvPr/>
        </p:nvSpPr>
        <p:spPr>
          <a:xfrm>
            <a:off x="273082" y="1211804"/>
            <a:ext cx="6297965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 smtClean="0">
                <a:latin typeface="Calibri"/>
                <a:ea typeface="+mn-lt"/>
                <a:cs typeface="+mn-lt"/>
              </a:rPr>
              <a:t>Book-tracker-</a:t>
            </a:r>
            <a:r>
              <a:rPr lang="en-GB" sz="1600" dirty="0" err="1" smtClean="0">
                <a:latin typeface="Calibri"/>
                <a:ea typeface="+mn-lt"/>
                <a:cs typeface="+mn-lt"/>
              </a:rPr>
              <a:t>api</a:t>
            </a:r>
            <a:r>
              <a:rPr lang="en-GB" sz="1600" dirty="0">
                <a:latin typeface="Calibri"/>
                <a:ea typeface="+mn-lt"/>
                <a:cs typeface="+mn-lt"/>
              </a:rPr>
              <a:t>/ </a:t>
            </a:r>
            <a:endParaRPr lang="en-GB" sz="1600" dirty="0">
              <a:latin typeface="Calibri"/>
              <a:ea typeface="Calibri"/>
              <a:cs typeface="Calibri"/>
            </a:endParaRPr>
          </a:p>
          <a:p>
            <a:r>
              <a:rPr lang="en-GB" sz="1600" dirty="0" smtClean="0">
                <a:latin typeface="Calibri"/>
                <a:ea typeface="+mn-lt"/>
                <a:cs typeface="+mn-lt"/>
              </a:rPr>
              <a:t>|__app/</a:t>
            </a:r>
            <a:endParaRPr lang="en-GB" sz="1600" dirty="0">
              <a:latin typeface="Calibri"/>
              <a:ea typeface="+mn-lt"/>
              <a:cs typeface="+mn-lt"/>
            </a:endParaRPr>
          </a:p>
          <a:p>
            <a:r>
              <a:rPr lang="en-GB" sz="1600" dirty="0" smtClean="0">
                <a:latin typeface="Calibri"/>
                <a:ea typeface="+mn-lt"/>
                <a:cs typeface="+mn-lt"/>
              </a:rPr>
              <a:t>   |__</a:t>
            </a:r>
            <a:r>
              <a:rPr lang="en-GB" sz="1600" dirty="0">
                <a:latin typeface="Calibri"/>
                <a:ea typeface="+mn-lt"/>
                <a:cs typeface="+mn-lt"/>
              </a:rPr>
              <a:t>main.py                       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    #</a:t>
            </a:r>
            <a:r>
              <a:rPr lang="en-GB" sz="1600" dirty="0">
                <a:latin typeface="Calibri"/>
                <a:ea typeface="+mn-lt"/>
                <a:cs typeface="+mn-lt"/>
              </a:rPr>
              <a:t> </a:t>
            </a:r>
            <a:r>
              <a:rPr lang="en-GB" sz="1600" dirty="0" err="1">
                <a:latin typeface="Calibri"/>
                <a:ea typeface="+mn-lt"/>
                <a:cs typeface="+mn-lt"/>
              </a:rPr>
              <a:t>FastAPI</a:t>
            </a:r>
            <a:r>
              <a:rPr lang="en-GB" sz="1600" dirty="0">
                <a:latin typeface="Calibri"/>
                <a:ea typeface="+mn-lt"/>
                <a:cs typeface="+mn-lt"/>
              </a:rPr>
              <a:t> app 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entry</a:t>
            </a:r>
            <a:endParaRPr lang="en-GB" sz="1600" dirty="0">
              <a:latin typeface="Calibri"/>
              <a:ea typeface="Calibri"/>
              <a:cs typeface="Calibri"/>
            </a:endParaRPr>
          </a:p>
          <a:p>
            <a:r>
              <a:rPr lang="en-GB" sz="1600" dirty="0">
                <a:latin typeface="Calibri"/>
                <a:ea typeface="+mn-lt"/>
                <a:cs typeface="+mn-lt"/>
              </a:rPr>
              <a:t> 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|__</a:t>
            </a:r>
            <a:r>
              <a:rPr lang="en-GB" sz="1600" dirty="0">
                <a:latin typeface="Calibri"/>
                <a:ea typeface="+mn-lt"/>
                <a:cs typeface="+mn-lt"/>
              </a:rPr>
              <a:t>database.py               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     # </a:t>
            </a:r>
            <a:r>
              <a:rPr lang="en-GB" sz="1600" dirty="0">
                <a:latin typeface="Calibri"/>
                <a:ea typeface="+mn-lt"/>
                <a:cs typeface="+mn-lt"/>
              </a:rPr>
              <a:t>MongoDB connection</a:t>
            </a:r>
            <a:endParaRPr lang="en-GB" sz="1600" dirty="0">
              <a:latin typeface="Calibri"/>
              <a:ea typeface="Calibri"/>
              <a:cs typeface="Calibri"/>
            </a:endParaRPr>
          </a:p>
          <a:p>
            <a:r>
              <a:rPr lang="en-GB" sz="1600" dirty="0">
                <a:latin typeface="Calibri"/>
                <a:ea typeface="+mn-lt"/>
                <a:cs typeface="+mn-lt"/>
              </a:rPr>
              <a:t> 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|__</a:t>
            </a:r>
            <a:r>
              <a:rPr lang="en-GB" sz="1600" dirty="0">
                <a:latin typeface="Calibri"/>
                <a:ea typeface="+mn-lt"/>
                <a:cs typeface="+mn-lt"/>
              </a:rPr>
              <a:t>models.py                  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      # </a:t>
            </a:r>
            <a:r>
              <a:rPr lang="en-GB" sz="1600" dirty="0" err="1">
                <a:latin typeface="Calibri"/>
                <a:ea typeface="+mn-lt"/>
                <a:cs typeface="+mn-lt"/>
              </a:rPr>
              <a:t>Pydantic</a:t>
            </a:r>
            <a:r>
              <a:rPr lang="en-GB" sz="1600" dirty="0">
                <a:latin typeface="Calibri"/>
                <a:ea typeface="+mn-lt"/>
                <a:cs typeface="+mn-lt"/>
              </a:rPr>
              <a:t> 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schemas (user &amp; book)</a:t>
            </a:r>
            <a:endParaRPr lang="en-GB" sz="1600" dirty="0">
              <a:latin typeface="Calibri"/>
              <a:ea typeface="Calibri"/>
              <a:cs typeface="Calibri"/>
            </a:endParaRPr>
          </a:p>
          <a:p>
            <a:r>
              <a:rPr lang="en-GB" sz="1600" dirty="0">
                <a:latin typeface="Calibri"/>
                <a:ea typeface="+mn-lt"/>
                <a:cs typeface="+mn-lt"/>
              </a:rPr>
              <a:t> 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|__routes</a:t>
            </a:r>
            <a:r>
              <a:rPr lang="en-GB" sz="1600" dirty="0">
                <a:latin typeface="Calibri"/>
                <a:ea typeface="+mn-lt"/>
                <a:cs typeface="+mn-lt"/>
              </a:rPr>
              <a:t> </a:t>
            </a:r>
            <a:endParaRPr lang="en-GB" sz="1600" dirty="0" smtClean="0">
              <a:latin typeface="Calibri"/>
              <a:ea typeface="+mn-lt"/>
              <a:cs typeface="+mn-lt"/>
            </a:endParaRPr>
          </a:p>
          <a:p>
            <a:r>
              <a:rPr lang="en-GB" sz="1600" dirty="0">
                <a:latin typeface="Calibri"/>
                <a:ea typeface="+mn-lt"/>
                <a:cs typeface="+mn-lt"/>
              </a:rPr>
              <a:t> 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|__users.py</a:t>
            </a:r>
            <a:r>
              <a:rPr lang="en-GB" sz="1600" dirty="0">
                <a:latin typeface="Calibri"/>
                <a:ea typeface="+mn-lt"/>
                <a:cs typeface="+mn-lt"/>
              </a:rPr>
              <a:t> 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 </a:t>
            </a:r>
            <a:r>
              <a:rPr lang="en-GB" sz="1600" dirty="0">
                <a:latin typeface="Calibri"/>
                <a:ea typeface="+mn-lt"/>
                <a:cs typeface="+mn-lt"/>
              </a:rPr>
              <a:t>             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    # User login &amp; </a:t>
            </a:r>
            <a:r>
              <a:rPr lang="en-GB" sz="1600" dirty="0" err="1" smtClean="0">
                <a:latin typeface="Calibri"/>
                <a:ea typeface="+mn-lt"/>
                <a:cs typeface="+mn-lt"/>
              </a:rPr>
              <a:t>Registeration</a:t>
            </a:r>
            <a:endParaRPr lang="en-GB" sz="1600" dirty="0" smtClean="0">
              <a:latin typeface="Calibri"/>
              <a:ea typeface="+mn-lt"/>
              <a:cs typeface="+mn-lt"/>
            </a:endParaRPr>
          </a:p>
          <a:p>
            <a:r>
              <a:rPr lang="en-GB" sz="1600" dirty="0">
                <a:latin typeface="Calibri"/>
                <a:ea typeface="+mn-lt"/>
                <a:cs typeface="+mn-lt"/>
              </a:rPr>
              <a:t> 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|__books.py                              # CRUD operations</a:t>
            </a:r>
            <a:endParaRPr lang="en-GB" sz="1600" dirty="0">
              <a:latin typeface="Calibri"/>
              <a:ea typeface="Calibri"/>
              <a:cs typeface="Calibri"/>
            </a:endParaRPr>
          </a:p>
          <a:p>
            <a:r>
              <a:rPr lang="en-GB" sz="1600" dirty="0" smtClean="0">
                <a:latin typeface="Calibri"/>
                <a:ea typeface="+mn-lt"/>
                <a:cs typeface="+mn-lt"/>
              </a:rPr>
              <a:t>|__logs</a:t>
            </a:r>
            <a:r>
              <a:rPr lang="en-GB" sz="1600" dirty="0">
                <a:latin typeface="Calibri"/>
                <a:ea typeface="+mn-lt"/>
                <a:cs typeface="+mn-lt"/>
              </a:rPr>
              <a:t>                       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                 # </a:t>
            </a:r>
            <a:r>
              <a:rPr lang="en-GB" sz="1600" dirty="0">
                <a:latin typeface="Calibri"/>
                <a:ea typeface="+mn-lt"/>
                <a:cs typeface="+mn-lt"/>
              </a:rPr>
              <a:t>Logging</a:t>
            </a:r>
            <a:endParaRPr lang="en-GB" sz="1600" dirty="0">
              <a:latin typeface="Calibri"/>
              <a:ea typeface="Calibri"/>
              <a:cs typeface="Calibri"/>
            </a:endParaRPr>
          </a:p>
          <a:p>
            <a:r>
              <a:rPr lang="en-GB" sz="1600" dirty="0" smtClean="0">
                <a:latin typeface="Calibri"/>
                <a:ea typeface="+mn-lt"/>
                <a:cs typeface="+mn-lt"/>
              </a:rPr>
              <a:t>|__.</a:t>
            </a:r>
            <a:r>
              <a:rPr lang="en-GB" sz="1600" dirty="0" err="1">
                <a:latin typeface="Calibri"/>
                <a:ea typeface="+mn-lt"/>
                <a:cs typeface="+mn-lt"/>
              </a:rPr>
              <a:t>env</a:t>
            </a:r>
            <a:r>
              <a:rPr lang="en-GB" sz="1600" dirty="0">
                <a:latin typeface="Calibri"/>
                <a:ea typeface="+mn-lt"/>
                <a:cs typeface="+mn-lt"/>
              </a:rPr>
              <a:t>                            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            # </a:t>
            </a:r>
            <a:r>
              <a:rPr lang="en-GB" sz="1600" dirty="0">
                <a:latin typeface="Calibri"/>
                <a:ea typeface="+mn-lt"/>
                <a:cs typeface="+mn-lt"/>
              </a:rPr>
              <a:t>Environment variables</a:t>
            </a:r>
            <a:endParaRPr lang="en-GB" sz="1600" dirty="0">
              <a:latin typeface="Calibri"/>
              <a:ea typeface="Calibri"/>
              <a:cs typeface="Calibri"/>
            </a:endParaRPr>
          </a:p>
          <a:p>
            <a:r>
              <a:rPr lang="en-GB" sz="1600" dirty="0" smtClean="0">
                <a:latin typeface="Calibri"/>
                <a:ea typeface="+mn-lt"/>
                <a:cs typeface="+mn-lt"/>
              </a:rPr>
              <a:t>|__book_api.log</a:t>
            </a:r>
            <a:r>
              <a:rPr lang="en-GB" sz="1600" dirty="0">
                <a:latin typeface="Calibri"/>
                <a:ea typeface="+mn-lt"/>
                <a:cs typeface="+mn-lt"/>
              </a:rPr>
              <a:t>                     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    # </a:t>
            </a:r>
            <a:r>
              <a:rPr lang="en-GB" sz="1600" dirty="0">
                <a:latin typeface="Calibri"/>
                <a:ea typeface="+mn-lt"/>
                <a:cs typeface="+mn-lt"/>
              </a:rPr>
              <a:t>Logs</a:t>
            </a:r>
            <a:endParaRPr lang="en-GB" sz="1600" dirty="0">
              <a:latin typeface="Calibri"/>
              <a:ea typeface="Calibri"/>
              <a:cs typeface="Calibri"/>
            </a:endParaRPr>
          </a:p>
          <a:p>
            <a:r>
              <a:rPr lang="en-GB" sz="1600" dirty="0">
                <a:latin typeface="Calibri"/>
                <a:ea typeface="+mn-lt"/>
                <a:cs typeface="+mn-lt"/>
              </a:rPr>
              <a:t>|__requirements.txt     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                  # </a:t>
            </a:r>
            <a:r>
              <a:rPr lang="en-GB" sz="1600" dirty="0">
                <a:latin typeface="Calibri"/>
                <a:ea typeface="+mn-lt"/>
                <a:cs typeface="+mn-lt"/>
              </a:rPr>
              <a:t>Dependencies</a:t>
            </a:r>
            <a:endParaRPr lang="en-GB" sz="1600" dirty="0"/>
          </a:p>
          <a:p>
            <a:r>
              <a:rPr lang="en-GB" sz="1600" dirty="0" smtClean="0">
                <a:latin typeface="Calibri"/>
                <a:ea typeface="+mn-lt"/>
                <a:cs typeface="+mn-lt"/>
              </a:rPr>
              <a:t>|__</a:t>
            </a:r>
            <a:r>
              <a:rPr lang="en-GB" sz="1600" dirty="0" err="1" smtClean="0">
                <a:latin typeface="Calibri"/>
                <a:ea typeface="+mn-lt"/>
                <a:cs typeface="+mn-lt"/>
              </a:rPr>
              <a:t>book_tracker_postman.json</a:t>
            </a:r>
            <a:r>
              <a:rPr lang="en-GB" sz="1600" dirty="0">
                <a:latin typeface="Calibri"/>
                <a:ea typeface="+mn-lt"/>
                <a:cs typeface="+mn-lt"/>
              </a:rPr>
              <a:t>    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#Postman </a:t>
            </a:r>
            <a:r>
              <a:rPr lang="en-GB" sz="1600" dirty="0" err="1" smtClean="0">
                <a:latin typeface="Calibri"/>
                <a:ea typeface="+mn-lt"/>
                <a:cs typeface="+mn-lt"/>
              </a:rPr>
              <a:t>Json</a:t>
            </a:r>
            <a:r>
              <a:rPr lang="en-GB" sz="1600" dirty="0" smtClean="0">
                <a:latin typeface="Calibri"/>
                <a:ea typeface="+mn-lt"/>
                <a:cs typeface="+mn-lt"/>
              </a:rPr>
              <a:t> </a:t>
            </a:r>
            <a:r>
              <a:rPr lang="en-GB" sz="1600" dirty="0">
                <a:latin typeface="Calibri"/>
                <a:ea typeface="+mn-lt"/>
                <a:cs typeface="+mn-lt"/>
              </a:rPr>
              <a:t>Storage</a:t>
            </a:r>
            <a:endParaRPr lang="en-GB" sz="16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014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02CEC96-917F-F5DB-6181-A916C712983E}"/>
              </a:ext>
            </a:extLst>
          </p:cNvPr>
          <p:cNvSpPr/>
          <p:nvPr/>
        </p:nvSpPr>
        <p:spPr>
          <a:xfrm>
            <a:off x="10078212" y="790784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4CEEE52-5885-5956-66A1-3438CD49DCE9}"/>
              </a:ext>
            </a:extLst>
          </p:cNvPr>
          <p:cNvSpPr/>
          <p:nvPr/>
        </p:nvSpPr>
        <p:spPr>
          <a:xfrm>
            <a:off x="2813498" y="5117974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4C348A-9148-34AF-2105-D3F121073431}"/>
              </a:ext>
            </a:extLst>
          </p:cNvPr>
          <p:cNvGrpSpPr/>
          <p:nvPr/>
        </p:nvGrpSpPr>
        <p:grpSpPr>
          <a:xfrm>
            <a:off x="232872" y="6271130"/>
            <a:ext cx="5351499" cy="388987"/>
            <a:chOff x="618333" y="6026099"/>
            <a:chExt cx="4886323" cy="38898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524A1A9-9EA3-46F1-6417-9E7900E3A706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0415DFB4-2B9C-8DEB-A07C-7DC3FDF58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95B1BB2-6152-6503-8330-06F847EFF45D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E5EA11B-B599-5DB0-94AC-8F7597E34906}"/>
              </a:ext>
            </a:extLst>
          </p:cNvPr>
          <p:cNvSpPr txBox="1"/>
          <p:nvPr/>
        </p:nvSpPr>
        <p:spPr>
          <a:xfrm>
            <a:off x="737696" y="6295645"/>
            <a:ext cx="4381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 Tracker API</a:t>
            </a:r>
            <a:endParaRPr lang="en-US" sz="16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82BB11-9906-C358-C764-21201EE81F0F}"/>
              </a:ext>
            </a:extLst>
          </p:cNvPr>
          <p:cNvSpPr/>
          <p:nvPr/>
        </p:nvSpPr>
        <p:spPr>
          <a:xfrm>
            <a:off x="0" y="-27992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15BCB7-E3C9-3D9F-072D-A75F51A46CDC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E8A7C43-0984-26B1-889D-C3537FDD83BF}"/>
              </a:ext>
            </a:extLst>
          </p:cNvPr>
          <p:cNvSpPr txBox="1">
            <a:spLocks/>
          </p:cNvSpPr>
          <p:nvPr/>
        </p:nvSpPr>
        <p:spPr>
          <a:xfrm>
            <a:off x="1460266" y="2210722"/>
            <a:ext cx="293635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400" b="1" dirty="0" smtClean="0">
                <a:solidFill>
                  <a:srgbClr val="1B134C"/>
                </a:solidFill>
              </a:rPr>
              <a:t>Workflow</a:t>
            </a:r>
            <a:endParaRPr lang="en-IN" sz="5400" b="1" dirty="0">
              <a:solidFill>
                <a:srgbClr val="1B134C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584371" y="2146528"/>
            <a:ext cx="1500378" cy="353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User Logins</a:t>
            </a:r>
            <a:endParaRPr lang="en-IN" sz="1400" dirty="0"/>
          </a:p>
        </p:txBody>
      </p:sp>
      <p:sp>
        <p:nvSpPr>
          <p:cNvPr id="26" name="Rectangle 25"/>
          <p:cNvSpPr/>
          <p:nvPr/>
        </p:nvSpPr>
        <p:spPr>
          <a:xfrm>
            <a:off x="4245429" y="3262977"/>
            <a:ext cx="1122488" cy="353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Adds book</a:t>
            </a:r>
            <a:endParaRPr lang="en-IN" sz="1400" dirty="0"/>
          </a:p>
        </p:txBody>
      </p:sp>
      <p:sp>
        <p:nvSpPr>
          <p:cNvPr id="36" name="Rectangle 35"/>
          <p:cNvSpPr/>
          <p:nvPr/>
        </p:nvSpPr>
        <p:spPr>
          <a:xfrm>
            <a:off x="6531429" y="710227"/>
            <a:ext cx="1716832" cy="353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User Registers</a:t>
            </a:r>
            <a:endParaRPr lang="en-IN" sz="1400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315202" y="1063817"/>
            <a:ext cx="0" cy="3175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6204855" y="1721638"/>
            <a:ext cx="2276670" cy="122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204855" y="1721638"/>
            <a:ext cx="0" cy="403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481525" y="1721638"/>
            <a:ext cx="2" cy="3993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964489" y="2127732"/>
            <a:ext cx="1618049" cy="3849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User already Exists</a:t>
            </a:r>
            <a:endParaRPr lang="en-IN" sz="1400" dirty="0"/>
          </a:p>
        </p:txBody>
      </p:sp>
      <p:sp>
        <p:nvSpPr>
          <p:cNvPr id="72" name="Diamond 71"/>
          <p:cNvSpPr/>
          <p:nvPr/>
        </p:nvSpPr>
        <p:spPr>
          <a:xfrm>
            <a:off x="6844003" y="1318784"/>
            <a:ext cx="998375" cy="83015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/>
          <p:cNvSpPr txBox="1"/>
          <p:nvPr/>
        </p:nvSpPr>
        <p:spPr>
          <a:xfrm>
            <a:off x="5584371" y="1407840"/>
            <a:ext cx="993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Success</a:t>
            </a:r>
            <a:endParaRPr lang="en-IN" sz="1600" dirty="0"/>
          </a:p>
        </p:txBody>
      </p:sp>
      <p:sp>
        <p:nvSpPr>
          <p:cNvPr id="74" name="TextBox 73"/>
          <p:cNvSpPr txBox="1"/>
          <p:nvPr/>
        </p:nvSpPr>
        <p:spPr>
          <a:xfrm>
            <a:off x="8248261" y="1370549"/>
            <a:ext cx="696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Failed</a:t>
            </a:r>
            <a:endParaRPr lang="en-IN" sz="16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6226333" y="2500118"/>
            <a:ext cx="0" cy="403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4702629" y="2900252"/>
            <a:ext cx="5202129" cy="12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928740" y="3285861"/>
            <a:ext cx="1115009" cy="353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Get book</a:t>
            </a:r>
            <a:endParaRPr lang="en-IN" sz="1400" dirty="0"/>
          </a:p>
        </p:txBody>
      </p:sp>
      <p:sp>
        <p:nvSpPr>
          <p:cNvPr id="83" name="Rectangle 82"/>
          <p:cNvSpPr/>
          <p:nvPr/>
        </p:nvSpPr>
        <p:spPr>
          <a:xfrm>
            <a:off x="7457538" y="3221085"/>
            <a:ext cx="1231343" cy="353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Update book</a:t>
            </a:r>
            <a:endParaRPr lang="en-IN" sz="1400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717884" y="2903298"/>
            <a:ext cx="0" cy="403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512764" y="2888898"/>
            <a:ext cx="0" cy="403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966190" y="2903653"/>
            <a:ext cx="1" cy="325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9891587" y="2900846"/>
            <a:ext cx="13171" cy="365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9280612" y="3275308"/>
            <a:ext cx="1221950" cy="353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Delete book</a:t>
            </a:r>
            <a:endParaRPr lang="en-IN" sz="1400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4815708" y="3611278"/>
            <a:ext cx="0" cy="403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4297451" y="4006940"/>
            <a:ext cx="1018444" cy="11110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New Book Added</a:t>
            </a:r>
            <a:endParaRPr lang="en-IN" sz="1400" dirty="0"/>
          </a:p>
        </p:txBody>
      </p:sp>
      <p:sp>
        <p:nvSpPr>
          <p:cNvPr id="106" name="Oval 105"/>
          <p:cNvSpPr/>
          <p:nvPr/>
        </p:nvSpPr>
        <p:spPr>
          <a:xfrm>
            <a:off x="6087305" y="4030400"/>
            <a:ext cx="997444" cy="108757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Read Book</a:t>
            </a:r>
            <a:endParaRPr lang="en-IN" sz="1400" dirty="0"/>
          </a:p>
        </p:txBody>
      </p:sp>
      <p:sp>
        <p:nvSpPr>
          <p:cNvPr id="107" name="Oval 106"/>
          <p:cNvSpPr/>
          <p:nvPr/>
        </p:nvSpPr>
        <p:spPr>
          <a:xfrm>
            <a:off x="7710098" y="4014458"/>
            <a:ext cx="997444" cy="11035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Read Book</a:t>
            </a:r>
            <a:endParaRPr lang="en-IN" sz="1400" dirty="0"/>
          </a:p>
        </p:txBody>
      </p:sp>
      <p:sp>
        <p:nvSpPr>
          <p:cNvPr id="108" name="Oval 107"/>
          <p:cNvSpPr/>
          <p:nvPr/>
        </p:nvSpPr>
        <p:spPr>
          <a:xfrm>
            <a:off x="9405257" y="4002833"/>
            <a:ext cx="985052" cy="111514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Delete Book</a:t>
            </a:r>
            <a:endParaRPr lang="en-IN" sz="14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6578078" y="3655896"/>
            <a:ext cx="0" cy="403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194381" y="3603760"/>
            <a:ext cx="0" cy="403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9891587" y="3639451"/>
            <a:ext cx="0" cy="4031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76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300</Words>
  <Application>Microsoft Office PowerPoint</Application>
  <PresentationFormat>Widescreen</PresentationFormat>
  <Paragraphs>105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Poppins</vt:lpstr>
      <vt:lpstr>Office Theme</vt:lpstr>
      <vt:lpstr>PowerPoint Presentation</vt:lpstr>
      <vt:lpstr>Agenda</vt:lpstr>
      <vt:lpstr>Project Overview</vt:lpstr>
      <vt:lpstr>PowerPoint Presentation</vt:lpstr>
      <vt:lpstr>                                   Objectives</vt:lpstr>
      <vt:lpstr>PowerPoint Presentation</vt:lpstr>
      <vt:lpstr>PowerPoint Presentation</vt:lpstr>
      <vt:lpstr>PowerPoint Presentation</vt:lpstr>
      <vt:lpstr>PowerPoint Presentation</vt:lpstr>
      <vt:lpstr>Future Scope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Nandanwar</dc:creator>
  <cp:lastModifiedBy>Vamsi Krishna</cp:lastModifiedBy>
  <cp:revision>25</cp:revision>
  <dcterms:created xsi:type="dcterms:W3CDTF">2025-08-25T08:51:55Z</dcterms:created>
  <dcterms:modified xsi:type="dcterms:W3CDTF">2025-09-10T09:06:40Z</dcterms:modified>
</cp:coreProperties>
</file>