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3" r:id="rId4"/>
    <p:sldId id="261" r:id="rId5"/>
    <p:sldId id="266" r:id="rId6"/>
    <p:sldId id="268" r:id="rId7"/>
    <p:sldId id="257" r:id="rId8"/>
    <p:sldId id="260" r:id="rId9"/>
    <p:sldId id="262" r:id="rId10"/>
    <p:sldId id="265" r:id="rId11"/>
    <p:sldId id="269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34C"/>
    <a:srgbClr val="F39E34"/>
    <a:srgbClr val="F6B0EF"/>
    <a:srgbClr val="EA7E68"/>
    <a:srgbClr val="FFFFFF"/>
    <a:srgbClr val="23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0084-00C4-4D6E-AD66-2FB89884C398}" v="89" dt="2025-09-08T05:29:35.210"/>
    <p1510:client id="{5E14C916-A806-8C1D-A8C4-8795CF0AC13B}" v="23" dt="2025-09-09T04:33:51.387"/>
    <p1510:client id="{66C7B697-138B-C77B-960E-1D84C760125B}" v="802" dt="2025-09-08T10:38:25.730"/>
    <p1510:client id="{6CC0E1E7-2285-1278-1DBC-EB931659D1B9}" v="7" dt="2025-09-08T05:23:59.943"/>
    <p1510:client id="{9A3955EB-6812-E86E-F131-E8A68FD9F101}" v="6" dt="2025-09-08T10:36:15.844"/>
    <p1510:client id="{D6161307-3953-B13C-861D-5BBDF5892469}" v="2" dt="2025-09-08T11:10:34.069"/>
    <p1510:client id="{E8F228DC-951E-0D82-6147-7B9322BA257C}" v="4" dt="2025-09-08T08:46:5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58DA-DB18-5DFE-C6ED-5C0E5BE9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E5052-7CE1-B1CB-93FD-9E7E10839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672DE-6241-691F-6B1E-D26C1B8BB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9DAF1-CCF9-11DD-5DAD-A95F95045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9DE9B-9A6B-E56B-3A2E-48544F06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8E850-7BF3-F953-0587-699BF69EE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1E806-44D7-F165-8A01-EBB92CDA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82158-080C-8795-393F-0DC573462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-228600" y="-186861"/>
            <a:ext cx="12192000" cy="7142831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dirty="0">
                <a:ea typeface="Calibri"/>
                <a:cs typeface="Calibri"/>
              </a:rPr>
              <a:t>Book Tracker </a:t>
            </a:r>
            <a:r>
              <a:rPr lang="en-US" sz="5400" dirty="0" smtClean="0">
                <a:ea typeface="Calibri"/>
                <a:cs typeface="Calibri"/>
              </a:rPr>
              <a:t>API</a:t>
            </a:r>
          </a:p>
          <a:p>
            <a:pPr algn="ctr"/>
            <a:r>
              <a:rPr lang="en-US" sz="2400" dirty="0" smtClean="0">
                <a:ea typeface="Calibri"/>
                <a:cs typeface="Calibri"/>
              </a:rPr>
              <a:t>Based on </a:t>
            </a:r>
            <a:r>
              <a:rPr lang="en-US" sz="2400" dirty="0" err="1" smtClean="0">
                <a:ea typeface="Calibri"/>
                <a:cs typeface="Calibri"/>
              </a:rPr>
              <a:t>FastAPI</a:t>
            </a:r>
            <a:r>
              <a:rPr lang="en-US" sz="2400" dirty="0" smtClean="0">
                <a:ea typeface="Calibri"/>
                <a:cs typeface="Calibri"/>
              </a:rPr>
              <a:t> + MongoDB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1826" y="-186861"/>
            <a:ext cx="1709057" cy="69267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rrrrrr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009327">
            <a:off x="6335507" y="50711"/>
            <a:ext cx="2299791" cy="5480193"/>
            <a:chOff x="3753542" y="990487"/>
            <a:chExt cx="2046332" cy="487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22B-C361-6BC6-BBA9-9CB13333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Future Scope</a:t>
            </a:r>
            <a:endParaRPr lang="en-IN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0AA06F-6C54-6971-B5AE-1727DC0183B6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5C4D3C-49C5-A6F7-E081-960C801F766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3024A23-B966-99F0-2932-F8041F7D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1A33C0-487C-9565-F78C-5640D9A50B14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093629-D47A-7CB9-6C09-21BA28FC3426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58BFB37-5A63-C8D0-421D-BBBD1A0413D3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E2D424A-23D2-21A0-A20A-3103B805FD45}"/>
              </a:ext>
            </a:extLst>
          </p:cNvPr>
          <p:cNvSpPr/>
          <p:nvPr/>
        </p:nvSpPr>
        <p:spPr>
          <a:xfrm>
            <a:off x="8315708" y="5934929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3B7B15-45A0-0452-A1B7-15716A2C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55" y="1505199"/>
            <a:ext cx="10515600" cy="4351338"/>
          </a:xfrm>
        </p:spPr>
        <p:txBody>
          <a:bodyPr/>
          <a:lstStyle/>
          <a:p>
            <a:r>
              <a:rPr lang="en-US" dirty="0" smtClean="0"/>
              <a:t>Allow sharing of book collection between Users</a:t>
            </a:r>
          </a:p>
          <a:p>
            <a:r>
              <a:rPr lang="en-US" dirty="0" smtClean="0"/>
              <a:t>Enable book searching, filtering, rating and sorting</a:t>
            </a:r>
          </a:p>
          <a:p>
            <a:r>
              <a:rPr lang="en-US" dirty="0" smtClean="0"/>
              <a:t>Email or Push notifications for Unfinished 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CC197-AB5D-480D-D384-800E2D78ED9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5D92C-3602-88FF-DEA4-F06FA9F7552E}"/>
              </a:ext>
            </a:extLst>
          </p:cNvPr>
          <p:cNvSpPr/>
          <p:nvPr/>
        </p:nvSpPr>
        <p:spPr>
          <a:xfrm>
            <a:off x="10877550" y="4970884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C0487C-2EE6-62CE-BC73-630829951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" y="3068634"/>
            <a:ext cx="2600762" cy="26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398-2819-CF58-DB51-843367F368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1B134C"/>
                </a:solidFill>
              </a:rPr>
              <a:t>Conclusion</a:t>
            </a:r>
            <a:endParaRPr lang="en-IN" b="1" dirty="0">
              <a:solidFill>
                <a:srgbClr val="1B134C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CED7968-B653-62DE-0E0E-15ED850B721F}"/>
              </a:ext>
            </a:extLst>
          </p:cNvPr>
          <p:cNvSpPr txBox="1">
            <a:spLocks/>
          </p:cNvSpPr>
          <p:nvPr/>
        </p:nvSpPr>
        <p:spPr>
          <a:xfrm>
            <a:off x="700586" y="1647826"/>
            <a:ext cx="632814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Developed a </a:t>
            </a:r>
            <a:r>
              <a:rPr lang="en-US" dirty="0" err="1" smtClean="0"/>
              <a:t>FastAPI</a:t>
            </a:r>
            <a:r>
              <a:rPr lang="en-US" dirty="0" smtClean="0"/>
              <a:t> + MongoDB Book Tracker API</a:t>
            </a:r>
          </a:p>
          <a:p>
            <a:r>
              <a:rPr lang="en-US" dirty="0" smtClean="0"/>
              <a:t>Helps users Manage book repository </a:t>
            </a:r>
          </a:p>
          <a:p>
            <a:r>
              <a:rPr lang="en-US" dirty="0" smtClean="0"/>
              <a:t>Provides User specific books CRUD Operations</a:t>
            </a:r>
          </a:p>
          <a:p>
            <a:r>
              <a:rPr lang="en-US" dirty="0" smtClean="0"/>
              <a:t>Sets Foundation for future enhancements-&gt; Sharing </a:t>
            </a:r>
            <a:r>
              <a:rPr lang="en-US" dirty="0"/>
              <a:t>of book collection between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25575-33CD-9E8F-FFC7-BF93AEBB85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AE01C-F12E-C40A-F8FF-61D17BACEFCF}"/>
              </a:ext>
            </a:extLst>
          </p:cNvPr>
          <p:cNvSpPr/>
          <p:nvPr/>
        </p:nvSpPr>
        <p:spPr>
          <a:xfrm>
            <a:off x="11493794" y="4914900"/>
            <a:ext cx="698205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615A5-4E7C-285F-AFBB-503A3D34E142}"/>
              </a:ext>
            </a:extLst>
          </p:cNvPr>
          <p:cNvSpPr/>
          <p:nvPr/>
        </p:nvSpPr>
        <p:spPr>
          <a:xfrm>
            <a:off x="9386279" y="3547778"/>
            <a:ext cx="1356787" cy="132556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86AD-0F82-31A4-E638-8990D9226C52}"/>
              </a:ext>
            </a:extLst>
          </p:cNvPr>
          <p:cNvSpPr/>
          <p:nvPr/>
        </p:nvSpPr>
        <p:spPr>
          <a:xfrm>
            <a:off x="7483032" y="1823613"/>
            <a:ext cx="2216089" cy="2121194"/>
          </a:xfrm>
          <a:prstGeom prst="rect">
            <a:avLst/>
          </a:prstGeom>
          <a:solidFill>
            <a:srgbClr val="23AAAD"/>
          </a:solidFill>
          <a:ln>
            <a:solidFill>
              <a:srgbClr val="23AAA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1D0FA-9BDA-E71C-D62D-7690E0BC0095}"/>
              </a:ext>
            </a:extLst>
          </p:cNvPr>
          <p:cNvSpPr txBox="1"/>
          <p:nvPr/>
        </p:nvSpPr>
        <p:spPr>
          <a:xfrm>
            <a:off x="8008092" y="2318130"/>
            <a:ext cx="2372348" cy="222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41918-5674-29BB-139E-07C165E7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18" y="2583883"/>
            <a:ext cx="1690233" cy="16902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D9EB030-96F4-E76F-BEF1-F353A097F930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3BD9E-E391-A89B-20A1-62234D793C11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" name="Graphic 8">
              <a:extLst>
                <a:ext uri="{FF2B5EF4-FFF2-40B4-BE49-F238E27FC236}">
                  <a16:creationId xmlns:a16="http://schemas.microsoft.com/office/drawing/2014/main" id="{C0327753-4E27-C8BE-14C2-5A6F5ACF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F5B82F-7C17-DA7E-3A39-077A0CC5D3F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1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5D6E-75BE-3BF8-DDFF-AEFFFAB7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51C9-50E1-D6E7-1A31-0100DAF93BD5}"/>
              </a:ext>
            </a:extLst>
          </p:cNvPr>
          <p:cNvSpPr/>
          <p:nvPr/>
        </p:nvSpPr>
        <p:spPr>
          <a:xfrm>
            <a:off x="0" y="58711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7761C-828E-FF7C-E1DA-E59A8E2AF68F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43686-7E6A-4CFC-EB4B-F0BC1CE50BF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>
                  <a:solidFill>
                    <a:srgbClr val="1B134C"/>
                  </a:solidFill>
                  <a:latin typeface="Poppins"/>
                  <a:cs typeface="Poppins"/>
                </a:rPr>
                <a:t>PPT Deck Name</a:t>
              </a:r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B8019E4-3052-E355-AC05-A6B23674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A24FC2-CF6A-5B4D-1C5F-4C0CC5ABE0A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025B9C4-F752-BA55-ED61-374A73D75A56}"/>
              </a:ext>
            </a:extLst>
          </p:cNvPr>
          <p:cNvSpPr/>
          <p:nvPr/>
        </p:nvSpPr>
        <p:spPr>
          <a:xfrm>
            <a:off x="5350417" y="5188524"/>
            <a:ext cx="12353" cy="30919"/>
          </a:xfrm>
          <a:custGeom>
            <a:avLst/>
            <a:gdLst>
              <a:gd name="connsiteX0" fmla="*/ 12353 w 12353"/>
              <a:gd name="connsiteY0" fmla="*/ 0 h 30919"/>
              <a:gd name="connsiteX1" fmla="*/ 12353 w 12353"/>
              <a:gd name="connsiteY1" fmla="*/ 30919 h 30919"/>
              <a:gd name="connsiteX2" fmla="*/ 0 w 12353"/>
              <a:gd name="connsiteY2" fmla="*/ 30919 h 30919"/>
              <a:gd name="connsiteX3" fmla="*/ 12353 w 12353"/>
              <a:gd name="connsiteY3" fmla="*/ 0 h 3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3" h="30919">
                <a:moveTo>
                  <a:pt x="12353" y="0"/>
                </a:moveTo>
                <a:lnTo>
                  <a:pt x="12353" y="30919"/>
                </a:lnTo>
                <a:lnTo>
                  <a:pt x="0" y="30919"/>
                </a:lnTo>
                <a:lnTo>
                  <a:pt x="1235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F69D18-CE50-461C-EEC6-410F6DE31B4A}"/>
              </a:ext>
            </a:extLst>
          </p:cNvPr>
          <p:cNvSpPr/>
          <p:nvPr/>
        </p:nvSpPr>
        <p:spPr>
          <a:xfrm>
            <a:off x="8199398" y="5188528"/>
            <a:ext cx="12351" cy="30914"/>
          </a:xfrm>
          <a:custGeom>
            <a:avLst/>
            <a:gdLst>
              <a:gd name="connsiteX0" fmla="*/ 0 w 12351"/>
              <a:gd name="connsiteY0" fmla="*/ 0 h 30914"/>
              <a:gd name="connsiteX1" fmla="*/ 12351 w 12351"/>
              <a:gd name="connsiteY1" fmla="*/ 30914 h 30914"/>
              <a:gd name="connsiteX2" fmla="*/ 0 w 12351"/>
              <a:gd name="connsiteY2" fmla="*/ 30914 h 30914"/>
              <a:gd name="connsiteX3" fmla="*/ 0 w 12351"/>
              <a:gd name="connsiteY3" fmla="*/ 0 h 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1" h="30914">
                <a:moveTo>
                  <a:pt x="0" y="0"/>
                </a:moveTo>
                <a:lnTo>
                  <a:pt x="12351" y="30914"/>
                </a:lnTo>
                <a:lnTo>
                  <a:pt x="0" y="30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E93AAB-0163-5C78-D1FF-50980A9FA6C6}"/>
              </a:ext>
            </a:extLst>
          </p:cNvPr>
          <p:cNvGrpSpPr/>
          <p:nvPr/>
        </p:nvGrpSpPr>
        <p:grpSpPr>
          <a:xfrm rot="6938371">
            <a:off x="985624" y="652133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30C967-4D19-8854-47DB-D03D3DD7FC8C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rgbClr val="F6B0EF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8B0CF06-1611-0CF2-0977-55819630611E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70B5B3-E78A-68DB-29C3-5DDAE0811204}"/>
              </a:ext>
            </a:extLst>
          </p:cNvPr>
          <p:cNvGrpSpPr/>
          <p:nvPr/>
        </p:nvGrpSpPr>
        <p:grpSpPr>
          <a:xfrm rot="6369985">
            <a:off x="3166311" y="1272596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763A57D-B6C7-3F71-5156-01EEBFC9D14E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4A792B2-F3A3-9F41-9961-8645B034BFE3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274B3A-155E-BC4B-7AFA-D7167A86EF15}"/>
              </a:ext>
            </a:extLst>
          </p:cNvPr>
          <p:cNvGrpSpPr/>
          <p:nvPr/>
        </p:nvGrpSpPr>
        <p:grpSpPr>
          <a:xfrm rot="3580616">
            <a:off x="10329586" y="-4806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A111B67-CEBA-663B-DE52-503958A94B0C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rgbClr val="EA7E68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847131-1D3F-2F12-606C-CED38765223C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825E-5970-7586-D169-878B8B1E9337}"/>
              </a:ext>
            </a:extLst>
          </p:cNvPr>
          <p:cNvGrpSpPr/>
          <p:nvPr/>
        </p:nvGrpSpPr>
        <p:grpSpPr>
          <a:xfrm rot="4251561">
            <a:off x="8142680" y="990100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5F071A6-D31F-30D0-23FE-D95995CEC580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A87F852-C757-24CC-AA21-E7BA41C98329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9CD33C-9C40-C210-295F-0604F8C284B8}"/>
              </a:ext>
            </a:extLst>
          </p:cNvPr>
          <p:cNvGrpSpPr/>
          <p:nvPr/>
        </p:nvGrpSpPr>
        <p:grpSpPr>
          <a:xfrm rot="5079748">
            <a:off x="5634384" y="1440377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F1AA71-4177-BBFC-A5A1-877AC3813B10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363FB3-422E-92EB-8940-F50659E63D89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0E701E-3D6D-38C1-7DFA-654042AB9D10}"/>
              </a:ext>
            </a:extLst>
          </p:cNvPr>
          <p:cNvSpPr/>
          <p:nvPr/>
        </p:nvSpPr>
        <p:spPr>
          <a:xfrm>
            <a:off x="152400" y="60235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9E3CD-4890-C761-7EF3-BC07A124DB59}"/>
              </a:ext>
            </a:extLst>
          </p:cNvPr>
          <p:cNvSpPr/>
          <p:nvPr/>
        </p:nvSpPr>
        <p:spPr>
          <a:xfrm>
            <a:off x="152400" y="6100341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EB030-96F4-E76F-BEF1-F353A097F930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A3BD9E-E391-A89B-20A1-62234D793C11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0327753-4E27-C8BE-14C2-5A6F5ACF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F5B82F-7C17-DA7E-3A39-077A0CC5D3F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551E2-5E7D-11D4-8519-E5B061EC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C314-F35F-D34D-E2E0-CB11D2E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ea typeface="Calibri"/>
                <a:cs typeface="Calibri"/>
              </a:rPr>
              <a:t>Agenda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BC5-E200-A8EF-947F-D2D65E9B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0959"/>
            <a:ext cx="10515591" cy="4280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Project Overview</a:t>
            </a: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Tech Stack</a:t>
            </a: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Features (CRUD)</a:t>
            </a:r>
          </a:p>
          <a:p>
            <a:pPr>
              <a:buNone/>
            </a:pPr>
            <a:r>
              <a:rPr lang="en-US" sz="3200" dirty="0" smtClean="0">
                <a:latin typeface="Calibri"/>
                <a:ea typeface="Calibri"/>
                <a:cs typeface="Arial"/>
              </a:rPr>
              <a:t>•</a:t>
            </a:r>
            <a:r>
              <a:rPr lang="en-US" sz="3200" dirty="0" smtClean="0">
                <a:ea typeface="Calibri"/>
                <a:cs typeface="Calibri"/>
              </a:rPr>
              <a:t>- Architecture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API Workflow </a:t>
            </a:r>
            <a:endParaRPr lang="en-US" sz="3200" dirty="0" smtClean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 smtClean="0">
                <a:latin typeface="Calibri"/>
                <a:ea typeface="Calibri"/>
                <a:cs typeface="Arial"/>
              </a:rPr>
              <a:t>•</a:t>
            </a:r>
            <a:r>
              <a:rPr lang="en-US" sz="3200" dirty="0" smtClean="0">
                <a:ea typeface="Calibri"/>
                <a:cs typeface="Calibri"/>
              </a:rPr>
              <a:t>- Future Scope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Conclusion</a:t>
            </a:r>
            <a:endParaRPr lang="en-US" sz="3200" dirty="0"/>
          </a:p>
          <a:p>
            <a:pPr algn="just">
              <a:buNone/>
            </a:pPr>
            <a:endParaRPr lang="en-US" b="1" dirty="0"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6A2CF0-4EBB-27DD-C7A1-12777F840915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B165D0-A3C4-A8FB-4966-C854FF22CC6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70BBEF-DAEF-880E-E36B-EB261F0F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83D593-93F5-9A09-D173-9DEB8ECEDAD6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B5C496-863A-1893-8BE0-D3D42929C407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709A70-213B-94F0-9404-1E1D979E553C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9CD65D4-6272-DA83-123E-CD75FD451B0F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8E9C0D0-5595-E260-B199-F3E162CE7F37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F0F6-8883-69EE-5065-C0FCB7A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ea typeface="Calibri"/>
                <a:cs typeface="Calibri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ECB5-3247-C946-5FC7-A3DADEB2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0959"/>
            <a:ext cx="10515591" cy="4280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endParaRPr lang="en-US" b="1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This project is a </a:t>
            </a:r>
            <a:r>
              <a:rPr lang="en-US" dirty="0" smtClean="0">
                <a:ea typeface="+mn-lt"/>
                <a:cs typeface="+mn-lt"/>
              </a:rPr>
              <a:t>Developing Book Tracker </a:t>
            </a:r>
            <a:r>
              <a:rPr lang="en-US" dirty="0">
                <a:ea typeface="+mn-lt"/>
                <a:cs typeface="+mn-lt"/>
              </a:rPr>
              <a:t>API built using </a:t>
            </a:r>
            <a:r>
              <a:rPr lang="en-US" dirty="0" err="1">
                <a:ea typeface="+mn-lt"/>
                <a:cs typeface="+mn-lt"/>
              </a:rPr>
              <a:t>FastAPI</a:t>
            </a:r>
            <a:r>
              <a:rPr lang="en-US" dirty="0">
                <a:ea typeface="+mn-lt"/>
                <a:cs typeface="+mn-lt"/>
              </a:rPr>
              <a:t> and MongoDB.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Handles </a:t>
            </a:r>
            <a:r>
              <a:rPr lang="en-US" dirty="0" smtClean="0">
                <a:ea typeface="+mn-lt"/>
                <a:cs typeface="+mn-lt"/>
              </a:rPr>
              <a:t>Book repository 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Provides CRUD operations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Logs all activities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Tested using Postman</a:t>
            </a:r>
            <a:endParaRPr lang="en-US" dirty="0"/>
          </a:p>
          <a:p>
            <a:pPr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3EB93-95F1-96AB-E43F-9F8E3EE3C6B1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6FC11-3747-517A-912D-354B7A237B3E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A190ABA-78E8-614E-49E8-0ABDC287D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B755D5-9398-0A5D-CDA4-B0B2289B614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57470C1-8613-1A45-9728-DBAE0D8ABCB2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6E37CDA-39D9-6275-4960-EF801BC183B4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BD3BD71-CBD1-74E3-F8A5-59C5B7363872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DD817-0C9A-83B2-07E2-52685EA0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E2D6C21-5F23-FE6A-46C8-637BD7293947}"/>
              </a:ext>
            </a:extLst>
          </p:cNvPr>
          <p:cNvGrpSpPr/>
          <p:nvPr/>
        </p:nvGrpSpPr>
        <p:grpSpPr>
          <a:xfrm>
            <a:off x="732633" y="442914"/>
            <a:ext cx="5130795" cy="5115464"/>
            <a:chOff x="965200" y="1122616"/>
            <a:chExt cx="4248146" cy="4235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0668FB-C0DE-2873-C921-894C7C9EF43B}"/>
                </a:ext>
              </a:extLst>
            </p:cNvPr>
            <p:cNvSpPr/>
            <p:nvPr/>
          </p:nvSpPr>
          <p:spPr>
            <a:xfrm>
              <a:off x="965200" y="1122616"/>
              <a:ext cx="2095498" cy="2095498"/>
            </a:xfrm>
            <a:prstGeom prst="rect">
              <a:avLst/>
            </a:prstGeom>
            <a:solidFill>
              <a:srgbClr val="1B13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04D42-ABE9-D347-A138-5607C5AFBED4}"/>
                </a:ext>
              </a:extLst>
            </p:cNvPr>
            <p:cNvSpPr/>
            <p:nvPr/>
          </p:nvSpPr>
          <p:spPr>
            <a:xfrm>
              <a:off x="3117848" y="3262570"/>
              <a:ext cx="2095498" cy="2095498"/>
            </a:xfrm>
            <a:prstGeom prst="rect">
              <a:avLst/>
            </a:prstGeom>
            <a:solidFill>
              <a:srgbClr val="F39E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C823BB-6B2F-B4F6-47E3-4FFDCDFAED88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6A94CE-24C3-FA4D-37A2-349BF4F0D6D2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53CF436-093F-67CD-A9E7-D8D374E1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E9420E-5C17-032D-AB00-A0171B6EFDCE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D72ED9-8036-2166-326F-A68C3C8511B0}"/>
              </a:ext>
            </a:extLst>
          </p:cNvPr>
          <p:cNvSpPr txBox="1"/>
          <p:nvPr/>
        </p:nvSpPr>
        <p:spPr>
          <a:xfrm>
            <a:off x="5871305" y="892957"/>
            <a:ext cx="5905409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Routes</a:t>
            </a:r>
            <a:r>
              <a:rPr lang="en-GB" sz="2800" dirty="0" smtClean="0">
                <a:ea typeface="+mn-lt"/>
                <a:cs typeface="+mn-lt"/>
              </a:rPr>
              <a:t>→ Login, Registering users and Add, Read, Update, Delete books.</a:t>
            </a: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Authorization</a:t>
            </a:r>
            <a:r>
              <a:rPr lang="en-GB" sz="2800" dirty="0" smtClean="0">
                <a:ea typeface="+mn-lt"/>
                <a:cs typeface="+mn-lt"/>
              </a:rPr>
              <a:t> </a:t>
            </a:r>
            <a:r>
              <a:rPr lang="en-GB" sz="2800" dirty="0">
                <a:ea typeface="+mn-lt"/>
                <a:cs typeface="+mn-lt"/>
              </a:rPr>
              <a:t>→ </a:t>
            </a:r>
            <a:r>
              <a:rPr lang="en-GB" sz="2800" dirty="0" smtClean="0">
                <a:ea typeface="+mn-lt"/>
                <a:cs typeface="+mn-lt"/>
              </a:rPr>
              <a:t>Hashing password and Verify </a:t>
            </a:r>
            <a:r>
              <a:rPr lang="en-GB" sz="2800" dirty="0">
                <a:ea typeface="+mn-lt"/>
                <a:cs typeface="+mn-lt"/>
              </a:rPr>
              <a:t>p</a:t>
            </a:r>
            <a:r>
              <a:rPr lang="en-GB" sz="2800" dirty="0" smtClean="0">
                <a:ea typeface="+mn-lt"/>
                <a:cs typeface="+mn-lt"/>
              </a:rPr>
              <a:t>assword</a:t>
            </a: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Database</a:t>
            </a:r>
            <a:r>
              <a:rPr lang="en-GB" sz="2800" dirty="0" smtClean="0">
                <a:ea typeface="+mn-lt"/>
                <a:cs typeface="+mn-lt"/>
              </a:rPr>
              <a:t> </a:t>
            </a:r>
            <a:r>
              <a:rPr lang="en-GB" sz="2800" dirty="0">
                <a:ea typeface="+mn-lt"/>
                <a:cs typeface="+mn-lt"/>
              </a:rPr>
              <a:t>→ MongoDB storage.</a:t>
            </a:r>
          </a:p>
          <a:p>
            <a:pPr marL="285750" indent="-285750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Logging</a:t>
            </a:r>
            <a:r>
              <a:rPr lang="en-GB" sz="2800" dirty="0" smtClean="0">
                <a:ea typeface="+mn-lt"/>
                <a:cs typeface="+mn-lt"/>
              </a:rPr>
              <a:t> </a:t>
            </a:r>
            <a:r>
              <a:rPr lang="en-GB" sz="2800" dirty="0">
                <a:ea typeface="+mn-lt"/>
                <a:cs typeface="+mn-lt"/>
              </a:rPr>
              <a:t>→ </a:t>
            </a:r>
            <a:r>
              <a:rPr lang="en-GB" sz="2800" dirty="0" smtClean="0">
                <a:ea typeface="+mn-lt"/>
                <a:cs typeface="+mn-lt"/>
              </a:rPr>
              <a:t> Log Information.</a:t>
            </a:r>
            <a:endParaRPr lang="en-GB" sz="2800" dirty="0">
              <a:ea typeface="+mn-lt"/>
              <a:cs typeface="+mn-lt"/>
            </a:endParaRPr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5FDCF-9092-2F1C-3DEE-2FAB31447AE3}"/>
              </a:ext>
            </a:extLst>
          </p:cNvPr>
          <p:cNvSpPr txBox="1"/>
          <p:nvPr/>
        </p:nvSpPr>
        <p:spPr>
          <a:xfrm>
            <a:off x="5153764" y="193470"/>
            <a:ext cx="57859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b="1">
                <a:ea typeface="Calibri"/>
                <a:cs typeface="Calibri"/>
              </a:rPr>
              <a:t>Modules</a:t>
            </a:r>
            <a:endParaRPr lang="en-US" sz="400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6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535CA-D080-8322-DD53-B1D89AB8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8656CE3-6D1C-7DFE-F883-C3D3D0B5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latin typeface="Calibri"/>
                <a:ea typeface="Calibri"/>
                <a:cs typeface="Calibri"/>
              </a:rPr>
              <a:t>                                   Objectives</a:t>
            </a:r>
            <a:endParaRPr lang="en-US" sz="4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722D-6BBC-51BB-37F6-0BBA26F3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Provide a </a:t>
            </a:r>
            <a:r>
              <a:rPr lang="en-US" b="1" dirty="0">
                <a:ea typeface="+mn-lt"/>
                <a:cs typeface="+mn-lt"/>
              </a:rPr>
              <a:t>fast and reliable API</a:t>
            </a:r>
            <a:r>
              <a:rPr lang="en-US" dirty="0">
                <a:ea typeface="+mn-lt"/>
                <a:cs typeface="+mn-lt"/>
              </a:rPr>
              <a:t> for managing </a:t>
            </a:r>
            <a:r>
              <a:rPr lang="en-US" dirty="0" smtClean="0">
                <a:ea typeface="+mn-lt"/>
                <a:cs typeface="+mn-lt"/>
              </a:rPr>
              <a:t>book repository</a:t>
            </a:r>
            <a:r>
              <a:rPr lang="en-US" sz="3200" dirty="0" smtClean="0">
                <a:ea typeface="+mn-lt"/>
                <a:cs typeface="+mn-lt"/>
              </a:rPr>
              <a:t>.</a:t>
            </a:r>
            <a:endParaRPr lang="en-IN" sz="32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Personalized </a:t>
            </a:r>
            <a:r>
              <a:rPr lang="en-US" b="1" dirty="0" smtClean="0"/>
              <a:t>Book repository </a:t>
            </a:r>
            <a:r>
              <a:rPr lang="en-US" b="1" dirty="0"/>
              <a:t>Management</a:t>
            </a:r>
            <a:r>
              <a:rPr lang="en-US" dirty="0"/>
              <a:t> – Allow users to add, update, view, and delete books in their personal </a:t>
            </a:r>
            <a:r>
              <a:rPr lang="en-US" dirty="0" smtClean="0"/>
              <a:t>repository</a:t>
            </a:r>
            <a:r>
              <a:rPr lang="en-US" sz="3200" dirty="0" smtClean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Store book and user data reliably using MongoDB for scalability and flexibility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Improve efficiency by </a:t>
            </a:r>
            <a:r>
              <a:rPr lang="en-US" b="1" dirty="0">
                <a:ea typeface="+mn-lt"/>
                <a:cs typeface="+mn-lt"/>
              </a:rPr>
              <a:t>replacing manual processes</a:t>
            </a:r>
            <a:r>
              <a:rPr lang="en-US" dirty="0">
                <a:ea typeface="+mn-lt"/>
                <a:cs typeface="+mn-lt"/>
              </a:rPr>
              <a:t> with APIs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DEFDAB-FA5E-4373-2D7C-0C31D5E39087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397A39-5643-70AD-66A0-93B170F25E2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C18C345-5455-8748-126A-A1EDD8A55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DDCCB3-CF1F-7B8D-1308-55216D5C9293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C0C415-C675-99ED-D788-A856E63CB67A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69ABA05-7211-25D1-878F-E8A63EB08FD8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203F55F-1C78-D52E-BD12-223E8858CD81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45D1E15-18DB-AFA3-5964-23E78454A524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CE269C-D468-E36E-7837-F33A02A3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93" y="34613"/>
            <a:ext cx="1791012" cy="1791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9F-1EF3-06D1-544F-469B60805368}"/>
              </a:ext>
            </a:extLst>
          </p:cNvPr>
          <p:cNvSpPr txBox="1">
            <a:spLocks/>
          </p:cNvSpPr>
          <p:nvPr/>
        </p:nvSpPr>
        <p:spPr>
          <a:xfrm>
            <a:off x="838200" y="61753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>
                <a:solidFill>
                  <a:srgbClr val="1B134C"/>
                </a:solidFill>
              </a:rPr>
              <a:t>Technology</a:t>
            </a:r>
            <a:r>
              <a:rPr lang="en-IN" b="1" smtClean="0"/>
              <a:t> Stack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19D-A752-8135-2BAB-9DC3DB95E15D}"/>
              </a:ext>
            </a:extLst>
          </p:cNvPr>
          <p:cNvSpPr txBox="1">
            <a:spLocks/>
          </p:cNvSpPr>
          <p:nvPr/>
        </p:nvSpPr>
        <p:spPr>
          <a:xfrm>
            <a:off x="838200" y="2009396"/>
            <a:ext cx="600916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- Backend: Python (</a:t>
            </a:r>
            <a:r>
              <a:rPr lang="en-IN" dirty="0" err="1" smtClean="0"/>
              <a:t>FastAPI</a:t>
            </a:r>
            <a:r>
              <a:rPr lang="en-IN" dirty="0" smtClean="0"/>
              <a:t>)</a:t>
            </a:r>
          </a:p>
          <a:p>
            <a:r>
              <a:rPr lang="en-IN" dirty="0" smtClean="0"/>
              <a:t>- Database: MongoDB</a:t>
            </a:r>
          </a:p>
          <a:p>
            <a:r>
              <a:rPr lang="en-IN" dirty="0" smtClean="0"/>
              <a:t>- Authentication: JWT</a:t>
            </a:r>
          </a:p>
          <a:p>
            <a:r>
              <a:rPr lang="en-IN" dirty="0" smtClean="0"/>
              <a:t>- Monitoring &amp; Logging: Logs/book_api.log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AF05E-FB56-3F5F-3520-E3EFFD9A9001}"/>
              </a:ext>
            </a:extLst>
          </p:cNvPr>
          <p:cNvGrpSpPr/>
          <p:nvPr/>
        </p:nvGrpSpPr>
        <p:grpSpPr>
          <a:xfrm>
            <a:off x="232872" y="6271130"/>
            <a:ext cx="504824" cy="388987"/>
            <a:chOff x="618333" y="6026099"/>
            <a:chExt cx="504824" cy="38898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B0CCA0D-98EB-9D6E-781B-FF6085E4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4BEB1B-DAD5-D431-F205-2B895AE6228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C51C48-2197-8DB7-82AC-D1A4F6C249AE}"/>
              </a:ext>
            </a:extLst>
          </p:cNvPr>
          <p:cNvSpPr/>
          <p:nvPr/>
        </p:nvSpPr>
        <p:spPr>
          <a:xfrm>
            <a:off x="0" y="-27992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CC6B7-B72E-C252-F309-552691067F4F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2AAEF-7AA6-7CEF-0ACA-9D58C9520243}"/>
              </a:ext>
            </a:extLst>
          </p:cNvPr>
          <p:cNvSpPr/>
          <p:nvPr/>
        </p:nvSpPr>
        <p:spPr>
          <a:xfrm>
            <a:off x="9414013" y="4787219"/>
            <a:ext cx="159314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889B2-3255-AEEF-0FD7-66FA17478152}"/>
              </a:ext>
            </a:extLst>
          </p:cNvPr>
          <p:cNvSpPr/>
          <p:nvPr/>
        </p:nvSpPr>
        <p:spPr>
          <a:xfrm>
            <a:off x="6149342" y="746814"/>
            <a:ext cx="2663887" cy="2301119"/>
          </a:xfrm>
          <a:prstGeom prst="rect">
            <a:avLst/>
          </a:prstGeom>
          <a:solidFill>
            <a:srgbClr val="23AAAD"/>
          </a:solidFill>
          <a:ln>
            <a:solidFill>
              <a:srgbClr val="23AAA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39FD1-1433-921B-75F9-C609708ED97A}"/>
              </a:ext>
            </a:extLst>
          </p:cNvPr>
          <p:cNvSpPr txBox="1"/>
          <p:nvPr/>
        </p:nvSpPr>
        <p:spPr>
          <a:xfrm>
            <a:off x="7138098" y="1625010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B3499-7649-0C81-8D1E-D7EEB2C78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86" y="2401110"/>
            <a:ext cx="2386109" cy="2386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55C5D4-DBDF-33EC-4587-DDFBCF32D089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5D5C1-CD53-1E56-E137-1E3DA2F697E6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232872" y="6271130"/>
            <a:ext cx="5384157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7403057" y="338953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81DAE-ADB8-72EF-0453-EC6FBC210A57}"/>
              </a:ext>
            </a:extLst>
          </p:cNvPr>
          <p:cNvSpPr txBox="1">
            <a:spLocks/>
          </p:cNvSpPr>
          <p:nvPr/>
        </p:nvSpPr>
        <p:spPr>
          <a:xfrm>
            <a:off x="941529" y="1449354"/>
            <a:ext cx="5514392" cy="873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 smtClean="0">
                <a:solidFill>
                  <a:srgbClr val="1B134C"/>
                </a:solidFill>
              </a:rPr>
              <a:t>Core Features</a:t>
            </a:r>
            <a:endParaRPr lang="en-IN" sz="4400" b="1" dirty="0">
              <a:solidFill>
                <a:srgbClr val="1B134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941528" y="2668555"/>
            <a:ext cx="5599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User Authentication (JWT-based)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B134C"/>
                </a:solidFill>
              </a:rPr>
              <a:t>Book </a:t>
            </a:r>
            <a:r>
              <a:rPr lang="en-IN" sz="2400" dirty="0" smtClean="0">
                <a:solidFill>
                  <a:srgbClr val="1B134C"/>
                </a:solidFill>
              </a:rPr>
              <a:t>Management (CRUD </a:t>
            </a:r>
            <a:r>
              <a:rPr lang="en-IN" sz="2400" dirty="0" err="1" smtClean="0">
                <a:solidFill>
                  <a:srgbClr val="1B134C"/>
                </a:solidFill>
              </a:rPr>
              <a:t>Opeartions</a:t>
            </a:r>
            <a:r>
              <a:rPr lang="en-IN" sz="2400" dirty="0" smtClean="0">
                <a:solidFill>
                  <a:srgbClr val="1B134C"/>
                </a:solidFill>
              </a:rPr>
              <a:t>)</a:t>
            </a:r>
            <a:endParaRPr lang="en-IN" sz="2400" dirty="0">
              <a:solidFill>
                <a:srgbClr val="1B134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User-Specific Data </a:t>
            </a:r>
            <a:r>
              <a:rPr lang="en-IN" sz="2400" dirty="0" smtClean="0"/>
              <a:t>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1B134C"/>
                </a:solidFill>
              </a:rPr>
              <a:t>MongoDB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1B134C"/>
                </a:solidFill>
              </a:rPr>
              <a:t>Logging &amp; Error Handling</a:t>
            </a:r>
            <a:endParaRPr lang="en-IN" sz="2400" dirty="0">
              <a:solidFill>
                <a:srgbClr val="1B13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3BD08F-F515-6D3C-A46A-2B2243C5C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97" y="1986779"/>
            <a:ext cx="2449315" cy="24493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7555457" y="491353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0" y="74585"/>
            <a:ext cx="542925" cy="1647826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DA5EEB-CE11-BB00-B36B-FA135219FC20}"/>
              </a:ext>
            </a:extLst>
          </p:cNvPr>
          <p:cNvSpPr/>
          <p:nvPr/>
        </p:nvSpPr>
        <p:spPr>
          <a:xfrm>
            <a:off x="9496552" y="4594034"/>
            <a:ext cx="2258446" cy="19940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C0A1B-AD10-EA61-F694-B86EA26ACD13}"/>
              </a:ext>
            </a:extLst>
          </p:cNvPr>
          <p:cNvSpPr/>
          <p:nvPr/>
        </p:nvSpPr>
        <p:spPr>
          <a:xfrm>
            <a:off x="6700698" y="140271"/>
            <a:ext cx="3776344" cy="3362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126706" y="6376302"/>
            <a:ext cx="5370579" cy="388987"/>
            <a:chOff x="618333" y="6026099"/>
            <a:chExt cx="5370579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8657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6B3D08-F22C-C780-532A-27893456D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86" y="737037"/>
            <a:ext cx="4112516" cy="54974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4F30B-59A9-ADEF-7793-655D10749199}"/>
              </a:ext>
            </a:extLst>
          </p:cNvPr>
          <p:cNvSpPr txBox="1"/>
          <p:nvPr/>
        </p:nvSpPr>
        <p:spPr>
          <a:xfrm>
            <a:off x="256157" y="381342"/>
            <a:ext cx="51202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4000">
                <a:ea typeface="+mn-lt"/>
                <a:cs typeface="+mn-lt"/>
              </a:rPr>
              <a:t>Architecture</a:t>
            </a:r>
            <a:endParaRPr lang="en-US" sz="400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AC8E6-C190-9D45-51B3-FAE61F7907B3}"/>
              </a:ext>
            </a:extLst>
          </p:cNvPr>
          <p:cNvSpPr txBox="1"/>
          <p:nvPr/>
        </p:nvSpPr>
        <p:spPr>
          <a:xfrm>
            <a:off x="273082" y="1211804"/>
            <a:ext cx="629796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 smtClean="0">
                <a:latin typeface="Calibri"/>
                <a:ea typeface="+mn-lt"/>
                <a:cs typeface="+mn-lt"/>
              </a:rPr>
              <a:t>Book-tracker-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api</a:t>
            </a:r>
            <a:r>
              <a:rPr lang="en-GB" sz="1600" dirty="0">
                <a:latin typeface="Calibri"/>
                <a:ea typeface="+mn-lt"/>
                <a:cs typeface="+mn-lt"/>
              </a:rPr>
              <a:t>/ 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|__app/</a:t>
            </a:r>
            <a:endParaRPr lang="en-GB" sz="1600" dirty="0">
              <a:latin typeface="Calibri"/>
              <a:ea typeface="+mn-lt"/>
              <a:cs typeface="+mn-lt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   |__</a:t>
            </a:r>
            <a:r>
              <a:rPr lang="en-GB" sz="1600" dirty="0">
                <a:latin typeface="Calibri"/>
                <a:ea typeface="+mn-lt"/>
                <a:cs typeface="+mn-lt"/>
              </a:rPr>
              <a:t>main.py        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#</a:t>
            </a:r>
            <a:r>
              <a:rPr lang="en-GB" sz="1600" dirty="0">
                <a:latin typeface="Calibri"/>
                <a:ea typeface="+mn-lt"/>
                <a:cs typeface="+mn-lt"/>
              </a:rPr>
              <a:t> </a:t>
            </a:r>
            <a:r>
              <a:rPr lang="en-GB" sz="1600" dirty="0" err="1">
                <a:latin typeface="Calibri"/>
                <a:ea typeface="+mn-lt"/>
                <a:cs typeface="+mn-lt"/>
              </a:rPr>
              <a:t>FastAPI</a:t>
            </a:r>
            <a:r>
              <a:rPr lang="en-GB" sz="1600" dirty="0">
                <a:latin typeface="Calibri"/>
                <a:ea typeface="+mn-lt"/>
                <a:cs typeface="+mn-lt"/>
              </a:rPr>
              <a:t> app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entry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|__</a:t>
            </a:r>
            <a:r>
              <a:rPr lang="en-GB" sz="1600" dirty="0">
                <a:latin typeface="Calibri"/>
                <a:ea typeface="+mn-lt"/>
                <a:cs typeface="+mn-lt"/>
              </a:rPr>
              <a:t>database.py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MongoDB connection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|__</a:t>
            </a:r>
            <a:r>
              <a:rPr lang="en-GB" sz="1600" dirty="0">
                <a:latin typeface="Calibri"/>
                <a:ea typeface="+mn-lt"/>
                <a:cs typeface="+mn-lt"/>
              </a:rPr>
              <a:t>models.py                 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# </a:t>
            </a:r>
            <a:r>
              <a:rPr lang="en-GB" sz="1600" dirty="0" err="1">
                <a:latin typeface="Calibri"/>
                <a:ea typeface="+mn-lt"/>
                <a:cs typeface="+mn-lt"/>
              </a:rPr>
              <a:t>Pydantic</a:t>
            </a:r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schemas (user &amp; book)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|__routes</a:t>
            </a:r>
            <a:r>
              <a:rPr lang="en-GB" sz="1600" dirty="0">
                <a:latin typeface="Calibri"/>
                <a:ea typeface="+mn-lt"/>
                <a:cs typeface="+mn-lt"/>
              </a:rPr>
              <a:t> </a:t>
            </a:r>
            <a:endParaRPr lang="en-GB" sz="1600" dirty="0" smtClean="0">
              <a:latin typeface="Calibri"/>
              <a:ea typeface="+mn-lt"/>
              <a:cs typeface="+mn-lt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|__users.py</a:t>
            </a:r>
            <a:r>
              <a:rPr lang="en-GB" sz="1600" dirty="0">
                <a:latin typeface="Calibri"/>
                <a:ea typeface="+mn-lt"/>
                <a:cs typeface="+mn-lt"/>
              </a:rPr>
              <a:t>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# User login &amp; 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Registeration</a:t>
            </a:r>
            <a:endParaRPr lang="en-GB" sz="1600" dirty="0" smtClean="0">
              <a:latin typeface="Calibri"/>
              <a:ea typeface="+mn-lt"/>
              <a:cs typeface="+mn-lt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|__books.py                              # CRUD operations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|__logs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Logging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|__.</a:t>
            </a:r>
            <a:r>
              <a:rPr lang="en-GB" sz="1600" dirty="0" err="1">
                <a:latin typeface="Calibri"/>
                <a:ea typeface="+mn-lt"/>
                <a:cs typeface="+mn-lt"/>
              </a:rPr>
              <a:t>env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              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Environment variables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|__book_api.log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Logs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|__requirements.txt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Dependencies</a:t>
            </a:r>
            <a:endParaRPr lang="en-GB" sz="1600" dirty="0"/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book_tracker_postman.json</a:t>
            </a:r>
            <a:r>
              <a:rPr lang="en-GB" sz="1600" dirty="0">
                <a:latin typeface="Calibri"/>
                <a:ea typeface="+mn-lt"/>
                <a:cs typeface="+mn-lt"/>
              </a:rPr>
              <a:t>   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#Postman 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Json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</a:t>
            </a:r>
            <a:r>
              <a:rPr lang="en-GB" sz="1600" dirty="0">
                <a:latin typeface="Calibri"/>
                <a:ea typeface="+mn-lt"/>
                <a:cs typeface="+mn-lt"/>
              </a:rPr>
              <a:t>Storage</a:t>
            </a:r>
            <a:endParaRPr lang="en-GB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2CEC96-917F-F5DB-6181-A916C712983E}"/>
              </a:ext>
            </a:extLst>
          </p:cNvPr>
          <p:cNvSpPr/>
          <p:nvPr/>
        </p:nvSpPr>
        <p:spPr>
          <a:xfrm>
            <a:off x="10078212" y="790784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4CEEE52-5885-5956-66A1-3438CD49DCE9}"/>
              </a:ext>
            </a:extLst>
          </p:cNvPr>
          <p:cNvSpPr/>
          <p:nvPr/>
        </p:nvSpPr>
        <p:spPr>
          <a:xfrm>
            <a:off x="1296995" y="3559674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4C348A-9148-34AF-2105-D3F121073431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24A1A9-9EA3-46F1-6417-9E7900E3A70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415DFB4-2B9C-8DEB-A07C-7DC3FDF5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5B1BB2-6152-6503-8330-06F847EFF45D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82BB11-9906-C358-C764-21201EE81F0F}"/>
              </a:ext>
            </a:extLst>
          </p:cNvPr>
          <p:cNvSpPr/>
          <p:nvPr/>
        </p:nvSpPr>
        <p:spPr>
          <a:xfrm>
            <a:off x="0" y="-27992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15BCB7-E3C9-3D9F-072D-A75F51A46CDC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8A7C43-0984-26B1-889D-C3537FDD83BF}"/>
              </a:ext>
            </a:extLst>
          </p:cNvPr>
          <p:cNvSpPr txBox="1">
            <a:spLocks/>
          </p:cNvSpPr>
          <p:nvPr/>
        </p:nvSpPr>
        <p:spPr>
          <a:xfrm>
            <a:off x="1069798" y="1632965"/>
            <a:ext cx="2936358" cy="87968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 smtClean="0">
                <a:solidFill>
                  <a:srgbClr val="1B134C"/>
                </a:solidFill>
              </a:rPr>
              <a:t>Workflow</a:t>
            </a:r>
            <a:endParaRPr lang="en-IN" sz="5400" b="1" dirty="0">
              <a:solidFill>
                <a:srgbClr val="1B134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84371" y="2146528"/>
            <a:ext cx="1500378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Logins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1783317" y="4589786"/>
            <a:ext cx="1122488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Adds book</a:t>
            </a:r>
            <a:endParaRPr lang="en-IN" sz="1400" dirty="0"/>
          </a:p>
        </p:txBody>
      </p:sp>
      <p:sp>
        <p:nvSpPr>
          <p:cNvPr id="36" name="Rectangle 35"/>
          <p:cNvSpPr/>
          <p:nvPr/>
        </p:nvSpPr>
        <p:spPr>
          <a:xfrm>
            <a:off x="6531429" y="710227"/>
            <a:ext cx="1716832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Registers</a:t>
            </a:r>
            <a:endParaRPr lang="en-IN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315202" y="1063817"/>
            <a:ext cx="0" cy="317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04855" y="1721638"/>
            <a:ext cx="2276670" cy="12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04855" y="1721638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481525" y="1721638"/>
            <a:ext cx="2" cy="399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964489" y="2127732"/>
            <a:ext cx="1618049" cy="38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already Exists</a:t>
            </a:r>
            <a:endParaRPr lang="en-IN" sz="1400" dirty="0"/>
          </a:p>
        </p:txBody>
      </p:sp>
      <p:sp>
        <p:nvSpPr>
          <p:cNvPr id="72" name="Diamond 71"/>
          <p:cNvSpPr/>
          <p:nvPr/>
        </p:nvSpPr>
        <p:spPr>
          <a:xfrm>
            <a:off x="6844003" y="1318784"/>
            <a:ext cx="998375" cy="8301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5584371" y="1407840"/>
            <a:ext cx="9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Success</a:t>
            </a:r>
            <a:endParaRPr lang="en-IN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8248261" y="1370549"/>
            <a:ext cx="696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Failed</a:t>
            </a:r>
            <a:endParaRPr lang="en-IN" sz="1600" dirty="0"/>
          </a:p>
        </p:txBody>
      </p:sp>
      <p:cxnSp>
        <p:nvCxnSpPr>
          <p:cNvPr id="75" name="Straight Connector 74"/>
          <p:cNvCxnSpPr>
            <a:endCxn id="2" idx="0"/>
          </p:cNvCxnSpPr>
          <p:nvPr/>
        </p:nvCxnSpPr>
        <p:spPr>
          <a:xfrm>
            <a:off x="6078262" y="2546036"/>
            <a:ext cx="1" cy="30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240517" y="4227061"/>
            <a:ext cx="5202129" cy="12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466628" y="4612670"/>
            <a:ext cx="1115009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Get book</a:t>
            </a:r>
            <a:endParaRPr lang="en-IN" sz="1400" dirty="0"/>
          </a:p>
        </p:txBody>
      </p:sp>
      <p:sp>
        <p:nvSpPr>
          <p:cNvPr id="83" name="Rectangle 82"/>
          <p:cNvSpPr/>
          <p:nvPr/>
        </p:nvSpPr>
        <p:spPr>
          <a:xfrm>
            <a:off x="4995426" y="4547894"/>
            <a:ext cx="1231343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Update book</a:t>
            </a:r>
            <a:endParaRPr lang="en-IN" sz="1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2255772" y="4230107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050652" y="4215707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04078" y="4230462"/>
            <a:ext cx="1" cy="32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429475" y="4227655"/>
            <a:ext cx="13171" cy="365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6818500" y="4602117"/>
            <a:ext cx="1221950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 book</a:t>
            </a:r>
            <a:endParaRPr lang="en-IN" sz="14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2353596" y="4938087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835339" y="5333749"/>
            <a:ext cx="1018444" cy="1111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New Book Added</a:t>
            </a:r>
            <a:endParaRPr lang="en-IN" sz="1400" dirty="0"/>
          </a:p>
        </p:txBody>
      </p:sp>
      <p:sp>
        <p:nvSpPr>
          <p:cNvPr id="106" name="Oval 105"/>
          <p:cNvSpPr/>
          <p:nvPr/>
        </p:nvSpPr>
        <p:spPr>
          <a:xfrm>
            <a:off x="3625193" y="5357209"/>
            <a:ext cx="997444" cy="1087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Read Book</a:t>
            </a:r>
            <a:endParaRPr lang="en-IN" sz="1400" dirty="0"/>
          </a:p>
        </p:txBody>
      </p:sp>
      <p:sp>
        <p:nvSpPr>
          <p:cNvPr id="107" name="Oval 106"/>
          <p:cNvSpPr/>
          <p:nvPr/>
        </p:nvSpPr>
        <p:spPr>
          <a:xfrm>
            <a:off x="5247986" y="5341267"/>
            <a:ext cx="997444" cy="1103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Read Book</a:t>
            </a:r>
            <a:endParaRPr lang="en-IN" sz="1400" dirty="0"/>
          </a:p>
        </p:txBody>
      </p:sp>
      <p:sp>
        <p:nvSpPr>
          <p:cNvPr id="108" name="Oval 107"/>
          <p:cNvSpPr/>
          <p:nvPr/>
        </p:nvSpPr>
        <p:spPr>
          <a:xfrm>
            <a:off x="6943145" y="5329642"/>
            <a:ext cx="985052" cy="1115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 Book</a:t>
            </a:r>
            <a:endParaRPr lang="en-IN" sz="1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4115966" y="4982705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732269" y="4930569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429475" y="4966260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5311157" y="2848064"/>
            <a:ext cx="1534211" cy="133280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Valid username &amp; password</a:t>
            </a:r>
            <a:endParaRPr lang="en-IN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92951" y="3505070"/>
            <a:ext cx="925663" cy="8408"/>
          </a:xfrm>
          <a:prstGeom prst="line">
            <a:avLst/>
          </a:prstGeom>
          <a:ln w="19050">
            <a:solidFill>
              <a:srgbClr val="1B13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392951" y="3513478"/>
            <a:ext cx="0" cy="726119"/>
          </a:xfrm>
          <a:prstGeom prst="line">
            <a:avLst/>
          </a:prstGeom>
          <a:ln w="19050">
            <a:solidFill>
              <a:srgbClr val="1B13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3"/>
          </p:cNvCxnSpPr>
          <p:nvPr/>
        </p:nvCxnSpPr>
        <p:spPr>
          <a:xfrm flipV="1">
            <a:off x="6845368" y="3513478"/>
            <a:ext cx="1928145" cy="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24" idx="0"/>
          </p:cNvCxnSpPr>
          <p:nvPr/>
        </p:nvCxnSpPr>
        <p:spPr>
          <a:xfrm>
            <a:off x="8770764" y="3513478"/>
            <a:ext cx="48540" cy="439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52165" y="3952569"/>
            <a:ext cx="1334277" cy="11505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Enter Valid username &amp; password</a:t>
            </a:r>
            <a:endParaRPr lang="en-IN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4869805" y="2931745"/>
            <a:ext cx="9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Success</a:t>
            </a:r>
            <a:endParaRPr lang="en-IN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7047058" y="2931745"/>
            <a:ext cx="696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Failed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4876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311</Words>
  <Application>Microsoft Office PowerPoint</Application>
  <PresentationFormat>Widescreen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Agenda</vt:lpstr>
      <vt:lpstr>Project Overview</vt:lpstr>
      <vt:lpstr>PowerPoint Presentation</vt:lpstr>
      <vt:lpstr>                                   Objectives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Nandanwar</dc:creator>
  <cp:lastModifiedBy>Vamsi Krishna</cp:lastModifiedBy>
  <cp:revision>28</cp:revision>
  <dcterms:created xsi:type="dcterms:W3CDTF">2025-08-25T08:51:55Z</dcterms:created>
  <dcterms:modified xsi:type="dcterms:W3CDTF">2025-09-11T04:18:43Z</dcterms:modified>
</cp:coreProperties>
</file>