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13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6000" dirty="0">
                <a:solidFill>
                  <a:srgbClr val="FFFFFF"/>
                </a:solidFill>
              </a:rPr>
              <a:t>Automating Checkout Process in Retail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062848"/>
            <a:ext cx="6434024" cy="141415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2000" dirty="0">
                <a:solidFill>
                  <a:srgbClr val="FFFFFF"/>
                </a:solidFill>
              </a:rPr>
              <a:t>Final Internship Presentation</a:t>
            </a:r>
          </a:p>
          <a:p>
            <a:pPr algn="l">
              <a:lnSpc>
                <a:spcPct val="90000"/>
              </a:lnSpc>
            </a:pPr>
            <a:r>
              <a:rPr lang="en-GB" sz="2000" dirty="0">
                <a:solidFill>
                  <a:srgbClr val="FFFFFF"/>
                </a:solidFill>
              </a:rPr>
              <a:t>Vamsi Krishna </a:t>
            </a:r>
            <a:r>
              <a:rPr lang="en-GB" sz="2000" dirty="0" err="1">
                <a:solidFill>
                  <a:srgbClr val="FFFFFF"/>
                </a:solidFill>
              </a:rPr>
              <a:t>Pirati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400"/>
              <a:t>Challenges and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600" dirty="0"/>
              <a:t>Challenges: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   Tool integration and compatibility.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    Managing large datasets.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    Handling subtle product differences in cluttered environments.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600" dirty="0"/>
              <a:t>Learnings: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   YOLOv11’s robustness in real-world settings.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   Importance of balanced datasets for fine-grained detection.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400"/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/>
              <a:t>- Conclusions:</a:t>
            </a:r>
          </a:p>
          <a:p>
            <a:pPr>
              <a:lnSpc>
                <a:spcPct val="90000"/>
              </a:lnSpc>
            </a:pPr>
            <a:r>
              <a:rPr lang="en-GB" sz="1600"/>
              <a:t>   - YOLOv11 achieves high accuracy for real-time retail checkout systems.</a:t>
            </a:r>
          </a:p>
          <a:p>
            <a:pPr>
              <a:lnSpc>
                <a:spcPct val="90000"/>
              </a:lnSpc>
            </a:pPr>
            <a:r>
              <a:rPr lang="en-GB" sz="1600"/>
              <a:t>   - Fine-grained detection is achievable with balanced training data.</a:t>
            </a:r>
          </a:p>
          <a:p>
            <a:pPr>
              <a:lnSpc>
                <a:spcPct val="90000"/>
              </a:lnSpc>
            </a:pPr>
            <a:endParaRPr lang="en-GB" sz="1600"/>
          </a:p>
          <a:p>
            <a:pPr>
              <a:lnSpc>
                <a:spcPct val="90000"/>
              </a:lnSpc>
            </a:pPr>
            <a:r>
              <a:rPr lang="en-GB" sz="1600"/>
              <a:t>- Recommendations:</a:t>
            </a:r>
          </a:p>
          <a:p>
            <a:pPr>
              <a:lnSpc>
                <a:spcPct val="90000"/>
              </a:lnSpc>
            </a:pPr>
            <a:r>
              <a:rPr lang="en-GB" sz="1600"/>
              <a:t>   - Expand dataset with more product categories.</a:t>
            </a:r>
          </a:p>
          <a:p>
            <a:pPr>
              <a:lnSpc>
                <a:spcPct val="90000"/>
              </a:lnSpc>
            </a:pPr>
            <a:r>
              <a:rPr lang="en-GB" sz="1600"/>
              <a:t>   - Explore advanced domain adaptation and augmentation techniques.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216140" cy="2520508"/>
          </a:xfrm>
        </p:spPr>
        <p:txBody>
          <a:bodyPr anchor="ctr">
            <a:normAutofit/>
          </a:bodyPr>
          <a:lstStyle/>
          <a:p>
            <a:r>
              <a:rPr lang="en-GB" sz="6300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GB" sz="63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 dirty="0"/>
              <a:t>Manual product recognition is labour-intensive and prone to errors.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This project uses YOLOv11 to automate the checkout process in retail.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600" dirty="0"/>
              <a:t>Objectives: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Real-time object detection.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Fine-grained product recognition.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Overcome challenges like domain shifts and dataset imbalance.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17" y="1188637"/>
            <a:ext cx="7488461" cy="1597228"/>
          </a:xfrm>
        </p:spPr>
        <p:txBody>
          <a:bodyPr>
            <a:normAutofit/>
          </a:bodyPr>
          <a:lstStyle/>
          <a:p>
            <a:r>
              <a:rPr lang="en-GB" sz="5200"/>
              <a:t>Problem Statement</a:t>
            </a:r>
          </a:p>
        </p:txBody>
      </p:sp>
      <p:pic>
        <p:nvPicPr>
          <p:cNvPr id="14" name="Picture 13" descr="Cardboard boxes on conveyor belt">
            <a:extLst>
              <a:ext uri="{FF2B5EF4-FFF2-40B4-BE49-F238E27FC236}">
                <a16:creationId xmlns:a16="http://schemas.microsoft.com/office/drawing/2014/main" id="{D1E871B2-15F5-2DEE-6DCB-5CB5B274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35" r="25488" b="-1"/>
          <a:stretch/>
        </p:blipFill>
        <p:spPr>
          <a:xfrm>
            <a:off x="1373281" y="3018327"/>
            <a:ext cx="1588960" cy="27281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2998278"/>
            <a:ext cx="3178692" cy="272819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dirty="0"/>
              <a:t>Retail checkouts require manual barcode scanning, leading to inefficiencies.</a:t>
            </a:r>
          </a:p>
          <a:p>
            <a:pPr>
              <a:lnSpc>
                <a:spcPct val="90000"/>
              </a:lnSpc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Challenges: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Vast product categories with subtle visual differences.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Limited training data for real-world scenarios.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Need for a robust system capable of handling cluttered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GB" sz="630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GB" sz="2100" dirty="0"/>
              <a:t>Develop a dataset for retail product detection.</a:t>
            </a:r>
          </a:p>
          <a:p>
            <a:r>
              <a:rPr lang="en-GB" sz="2100" dirty="0"/>
              <a:t>Train YOLOv11 for high-accuracy, real-time performance.</a:t>
            </a:r>
          </a:p>
          <a:p>
            <a:r>
              <a:rPr lang="en-GB" sz="2100" dirty="0"/>
              <a:t>Optimize the model for speed and performance under cluttered conditions.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GB" sz="630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1. Dataset Preparation: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Images: Single-product and checkout-counter images.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Annotations: Bounding boxes and labels.</a:t>
            </a:r>
          </a:p>
          <a:p>
            <a:pPr>
              <a:lnSpc>
                <a:spcPct val="90000"/>
              </a:lnSpc>
            </a:pPr>
            <a:endParaRPr lang="en-GB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2. Model Training: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YOLOv11 model, trained for 200 epochs.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3. Optimization: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dirty="0"/>
              <a:t>   Data augmentation and hyperparameter tuning to reduce overfitting.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GB" sz="6300"/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100" dirty="0"/>
              <a:t>Dataset Composition:</a:t>
            </a:r>
          </a:p>
          <a:p>
            <a:pPr>
              <a:lnSpc>
                <a:spcPct val="90000"/>
              </a:lnSpc>
            </a:pPr>
            <a:r>
              <a:rPr lang="en-GB" sz="2100" dirty="0"/>
              <a:t> 500+ images with bounding box annotations.</a:t>
            </a:r>
          </a:p>
          <a:p>
            <a:pPr>
              <a:lnSpc>
                <a:spcPct val="90000"/>
              </a:lnSpc>
            </a:pPr>
            <a:r>
              <a:rPr lang="en-GB" sz="2100" dirty="0"/>
              <a:t>Types: Controlled single-product images and real-world checkout-counter images.</a:t>
            </a:r>
          </a:p>
          <a:p>
            <a:pPr>
              <a:lnSpc>
                <a:spcPct val="90000"/>
              </a:lnSpc>
            </a:pPr>
            <a:endParaRPr lang="en-GB" sz="21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100" dirty="0"/>
              <a:t>Challenges Addressed:</a:t>
            </a:r>
          </a:p>
          <a:p>
            <a:pPr>
              <a:lnSpc>
                <a:spcPct val="90000"/>
              </a:lnSpc>
            </a:pPr>
            <a:r>
              <a:rPr lang="en-GB" sz="2100" dirty="0"/>
              <a:t>   Balanced class distribution.</a:t>
            </a:r>
          </a:p>
          <a:p>
            <a:pPr>
              <a:lnSpc>
                <a:spcPct val="90000"/>
              </a:lnSpc>
            </a:pPr>
            <a:r>
              <a:rPr lang="en-GB" sz="2100" dirty="0"/>
              <a:t>   Domain adaptation for realistic scenarios.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GB" sz="6300"/>
              <a:t>Training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900" dirty="0"/>
              <a:t>Model Metrics: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Epochs: 200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Precision: 95%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Recall: 89%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F1-Score: 86%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 mAP@0.5: 83.3%</a:t>
            </a:r>
          </a:p>
          <a:p>
            <a:pPr>
              <a:lnSpc>
                <a:spcPct val="90000"/>
              </a:lnSpc>
            </a:pPr>
            <a:r>
              <a:rPr lang="en-GB" sz="1900" dirty="0"/>
              <a:t>Include confusion matrix and other visual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GB" sz="6300"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GB" sz="2100" dirty="0"/>
              <a:t>Confusion Matrix (Normalized).</a:t>
            </a:r>
          </a:p>
          <a:p>
            <a:r>
              <a:rPr lang="en-GB" sz="2100" dirty="0"/>
              <a:t>Precision-Recall Curve.</a:t>
            </a:r>
          </a:p>
          <a:p>
            <a:r>
              <a:rPr lang="en-GB" sz="2100" dirty="0"/>
              <a:t>F1-Confidence Curve.</a:t>
            </a:r>
          </a:p>
          <a:p>
            <a:r>
              <a:rPr lang="en-GB" sz="2100" dirty="0"/>
              <a:t>Training Metrics (Loss Curves, etc.)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GB" sz="6300"/>
              <a:t>Key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GB" sz="2100" dirty="0"/>
              <a:t>Dataset annotation and preparation for YOLOv11.</a:t>
            </a:r>
          </a:p>
          <a:p>
            <a:r>
              <a:rPr lang="en-GB" sz="2100" dirty="0"/>
              <a:t>Training and evaluation on large-scale product categories.</a:t>
            </a:r>
          </a:p>
          <a:p>
            <a:r>
              <a:rPr lang="en-GB" sz="2100" dirty="0"/>
              <a:t>Performance testing on real-world scenarios.</a:t>
            </a:r>
          </a:p>
          <a:p>
            <a:r>
              <a:rPr lang="en-GB" sz="2100" dirty="0"/>
              <a:t>Optimization for cluttered backgrounds and domain shifts.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394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Automating Checkout Process in Retail</vt:lpstr>
      <vt:lpstr>Introduction</vt:lpstr>
      <vt:lpstr>Problem Statement</vt:lpstr>
      <vt:lpstr>Objectives</vt:lpstr>
      <vt:lpstr>Methodology</vt:lpstr>
      <vt:lpstr>Dataset Details</vt:lpstr>
      <vt:lpstr>Training Results</vt:lpstr>
      <vt:lpstr>Visualizations</vt:lpstr>
      <vt:lpstr>Key Activities</vt:lpstr>
      <vt:lpstr>Challenges and Learnings</vt:lpstr>
      <vt:lpstr>Conclusion and Recommendations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VamsiKrishna Pirati (25PGAI)</cp:lastModifiedBy>
  <cp:revision>5</cp:revision>
  <dcterms:created xsi:type="dcterms:W3CDTF">2013-01-27T09:14:16Z</dcterms:created>
  <dcterms:modified xsi:type="dcterms:W3CDTF">2025-02-18T15:17:24Z</dcterms:modified>
  <cp:category/>
</cp:coreProperties>
</file>