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krishna" userId="7865c428948bd9b4" providerId="LiveId" clId="{E1627DBB-FB19-4B9F-B999-5E949C8FE38B}"/>
    <pc:docChg chg="custSel modSld">
      <pc:chgData name="vamsi krishna" userId="7865c428948bd9b4" providerId="LiveId" clId="{E1627DBB-FB19-4B9F-B999-5E949C8FE38B}" dt="2025-06-20T03:47:53.211" v="6" actId="1076"/>
      <pc:docMkLst>
        <pc:docMk/>
      </pc:docMkLst>
      <pc:sldChg chg="delSp modSp mod">
        <pc:chgData name="vamsi krishna" userId="7865c428948bd9b4" providerId="LiveId" clId="{E1627DBB-FB19-4B9F-B999-5E949C8FE38B}" dt="2025-06-20T03:47:20.215" v="2" actId="21"/>
        <pc:sldMkLst>
          <pc:docMk/>
          <pc:sldMk cId="635487096" sldId="256"/>
        </pc:sldMkLst>
        <pc:spChg chg="del mod">
          <ac:chgData name="vamsi krishna" userId="7865c428948bd9b4" providerId="LiveId" clId="{E1627DBB-FB19-4B9F-B999-5E949C8FE38B}" dt="2025-06-20T03:47:20.215" v="2" actId="21"/>
          <ac:spMkLst>
            <pc:docMk/>
            <pc:sldMk cId="635487096" sldId="256"/>
            <ac:spMk id="3" creationId="{E573404B-F02D-8007-61D6-E9E252CD5B37}"/>
          </ac:spMkLst>
        </pc:spChg>
      </pc:sldChg>
      <pc:sldChg chg="modSp mod">
        <pc:chgData name="vamsi krishna" userId="7865c428948bd9b4" providerId="LiveId" clId="{E1627DBB-FB19-4B9F-B999-5E949C8FE38B}" dt="2025-06-20T03:47:32.809" v="4" actId="14100"/>
        <pc:sldMkLst>
          <pc:docMk/>
          <pc:sldMk cId="45765596" sldId="257"/>
        </pc:sldMkLst>
        <pc:spChg chg="mod">
          <ac:chgData name="vamsi krishna" userId="7865c428948bd9b4" providerId="LiveId" clId="{E1627DBB-FB19-4B9F-B999-5E949C8FE38B}" dt="2025-06-20T03:47:28.568" v="3" actId="120"/>
          <ac:spMkLst>
            <pc:docMk/>
            <pc:sldMk cId="45765596" sldId="257"/>
            <ac:spMk id="2" creationId="{36BA2DC1-B144-84DB-C8A8-2BE3DCD9BF7E}"/>
          </ac:spMkLst>
        </pc:spChg>
        <pc:spChg chg="mod">
          <ac:chgData name="vamsi krishna" userId="7865c428948bd9b4" providerId="LiveId" clId="{E1627DBB-FB19-4B9F-B999-5E949C8FE38B}" dt="2025-06-20T03:47:32.809" v="4" actId="14100"/>
          <ac:spMkLst>
            <pc:docMk/>
            <pc:sldMk cId="45765596" sldId="257"/>
            <ac:spMk id="3" creationId="{CB2CF65A-8BAA-D0A1-598D-B8DF98DC7BBD}"/>
          </ac:spMkLst>
        </pc:spChg>
      </pc:sldChg>
      <pc:sldChg chg="modSp mod">
        <pc:chgData name="vamsi krishna" userId="7865c428948bd9b4" providerId="LiveId" clId="{E1627DBB-FB19-4B9F-B999-5E949C8FE38B}" dt="2025-06-20T03:47:47.579" v="5" actId="1076"/>
        <pc:sldMkLst>
          <pc:docMk/>
          <pc:sldMk cId="654475473" sldId="258"/>
        </pc:sldMkLst>
        <pc:spChg chg="mod">
          <ac:chgData name="vamsi krishna" userId="7865c428948bd9b4" providerId="LiveId" clId="{E1627DBB-FB19-4B9F-B999-5E949C8FE38B}" dt="2025-06-20T03:47:47.579" v="5" actId="1076"/>
          <ac:spMkLst>
            <pc:docMk/>
            <pc:sldMk cId="654475473" sldId="258"/>
            <ac:spMk id="2" creationId="{B7E87816-6B8C-0A44-95CD-F2BF5E235D2F}"/>
          </ac:spMkLst>
        </pc:spChg>
      </pc:sldChg>
      <pc:sldChg chg="modSp mod">
        <pc:chgData name="vamsi krishna" userId="7865c428948bd9b4" providerId="LiveId" clId="{E1627DBB-FB19-4B9F-B999-5E949C8FE38B}" dt="2025-06-20T03:47:53.211" v="6" actId="1076"/>
        <pc:sldMkLst>
          <pc:docMk/>
          <pc:sldMk cId="2397785274" sldId="259"/>
        </pc:sldMkLst>
        <pc:spChg chg="mod">
          <ac:chgData name="vamsi krishna" userId="7865c428948bd9b4" providerId="LiveId" clId="{E1627DBB-FB19-4B9F-B999-5E949C8FE38B}" dt="2025-06-20T03:47:53.211" v="6" actId="1076"/>
          <ac:spMkLst>
            <pc:docMk/>
            <pc:sldMk cId="2397785274" sldId="259"/>
            <ac:spMk id="2" creationId="{CCB23D0E-C66B-BC26-DD4F-88914A5A02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241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757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0439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94129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8203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403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36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8802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11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900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233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525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207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060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5848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169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2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BE09A-D1C7-43E0-974A-6080A432149E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D0CDEE-6F22-4EE1-A45B-A084DBBB033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2101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FD9C-7C3F-2689-1656-6411CD69FB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6748"/>
            <a:ext cx="9144000" cy="2753033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Retail 📊 Sales Data Cleaning and Exploration Project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54870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8489C-3EFB-6804-DD5D-E8CB5DD32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📈 Business Questions Answered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6CF1B-71F5-5462-9C2C-21ADC0026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Total sales,</a:t>
            </a:r>
          </a:p>
          <a:p>
            <a:r>
              <a:rPr lang="en-US" dirty="0"/>
              <a:t> profit, and Cost Monthly</a:t>
            </a:r>
          </a:p>
          <a:p>
            <a:r>
              <a:rPr lang="en-US" dirty="0"/>
              <a:t> sales trends Top </a:t>
            </a:r>
          </a:p>
          <a:p>
            <a:r>
              <a:rPr lang="en-US" dirty="0"/>
              <a:t>customers by revenue</a:t>
            </a:r>
          </a:p>
          <a:p>
            <a:r>
              <a:rPr lang="en-US" dirty="0"/>
              <a:t>Profitability by region</a:t>
            </a:r>
          </a:p>
          <a:p>
            <a:r>
              <a:rPr lang="en-US" dirty="0"/>
              <a:t>Category-wise discount analysis</a:t>
            </a:r>
          </a:p>
          <a:p>
            <a:r>
              <a:rPr lang="en-US" dirty="0"/>
              <a:t>SQL queries available in </a:t>
            </a:r>
            <a:r>
              <a:rPr lang="en-US" dirty="0" err="1"/>
              <a:t>sql</a:t>
            </a:r>
            <a:r>
              <a:rPr lang="en-US" dirty="0"/>
              <a:t>/ folder.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4097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E3A07-9BBD-6795-3017-C06B368A8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8EC7C-C739-7E5D-9081-1577CEFDF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objective of this </a:t>
            </a:r>
            <a:r>
              <a:rPr lang="en-US" i="1" dirty="0"/>
              <a:t>Retail Sales Analysis</a:t>
            </a:r>
            <a:r>
              <a:rPr lang="en-US" dirty="0"/>
              <a:t> dashboard appears to be to </a:t>
            </a:r>
            <a:r>
              <a:rPr lang="en-US" b="1" dirty="0"/>
              <a:t>provide a clear snapshot of key performance metrics across gender, region, and product categories</a:t>
            </a:r>
            <a:r>
              <a:rPr lang="en-US" dirty="0"/>
              <a:t>, helping stakeholders understand:</a:t>
            </a:r>
          </a:p>
          <a:p>
            <a:r>
              <a:rPr lang="en-US" b="1" dirty="0"/>
              <a:t>Overall profitability and sales volume</a:t>
            </a:r>
            <a:endParaRPr lang="en-US" dirty="0"/>
          </a:p>
          <a:p>
            <a:r>
              <a:rPr lang="en-US" b="1" dirty="0"/>
              <a:t>Return patterns and reasons</a:t>
            </a:r>
            <a:r>
              <a:rPr lang="en-US" dirty="0"/>
              <a:t>, which can guide quality improvements</a:t>
            </a:r>
          </a:p>
          <a:p>
            <a:r>
              <a:rPr lang="en-US" b="1" dirty="0"/>
              <a:t>Customer segmentation</a:t>
            </a:r>
            <a:r>
              <a:rPr lang="en-US" dirty="0"/>
              <a:t> (like gender distribution) to tailor marketing or inventory</a:t>
            </a:r>
          </a:p>
          <a:p>
            <a:r>
              <a:rPr lang="en-US" b="1" dirty="0"/>
              <a:t>Regional and store-type performance</a:t>
            </a:r>
            <a:r>
              <a:rPr lang="en-US" dirty="0"/>
              <a:t> for better strategic planning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563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9546F-A942-DBB0-25F6-D8EA561F0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Retails Sales Analysis Dashboard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19B35A21-5393-2E55-C671-6C79A50A7D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9018" y="2249488"/>
            <a:ext cx="6310789" cy="3541712"/>
          </a:xfrm>
        </p:spPr>
      </p:pic>
    </p:spTree>
    <p:extLst>
      <p:ext uri="{BB962C8B-B14F-4D97-AF65-F5344CB8AC3E}">
        <p14:creationId xmlns:p14="http://schemas.microsoft.com/office/powerpoint/2010/main" val="1553907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71DA-2F0C-C9B4-F7B7-0AFFFB63F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437069"/>
          </a:xfrm>
        </p:spPr>
        <p:txBody>
          <a:bodyPr>
            <a:no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Brand Performance Overview Across Product Categories: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An evaluation of total sales across categories reveals notable performance trends. In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Personal Care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Apparel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BrandD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emerged as the top performer, generating ₹70K in each category while </a:t>
            </a:r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BrandC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registered the lowest figures in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Electronics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(₹39K) and </a:t>
            </a:r>
            <a:r>
              <a:rPr lang="en-US" sz="2800" i="1" dirty="0">
                <a:latin typeface="Arial" panose="020B0604020202020204" pitchFamily="34" charset="0"/>
                <a:cs typeface="Arial" panose="020B0604020202020204" pitchFamily="34" charset="0"/>
              </a:rPr>
              <a:t>Apparel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(₹40K)</a:t>
            </a:r>
            <a:endParaRPr lang="en-IN" sz="28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F7E39CC-9FBC-8F5E-B29A-09314AE37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865" y="3273425"/>
            <a:ext cx="5987845" cy="2903538"/>
          </a:xfrm>
        </p:spPr>
      </p:pic>
    </p:spTree>
    <p:extLst>
      <p:ext uri="{BB962C8B-B14F-4D97-AF65-F5344CB8AC3E}">
        <p14:creationId xmlns:p14="http://schemas.microsoft.com/office/powerpoint/2010/main" val="283268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58AB7-C8DC-40E6-893C-0D67AD17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3063875"/>
          </a:xfrm>
        </p:spPr>
        <p:txBody>
          <a:bodyPr>
            <a:noAutofit/>
          </a:bodyPr>
          <a:lstStyle/>
          <a:p>
            <a:r>
              <a:rPr lang="en-US" sz="2400" b="1" i="1" dirty="0"/>
              <a:t>Regional </a:t>
            </a:r>
            <a:r>
              <a:rPr lang="en-US" sz="2400" b="1" dirty="0"/>
              <a:t>Sales</a:t>
            </a:r>
            <a:r>
              <a:rPr lang="en-US" sz="2400" b="1" i="1" dirty="0"/>
              <a:t> &amp; Unit Price Analysis by Store Type:</a:t>
            </a:r>
            <a:br>
              <a:rPr lang="en-US" sz="2400" dirty="0"/>
            </a:b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analysis of total sales and average unit price across regions and store types reveals significant performance variations.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South Region leads overall sales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with Flagship stores contributing ₹68K and Mall Kiosks adding ₹26K bringing strong diversity in channel performance. The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unit price peaks in the West Region (₹117K)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possibly indicating either premium product mixes or higher pricing strategies in that zone.</a:t>
            </a:r>
            <a:endParaRPr lang="en-IN" sz="24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B73559A0-65E4-7FD6-18F7-2BA46B5F7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206" y="3578942"/>
            <a:ext cx="6476439" cy="3156821"/>
          </a:xfrm>
        </p:spPr>
      </p:pic>
    </p:spTree>
    <p:extLst>
      <p:ext uri="{BB962C8B-B14F-4D97-AF65-F5344CB8AC3E}">
        <p14:creationId xmlns:p14="http://schemas.microsoft.com/office/powerpoint/2010/main" val="23025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068B-F9E6-D334-6AA7-46D2D6A18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515600" cy="2790567"/>
          </a:xfrm>
        </p:spPr>
        <p:txBody>
          <a:bodyPr>
            <a:noAutofit/>
          </a:bodyPr>
          <a:lstStyle/>
          <a:p>
            <a:r>
              <a:rPr lang="en-US" sz="2800" dirty="0"/>
              <a:t>Analysis of Product Return Reasons by Quantity:</a:t>
            </a:r>
            <a:br>
              <a:rPr lang="en-US" sz="2800" b="1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pie chart presents an analysis of product returns categorized by the reason for return. Among all return reasons,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'Defective'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products account for the highest proportion at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31.64%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Lastly,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'No Longer Needed'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makes up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18.93%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of the returns,</a:t>
            </a:r>
            <a:endParaRPr lang="en-IN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B15F9C-F7DB-4872-B12F-B92205AB56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6594" y="3702308"/>
            <a:ext cx="3801005" cy="2543530"/>
          </a:xfrm>
        </p:spPr>
      </p:pic>
    </p:spTree>
    <p:extLst>
      <p:ext uri="{BB962C8B-B14F-4D97-AF65-F5344CB8AC3E}">
        <p14:creationId xmlns:p14="http://schemas.microsoft.com/office/powerpoint/2010/main" val="2052281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A1FDB-6DC6-396E-2EB0-9E19C0021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B513-B8B4-2B6E-1CA5-B75347B9A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20991"/>
          </a:xfrm>
        </p:spPr>
        <p:txBody>
          <a:bodyPr>
            <a:noAutofit/>
          </a:bodyPr>
          <a:lstStyle/>
          <a:p>
            <a:r>
              <a:rPr lang="en-US" sz="2800" b="1" dirty="0"/>
              <a:t>Distribution of Total Purchase Amount by Gender:</a:t>
            </a:r>
            <a:br>
              <a:rPr lang="en-US" sz="2800" b="1" dirty="0"/>
            </a:b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 largest contribution comes from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Female customers, accounting for 36.41%,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‘Other’ gender category represents 31.75% is lowest.</a:t>
            </a:r>
            <a:endParaRPr lang="en-IN" sz="2800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593737C-8465-AACD-E33C-E07413C973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3516" y="2724763"/>
            <a:ext cx="3181794" cy="2591162"/>
          </a:xfrm>
        </p:spPr>
      </p:pic>
    </p:spTree>
    <p:extLst>
      <p:ext uri="{BB962C8B-B14F-4D97-AF65-F5344CB8AC3E}">
        <p14:creationId xmlns:p14="http://schemas.microsoft.com/office/powerpoint/2010/main" val="3406940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31896-5AFC-D2E2-CB05-292BF39C8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987"/>
            <a:ext cx="10515600" cy="4611329"/>
          </a:xfrm>
        </p:spPr>
        <p:txBody>
          <a:bodyPr>
            <a:noAutofit/>
          </a:bodyPr>
          <a:lstStyle/>
          <a:p>
            <a:r>
              <a:rPr lang="en-US" sz="2800" b="1" dirty="0"/>
              <a:t>Interactive Filter Panel for Sales Analysis Dashboard</a:t>
            </a:r>
            <a:br>
              <a:rPr lang="en-US" sz="2800" b="1" dirty="0"/>
            </a:br>
            <a:r>
              <a:rPr lang="en-US" altLang="en-US" sz="2800" b="1" dirty="0">
                <a:latin typeface="Arial" panose="020B0604020202020204" pitchFamily="34" charset="0"/>
              </a:rPr>
              <a:t>Gender Filter</a:t>
            </a:r>
            <a:r>
              <a:rPr lang="en-US" altLang="en-US" sz="2800" dirty="0">
                <a:latin typeface="Arial" panose="020B0604020202020204" pitchFamily="34" charset="0"/>
              </a:rPr>
              <a:t> – Allows users to select a specific gender or view data across all genders.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b="1" dirty="0">
                <a:latin typeface="Arial" panose="020B0604020202020204" pitchFamily="34" charset="0"/>
              </a:rPr>
              <a:t>Region Filter</a:t>
            </a:r>
            <a:r>
              <a:rPr lang="en-US" altLang="en-US" sz="2800" dirty="0">
                <a:latin typeface="Arial" panose="020B0604020202020204" pitchFamily="34" charset="0"/>
              </a:rPr>
              <a:t> – Provides checkboxes for selecting specific geographic regions such as </a:t>
            </a:r>
            <a:r>
              <a:rPr lang="en-US" altLang="en-US" sz="2800" b="1" dirty="0">
                <a:latin typeface="Arial" panose="020B0604020202020204" pitchFamily="34" charset="0"/>
              </a:rPr>
              <a:t>East</a:t>
            </a:r>
            <a:r>
              <a:rPr lang="en-US" altLang="en-US" sz="2800" dirty="0">
                <a:latin typeface="Arial" panose="020B0604020202020204" pitchFamily="34" charset="0"/>
              </a:rPr>
              <a:t>, </a:t>
            </a:r>
            <a:r>
              <a:rPr lang="en-US" altLang="en-US" sz="2800" b="1" dirty="0">
                <a:latin typeface="Arial" panose="020B0604020202020204" pitchFamily="34" charset="0"/>
              </a:rPr>
              <a:t>North</a:t>
            </a:r>
            <a:r>
              <a:rPr lang="en-US" altLang="en-US" sz="2800" dirty="0">
                <a:latin typeface="Arial" panose="020B0604020202020204" pitchFamily="34" charset="0"/>
              </a:rPr>
              <a:t>, and </a:t>
            </a:r>
            <a:r>
              <a:rPr lang="en-US" altLang="en-US" sz="2800" b="1" dirty="0">
                <a:latin typeface="Arial" panose="020B0604020202020204" pitchFamily="34" charset="0"/>
              </a:rPr>
              <a:t>South</a:t>
            </a:r>
            <a:r>
              <a:rPr lang="en-US" altLang="en-US" sz="2800" dirty="0">
                <a:latin typeface="Arial" panose="020B0604020202020204" pitchFamily="34" charset="0"/>
              </a:rPr>
              <a:t>, allowing for region-wise performance insights.</a:t>
            </a:r>
            <a:br>
              <a:rPr lang="en-US" altLang="en-US" sz="2800" dirty="0">
                <a:latin typeface="Arial" panose="020B0604020202020204" pitchFamily="34" charset="0"/>
              </a:rPr>
            </a:br>
            <a:r>
              <a:rPr lang="en-US" altLang="en-US" sz="2800" b="1" dirty="0">
                <a:latin typeface="Arial" panose="020B0604020202020204" pitchFamily="34" charset="0"/>
              </a:rPr>
              <a:t>Category Filter</a:t>
            </a:r>
            <a:r>
              <a:rPr lang="en-US" altLang="en-US" sz="2800" dirty="0">
                <a:latin typeface="Arial" panose="020B0604020202020204" pitchFamily="34" charset="0"/>
              </a:rPr>
              <a:t> – Offers a toggle between major product categories: </a:t>
            </a:r>
            <a:r>
              <a:rPr lang="en-US" altLang="en-US" sz="2800" b="1" dirty="0">
                <a:latin typeface="Arial" panose="020B0604020202020204" pitchFamily="34" charset="0"/>
              </a:rPr>
              <a:t>Apparel</a:t>
            </a:r>
            <a:r>
              <a:rPr lang="en-US" altLang="en-US" sz="2800" dirty="0">
                <a:latin typeface="Arial" panose="020B0604020202020204" pitchFamily="34" charset="0"/>
              </a:rPr>
              <a:t> and </a:t>
            </a:r>
            <a:r>
              <a:rPr lang="en-US" altLang="en-US" sz="2800" b="1" dirty="0">
                <a:latin typeface="Arial" panose="020B0604020202020204" pitchFamily="34" charset="0"/>
              </a:rPr>
              <a:t>Electronics</a:t>
            </a:r>
            <a:r>
              <a:rPr lang="en-US" altLang="en-US" sz="2800" dirty="0">
                <a:latin typeface="Arial" panose="020B0604020202020204" pitchFamily="34" charset="0"/>
              </a:rPr>
              <a:t>, helping to analyze sales trends or return patterns based on product types.</a:t>
            </a:r>
            <a:br>
              <a:rPr lang="en-US" altLang="en-US" sz="2800" dirty="0">
                <a:latin typeface="Arial" panose="020B0604020202020204" pitchFamily="34" charset="0"/>
              </a:rPr>
            </a:br>
            <a:endParaRPr lang="en-IN" sz="2800" dirty="0"/>
          </a:p>
        </p:txBody>
      </p:sp>
      <p:pic>
        <p:nvPicPr>
          <p:cNvPr id="4" name="Content Placeholder 6">
            <a:extLst>
              <a:ext uri="{FF2B5EF4-FFF2-40B4-BE49-F238E27FC236}">
                <a16:creationId xmlns:a16="http://schemas.microsoft.com/office/drawing/2014/main" id="{045BEE61-50D1-73C3-FC04-87D58F902D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3241" y="4961097"/>
            <a:ext cx="6944694" cy="1028844"/>
          </a:xfrm>
        </p:spPr>
      </p:pic>
    </p:spTree>
    <p:extLst>
      <p:ext uri="{BB962C8B-B14F-4D97-AF65-F5344CB8AC3E}">
        <p14:creationId xmlns:p14="http://schemas.microsoft.com/office/powerpoint/2010/main" val="23009407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0C3B3-07DE-4F5D-A6DE-05C8B2DD1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148"/>
            <a:ext cx="10515600" cy="5004620"/>
          </a:xfrm>
        </p:spPr>
        <p:txBody>
          <a:bodyPr>
            <a:noAutofit/>
          </a:bodyPr>
          <a:lstStyle/>
          <a:p>
            <a:r>
              <a:rPr lang="en-US" sz="2400" b="1" dirty="0"/>
              <a:t>Key Performance Indicators Overview Sales Dashboard</a:t>
            </a:r>
            <a:br>
              <a:rPr lang="en-US" sz="2400" b="1" dirty="0"/>
            </a:br>
            <a:r>
              <a:rPr lang="en-US" sz="2400" b="1" dirty="0"/>
              <a:t> </a:t>
            </a:r>
            <a:r>
              <a:rPr lang="en-US" altLang="en-US" sz="2400" b="1" dirty="0">
                <a:latin typeface="Arial" panose="020B0604020202020204" pitchFamily="34" charset="0"/>
              </a:rPr>
              <a:t>Profit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The total profit amounts to </a:t>
            </a:r>
            <a:r>
              <a:rPr lang="en-US" altLang="en-US" sz="2400" b="1" dirty="0">
                <a:latin typeface="Arial" panose="020B0604020202020204" pitchFamily="34" charset="0"/>
              </a:rPr>
              <a:t>4.63 billion</a:t>
            </a:r>
            <a:r>
              <a:rPr lang="en-US" altLang="en-US" sz="2400" dirty="0">
                <a:latin typeface="Arial" panose="020B0604020202020204" pitchFamily="34" charset="0"/>
              </a:rPr>
              <a:t>, indicating strong overall business performance and effective cost management or high-margin sales.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b="1" dirty="0">
                <a:latin typeface="Arial" panose="020B0604020202020204" pitchFamily="34" charset="0"/>
              </a:rPr>
              <a:t>Sum of Total Amount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The total sales value stands at </a:t>
            </a:r>
            <a:r>
              <a:rPr lang="en-US" altLang="en-US" sz="2400" b="1" dirty="0">
                <a:latin typeface="Arial" panose="020B0604020202020204" pitchFamily="34" charset="0"/>
              </a:rPr>
              <a:t>833.62K</a:t>
            </a:r>
            <a:r>
              <a:rPr lang="en-US" altLang="en-US" sz="2400" dirty="0">
                <a:latin typeface="Arial" panose="020B0604020202020204" pitchFamily="34" charset="0"/>
              </a:rPr>
              <a:t>, which represents the cumulative transaction value over a given period. This metric helps assess the revenue inflow and purchasing behavior of customers.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b="1" dirty="0">
                <a:latin typeface="Arial" panose="020B0604020202020204" pitchFamily="34" charset="0"/>
              </a:rPr>
              <a:t>Sum of Quantity</a:t>
            </a:r>
            <a:r>
              <a:rPr lang="en-US" altLang="en-US" sz="2400" dirty="0">
                <a:latin typeface="Arial" panose="020B0604020202020204" pitchFamily="34" charset="0"/>
              </a:rPr>
              <a:t>: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A total of </a:t>
            </a:r>
            <a:r>
              <a:rPr lang="en-US" altLang="en-US" sz="2400" b="1" dirty="0">
                <a:latin typeface="Arial" panose="020B0604020202020204" pitchFamily="34" charset="0"/>
              </a:rPr>
              <a:t>5,558 units</a:t>
            </a:r>
            <a:r>
              <a:rPr lang="en-US" altLang="en-US" sz="2400" dirty="0">
                <a:latin typeface="Arial" panose="020B0604020202020204" pitchFamily="34" charset="0"/>
              </a:rPr>
              <a:t> have been sold or processed, highlighting the product movement volume. This can help analyze inventory turnover and product demand.</a:t>
            </a:r>
            <a:br>
              <a:rPr lang="en-US" altLang="en-US" sz="2400" dirty="0">
                <a:latin typeface="Arial" panose="020B0604020202020204" pitchFamily="34" charset="0"/>
              </a:rPr>
            </a:br>
            <a:endParaRPr lang="en-IN" sz="2400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B887F4F-7DC1-D666-C983-C6AA4C0BD9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417" y="5482512"/>
            <a:ext cx="5487166" cy="1047896"/>
          </a:xfrm>
        </p:spPr>
      </p:pic>
    </p:spTree>
    <p:extLst>
      <p:ext uri="{BB962C8B-B14F-4D97-AF65-F5344CB8AC3E}">
        <p14:creationId xmlns:p14="http://schemas.microsoft.com/office/powerpoint/2010/main" val="1285725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A9DE-29C5-1D83-CB9B-EA083F180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3BA3F-2526-D6A7-99A9-EE9AC3F08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Retail Sales Analysis dashboard</a:t>
            </a:r>
            <a:r>
              <a:rPr lang="en-US" dirty="0"/>
              <a:t> provides a detailed overview of business performance across various dimensions, highlighting both strengths and improvement areas.</a:t>
            </a:r>
          </a:p>
          <a:p>
            <a:r>
              <a:rPr lang="en-US" b="1" dirty="0"/>
              <a:t>Profitability</a:t>
            </a:r>
            <a:r>
              <a:rPr lang="en-US" dirty="0"/>
              <a:t> stands strong at </a:t>
            </a:r>
            <a:r>
              <a:rPr lang="en-US" b="1" dirty="0"/>
              <a:t>4.63 billion</a:t>
            </a:r>
            <a:r>
              <a:rPr lang="en-US" dirty="0"/>
              <a:t>, with a total transaction value of </a:t>
            </a:r>
            <a:r>
              <a:rPr lang="en-US" b="1" dirty="0"/>
              <a:t>833.62K</a:t>
            </a:r>
            <a:r>
              <a:rPr lang="en-US" dirty="0"/>
              <a:t> and </a:t>
            </a:r>
            <a:r>
              <a:rPr lang="en-US" b="1" dirty="0"/>
              <a:t>5,558 units</a:t>
            </a:r>
            <a:r>
              <a:rPr lang="en-US" dirty="0"/>
              <a:t> sold, indicating high business volume and efficiency.</a:t>
            </a:r>
          </a:p>
          <a:p>
            <a:r>
              <a:rPr lang="en-US" b="1" dirty="0"/>
              <a:t>Gender-based Insights</a:t>
            </a:r>
            <a:r>
              <a:rPr lang="en-US" dirty="0"/>
              <a:t> reveal that </a:t>
            </a:r>
            <a:r>
              <a:rPr lang="en-US" b="1" dirty="0"/>
              <a:t>female customers contribute the most (36.45%)</a:t>
            </a:r>
            <a:r>
              <a:rPr lang="en-US" dirty="0"/>
              <a:t> to total quantity sold, followed closely by male and other genders. This suggests the potential for targeted marketing strategies to female consumers.</a:t>
            </a:r>
          </a:p>
          <a:p>
            <a:r>
              <a:rPr lang="en-US" b="1" dirty="0"/>
              <a:t>Return Reasons Analysis</a:t>
            </a:r>
            <a:r>
              <a:rPr lang="en-US" dirty="0"/>
              <a:t> shows that </a:t>
            </a:r>
            <a:r>
              <a:rPr lang="en-US" b="1" dirty="0"/>
              <a:t>'Defective' products (31.64%)</a:t>
            </a:r>
            <a:r>
              <a:rPr lang="en-US" dirty="0"/>
              <a:t> and </a:t>
            </a:r>
            <a:r>
              <a:rPr lang="en-US" b="1" dirty="0"/>
              <a:t>'Wrong Item' deliveries (28.53%)</a:t>
            </a:r>
            <a:r>
              <a:rPr lang="en-US" dirty="0"/>
              <a:t> are the top return reasons. This calls for stricter quality control and more accurate order fulfillment processes.</a:t>
            </a:r>
          </a:p>
          <a:p>
            <a:r>
              <a:rPr lang="en-US" dirty="0"/>
              <a:t>In terms of </a:t>
            </a:r>
            <a:r>
              <a:rPr lang="en-US" b="1" dirty="0"/>
              <a:t>category performance</a:t>
            </a:r>
            <a:r>
              <a:rPr lang="en-US" dirty="0"/>
              <a:t>, </a:t>
            </a:r>
            <a:r>
              <a:rPr lang="en-US" b="1" dirty="0"/>
              <a:t>Personal Care and Apparel</a:t>
            </a:r>
            <a:r>
              <a:rPr lang="en-US" dirty="0"/>
              <a:t> emerge as the top contributors in total sales, with </a:t>
            </a:r>
            <a:r>
              <a:rPr lang="en-US" b="1" dirty="0" err="1"/>
              <a:t>BrandD</a:t>
            </a:r>
            <a:r>
              <a:rPr lang="en-US" dirty="0"/>
              <a:t> showing consistent high performance across all categories—especially in </a:t>
            </a:r>
            <a:r>
              <a:rPr lang="en-US" b="1" dirty="0"/>
              <a:t>Apparel and Personal Care</a:t>
            </a:r>
            <a:r>
              <a:rPr lang="en-US" dirty="0"/>
              <a:t>.</a:t>
            </a:r>
          </a:p>
          <a:p>
            <a:r>
              <a:rPr lang="en-US" b="1" dirty="0"/>
              <a:t>Regional &amp; Store Type Insights</a:t>
            </a:r>
            <a:r>
              <a:rPr lang="en-US" dirty="0"/>
              <a:t> indicate that the </a:t>
            </a:r>
            <a:r>
              <a:rPr lang="en-US" b="1" dirty="0"/>
              <a:t>West region leads</a:t>
            </a:r>
            <a:r>
              <a:rPr lang="en-US" dirty="0"/>
              <a:t> in both total amount (117K) and </a:t>
            </a:r>
            <a:r>
              <a:rPr lang="en-US" b="1" dirty="0"/>
              <a:t>unit price</a:t>
            </a:r>
            <a:r>
              <a:rPr lang="en-US" dirty="0"/>
              <a:t>, followed by the </a:t>
            </a:r>
            <a:r>
              <a:rPr lang="en-US" b="1" dirty="0"/>
              <a:t>South region</a:t>
            </a:r>
            <a:r>
              <a:rPr lang="en-US" dirty="0"/>
              <a:t>. </a:t>
            </a:r>
            <a:r>
              <a:rPr lang="en-US" b="1" dirty="0"/>
              <a:t>Franchise stores</a:t>
            </a:r>
            <a:r>
              <a:rPr lang="en-US" dirty="0"/>
              <a:t> dominate across most regions, but </a:t>
            </a:r>
            <a:r>
              <a:rPr lang="en-US" b="1" dirty="0"/>
              <a:t>Mall Kiosks in the West</a:t>
            </a:r>
            <a:r>
              <a:rPr lang="en-US" dirty="0"/>
              <a:t> show exceptional value, indicating a strong local customer base or demand surge.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3508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A2DC1-B144-84DB-C8A8-2BE3DCD9B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🧾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 Project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CF65A-8BAA-D0A1-598D-B8DF98DC7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7087"/>
            <a:ext cx="10515600" cy="2602731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This project focuses on cleaning, transforming, and performing exploratory data analysis (EDA) on raw sales data to extract meaningful business insights such as profit trends, customer segmentation, and performance metrics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65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7816-6B8C-0A44-95CD-F2BF5E235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678" y="490699"/>
            <a:ext cx="9905998" cy="1478570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📁 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D45FCF-4C0E-0937-4F68-524494FF77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156" y="2154634"/>
            <a:ext cx="1366980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Multiple CSV files were provided containing raw sales data with the following typical structure: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ID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Customer Name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Date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Cost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Region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Product Category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 and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75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3D0E-C66B-BC26-DD4F-88914A5A0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819" y="618518"/>
            <a:ext cx="9905998" cy="739559"/>
          </a:xfrm>
        </p:spPr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🔧 Data Cleaning Steps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A778FD-A4C3-378A-7B47-4D6AC3B350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358077"/>
            <a:ext cx="862447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Schema Documentation: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all CSVs and documented column types and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Missing Values Handling: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Filled missing values with appropriate defaults or dropped irrelevant rows.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Standardized Formats: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text columns (e.g., trimmed whitespace, consistent casing).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monetary values and date columns to appropriate formats.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Identified and dropped duplicate records.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 Conversion: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Ensured numerical columns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were floats.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Order Date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datetime format.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Derived Columns: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Profit = Sales - Cost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 Group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(based on date of birth, if applicable)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Year-Month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time series grouping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78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BBF2D-F6B8-654E-0650-44DEB5CED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📊 Exploratory Data Analysis (EDA)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1844EDD-3129-CB9E-9CDA-168724906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11027" y="2514144"/>
            <a:ext cx="856676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Trends: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sales visualized to identify seasonal trends.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Customers: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Ranked customers by total sales contribution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IN" sz="2800" dirty="0"/>
              <a:t> 📈Visuals were created using </a:t>
            </a:r>
            <a:r>
              <a:rPr lang="en-IN" sz="2800" dirty="0" err="1"/>
              <a:t>Matpoltlib</a:t>
            </a:r>
            <a:r>
              <a:rPr lang="en-IN" sz="2800" dirty="0"/>
              <a:t> and seaborn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50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5449-9529-B187-EB77-FF750B630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🧼 Output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744F1EC-7938-403E-F394-99C9679C7A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473855" y="3585795"/>
            <a:ext cx="724429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Cleaned dataset saved to: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cleaned_sales_data.csv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Notebook file: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Sales_EDA.ipynb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42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0705-448B-3FC9-AC26-E0EF78D26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💻 Technologies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CFE2D4-BC06-DED5-539E-04585C725F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913351" y="3093353"/>
            <a:ext cx="436529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(Pandas, NumPy)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Matplotlib, Seaborn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</a:t>
            </a:r>
          </a:p>
        </p:txBody>
      </p:sp>
    </p:spTree>
    <p:extLst>
      <p:ext uri="{BB962C8B-B14F-4D97-AF65-F5344CB8AC3E}">
        <p14:creationId xmlns:p14="http://schemas.microsoft.com/office/powerpoint/2010/main" val="70837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49AE5-EEF0-9823-68A9-89C9E562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🗄️ SQL Database &amp;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8F0E0-E1CC-94D3-0FE8-E855D7432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✅ Database SetupCreated relational schema with tables: customers, </a:t>
            </a:r>
            <a:r>
              <a:rPr lang="en-US" dirty="0" err="1"/>
              <a:t>orders,products,returns</a:t>
            </a:r>
            <a:r>
              <a:rPr lang="en-US" dirty="0"/>
              <a:t>.</a:t>
            </a:r>
          </a:p>
          <a:p>
            <a:r>
              <a:rPr lang="en-US" dirty="0"/>
              <a:t>Added foreign keys and indexes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97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9433E-E66B-3C8B-0B4C-787F11114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🧮 Derived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F1C9-16B1-439F-4ADE-4170A03DB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Profit: sales – cost</a:t>
            </a:r>
          </a:p>
          <a:p>
            <a:r>
              <a:rPr lang="en-US" dirty="0"/>
              <a:t>Discount %: (discount / sales) * 100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465788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4</TotalTime>
  <Words>1053</Words>
  <Application>Microsoft Office PowerPoint</Application>
  <PresentationFormat>Widescreen</PresentationFormat>
  <Paragraphs>78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Arial Unicode MS</vt:lpstr>
      <vt:lpstr>Tw Cen MT</vt:lpstr>
      <vt:lpstr>Circuit</vt:lpstr>
      <vt:lpstr>Retail 📊 Sales Data Cleaning and Exploration Project</vt:lpstr>
      <vt:lpstr>🧾 Project Objective</vt:lpstr>
      <vt:lpstr>📁 Dataset Overview</vt:lpstr>
      <vt:lpstr>🔧 Data Cleaning Steps</vt:lpstr>
      <vt:lpstr>📊 Exploratory Data Analysis (EDA)</vt:lpstr>
      <vt:lpstr>🧼 Output</vt:lpstr>
      <vt:lpstr>💻 Technologies Used</vt:lpstr>
      <vt:lpstr>🗄️ SQL Database &amp; Analysis</vt:lpstr>
      <vt:lpstr>🧮 Derived Metrics</vt:lpstr>
      <vt:lpstr>📈 Business Questions Answered</vt:lpstr>
      <vt:lpstr>Objective </vt:lpstr>
      <vt:lpstr>Retails Sales Analysis Dashboard</vt:lpstr>
      <vt:lpstr>Brand Performance Overview Across Product Categories: An evaluation of total sales across categories reveals notable performance trends. In Personal Care and Apparel, BrandD emerged as the top performer, generating ₹70K in each category while BrandC registered the lowest figures in Electronics (₹39K) and Apparel (₹40K)</vt:lpstr>
      <vt:lpstr>Regional Sales &amp; Unit Price Analysis by Store Type: The analysis of total sales and average unit price across regions and store types reveals significant performance variations. The South Region leads overall sales, with Flagship stores contributing ₹68K and Mall Kiosks adding ₹26K bringing strong diversity in channel performance. The unit price peaks in the West Region (₹117K), possibly indicating either premium product mixes or higher pricing strategies in that zone.</vt:lpstr>
      <vt:lpstr>Analysis of Product Return Reasons by Quantity: The pie chart presents an analysis of product returns categorized by the reason for return. Among all return reasons, 'Defective' products account for the highest proportion at 31.64%Lastly, 'No Longer Needed' makes up 18.93% of the returns,</vt:lpstr>
      <vt:lpstr>Distribution of Total Purchase Amount by Gender: The largest contribution comes from Female customers, accounting for 36.41%, The ‘Other’ gender category represents 31.75% is lowest.</vt:lpstr>
      <vt:lpstr>Interactive Filter Panel for Sales Analysis Dashboard Gender Filter – Allows users to select a specific gender or view data across all genders. Region Filter – Provides checkboxes for selecting specific geographic regions such as East, North, and South, allowing for region-wise performance insights. Category Filter – Offers a toggle between major product categories: Apparel and Electronics, helping to analyze sales trends or return patterns based on product types. </vt:lpstr>
      <vt:lpstr>Key Performance Indicators Overview Sales Dashboard  Profit: The total profit amounts to 4.63 billion, indicating strong overall business performance and effective cost management or high-margin sales. Sum of Total Amount: The total sales value stands at 833.62K, which represents the cumulative transaction value over a given period. This metric helps assess the revenue inflow and purchasing behavior of customers. Sum of Quantity: A total of 5,558 units have been sold or processed, highlighting the product movement volume. This can help analyze inventory turnover and product demand.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vamsi krishna</dc:creator>
  <cp:lastModifiedBy>vamsi krishna</cp:lastModifiedBy>
  <cp:revision>1</cp:revision>
  <dcterms:created xsi:type="dcterms:W3CDTF">2025-06-20T03:37:41Z</dcterms:created>
  <dcterms:modified xsi:type="dcterms:W3CDTF">2025-06-20T03:47:56Z</dcterms:modified>
</cp:coreProperties>
</file>