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75B35A-2163-4AF2-9A8F-3395613C292C}" v="26" dt="2025-06-12T15:39:27.2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msi krishna" userId="7865c428948bd9b4" providerId="LiveId" clId="{B475B35A-2163-4AF2-9A8F-3395613C292C}"/>
    <pc:docChg chg="custSel addSld delSld modSld">
      <pc:chgData name="vamsi krishna" userId="7865c428948bd9b4" providerId="LiveId" clId="{B475B35A-2163-4AF2-9A8F-3395613C292C}" dt="2025-06-12T15:43:46.694" v="169" actId="14100"/>
      <pc:docMkLst>
        <pc:docMk/>
      </pc:docMkLst>
      <pc:sldChg chg="addSp delSp modSp mod">
        <pc:chgData name="vamsi krishna" userId="7865c428948bd9b4" providerId="LiveId" clId="{B475B35A-2163-4AF2-9A8F-3395613C292C}" dt="2025-06-12T15:37:14.152" v="157" actId="27636"/>
        <pc:sldMkLst>
          <pc:docMk/>
          <pc:sldMk cId="3444267832" sldId="256"/>
        </pc:sldMkLst>
        <pc:spChg chg="mod">
          <ac:chgData name="vamsi krishna" userId="7865c428948bd9b4" providerId="LiveId" clId="{B475B35A-2163-4AF2-9A8F-3395613C292C}" dt="2025-06-12T15:37:11.280" v="155" actId="14100"/>
          <ac:spMkLst>
            <pc:docMk/>
            <pc:sldMk cId="3444267832" sldId="256"/>
            <ac:spMk id="2" creationId="{4854555E-EE4D-3C8D-5251-E9A530FA41FC}"/>
          </ac:spMkLst>
        </pc:spChg>
        <pc:spChg chg="mod">
          <ac:chgData name="vamsi krishna" userId="7865c428948bd9b4" providerId="LiveId" clId="{B475B35A-2163-4AF2-9A8F-3395613C292C}" dt="2025-06-12T15:37:14.152" v="157" actId="27636"/>
          <ac:spMkLst>
            <pc:docMk/>
            <pc:sldMk cId="3444267832" sldId="256"/>
            <ac:spMk id="3" creationId="{3E5CCF0E-FAC2-5051-A615-031FE4369EF5}"/>
          </ac:spMkLst>
        </pc:spChg>
        <pc:picChg chg="add del mod">
          <ac:chgData name="vamsi krishna" userId="7865c428948bd9b4" providerId="LiveId" clId="{B475B35A-2163-4AF2-9A8F-3395613C292C}" dt="2025-06-12T12:39:43.698" v="148" actId="21"/>
          <ac:picMkLst>
            <pc:docMk/>
            <pc:sldMk cId="3444267832" sldId="256"/>
            <ac:picMk id="5" creationId="{4324C73D-F277-FF4D-8FEE-67C24F1C01F6}"/>
          </ac:picMkLst>
        </pc:picChg>
      </pc:sldChg>
      <pc:sldChg chg="modSp">
        <pc:chgData name="vamsi krishna" userId="7865c428948bd9b4" providerId="LiveId" clId="{B475B35A-2163-4AF2-9A8F-3395613C292C}" dt="2025-06-12T12:40:28.596" v="149"/>
        <pc:sldMkLst>
          <pc:docMk/>
          <pc:sldMk cId="2014269945" sldId="257"/>
        </pc:sldMkLst>
        <pc:spChg chg="mod">
          <ac:chgData name="vamsi krishna" userId="7865c428948bd9b4" providerId="LiveId" clId="{B475B35A-2163-4AF2-9A8F-3395613C292C}" dt="2025-06-12T12:40:28.596" v="149"/>
          <ac:spMkLst>
            <pc:docMk/>
            <pc:sldMk cId="2014269945" sldId="257"/>
            <ac:spMk id="2" creationId="{4D934476-C4A1-FA08-005D-F3FBABD61203}"/>
          </ac:spMkLst>
        </pc:spChg>
        <pc:picChg chg="mod">
          <ac:chgData name="vamsi krishna" userId="7865c428948bd9b4" providerId="LiveId" clId="{B475B35A-2163-4AF2-9A8F-3395613C292C}" dt="2025-06-12T12:40:28.596" v="149"/>
          <ac:picMkLst>
            <pc:docMk/>
            <pc:sldMk cId="2014269945" sldId="257"/>
            <ac:picMk id="5" creationId="{6AB3E074-0165-0FA1-FF0C-7749E6440B76}"/>
          </ac:picMkLst>
        </pc:picChg>
      </pc:sldChg>
      <pc:sldChg chg="modSp mod">
        <pc:chgData name="vamsi krishna" userId="7865c428948bd9b4" providerId="LiveId" clId="{B475B35A-2163-4AF2-9A8F-3395613C292C}" dt="2025-06-12T15:39:27.224" v="162" actId="14100"/>
        <pc:sldMkLst>
          <pc:docMk/>
          <pc:sldMk cId="418692041" sldId="258"/>
        </pc:sldMkLst>
        <pc:spChg chg="mod">
          <ac:chgData name="vamsi krishna" userId="7865c428948bd9b4" providerId="LiveId" clId="{B475B35A-2163-4AF2-9A8F-3395613C292C}" dt="2025-06-12T15:39:27.224" v="162" actId="14100"/>
          <ac:spMkLst>
            <pc:docMk/>
            <pc:sldMk cId="418692041" sldId="258"/>
            <ac:spMk id="4" creationId="{27D5013C-4215-1BE4-D6ED-8F4533258E02}"/>
          </ac:spMkLst>
        </pc:spChg>
        <pc:picChg chg="mod">
          <ac:chgData name="vamsi krishna" userId="7865c428948bd9b4" providerId="LiveId" clId="{B475B35A-2163-4AF2-9A8F-3395613C292C}" dt="2025-06-12T12:37:47.769" v="146" actId="1076"/>
          <ac:picMkLst>
            <pc:docMk/>
            <pc:sldMk cId="418692041" sldId="258"/>
            <ac:picMk id="6" creationId="{B55AB8D5-4EA4-E539-2EE5-6B08DB5AE21A}"/>
          </ac:picMkLst>
        </pc:picChg>
      </pc:sldChg>
      <pc:sldChg chg="modSp mod">
        <pc:chgData name="vamsi krishna" userId="7865c428948bd9b4" providerId="LiveId" clId="{B475B35A-2163-4AF2-9A8F-3395613C292C}" dt="2025-06-12T15:38:43.814" v="159" actId="20577"/>
        <pc:sldMkLst>
          <pc:docMk/>
          <pc:sldMk cId="4194379405" sldId="259"/>
        </pc:sldMkLst>
        <pc:spChg chg="mod">
          <ac:chgData name="vamsi krishna" userId="7865c428948bd9b4" providerId="LiveId" clId="{B475B35A-2163-4AF2-9A8F-3395613C292C}" dt="2025-06-12T15:38:43.814" v="159" actId="20577"/>
          <ac:spMkLst>
            <pc:docMk/>
            <pc:sldMk cId="4194379405" sldId="259"/>
            <ac:spMk id="2" creationId="{6387C994-AF81-8B64-B9BE-5EA911248157}"/>
          </ac:spMkLst>
        </pc:spChg>
        <pc:picChg chg="mod">
          <ac:chgData name="vamsi krishna" userId="7865c428948bd9b4" providerId="LiveId" clId="{B475B35A-2163-4AF2-9A8F-3395613C292C}" dt="2025-06-12T12:40:28.596" v="149"/>
          <ac:picMkLst>
            <pc:docMk/>
            <pc:sldMk cId="4194379405" sldId="259"/>
            <ac:picMk id="5" creationId="{585F780E-9A46-1EF9-38BF-DF3A7E8BBE85}"/>
          </ac:picMkLst>
        </pc:picChg>
      </pc:sldChg>
      <pc:sldChg chg="new del">
        <pc:chgData name="vamsi krishna" userId="7865c428948bd9b4" providerId="LiveId" clId="{B475B35A-2163-4AF2-9A8F-3395613C292C}" dt="2025-06-12T12:10:21.577" v="2" actId="2696"/>
        <pc:sldMkLst>
          <pc:docMk/>
          <pc:sldMk cId="1611803733" sldId="260"/>
        </pc:sldMkLst>
      </pc:sldChg>
      <pc:sldChg chg="addSp delSp modSp new mod">
        <pc:chgData name="vamsi krishna" userId="7865c428948bd9b4" providerId="LiveId" clId="{B475B35A-2163-4AF2-9A8F-3395613C292C}" dt="2025-06-12T12:40:28.596" v="149"/>
        <pc:sldMkLst>
          <pc:docMk/>
          <pc:sldMk cId="3782418630" sldId="260"/>
        </pc:sldMkLst>
        <pc:spChg chg="mod">
          <ac:chgData name="vamsi krishna" userId="7865c428948bd9b4" providerId="LiveId" clId="{B475B35A-2163-4AF2-9A8F-3395613C292C}" dt="2025-06-12T12:30:08.756" v="113" actId="2711"/>
          <ac:spMkLst>
            <pc:docMk/>
            <pc:sldMk cId="3782418630" sldId="260"/>
            <ac:spMk id="2" creationId="{3B9D08BA-24B1-CE29-26E6-D5984D6CD36A}"/>
          </ac:spMkLst>
        </pc:spChg>
        <pc:spChg chg="del">
          <ac:chgData name="vamsi krishna" userId="7865c428948bd9b4" providerId="LiveId" clId="{B475B35A-2163-4AF2-9A8F-3395613C292C}" dt="2025-06-12T12:18:16.335" v="19" actId="931"/>
          <ac:spMkLst>
            <pc:docMk/>
            <pc:sldMk cId="3782418630" sldId="260"/>
            <ac:spMk id="3" creationId="{F637D2C8-89D9-8442-7365-A6FFE34F452E}"/>
          </ac:spMkLst>
        </pc:spChg>
        <pc:picChg chg="add mod">
          <ac:chgData name="vamsi krishna" userId="7865c428948bd9b4" providerId="LiveId" clId="{B475B35A-2163-4AF2-9A8F-3395613C292C}" dt="2025-06-12T12:40:28.596" v="149"/>
          <ac:picMkLst>
            <pc:docMk/>
            <pc:sldMk cId="3782418630" sldId="260"/>
            <ac:picMk id="5" creationId="{A3C8D10A-B9F5-1CE1-E840-3D8C35D4A3F6}"/>
          </ac:picMkLst>
        </pc:picChg>
      </pc:sldChg>
      <pc:sldChg chg="addSp delSp modSp new mod">
        <pc:chgData name="vamsi krishna" userId="7865c428948bd9b4" providerId="LiveId" clId="{B475B35A-2163-4AF2-9A8F-3395613C292C}" dt="2025-06-12T12:40:28.911" v="151" actId="27636"/>
        <pc:sldMkLst>
          <pc:docMk/>
          <pc:sldMk cId="3708343318" sldId="261"/>
        </pc:sldMkLst>
        <pc:spChg chg="mod">
          <ac:chgData name="vamsi krishna" userId="7865c428948bd9b4" providerId="LiveId" clId="{B475B35A-2163-4AF2-9A8F-3395613C292C}" dt="2025-06-12T12:40:28.911" v="151" actId="27636"/>
          <ac:spMkLst>
            <pc:docMk/>
            <pc:sldMk cId="3708343318" sldId="261"/>
            <ac:spMk id="2" creationId="{FE8ECC10-09CD-D00E-7523-1B0915525AAE}"/>
          </ac:spMkLst>
        </pc:spChg>
        <pc:spChg chg="del">
          <ac:chgData name="vamsi krishna" userId="7865c428948bd9b4" providerId="LiveId" clId="{B475B35A-2163-4AF2-9A8F-3395613C292C}" dt="2025-06-12T12:23:14.600" v="53" actId="931"/>
          <ac:spMkLst>
            <pc:docMk/>
            <pc:sldMk cId="3708343318" sldId="261"/>
            <ac:spMk id="3" creationId="{F427C9CA-6443-9FD0-62F5-40C806704A7A}"/>
          </ac:spMkLst>
        </pc:spChg>
        <pc:picChg chg="add mod">
          <ac:chgData name="vamsi krishna" userId="7865c428948bd9b4" providerId="LiveId" clId="{B475B35A-2163-4AF2-9A8F-3395613C292C}" dt="2025-06-12T12:40:28.596" v="149"/>
          <ac:picMkLst>
            <pc:docMk/>
            <pc:sldMk cId="3708343318" sldId="261"/>
            <ac:picMk id="5" creationId="{AA15D291-644D-BE1A-D873-8A07141CA54C}"/>
          </ac:picMkLst>
        </pc:picChg>
      </pc:sldChg>
      <pc:sldChg chg="addSp delSp modSp new mod">
        <pc:chgData name="vamsi krishna" userId="7865c428948bd9b4" providerId="LiveId" clId="{B475B35A-2163-4AF2-9A8F-3395613C292C}" dt="2025-06-12T15:43:46.694" v="169" actId="14100"/>
        <pc:sldMkLst>
          <pc:docMk/>
          <pc:sldMk cId="1851614871" sldId="262"/>
        </pc:sldMkLst>
        <pc:spChg chg="mod">
          <ac:chgData name="vamsi krishna" userId="7865c428948bd9b4" providerId="LiveId" clId="{B475B35A-2163-4AF2-9A8F-3395613C292C}" dt="2025-06-12T15:43:46.694" v="169" actId="14100"/>
          <ac:spMkLst>
            <pc:docMk/>
            <pc:sldMk cId="1851614871" sldId="262"/>
            <ac:spMk id="2" creationId="{50965AE6-E505-0A11-4DE5-55E4D0E2F54F}"/>
          </ac:spMkLst>
        </pc:spChg>
        <pc:spChg chg="del mod">
          <ac:chgData name="vamsi krishna" userId="7865c428948bd9b4" providerId="LiveId" clId="{B475B35A-2163-4AF2-9A8F-3395613C292C}" dt="2025-06-12T12:26:50.466" v="79" actId="931"/>
          <ac:spMkLst>
            <pc:docMk/>
            <pc:sldMk cId="1851614871" sldId="262"/>
            <ac:spMk id="3" creationId="{103A721C-C92F-BDC5-47DC-3F3707B0800E}"/>
          </ac:spMkLst>
        </pc:spChg>
        <pc:spChg chg="add">
          <ac:chgData name="vamsi krishna" userId="7865c428948bd9b4" providerId="LiveId" clId="{B475B35A-2163-4AF2-9A8F-3395613C292C}" dt="2025-06-12T12:25:37.933" v="65"/>
          <ac:spMkLst>
            <pc:docMk/>
            <pc:sldMk cId="1851614871" sldId="262"/>
            <ac:spMk id="4" creationId="{97DC9754-178C-3A30-F8D5-E7631296F72D}"/>
          </ac:spMkLst>
        </pc:spChg>
        <pc:spChg chg="add del mod">
          <ac:chgData name="vamsi krishna" userId="7865c428948bd9b4" providerId="LiveId" clId="{B475B35A-2163-4AF2-9A8F-3395613C292C}" dt="2025-06-12T12:25:59.248" v="71"/>
          <ac:spMkLst>
            <pc:docMk/>
            <pc:sldMk cId="1851614871" sldId="262"/>
            <ac:spMk id="5" creationId="{AA862753-E16B-7B18-C5B3-7ADA4E32E146}"/>
          </ac:spMkLst>
        </pc:spChg>
        <pc:picChg chg="add mod">
          <ac:chgData name="vamsi krishna" userId="7865c428948bd9b4" providerId="LiveId" clId="{B475B35A-2163-4AF2-9A8F-3395613C292C}" dt="2025-06-12T12:26:56.847" v="80" actId="1076"/>
          <ac:picMkLst>
            <pc:docMk/>
            <pc:sldMk cId="1851614871" sldId="262"/>
            <ac:picMk id="7" creationId="{0A0F120D-0196-8B7D-9B7D-B9976549F167}"/>
          </ac:picMkLst>
        </pc:picChg>
      </pc:sldChg>
      <pc:sldChg chg="addSp delSp modSp new mod">
        <pc:chgData name="vamsi krishna" userId="7865c428948bd9b4" providerId="LiveId" clId="{B475B35A-2163-4AF2-9A8F-3395613C292C}" dt="2025-06-12T15:43:37.393" v="168" actId="14100"/>
        <pc:sldMkLst>
          <pc:docMk/>
          <pc:sldMk cId="3872245901" sldId="263"/>
        </pc:sldMkLst>
        <pc:spChg chg="mod">
          <ac:chgData name="vamsi krishna" userId="7865c428948bd9b4" providerId="LiveId" clId="{B475B35A-2163-4AF2-9A8F-3395613C292C}" dt="2025-06-12T15:43:37.393" v="168" actId="14100"/>
          <ac:spMkLst>
            <pc:docMk/>
            <pc:sldMk cId="3872245901" sldId="263"/>
            <ac:spMk id="2" creationId="{4B7CB0DB-1573-FBB3-C218-A80F1A62BEB0}"/>
          </ac:spMkLst>
        </pc:spChg>
        <pc:spChg chg="del mod">
          <ac:chgData name="vamsi krishna" userId="7865c428948bd9b4" providerId="LiveId" clId="{B475B35A-2163-4AF2-9A8F-3395613C292C}" dt="2025-06-12T12:31:11.592" v="121" actId="931"/>
          <ac:spMkLst>
            <pc:docMk/>
            <pc:sldMk cId="3872245901" sldId="263"/>
            <ac:spMk id="3" creationId="{C62F1634-12DF-2EF8-60E4-D7F8DA5E359B}"/>
          </ac:spMkLst>
        </pc:spChg>
        <pc:spChg chg="add del mod">
          <ac:chgData name="vamsi krishna" userId="7865c428948bd9b4" providerId="LiveId" clId="{B475B35A-2163-4AF2-9A8F-3395613C292C}" dt="2025-06-12T12:29:29.449" v="108"/>
          <ac:spMkLst>
            <pc:docMk/>
            <pc:sldMk cId="3872245901" sldId="263"/>
            <ac:spMk id="4" creationId="{0D73D151-6671-46B5-D667-B60D32463AEA}"/>
          </ac:spMkLst>
        </pc:spChg>
        <pc:picChg chg="add mod">
          <ac:chgData name="vamsi krishna" userId="7865c428948bd9b4" providerId="LiveId" clId="{B475B35A-2163-4AF2-9A8F-3395613C292C}" dt="2025-06-12T15:43:25.537" v="166" actId="14100"/>
          <ac:picMkLst>
            <pc:docMk/>
            <pc:sldMk cId="3872245901" sldId="263"/>
            <ac:picMk id="6" creationId="{8C86CFC3-EB4B-66E0-DFCB-5C6784C31290}"/>
          </ac:picMkLst>
        </pc:picChg>
      </pc:sldChg>
      <pc:sldChg chg="modSp new mod">
        <pc:chgData name="vamsi krishna" userId="7865c428948bd9b4" providerId="LiveId" clId="{B475B35A-2163-4AF2-9A8F-3395613C292C}" dt="2025-06-12T15:43:08.778" v="164" actId="27636"/>
        <pc:sldMkLst>
          <pc:docMk/>
          <pc:sldMk cId="312266885" sldId="264"/>
        </pc:sldMkLst>
        <pc:spChg chg="mod">
          <ac:chgData name="vamsi krishna" userId="7865c428948bd9b4" providerId="LiveId" clId="{B475B35A-2163-4AF2-9A8F-3395613C292C}" dt="2025-06-12T12:40:28.596" v="149"/>
          <ac:spMkLst>
            <pc:docMk/>
            <pc:sldMk cId="312266885" sldId="264"/>
            <ac:spMk id="2" creationId="{BA97BA47-3094-23F8-B3DF-407E67C66BFC}"/>
          </ac:spMkLst>
        </pc:spChg>
        <pc:spChg chg="mod">
          <ac:chgData name="vamsi krishna" userId="7865c428948bd9b4" providerId="LiveId" clId="{B475B35A-2163-4AF2-9A8F-3395613C292C}" dt="2025-06-12T15:43:08.778" v="164" actId="27636"/>
          <ac:spMkLst>
            <pc:docMk/>
            <pc:sldMk cId="312266885" sldId="264"/>
            <ac:spMk id="3" creationId="{BC17AA62-FF84-2C6B-E79E-20CC34B95018}"/>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6BD54F9-F5FE-4CFE-A791-61142D27B83C}" type="datetimeFigureOut">
              <a:rPr lang="en-IN" smtClean="0"/>
              <a:t>12-06-2025</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CDECBB72-4082-49FE-A2EC-7D62DD6613AD}" type="slidenum">
              <a:rPr lang="en-IN" smtClean="0"/>
              <a:t>‹#›</a:t>
            </a:fld>
            <a:endParaRPr lang="en-IN"/>
          </a:p>
        </p:txBody>
      </p:sp>
    </p:spTree>
    <p:extLst>
      <p:ext uri="{BB962C8B-B14F-4D97-AF65-F5344CB8AC3E}">
        <p14:creationId xmlns:p14="http://schemas.microsoft.com/office/powerpoint/2010/main" val="2541578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BD54F9-F5FE-4CFE-A791-61142D27B83C}" type="datetimeFigureOut">
              <a:rPr lang="en-IN" smtClean="0"/>
              <a:t>12-06-2025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ECBB72-4082-49FE-A2EC-7D62DD6613AD}" type="slidenum">
              <a:rPr lang="en-IN" smtClean="0"/>
              <a:t>‹#›</a:t>
            </a:fld>
            <a:endParaRPr lang="en-IN"/>
          </a:p>
        </p:txBody>
      </p:sp>
    </p:spTree>
    <p:extLst>
      <p:ext uri="{BB962C8B-B14F-4D97-AF65-F5344CB8AC3E}">
        <p14:creationId xmlns:p14="http://schemas.microsoft.com/office/powerpoint/2010/main" val="2975421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BD54F9-F5FE-4CFE-A791-61142D27B83C}" type="datetimeFigureOut">
              <a:rPr lang="en-IN" smtClean="0"/>
              <a:t>12-06-2025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ECBB72-4082-49FE-A2EC-7D62DD6613AD}" type="slidenum">
              <a:rPr lang="en-IN" smtClean="0"/>
              <a:t>‹#›</a:t>
            </a:fld>
            <a:endParaRPr lang="en-IN"/>
          </a:p>
        </p:txBody>
      </p:sp>
    </p:spTree>
    <p:extLst>
      <p:ext uri="{BB962C8B-B14F-4D97-AF65-F5344CB8AC3E}">
        <p14:creationId xmlns:p14="http://schemas.microsoft.com/office/powerpoint/2010/main" val="185185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BD54F9-F5FE-4CFE-A791-61142D27B83C}" type="datetimeFigureOut">
              <a:rPr lang="en-IN" smtClean="0"/>
              <a:t>12-06-2025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ECBB72-4082-49FE-A2EC-7D62DD6613AD}"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7412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BD54F9-F5FE-4CFE-A791-61142D27B83C}" type="datetimeFigureOut">
              <a:rPr lang="en-IN" smtClean="0"/>
              <a:t>12-06-2025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ECBB72-4082-49FE-A2EC-7D62DD6613AD}" type="slidenum">
              <a:rPr lang="en-IN" smtClean="0"/>
              <a:t>‹#›</a:t>
            </a:fld>
            <a:endParaRPr lang="en-IN"/>
          </a:p>
        </p:txBody>
      </p:sp>
    </p:spTree>
    <p:extLst>
      <p:ext uri="{BB962C8B-B14F-4D97-AF65-F5344CB8AC3E}">
        <p14:creationId xmlns:p14="http://schemas.microsoft.com/office/powerpoint/2010/main" val="2292055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BD54F9-F5FE-4CFE-A791-61142D27B83C}" type="datetimeFigureOut">
              <a:rPr lang="en-IN" smtClean="0"/>
              <a:t>12-06-2025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ECBB72-4082-49FE-A2EC-7D62DD6613AD}" type="slidenum">
              <a:rPr lang="en-IN" smtClean="0"/>
              <a:t>‹#›</a:t>
            </a:fld>
            <a:endParaRPr lang="en-IN"/>
          </a:p>
        </p:txBody>
      </p:sp>
    </p:spTree>
    <p:extLst>
      <p:ext uri="{BB962C8B-B14F-4D97-AF65-F5344CB8AC3E}">
        <p14:creationId xmlns:p14="http://schemas.microsoft.com/office/powerpoint/2010/main" val="358259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BD54F9-F5FE-4CFE-A791-61142D27B83C}" type="datetimeFigureOut">
              <a:rPr lang="en-IN" smtClean="0"/>
              <a:t>12-06-2025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ECBB72-4082-49FE-A2EC-7D62DD6613AD}" type="slidenum">
              <a:rPr lang="en-IN" smtClean="0"/>
              <a:t>‹#›</a:t>
            </a:fld>
            <a:endParaRPr lang="en-IN"/>
          </a:p>
        </p:txBody>
      </p:sp>
    </p:spTree>
    <p:extLst>
      <p:ext uri="{BB962C8B-B14F-4D97-AF65-F5344CB8AC3E}">
        <p14:creationId xmlns:p14="http://schemas.microsoft.com/office/powerpoint/2010/main" val="4001867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BD54F9-F5FE-4CFE-A791-61142D27B83C}" type="datetimeFigureOut">
              <a:rPr lang="en-IN" smtClean="0"/>
              <a:t>12-06-2025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ECBB72-4082-49FE-A2EC-7D62DD6613AD}" type="slidenum">
              <a:rPr lang="en-IN" smtClean="0"/>
              <a:t>‹#›</a:t>
            </a:fld>
            <a:endParaRPr lang="en-IN"/>
          </a:p>
        </p:txBody>
      </p:sp>
    </p:spTree>
    <p:extLst>
      <p:ext uri="{BB962C8B-B14F-4D97-AF65-F5344CB8AC3E}">
        <p14:creationId xmlns:p14="http://schemas.microsoft.com/office/powerpoint/2010/main" val="25981611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BD54F9-F5FE-4CFE-A791-61142D27B83C}" type="datetimeFigureOut">
              <a:rPr lang="en-IN" smtClean="0"/>
              <a:t>12-06-2025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ECBB72-4082-49FE-A2EC-7D62DD6613AD}" type="slidenum">
              <a:rPr lang="en-IN" smtClean="0"/>
              <a:t>‹#›</a:t>
            </a:fld>
            <a:endParaRPr lang="en-IN"/>
          </a:p>
        </p:txBody>
      </p:sp>
    </p:spTree>
    <p:extLst>
      <p:ext uri="{BB962C8B-B14F-4D97-AF65-F5344CB8AC3E}">
        <p14:creationId xmlns:p14="http://schemas.microsoft.com/office/powerpoint/2010/main" val="3629519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BD54F9-F5FE-4CFE-A791-61142D27B83C}" type="datetimeFigureOut">
              <a:rPr lang="en-IN" smtClean="0"/>
              <a:t>12-06-2025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ECBB72-4082-49FE-A2EC-7D62DD6613AD}" type="slidenum">
              <a:rPr lang="en-IN" smtClean="0"/>
              <a:t>‹#›</a:t>
            </a:fld>
            <a:endParaRPr lang="en-IN"/>
          </a:p>
        </p:txBody>
      </p:sp>
    </p:spTree>
    <p:extLst>
      <p:ext uri="{BB962C8B-B14F-4D97-AF65-F5344CB8AC3E}">
        <p14:creationId xmlns:p14="http://schemas.microsoft.com/office/powerpoint/2010/main" val="3120579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BD54F9-F5FE-4CFE-A791-61142D27B83C}" type="datetimeFigureOut">
              <a:rPr lang="en-IN" smtClean="0"/>
              <a:t>12-06-2025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ECBB72-4082-49FE-A2EC-7D62DD6613AD}" type="slidenum">
              <a:rPr lang="en-IN" smtClean="0"/>
              <a:t>‹#›</a:t>
            </a:fld>
            <a:endParaRPr lang="en-IN"/>
          </a:p>
        </p:txBody>
      </p:sp>
    </p:spTree>
    <p:extLst>
      <p:ext uri="{BB962C8B-B14F-4D97-AF65-F5344CB8AC3E}">
        <p14:creationId xmlns:p14="http://schemas.microsoft.com/office/powerpoint/2010/main" val="3633722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BD54F9-F5FE-4CFE-A791-61142D27B83C}" type="datetimeFigureOut">
              <a:rPr lang="en-IN" smtClean="0"/>
              <a:t>12-06-2025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ECBB72-4082-49FE-A2EC-7D62DD6613AD}" type="slidenum">
              <a:rPr lang="en-IN" smtClean="0"/>
              <a:t>‹#›</a:t>
            </a:fld>
            <a:endParaRPr lang="en-IN"/>
          </a:p>
        </p:txBody>
      </p:sp>
    </p:spTree>
    <p:extLst>
      <p:ext uri="{BB962C8B-B14F-4D97-AF65-F5344CB8AC3E}">
        <p14:creationId xmlns:p14="http://schemas.microsoft.com/office/powerpoint/2010/main" val="3470336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D54F9-F5FE-4CFE-A791-61142D27B83C}" type="datetimeFigureOut">
              <a:rPr lang="en-IN" smtClean="0"/>
              <a:t>12-06-2025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ECBB72-4082-49FE-A2EC-7D62DD6613AD}" type="slidenum">
              <a:rPr lang="en-IN" smtClean="0"/>
              <a:t>‹#›</a:t>
            </a:fld>
            <a:endParaRPr lang="en-IN"/>
          </a:p>
        </p:txBody>
      </p:sp>
    </p:spTree>
    <p:extLst>
      <p:ext uri="{BB962C8B-B14F-4D97-AF65-F5344CB8AC3E}">
        <p14:creationId xmlns:p14="http://schemas.microsoft.com/office/powerpoint/2010/main" val="1422285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BD54F9-F5FE-4CFE-A791-61142D27B83C}" type="datetimeFigureOut">
              <a:rPr lang="en-IN" smtClean="0"/>
              <a:t>12-06-2025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ECBB72-4082-49FE-A2EC-7D62DD6613AD}" type="slidenum">
              <a:rPr lang="en-IN" smtClean="0"/>
              <a:t>‹#›</a:t>
            </a:fld>
            <a:endParaRPr lang="en-IN"/>
          </a:p>
        </p:txBody>
      </p:sp>
    </p:spTree>
    <p:extLst>
      <p:ext uri="{BB962C8B-B14F-4D97-AF65-F5344CB8AC3E}">
        <p14:creationId xmlns:p14="http://schemas.microsoft.com/office/powerpoint/2010/main" val="2893375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BD54F9-F5FE-4CFE-A791-61142D27B83C}" type="datetimeFigureOut">
              <a:rPr lang="en-IN" smtClean="0"/>
              <a:t>12-06-2025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ECBB72-4082-49FE-A2EC-7D62DD6613AD}" type="slidenum">
              <a:rPr lang="en-IN" smtClean="0"/>
              <a:t>‹#›</a:t>
            </a:fld>
            <a:endParaRPr lang="en-IN"/>
          </a:p>
        </p:txBody>
      </p:sp>
    </p:spTree>
    <p:extLst>
      <p:ext uri="{BB962C8B-B14F-4D97-AF65-F5344CB8AC3E}">
        <p14:creationId xmlns:p14="http://schemas.microsoft.com/office/powerpoint/2010/main" val="3412669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BD54F9-F5FE-4CFE-A791-61142D27B83C}" type="datetimeFigureOut">
              <a:rPr lang="en-IN" smtClean="0"/>
              <a:t>12-06-2025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ECBB72-4082-49FE-A2EC-7D62DD6613AD}" type="slidenum">
              <a:rPr lang="en-IN" smtClean="0"/>
              <a:t>‹#›</a:t>
            </a:fld>
            <a:endParaRPr lang="en-IN"/>
          </a:p>
        </p:txBody>
      </p:sp>
    </p:spTree>
    <p:extLst>
      <p:ext uri="{BB962C8B-B14F-4D97-AF65-F5344CB8AC3E}">
        <p14:creationId xmlns:p14="http://schemas.microsoft.com/office/powerpoint/2010/main" val="3755198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BD54F9-F5FE-4CFE-A791-61142D27B83C}" type="datetimeFigureOut">
              <a:rPr lang="en-IN" smtClean="0"/>
              <a:t>12-06-2025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ECBB72-4082-49FE-A2EC-7D62DD6613AD}" type="slidenum">
              <a:rPr lang="en-IN" smtClean="0"/>
              <a:t>‹#›</a:t>
            </a:fld>
            <a:endParaRPr lang="en-IN"/>
          </a:p>
        </p:txBody>
      </p:sp>
    </p:spTree>
    <p:extLst>
      <p:ext uri="{BB962C8B-B14F-4D97-AF65-F5344CB8AC3E}">
        <p14:creationId xmlns:p14="http://schemas.microsoft.com/office/powerpoint/2010/main" val="198140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6BD54F9-F5FE-4CFE-A791-61142D27B83C}" type="datetimeFigureOut">
              <a:rPr lang="en-IN" smtClean="0"/>
              <a:t>12-06-2025</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DECBB72-4082-49FE-A2EC-7D62DD6613AD}" type="slidenum">
              <a:rPr lang="en-IN" smtClean="0"/>
              <a:t>‹#›</a:t>
            </a:fld>
            <a:endParaRPr lang="en-IN"/>
          </a:p>
        </p:txBody>
      </p:sp>
    </p:spTree>
    <p:extLst>
      <p:ext uri="{BB962C8B-B14F-4D97-AF65-F5344CB8AC3E}">
        <p14:creationId xmlns:p14="http://schemas.microsoft.com/office/powerpoint/2010/main" val="1275463115"/>
      </p:ext>
    </p:extLst>
  </p:cSld>
  <p:clrMap bg1="dk1" tx1="lt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4555E-EE4D-3C8D-5251-E9A530FA41FC}"/>
              </a:ext>
            </a:extLst>
          </p:cNvPr>
          <p:cNvSpPr>
            <a:spLocks noGrp="1"/>
          </p:cNvSpPr>
          <p:nvPr>
            <p:ph type="ctrTitle"/>
          </p:nvPr>
        </p:nvSpPr>
        <p:spPr>
          <a:xfrm>
            <a:off x="1876424" y="1122363"/>
            <a:ext cx="8791575" cy="1463521"/>
          </a:xfrm>
        </p:spPr>
        <p:txBody>
          <a:bodyPr/>
          <a:lstStyle/>
          <a:p>
            <a:pPr algn="ctr"/>
            <a:r>
              <a:rPr lang="en-IN" dirty="0"/>
              <a:t>Objective </a:t>
            </a:r>
          </a:p>
        </p:txBody>
      </p:sp>
      <p:sp>
        <p:nvSpPr>
          <p:cNvPr id="3" name="Subtitle 2">
            <a:extLst>
              <a:ext uri="{FF2B5EF4-FFF2-40B4-BE49-F238E27FC236}">
                <a16:creationId xmlns:a16="http://schemas.microsoft.com/office/drawing/2014/main" id="{3E5CCF0E-FAC2-5051-A615-031FE4369EF5}"/>
              </a:ext>
            </a:extLst>
          </p:cNvPr>
          <p:cNvSpPr>
            <a:spLocks noGrp="1"/>
          </p:cNvSpPr>
          <p:nvPr>
            <p:ph type="subTitle" idx="1"/>
          </p:nvPr>
        </p:nvSpPr>
        <p:spPr>
          <a:xfrm>
            <a:off x="1876424" y="2890684"/>
            <a:ext cx="8791575" cy="2367116"/>
          </a:xfrm>
        </p:spPr>
        <p:txBody>
          <a:bodyPr>
            <a:normAutofit fontScale="55000" lnSpcReduction="20000"/>
          </a:bodyPr>
          <a:lstStyle/>
          <a:p>
            <a:r>
              <a:rPr lang="en-US" sz="2900" dirty="0"/>
              <a:t>The objective of this </a:t>
            </a:r>
            <a:r>
              <a:rPr lang="en-US" sz="2900" i="1" dirty="0"/>
              <a:t>Retail Sales Analysis</a:t>
            </a:r>
            <a:r>
              <a:rPr lang="en-US" sz="2900" dirty="0"/>
              <a:t> dashboard appears to be to </a:t>
            </a:r>
            <a:r>
              <a:rPr lang="en-US" sz="2900" b="1" dirty="0"/>
              <a:t>provide a clear snapshot of key performance metrics across gender, region, and product categories</a:t>
            </a:r>
            <a:r>
              <a:rPr lang="en-US" sz="2900" dirty="0"/>
              <a:t>, helping stakeholders understand:</a:t>
            </a:r>
          </a:p>
          <a:p>
            <a:r>
              <a:rPr lang="en-US" sz="2900" b="1" dirty="0"/>
              <a:t>Overall profitability and sales volume</a:t>
            </a:r>
            <a:endParaRPr lang="en-US" sz="2900" dirty="0"/>
          </a:p>
          <a:p>
            <a:r>
              <a:rPr lang="en-US" sz="2900" b="1" dirty="0"/>
              <a:t>Return patterns and reasons</a:t>
            </a:r>
            <a:r>
              <a:rPr lang="en-US" sz="2900" dirty="0"/>
              <a:t>, which can guide quality improvements</a:t>
            </a:r>
          </a:p>
          <a:p>
            <a:r>
              <a:rPr lang="en-US" sz="2900" b="1" dirty="0"/>
              <a:t>Customer segmentation</a:t>
            </a:r>
            <a:r>
              <a:rPr lang="en-US" sz="2900" dirty="0"/>
              <a:t> (like gender distribution) to tailor marketing or inventory</a:t>
            </a:r>
          </a:p>
          <a:p>
            <a:r>
              <a:rPr lang="en-US" sz="2900" b="1" dirty="0"/>
              <a:t>Regional and store-type performance</a:t>
            </a:r>
            <a:r>
              <a:rPr lang="en-US" sz="2900" dirty="0"/>
              <a:t> for better strategic planning</a:t>
            </a:r>
          </a:p>
          <a:p>
            <a:endParaRPr lang="en-IN" dirty="0"/>
          </a:p>
        </p:txBody>
      </p:sp>
    </p:spTree>
    <p:extLst>
      <p:ext uri="{BB962C8B-B14F-4D97-AF65-F5344CB8AC3E}">
        <p14:creationId xmlns:p14="http://schemas.microsoft.com/office/powerpoint/2010/main" val="3444267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34476-C4A1-FA08-005D-F3FBABD61203}"/>
              </a:ext>
            </a:extLst>
          </p:cNvPr>
          <p:cNvSpPr>
            <a:spLocks noGrp="1"/>
          </p:cNvSpPr>
          <p:nvPr>
            <p:ph type="title"/>
          </p:nvPr>
        </p:nvSpPr>
        <p:spPr/>
        <p:txBody>
          <a:bodyPr/>
          <a:lstStyle/>
          <a:p>
            <a:pPr algn="ctr"/>
            <a:r>
              <a:rPr lang="en-IN" b="1" dirty="0"/>
              <a:t>Retails Sales Analysis Dashboard</a:t>
            </a:r>
            <a:endParaRPr lang="en-IN" dirty="0"/>
          </a:p>
        </p:txBody>
      </p:sp>
      <p:pic>
        <p:nvPicPr>
          <p:cNvPr id="5" name="Content Placeholder 4">
            <a:extLst>
              <a:ext uri="{FF2B5EF4-FFF2-40B4-BE49-F238E27FC236}">
                <a16:creationId xmlns:a16="http://schemas.microsoft.com/office/drawing/2014/main" id="{6AB3E074-0165-0FA1-FF0C-7749E6440B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9018" y="2249488"/>
            <a:ext cx="6310789" cy="3541712"/>
          </a:xfrm>
        </p:spPr>
      </p:pic>
    </p:spTree>
    <p:extLst>
      <p:ext uri="{BB962C8B-B14F-4D97-AF65-F5344CB8AC3E}">
        <p14:creationId xmlns:p14="http://schemas.microsoft.com/office/powerpoint/2010/main" val="2014269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7D5013C-4215-1BE4-D6ED-8F4533258E02}"/>
              </a:ext>
            </a:extLst>
          </p:cNvPr>
          <p:cNvSpPr>
            <a:spLocks noGrp="1" noChangeArrowheads="1"/>
          </p:cNvSpPr>
          <p:nvPr>
            <p:ph type="title"/>
          </p:nvPr>
        </p:nvSpPr>
        <p:spPr bwMode="auto">
          <a:xfrm>
            <a:off x="838201" y="181522"/>
            <a:ext cx="11353800"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Aft>
                <a:spcPct val="0"/>
              </a:spcAft>
            </a:pPr>
            <a:r>
              <a:rPr kumimoji="0" lang="en-US" altLang="en-US" sz="3200" b="1" i="0" u="none" strike="noStrike" cap="none" normalizeH="0" baseline="0" dirty="0">
                <a:ln>
                  <a:noFill/>
                </a:ln>
                <a:solidFill>
                  <a:schemeClr val="tx1"/>
                </a:solidFill>
                <a:effectLst/>
                <a:latin typeface="Arial" panose="020B0604020202020204" pitchFamily="34" charset="0"/>
              </a:rPr>
              <a:t>Brand Performance Overview Across Product Categories:</a:t>
            </a:r>
            <a:br>
              <a:rPr kumimoji="0" lang="en-US" altLang="en-US" sz="2400" b="1" i="0" u="none" strike="noStrike" cap="none" normalizeH="0" baseline="0" dirty="0">
                <a:ln>
                  <a:noFill/>
                </a:ln>
                <a:solidFill>
                  <a:schemeClr val="tx1"/>
                </a:solidFill>
                <a:effectLst/>
                <a:latin typeface="Arial" panose="020B0604020202020204" pitchFamily="34" charset="0"/>
              </a:rPr>
            </a:br>
            <a:r>
              <a:rPr lang="en-US" sz="1800" dirty="0">
                <a:latin typeface="Arial" panose="020B0604020202020204" pitchFamily="34" charset="0"/>
                <a:cs typeface="Arial" panose="020B0604020202020204" pitchFamily="34" charset="0"/>
              </a:rPr>
              <a:t>An evaluation of total sales across categories reveals notable performance trends. In </a:t>
            </a:r>
            <a:r>
              <a:rPr lang="en-US" sz="1800" i="1" dirty="0">
                <a:latin typeface="Arial" panose="020B0604020202020204" pitchFamily="34" charset="0"/>
                <a:cs typeface="Arial" panose="020B0604020202020204" pitchFamily="34" charset="0"/>
              </a:rPr>
              <a:t>Personal Care</a:t>
            </a:r>
            <a:r>
              <a:rPr lang="en-US" sz="1800" dirty="0">
                <a:latin typeface="Arial" panose="020B0604020202020204" pitchFamily="34" charset="0"/>
                <a:cs typeface="Arial" panose="020B0604020202020204" pitchFamily="34" charset="0"/>
              </a:rPr>
              <a:t> and </a:t>
            </a:r>
            <a:r>
              <a:rPr lang="en-US" sz="1800" i="1" dirty="0">
                <a:latin typeface="Arial" panose="020B0604020202020204" pitchFamily="34" charset="0"/>
                <a:cs typeface="Arial" panose="020B0604020202020204" pitchFamily="34" charset="0"/>
              </a:rPr>
              <a:t>Apparel</a:t>
            </a:r>
            <a:r>
              <a:rPr lang="en-US" sz="1800"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BrandD</a:t>
            </a:r>
            <a:r>
              <a:rPr lang="en-US" sz="1800" dirty="0">
                <a:latin typeface="Arial" panose="020B0604020202020204" pitchFamily="34" charset="0"/>
                <a:cs typeface="Arial" panose="020B0604020202020204" pitchFamily="34" charset="0"/>
              </a:rPr>
              <a:t> emerged as the top performer, generating ₹70K in each category while </a:t>
            </a:r>
            <a:r>
              <a:rPr lang="en-US" sz="1800" b="1" dirty="0" err="1">
                <a:latin typeface="Arial" panose="020B0604020202020204" pitchFamily="34" charset="0"/>
                <a:cs typeface="Arial" panose="020B0604020202020204" pitchFamily="34" charset="0"/>
              </a:rPr>
              <a:t>BrandC</a:t>
            </a:r>
            <a:r>
              <a:rPr lang="en-US" sz="1800" dirty="0">
                <a:latin typeface="Arial" panose="020B0604020202020204" pitchFamily="34" charset="0"/>
                <a:cs typeface="Arial" panose="020B0604020202020204" pitchFamily="34" charset="0"/>
              </a:rPr>
              <a:t> registered the lowest figures in </a:t>
            </a:r>
            <a:r>
              <a:rPr lang="en-US" sz="1800" i="1" dirty="0">
                <a:latin typeface="Arial" panose="020B0604020202020204" pitchFamily="34" charset="0"/>
                <a:cs typeface="Arial" panose="020B0604020202020204" pitchFamily="34" charset="0"/>
              </a:rPr>
              <a:t>Electronics</a:t>
            </a:r>
            <a:r>
              <a:rPr lang="en-US" sz="1800" dirty="0">
                <a:latin typeface="Arial" panose="020B0604020202020204" pitchFamily="34" charset="0"/>
                <a:cs typeface="Arial" panose="020B0604020202020204" pitchFamily="34" charset="0"/>
              </a:rPr>
              <a:t> (₹39K) and </a:t>
            </a:r>
            <a:r>
              <a:rPr lang="en-US" sz="1800" i="1" dirty="0">
                <a:latin typeface="Arial" panose="020B0604020202020204" pitchFamily="34" charset="0"/>
                <a:cs typeface="Arial" panose="020B0604020202020204" pitchFamily="34" charset="0"/>
              </a:rPr>
              <a:t>Apparel</a:t>
            </a:r>
            <a:r>
              <a:rPr lang="en-US" sz="1800" dirty="0">
                <a:latin typeface="Arial" panose="020B0604020202020204" pitchFamily="34" charset="0"/>
                <a:cs typeface="Arial" panose="020B0604020202020204" pitchFamily="34" charset="0"/>
              </a:rPr>
              <a:t> (₹40K)</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B55AB8D5-4EA4-E539-2EE5-6B08DB5AE2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3264" y="2582849"/>
            <a:ext cx="7620000" cy="3893574"/>
          </a:xfrm>
        </p:spPr>
      </p:pic>
    </p:spTree>
    <p:extLst>
      <p:ext uri="{BB962C8B-B14F-4D97-AF65-F5344CB8AC3E}">
        <p14:creationId xmlns:p14="http://schemas.microsoft.com/office/powerpoint/2010/main" val="418692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7C994-AF81-8B64-B9BE-5EA911248157}"/>
              </a:ext>
            </a:extLst>
          </p:cNvPr>
          <p:cNvSpPr>
            <a:spLocks noGrp="1"/>
          </p:cNvSpPr>
          <p:nvPr>
            <p:ph type="title"/>
          </p:nvPr>
        </p:nvSpPr>
        <p:spPr>
          <a:xfrm>
            <a:off x="838200" y="157317"/>
            <a:ext cx="10515600" cy="2359741"/>
          </a:xfrm>
        </p:spPr>
        <p:txBody>
          <a:bodyPr>
            <a:normAutofit fontScale="90000"/>
          </a:bodyPr>
          <a:lstStyle/>
          <a:p>
            <a:br>
              <a:rPr lang="en-US" b="1" i="1" dirty="0"/>
            </a:br>
            <a:r>
              <a:rPr lang="en-US" b="1" i="1" dirty="0"/>
              <a:t>Regional </a:t>
            </a:r>
            <a:r>
              <a:rPr lang="en-US" b="1" dirty="0"/>
              <a:t>Sales</a:t>
            </a:r>
            <a:r>
              <a:rPr lang="en-US" b="1" i="1" dirty="0"/>
              <a:t> &amp; Unit Price Analysis by Store Type:</a:t>
            </a:r>
            <a:br>
              <a:rPr lang="en-US" dirty="0"/>
            </a:br>
            <a:r>
              <a:rPr lang="en-US" sz="2000" dirty="0">
                <a:latin typeface="Arial" panose="020B0604020202020204" pitchFamily="34" charset="0"/>
                <a:cs typeface="Arial" panose="020B0604020202020204" pitchFamily="34" charset="0"/>
              </a:rPr>
              <a:t>The analysis of total sales and average unit price across regions and store types reveals significant performance variations. The </a:t>
            </a:r>
            <a:r>
              <a:rPr lang="en-US" sz="2000" b="1" dirty="0">
                <a:latin typeface="Arial" panose="020B0604020202020204" pitchFamily="34" charset="0"/>
                <a:cs typeface="Arial" panose="020B0604020202020204" pitchFamily="34" charset="0"/>
              </a:rPr>
              <a:t>South Region leads overall sales</a:t>
            </a:r>
            <a:r>
              <a:rPr lang="en-US" sz="2000" dirty="0">
                <a:latin typeface="Arial" panose="020B0604020202020204" pitchFamily="34" charset="0"/>
                <a:cs typeface="Arial" panose="020B0604020202020204" pitchFamily="34" charset="0"/>
              </a:rPr>
              <a:t>, with Flagship stores contributing ₹68K and Mall Kiosks adding ₹26K bringing strong diversity in channel performance. The </a:t>
            </a:r>
            <a:r>
              <a:rPr lang="en-US" sz="2000" b="1" dirty="0">
                <a:latin typeface="Arial" panose="020B0604020202020204" pitchFamily="34" charset="0"/>
                <a:cs typeface="Arial" panose="020B0604020202020204" pitchFamily="34" charset="0"/>
              </a:rPr>
              <a:t>unit price peaks in the West Region (₹117K)</a:t>
            </a:r>
            <a:r>
              <a:rPr lang="en-US" sz="2000" dirty="0">
                <a:latin typeface="Arial" panose="020B0604020202020204" pitchFamily="34" charset="0"/>
                <a:cs typeface="Arial" panose="020B0604020202020204" pitchFamily="34" charset="0"/>
              </a:rPr>
              <a:t>, possibly indicating either premium product mixes or higher pricing strategies in that zone.</a:t>
            </a:r>
            <a:br>
              <a:rPr lang="en-US" sz="2000" dirty="0"/>
            </a:br>
            <a:br>
              <a:rPr lang="en-US" dirty="0"/>
            </a:br>
            <a:endParaRPr lang="en-IN" dirty="0"/>
          </a:p>
        </p:txBody>
      </p:sp>
      <p:pic>
        <p:nvPicPr>
          <p:cNvPr id="5" name="Content Placeholder 4">
            <a:extLst>
              <a:ext uri="{FF2B5EF4-FFF2-40B4-BE49-F238E27FC236}">
                <a16:creationId xmlns:a16="http://schemas.microsoft.com/office/drawing/2014/main" id="{585F780E-9A46-1EF9-38BF-DF3A7E8BBE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3960" y="2324657"/>
            <a:ext cx="7020905" cy="3391373"/>
          </a:xfrm>
        </p:spPr>
      </p:pic>
    </p:spTree>
    <p:extLst>
      <p:ext uri="{BB962C8B-B14F-4D97-AF65-F5344CB8AC3E}">
        <p14:creationId xmlns:p14="http://schemas.microsoft.com/office/powerpoint/2010/main" val="4194379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D08BA-24B1-CE29-26E6-D5984D6CD36A}"/>
              </a:ext>
            </a:extLst>
          </p:cNvPr>
          <p:cNvSpPr>
            <a:spLocks noGrp="1"/>
          </p:cNvSpPr>
          <p:nvPr>
            <p:ph type="title"/>
          </p:nvPr>
        </p:nvSpPr>
        <p:spPr>
          <a:xfrm>
            <a:off x="838200" y="365125"/>
            <a:ext cx="10744200" cy="1325563"/>
          </a:xfrm>
        </p:spPr>
        <p:txBody>
          <a:bodyPr>
            <a:normAutofit fontScale="90000"/>
          </a:bodyPr>
          <a:lstStyle/>
          <a:p>
            <a:r>
              <a:rPr lang="en-US" b="1" dirty="0"/>
              <a:t>Analysis of Product Return Reasons by Quantity</a:t>
            </a:r>
            <a:br>
              <a:rPr lang="en-US" b="1" dirty="0"/>
            </a:br>
            <a:r>
              <a:rPr lang="en-US" sz="2000" dirty="0">
                <a:latin typeface="Arial" panose="020B0604020202020204" pitchFamily="34" charset="0"/>
                <a:cs typeface="Arial" panose="020B0604020202020204" pitchFamily="34" charset="0"/>
              </a:rPr>
              <a:t>The pie chart presents an analysis of product returns categorized by the reason for return. Among all return reasons, </a:t>
            </a:r>
            <a:r>
              <a:rPr lang="en-US" sz="2000" b="1" dirty="0">
                <a:latin typeface="Arial" panose="020B0604020202020204" pitchFamily="34" charset="0"/>
                <a:cs typeface="Arial" panose="020B0604020202020204" pitchFamily="34" charset="0"/>
              </a:rPr>
              <a:t>'Defective'</a:t>
            </a:r>
            <a:r>
              <a:rPr lang="en-US" sz="2000" dirty="0">
                <a:latin typeface="Arial" panose="020B0604020202020204" pitchFamily="34" charset="0"/>
                <a:cs typeface="Arial" panose="020B0604020202020204" pitchFamily="34" charset="0"/>
              </a:rPr>
              <a:t> products account for the highest proportion at </a:t>
            </a:r>
            <a:r>
              <a:rPr lang="en-US" sz="2000" b="1" dirty="0">
                <a:latin typeface="Arial" panose="020B0604020202020204" pitchFamily="34" charset="0"/>
                <a:cs typeface="Arial" panose="020B0604020202020204" pitchFamily="34" charset="0"/>
              </a:rPr>
              <a:t>31.64%</a:t>
            </a:r>
            <a:r>
              <a:rPr lang="en-US" sz="2000" dirty="0">
                <a:latin typeface="Arial" panose="020B0604020202020204" pitchFamily="34" charset="0"/>
                <a:cs typeface="Arial" panose="020B0604020202020204" pitchFamily="34" charset="0"/>
              </a:rPr>
              <a:t>Lastly, </a:t>
            </a:r>
            <a:r>
              <a:rPr lang="en-US" sz="2000" b="1" dirty="0">
                <a:latin typeface="Arial" panose="020B0604020202020204" pitchFamily="34" charset="0"/>
                <a:cs typeface="Arial" panose="020B0604020202020204" pitchFamily="34" charset="0"/>
              </a:rPr>
              <a:t>'No Longer Needed'</a:t>
            </a:r>
            <a:r>
              <a:rPr lang="en-US" sz="2000" dirty="0">
                <a:latin typeface="Arial" panose="020B0604020202020204" pitchFamily="34" charset="0"/>
                <a:cs typeface="Arial" panose="020B0604020202020204" pitchFamily="34" charset="0"/>
              </a:rPr>
              <a:t> makes up </a:t>
            </a:r>
            <a:r>
              <a:rPr lang="en-US" sz="2000" b="1" dirty="0">
                <a:latin typeface="Arial" panose="020B0604020202020204" pitchFamily="34" charset="0"/>
                <a:cs typeface="Arial" panose="020B0604020202020204" pitchFamily="34" charset="0"/>
              </a:rPr>
              <a:t>18.93%</a:t>
            </a:r>
            <a:r>
              <a:rPr lang="en-US" sz="2000" dirty="0">
                <a:latin typeface="Arial" panose="020B0604020202020204" pitchFamily="34" charset="0"/>
                <a:cs typeface="Arial" panose="020B0604020202020204" pitchFamily="34" charset="0"/>
              </a:rPr>
              <a:t> of the returns,</a:t>
            </a:r>
            <a:endParaRPr lang="en-IN" sz="2000"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A3C8D10A-B9F5-1CE1-E840-3D8C35D4A3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3910" y="2748579"/>
            <a:ext cx="3801005" cy="2543530"/>
          </a:xfrm>
        </p:spPr>
      </p:pic>
    </p:spTree>
    <p:extLst>
      <p:ext uri="{BB962C8B-B14F-4D97-AF65-F5344CB8AC3E}">
        <p14:creationId xmlns:p14="http://schemas.microsoft.com/office/powerpoint/2010/main" val="3782418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ECC10-09CD-D00E-7523-1B0915525AAE}"/>
              </a:ext>
            </a:extLst>
          </p:cNvPr>
          <p:cNvSpPr>
            <a:spLocks noGrp="1"/>
          </p:cNvSpPr>
          <p:nvPr>
            <p:ph type="title"/>
          </p:nvPr>
        </p:nvSpPr>
        <p:spPr>
          <a:xfrm>
            <a:off x="838200" y="365125"/>
            <a:ext cx="11117826" cy="1325563"/>
          </a:xfrm>
        </p:spPr>
        <p:txBody>
          <a:bodyPr>
            <a:normAutofit fontScale="90000"/>
          </a:bodyPr>
          <a:lstStyle/>
          <a:p>
            <a:r>
              <a:rPr lang="en-US" b="1" dirty="0"/>
              <a:t>Distribution of Total Purchase Amount by Gender</a:t>
            </a:r>
            <a:br>
              <a:rPr lang="en-US" b="1" dirty="0"/>
            </a:br>
            <a:r>
              <a:rPr lang="en-US" sz="2000" dirty="0">
                <a:latin typeface="Arial" panose="020B0604020202020204" pitchFamily="34" charset="0"/>
                <a:cs typeface="Arial" panose="020B0604020202020204" pitchFamily="34" charset="0"/>
              </a:rPr>
              <a:t>The largest contribution comes from </a:t>
            </a:r>
            <a:r>
              <a:rPr lang="en-US" sz="2000" b="1" dirty="0">
                <a:latin typeface="Arial" panose="020B0604020202020204" pitchFamily="34" charset="0"/>
                <a:cs typeface="Arial" panose="020B0604020202020204" pitchFamily="34" charset="0"/>
              </a:rPr>
              <a:t>Female customers, accounting for 36.41%,</a:t>
            </a:r>
            <a:r>
              <a:rPr lang="en-US" sz="2000" dirty="0">
                <a:latin typeface="Arial" panose="020B0604020202020204" pitchFamily="34" charset="0"/>
                <a:cs typeface="Arial" panose="020B0604020202020204" pitchFamily="34" charset="0"/>
              </a:rPr>
              <a:t> The </a:t>
            </a:r>
            <a:r>
              <a:rPr lang="en-US" sz="2000" b="1" dirty="0">
                <a:latin typeface="Arial" panose="020B0604020202020204" pitchFamily="34" charset="0"/>
                <a:cs typeface="Arial" panose="020B0604020202020204" pitchFamily="34" charset="0"/>
              </a:rPr>
              <a:t>‘Other’ gender category represents 31.75% is lowest.</a:t>
            </a:r>
            <a:endParaRPr lang="en-IN" sz="2000" b="1"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AA15D291-644D-BE1A-D873-8A07141CA5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3516" y="2724763"/>
            <a:ext cx="3181794" cy="2591162"/>
          </a:xfrm>
        </p:spPr>
      </p:pic>
    </p:spTree>
    <p:extLst>
      <p:ext uri="{BB962C8B-B14F-4D97-AF65-F5344CB8AC3E}">
        <p14:creationId xmlns:p14="http://schemas.microsoft.com/office/powerpoint/2010/main" val="3708343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65AE6-E505-0A11-4DE5-55E4D0E2F54F}"/>
              </a:ext>
            </a:extLst>
          </p:cNvPr>
          <p:cNvSpPr>
            <a:spLocks noGrp="1"/>
          </p:cNvSpPr>
          <p:nvPr>
            <p:ph type="title"/>
          </p:nvPr>
        </p:nvSpPr>
        <p:spPr>
          <a:xfrm>
            <a:off x="639097" y="365124"/>
            <a:ext cx="11552903" cy="2741870"/>
          </a:xfrm>
        </p:spPr>
        <p:txBody>
          <a:bodyPr>
            <a:normAutofit fontScale="90000"/>
          </a:bodyPr>
          <a:lstStyle/>
          <a:p>
            <a:pPr lvl="0" eaLnBrk="0" fontAlgn="base" hangingPunct="0">
              <a:lnSpc>
                <a:spcPct val="100000"/>
              </a:lnSpc>
              <a:spcAft>
                <a:spcPct val="0"/>
              </a:spcAft>
            </a:pPr>
            <a:r>
              <a:rPr lang="en-US" b="1" dirty="0"/>
              <a:t>Interactive Filter Panel for Sales Analysis Dashboard</a:t>
            </a:r>
            <a:br>
              <a:rPr lang="en-US" b="1" dirty="0"/>
            </a:br>
            <a:r>
              <a:rPr lang="en-US" altLang="en-US" sz="2000" b="1" dirty="0">
                <a:latin typeface="Arial" panose="020B0604020202020204" pitchFamily="34" charset="0"/>
              </a:rPr>
              <a:t>Gender Filter</a:t>
            </a:r>
            <a:r>
              <a:rPr lang="en-US" altLang="en-US" sz="2000" dirty="0">
                <a:latin typeface="Arial" panose="020B0604020202020204" pitchFamily="34" charset="0"/>
              </a:rPr>
              <a:t> – Allows users to select a specific gender or view data across all genders.</a:t>
            </a:r>
            <a:br>
              <a:rPr lang="en-US" altLang="en-US" sz="2000" dirty="0">
                <a:latin typeface="Arial" panose="020B0604020202020204" pitchFamily="34" charset="0"/>
              </a:rPr>
            </a:br>
            <a:r>
              <a:rPr lang="en-US" altLang="en-US" sz="2000" b="1" dirty="0">
                <a:latin typeface="Arial" panose="020B0604020202020204" pitchFamily="34" charset="0"/>
              </a:rPr>
              <a:t>Region Filter</a:t>
            </a:r>
            <a:r>
              <a:rPr lang="en-US" altLang="en-US" sz="2000" dirty="0">
                <a:latin typeface="Arial" panose="020B0604020202020204" pitchFamily="34" charset="0"/>
              </a:rPr>
              <a:t> – Provides checkboxes for selecting specific geographic regions such as </a:t>
            </a:r>
            <a:r>
              <a:rPr lang="en-US" altLang="en-US" sz="2000" b="1" dirty="0">
                <a:latin typeface="Arial" panose="020B0604020202020204" pitchFamily="34" charset="0"/>
              </a:rPr>
              <a:t>East</a:t>
            </a:r>
            <a:r>
              <a:rPr lang="en-US" altLang="en-US" sz="2000" dirty="0">
                <a:latin typeface="Arial" panose="020B0604020202020204" pitchFamily="34" charset="0"/>
              </a:rPr>
              <a:t>, </a:t>
            </a:r>
            <a:r>
              <a:rPr lang="en-US" altLang="en-US" sz="2000" b="1" dirty="0">
                <a:latin typeface="Arial" panose="020B0604020202020204" pitchFamily="34" charset="0"/>
              </a:rPr>
              <a:t>North</a:t>
            </a:r>
            <a:r>
              <a:rPr lang="en-US" altLang="en-US" sz="2000" dirty="0">
                <a:latin typeface="Arial" panose="020B0604020202020204" pitchFamily="34" charset="0"/>
              </a:rPr>
              <a:t>, and </a:t>
            </a:r>
            <a:r>
              <a:rPr lang="en-US" altLang="en-US" sz="2000" b="1" dirty="0">
                <a:latin typeface="Arial" panose="020B0604020202020204" pitchFamily="34" charset="0"/>
              </a:rPr>
              <a:t>South</a:t>
            </a:r>
            <a:r>
              <a:rPr lang="en-US" altLang="en-US" sz="2000" dirty="0">
                <a:latin typeface="Arial" panose="020B0604020202020204" pitchFamily="34" charset="0"/>
              </a:rPr>
              <a:t>, allowing for region-wise performance insights.</a:t>
            </a:r>
            <a:br>
              <a:rPr lang="en-US" altLang="en-US" sz="2000" dirty="0">
                <a:latin typeface="Arial" panose="020B0604020202020204" pitchFamily="34" charset="0"/>
              </a:rPr>
            </a:br>
            <a:r>
              <a:rPr lang="en-US" altLang="en-US" sz="2000" b="1" dirty="0">
                <a:latin typeface="Arial" panose="020B0604020202020204" pitchFamily="34" charset="0"/>
              </a:rPr>
              <a:t>Category Filter</a:t>
            </a:r>
            <a:r>
              <a:rPr lang="en-US" altLang="en-US" sz="2000" dirty="0">
                <a:latin typeface="Arial" panose="020B0604020202020204" pitchFamily="34" charset="0"/>
              </a:rPr>
              <a:t> – Offers a toggle between major product categories: </a:t>
            </a:r>
            <a:r>
              <a:rPr lang="en-US" altLang="en-US" sz="2000" b="1" dirty="0">
                <a:latin typeface="Arial" panose="020B0604020202020204" pitchFamily="34" charset="0"/>
              </a:rPr>
              <a:t>Apparel</a:t>
            </a:r>
            <a:r>
              <a:rPr lang="en-US" altLang="en-US" sz="2000" dirty="0">
                <a:latin typeface="Arial" panose="020B0604020202020204" pitchFamily="34" charset="0"/>
              </a:rPr>
              <a:t> and </a:t>
            </a:r>
            <a:r>
              <a:rPr lang="en-US" altLang="en-US" sz="2000" b="1" dirty="0">
                <a:latin typeface="Arial" panose="020B0604020202020204" pitchFamily="34" charset="0"/>
              </a:rPr>
              <a:t>Electronics</a:t>
            </a:r>
            <a:r>
              <a:rPr lang="en-US" altLang="en-US" sz="2000" dirty="0">
                <a:latin typeface="Arial" panose="020B0604020202020204" pitchFamily="34" charset="0"/>
              </a:rPr>
              <a:t>, helping to analyze sales trends or return patterns based on product types.</a:t>
            </a:r>
            <a:br>
              <a:rPr lang="en-US" altLang="en-US" sz="2000" dirty="0">
                <a:latin typeface="Arial" panose="020B0604020202020204" pitchFamily="34" charset="0"/>
              </a:rPr>
            </a:br>
            <a:endParaRPr lang="en-IN" sz="2000" b="1" dirty="0"/>
          </a:p>
        </p:txBody>
      </p:sp>
      <p:pic>
        <p:nvPicPr>
          <p:cNvPr id="7" name="Content Placeholder 6">
            <a:extLst>
              <a:ext uri="{FF2B5EF4-FFF2-40B4-BE49-F238E27FC236}">
                <a16:creationId xmlns:a16="http://schemas.microsoft.com/office/drawing/2014/main" id="{0A0F120D-0196-8B7D-9B7D-B9976549F1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498" y="3233442"/>
            <a:ext cx="6944694" cy="1028844"/>
          </a:xfrm>
        </p:spPr>
      </p:pic>
    </p:spTree>
    <p:extLst>
      <p:ext uri="{BB962C8B-B14F-4D97-AF65-F5344CB8AC3E}">
        <p14:creationId xmlns:p14="http://schemas.microsoft.com/office/powerpoint/2010/main" val="1851614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CB0DB-1573-FBB3-C218-A80F1A62BEB0}"/>
              </a:ext>
            </a:extLst>
          </p:cNvPr>
          <p:cNvSpPr>
            <a:spLocks noGrp="1"/>
          </p:cNvSpPr>
          <p:nvPr>
            <p:ph type="title"/>
          </p:nvPr>
        </p:nvSpPr>
        <p:spPr>
          <a:xfrm>
            <a:off x="1" y="226142"/>
            <a:ext cx="12192000" cy="3805084"/>
          </a:xfrm>
        </p:spPr>
        <p:txBody>
          <a:bodyPr>
            <a:normAutofit fontScale="90000"/>
          </a:bodyPr>
          <a:lstStyle/>
          <a:p>
            <a:pPr lvl="0" eaLnBrk="0" fontAlgn="base" hangingPunct="0">
              <a:lnSpc>
                <a:spcPct val="100000"/>
              </a:lnSpc>
              <a:spcAft>
                <a:spcPct val="0"/>
              </a:spcAft>
              <a:buFontTx/>
              <a:buChar char="•"/>
            </a:pPr>
            <a:r>
              <a:rPr lang="en-US" b="1" dirty="0"/>
              <a:t>Key Performance Indicators Overview Sales Dashboard</a:t>
            </a:r>
            <a:br>
              <a:rPr lang="en-US" b="1" dirty="0"/>
            </a:br>
            <a:r>
              <a:rPr lang="en-US" b="1" dirty="0"/>
              <a:t> </a:t>
            </a:r>
            <a:r>
              <a:rPr lang="en-US" altLang="en-US" sz="2000" b="1" dirty="0">
                <a:latin typeface="Arial" panose="020B0604020202020204" pitchFamily="34" charset="0"/>
              </a:rPr>
              <a:t>Profit</a:t>
            </a:r>
            <a:r>
              <a:rPr lang="en-US" altLang="en-US" sz="2000" dirty="0">
                <a:latin typeface="Arial" panose="020B0604020202020204" pitchFamily="34" charset="0"/>
              </a:rPr>
              <a:t>:</a:t>
            </a:r>
            <a:br>
              <a:rPr lang="en-US" altLang="en-US" sz="2000" dirty="0">
                <a:latin typeface="Arial" panose="020B0604020202020204" pitchFamily="34" charset="0"/>
              </a:rPr>
            </a:br>
            <a:r>
              <a:rPr lang="en-US" altLang="en-US" sz="2000" dirty="0">
                <a:latin typeface="Arial" panose="020B0604020202020204" pitchFamily="34" charset="0"/>
              </a:rPr>
              <a:t>The total profit amounts to </a:t>
            </a:r>
            <a:r>
              <a:rPr lang="en-US" altLang="en-US" sz="2000" b="1" dirty="0">
                <a:latin typeface="Arial" panose="020B0604020202020204" pitchFamily="34" charset="0"/>
              </a:rPr>
              <a:t>4.63 billion</a:t>
            </a:r>
            <a:r>
              <a:rPr lang="en-US" altLang="en-US" sz="2000" dirty="0">
                <a:latin typeface="Arial" panose="020B0604020202020204" pitchFamily="34" charset="0"/>
              </a:rPr>
              <a:t>, indicating strong overall business performance and effective cost management or high-margin sales.</a:t>
            </a:r>
            <a:br>
              <a:rPr lang="en-US" altLang="en-US" sz="2000" dirty="0">
                <a:latin typeface="Arial" panose="020B0604020202020204" pitchFamily="34" charset="0"/>
              </a:rPr>
            </a:br>
            <a:r>
              <a:rPr lang="en-US" altLang="en-US" sz="2000" b="1" dirty="0">
                <a:latin typeface="Arial" panose="020B0604020202020204" pitchFamily="34" charset="0"/>
              </a:rPr>
              <a:t>Sum of Total Amount</a:t>
            </a:r>
            <a:r>
              <a:rPr lang="en-US" altLang="en-US" sz="2000" dirty="0">
                <a:latin typeface="Arial" panose="020B0604020202020204" pitchFamily="34" charset="0"/>
              </a:rPr>
              <a:t>:</a:t>
            </a:r>
            <a:br>
              <a:rPr lang="en-US" altLang="en-US" sz="2000" dirty="0">
                <a:latin typeface="Arial" panose="020B0604020202020204" pitchFamily="34" charset="0"/>
              </a:rPr>
            </a:br>
            <a:r>
              <a:rPr lang="en-US" altLang="en-US" sz="2000" dirty="0">
                <a:latin typeface="Arial" panose="020B0604020202020204" pitchFamily="34" charset="0"/>
              </a:rPr>
              <a:t>The total sales value stands at </a:t>
            </a:r>
            <a:r>
              <a:rPr lang="en-US" altLang="en-US" sz="2000" b="1" dirty="0">
                <a:latin typeface="Arial" panose="020B0604020202020204" pitchFamily="34" charset="0"/>
              </a:rPr>
              <a:t>833.62K</a:t>
            </a:r>
            <a:r>
              <a:rPr lang="en-US" altLang="en-US" sz="2000" dirty="0">
                <a:latin typeface="Arial" panose="020B0604020202020204" pitchFamily="34" charset="0"/>
              </a:rPr>
              <a:t>, which represents the cumulative transaction value over a given period. This metric helps assess the revenue inflow and purchasing behavior of customers.</a:t>
            </a:r>
            <a:br>
              <a:rPr lang="en-US" altLang="en-US" sz="2000" dirty="0">
                <a:latin typeface="Arial" panose="020B0604020202020204" pitchFamily="34" charset="0"/>
              </a:rPr>
            </a:br>
            <a:r>
              <a:rPr lang="en-US" altLang="en-US" sz="2000" b="1" dirty="0">
                <a:latin typeface="Arial" panose="020B0604020202020204" pitchFamily="34" charset="0"/>
              </a:rPr>
              <a:t>Sum of Quantity</a:t>
            </a:r>
            <a:r>
              <a:rPr lang="en-US" altLang="en-US" sz="2000" dirty="0">
                <a:latin typeface="Arial" panose="020B0604020202020204" pitchFamily="34" charset="0"/>
              </a:rPr>
              <a:t>:</a:t>
            </a:r>
            <a:br>
              <a:rPr lang="en-US" altLang="en-US" sz="2000" dirty="0">
                <a:latin typeface="Arial" panose="020B0604020202020204" pitchFamily="34" charset="0"/>
              </a:rPr>
            </a:br>
            <a:r>
              <a:rPr lang="en-US" altLang="en-US" sz="2000" dirty="0">
                <a:latin typeface="Arial" panose="020B0604020202020204" pitchFamily="34" charset="0"/>
              </a:rPr>
              <a:t>A total of </a:t>
            </a:r>
            <a:r>
              <a:rPr lang="en-US" altLang="en-US" sz="2000" b="1" dirty="0">
                <a:latin typeface="Arial" panose="020B0604020202020204" pitchFamily="34" charset="0"/>
              </a:rPr>
              <a:t>5,558 units</a:t>
            </a:r>
            <a:r>
              <a:rPr lang="en-US" altLang="en-US" sz="2000" dirty="0">
                <a:latin typeface="Arial" panose="020B0604020202020204" pitchFamily="34" charset="0"/>
              </a:rPr>
              <a:t> have been sold or processed, highlighting the product movement volume. This can help analyze inventory turnover and product demand.</a:t>
            </a:r>
            <a:br>
              <a:rPr lang="en-US" altLang="en-US" sz="2000" dirty="0">
                <a:latin typeface="Arial" panose="020B0604020202020204" pitchFamily="34" charset="0"/>
              </a:rPr>
            </a:br>
            <a:endParaRPr lang="en-IN" sz="2000" b="1" dirty="0"/>
          </a:p>
        </p:txBody>
      </p:sp>
      <p:pic>
        <p:nvPicPr>
          <p:cNvPr id="6" name="Content Placeholder 5">
            <a:extLst>
              <a:ext uri="{FF2B5EF4-FFF2-40B4-BE49-F238E27FC236}">
                <a16:creationId xmlns:a16="http://schemas.microsoft.com/office/drawing/2014/main" id="{8C86CFC3-EB4B-66E0-DFCB-5C6784C312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0830" y="4336026"/>
            <a:ext cx="5487166" cy="1258528"/>
          </a:xfrm>
        </p:spPr>
      </p:pic>
    </p:spTree>
    <p:extLst>
      <p:ext uri="{BB962C8B-B14F-4D97-AF65-F5344CB8AC3E}">
        <p14:creationId xmlns:p14="http://schemas.microsoft.com/office/powerpoint/2010/main" val="3872245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7BA47-3094-23F8-B3DF-407E67C66BFC}"/>
              </a:ext>
            </a:extLst>
          </p:cNvPr>
          <p:cNvSpPr>
            <a:spLocks noGrp="1"/>
          </p:cNvSpPr>
          <p:nvPr>
            <p:ph type="title"/>
          </p:nvPr>
        </p:nvSpPr>
        <p:spPr/>
        <p:txBody>
          <a:bodyPr>
            <a:normAutofit/>
          </a:bodyPr>
          <a:lstStyle/>
          <a:p>
            <a:pPr algn="ctr"/>
            <a:r>
              <a:rPr lang="en-IN" sz="6000" b="1" dirty="0"/>
              <a:t>Conclusion</a:t>
            </a:r>
          </a:p>
        </p:txBody>
      </p:sp>
      <p:sp>
        <p:nvSpPr>
          <p:cNvPr id="3" name="Content Placeholder 2">
            <a:extLst>
              <a:ext uri="{FF2B5EF4-FFF2-40B4-BE49-F238E27FC236}">
                <a16:creationId xmlns:a16="http://schemas.microsoft.com/office/drawing/2014/main" id="{BC17AA62-FF84-2C6B-E79E-20CC34B95018}"/>
              </a:ext>
            </a:extLst>
          </p:cNvPr>
          <p:cNvSpPr>
            <a:spLocks noGrp="1"/>
          </p:cNvSpPr>
          <p:nvPr>
            <p:ph idx="1"/>
          </p:nvPr>
        </p:nvSpPr>
        <p:spPr/>
        <p:txBody>
          <a:bodyPr>
            <a:normAutofit fontScale="47500" lnSpcReduction="20000"/>
          </a:bodyPr>
          <a:lstStyle/>
          <a:p>
            <a:r>
              <a:rPr lang="en-US" sz="2900" dirty="0"/>
              <a:t>The </a:t>
            </a:r>
            <a:r>
              <a:rPr lang="en-US" sz="2900" b="1" dirty="0"/>
              <a:t>Retail Sales Analysis dashboard</a:t>
            </a:r>
            <a:r>
              <a:rPr lang="en-US" sz="2900" dirty="0"/>
              <a:t> provides a detailed overview of business performance across various dimensions, highlighting both strengths and improvement areas.</a:t>
            </a:r>
          </a:p>
          <a:p>
            <a:r>
              <a:rPr lang="en-US" sz="2900" b="1" dirty="0"/>
              <a:t>Profitability</a:t>
            </a:r>
            <a:r>
              <a:rPr lang="en-US" sz="2900" dirty="0"/>
              <a:t> stands strong at </a:t>
            </a:r>
            <a:r>
              <a:rPr lang="en-US" sz="2900" b="1" dirty="0"/>
              <a:t>4.63 billion</a:t>
            </a:r>
            <a:r>
              <a:rPr lang="en-US" sz="2900" dirty="0"/>
              <a:t>, with a total transaction value of </a:t>
            </a:r>
            <a:r>
              <a:rPr lang="en-US" sz="2900" b="1" dirty="0"/>
              <a:t>833.62K</a:t>
            </a:r>
            <a:r>
              <a:rPr lang="en-US" sz="2900" dirty="0"/>
              <a:t> and </a:t>
            </a:r>
            <a:r>
              <a:rPr lang="en-US" sz="2900" b="1" dirty="0"/>
              <a:t>5,558 units</a:t>
            </a:r>
            <a:r>
              <a:rPr lang="en-US" sz="2900" dirty="0"/>
              <a:t> sold, indicating high business volume and efficiency.</a:t>
            </a:r>
          </a:p>
          <a:p>
            <a:r>
              <a:rPr lang="en-US" sz="2900" b="1" dirty="0"/>
              <a:t>Gender-based Insights</a:t>
            </a:r>
            <a:r>
              <a:rPr lang="en-US" sz="2900" dirty="0"/>
              <a:t> reveal that </a:t>
            </a:r>
            <a:r>
              <a:rPr lang="en-US" sz="2900" b="1" dirty="0"/>
              <a:t>female customers contribute the most (36.45%)</a:t>
            </a:r>
            <a:r>
              <a:rPr lang="en-US" sz="2900" dirty="0"/>
              <a:t> to total quantity sold, followed closely by male and other genders. This suggests the potential for targeted marketing strategies to female consumers.</a:t>
            </a:r>
          </a:p>
          <a:p>
            <a:r>
              <a:rPr lang="en-US" sz="2900" b="1" dirty="0"/>
              <a:t>Return Reasons Analysis</a:t>
            </a:r>
            <a:r>
              <a:rPr lang="en-US" sz="2900" dirty="0"/>
              <a:t> shows that </a:t>
            </a:r>
            <a:r>
              <a:rPr lang="en-US" sz="2900" b="1" dirty="0"/>
              <a:t>'Defective' products (31.64%)</a:t>
            </a:r>
            <a:r>
              <a:rPr lang="en-US" sz="2900" dirty="0"/>
              <a:t> and </a:t>
            </a:r>
            <a:r>
              <a:rPr lang="en-US" sz="2900" b="1" dirty="0"/>
              <a:t>'Wrong Item' deliveries (28.53%)</a:t>
            </a:r>
            <a:r>
              <a:rPr lang="en-US" sz="2900" dirty="0"/>
              <a:t> are the top return reasons. This calls for stricter quality control and more accurate order fulfillment processes.</a:t>
            </a:r>
          </a:p>
          <a:p>
            <a:r>
              <a:rPr lang="en-US" sz="2900" dirty="0"/>
              <a:t>In terms of </a:t>
            </a:r>
            <a:r>
              <a:rPr lang="en-US" sz="2900" b="1" dirty="0"/>
              <a:t>category performance</a:t>
            </a:r>
            <a:r>
              <a:rPr lang="en-US" sz="2900" dirty="0"/>
              <a:t>, </a:t>
            </a:r>
            <a:r>
              <a:rPr lang="en-US" sz="2900" b="1" dirty="0"/>
              <a:t>Personal Care and Apparel</a:t>
            </a:r>
            <a:r>
              <a:rPr lang="en-US" sz="2900" dirty="0"/>
              <a:t> emerge as the top contributors in total sales, with </a:t>
            </a:r>
            <a:r>
              <a:rPr lang="en-US" sz="2900" b="1" dirty="0" err="1"/>
              <a:t>BrandD</a:t>
            </a:r>
            <a:r>
              <a:rPr lang="en-US" sz="2900" dirty="0"/>
              <a:t> showing consistent high performance across all categories—especially in </a:t>
            </a:r>
            <a:r>
              <a:rPr lang="en-US" sz="2900" b="1" dirty="0"/>
              <a:t>Apparel and Personal Care</a:t>
            </a:r>
            <a:r>
              <a:rPr lang="en-US" sz="2900" dirty="0"/>
              <a:t>.</a:t>
            </a:r>
          </a:p>
          <a:p>
            <a:r>
              <a:rPr lang="en-US" sz="2900" b="1" dirty="0"/>
              <a:t>Regional &amp; Store Type Insights</a:t>
            </a:r>
            <a:r>
              <a:rPr lang="en-US" sz="2900" dirty="0"/>
              <a:t> indicate that the </a:t>
            </a:r>
            <a:r>
              <a:rPr lang="en-US" sz="2900" b="1" dirty="0"/>
              <a:t>West region leads</a:t>
            </a:r>
            <a:r>
              <a:rPr lang="en-US" sz="2900" dirty="0"/>
              <a:t> in both total amount (117K) and </a:t>
            </a:r>
            <a:r>
              <a:rPr lang="en-US" sz="2900" b="1" dirty="0"/>
              <a:t>unit price</a:t>
            </a:r>
            <a:r>
              <a:rPr lang="en-US" sz="2900" dirty="0"/>
              <a:t>, followed by the </a:t>
            </a:r>
            <a:r>
              <a:rPr lang="en-US" sz="2900" b="1" dirty="0"/>
              <a:t>South region</a:t>
            </a:r>
            <a:r>
              <a:rPr lang="en-US" sz="2900" dirty="0"/>
              <a:t>. </a:t>
            </a:r>
            <a:r>
              <a:rPr lang="en-US" sz="2900" b="1" dirty="0"/>
              <a:t>Franchise stores</a:t>
            </a:r>
            <a:r>
              <a:rPr lang="en-US" sz="2900" dirty="0"/>
              <a:t> dominate across most regions, but </a:t>
            </a:r>
            <a:r>
              <a:rPr lang="en-US" sz="2900" b="1" dirty="0"/>
              <a:t>Mall Kiosks in the West</a:t>
            </a:r>
            <a:r>
              <a:rPr lang="en-US" sz="2900" dirty="0"/>
              <a:t> show exceptional value, indicating a strong local customer base or demand surge.</a:t>
            </a:r>
          </a:p>
          <a:p>
            <a:endParaRPr lang="en-IN" dirty="0"/>
          </a:p>
        </p:txBody>
      </p:sp>
    </p:spTree>
    <p:extLst>
      <p:ext uri="{BB962C8B-B14F-4D97-AF65-F5344CB8AC3E}">
        <p14:creationId xmlns:p14="http://schemas.microsoft.com/office/powerpoint/2010/main" val="3122668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37</TotalTime>
  <Words>703</Words>
  <Application>Microsoft Office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Tw Cen MT</vt:lpstr>
      <vt:lpstr>Circuit</vt:lpstr>
      <vt:lpstr>Objective </vt:lpstr>
      <vt:lpstr>Retails Sales Analysis Dashboard</vt:lpstr>
      <vt:lpstr>Brand Performance Overview Across Product Categories: An evaluation of total sales across categories reveals notable performance trends. In Personal Care and Apparel, BrandD emerged as the top performer, generating ₹70K in each category while BrandC registered the lowest figures in Electronics (₹39K) and Apparel (₹40K)</vt:lpstr>
      <vt:lpstr> Regional Sales &amp; Unit Price Analysis by Store Type: The analysis of total sales and average unit price across regions and store types reveals significant performance variations. The South Region leads overall sales, with Flagship stores contributing ₹68K and Mall Kiosks adding ₹26K bringing strong diversity in channel performance. The unit price peaks in the West Region (₹117K), possibly indicating either premium product mixes or higher pricing strategies in that zone.  </vt:lpstr>
      <vt:lpstr>Analysis of Product Return Reasons by Quantity The pie chart presents an analysis of product returns categorized by the reason for return. Among all return reasons, 'Defective' products account for the highest proportion at 31.64%Lastly, 'No Longer Needed' makes up 18.93% of the returns,</vt:lpstr>
      <vt:lpstr>Distribution of Total Purchase Amount by Gender The largest contribution comes from Female customers, accounting for 36.41%, The ‘Other’ gender category represents 31.75% is lowest.</vt:lpstr>
      <vt:lpstr>Interactive Filter Panel for Sales Analysis Dashboard Gender Filter – Allows users to select a specific gender or view data across all genders. Region Filter – Provides checkboxes for selecting specific geographic regions such as East, North, and South, allowing for region-wise performance insights. Category Filter – Offers a toggle between major product categories: Apparel and Electronics, helping to analyze sales trends or return patterns based on product types. </vt:lpstr>
      <vt:lpstr>Key Performance Indicators Overview Sales Dashboard  Profit: The total profit amounts to 4.63 billion, indicating strong overall business performance and effective cost management or high-margin sales. Sum of Total Amount: The total sales value stands at 833.62K, which represents the cumulative transaction value over a given period. This metric helps assess the revenue inflow and purchasing behavior of customers. Sum of Quantity: A total of 5,558 units have been sold or processed, highlighting the product movement volume. This can help analyze inventory turnover and product demand.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vamsi krishna</dc:creator>
  <cp:lastModifiedBy>vamsi krishna</cp:lastModifiedBy>
  <cp:revision>1</cp:revision>
  <dcterms:created xsi:type="dcterms:W3CDTF">2025-06-12T10:28:06Z</dcterms:created>
  <dcterms:modified xsi:type="dcterms:W3CDTF">2025-06-12T15:43:46Z</dcterms:modified>
</cp:coreProperties>
</file>