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87C06-4B48-4D02-BE7E-7F58D38A1CD2}" v="4" dt="2025-06-12T15:41:23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" userId="7865c428948bd9b4" providerId="LiveId" clId="{99387C06-4B48-4D02-BE7E-7F58D38A1CD2}"/>
    <pc:docChg chg="custSel addSld modSld">
      <pc:chgData name="vamsi krishna" userId="7865c428948bd9b4" providerId="LiveId" clId="{99387C06-4B48-4D02-BE7E-7F58D38A1CD2}" dt="2025-06-12T15:41:56.163" v="21" actId="27636"/>
      <pc:docMkLst>
        <pc:docMk/>
      </pc:docMkLst>
      <pc:sldChg chg="modSp mod">
        <pc:chgData name="vamsi krishna" userId="7865c428948bd9b4" providerId="LiveId" clId="{99387C06-4B48-4D02-BE7E-7F58D38A1CD2}" dt="2025-06-12T15:34:00.737" v="1" actId="14100"/>
        <pc:sldMkLst>
          <pc:docMk/>
          <pc:sldMk cId="3280217393" sldId="256"/>
        </pc:sldMkLst>
        <pc:spChg chg="mod">
          <ac:chgData name="vamsi krishna" userId="7865c428948bd9b4" providerId="LiveId" clId="{99387C06-4B48-4D02-BE7E-7F58D38A1CD2}" dt="2025-06-12T15:34:00.737" v="1" actId="14100"/>
          <ac:spMkLst>
            <pc:docMk/>
            <pc:sldMk cId="3280217393" sldId="256"/>
            <ac:spMk id="2" creationId="{D8C59406-AC90-28DF-B972-82D2ED8919D3}"/>
          </ac:spMkLst>
        </pc:spChg>
        <pc:spChg chg="mod">
          <ac:chgData name="vamsi krishna" userId="7865c428948bd9b4" providerId="LiveId" clId="{99387C06-4B48-4D02-BE7E-7F58D38A1CD2}" dt="2025-06-12T15:33:55.038" v="0" actId="14100"/>
          <ac:spMkLst>
            <pc:docMk/>
            <pc:sldMk cId="3280217393" sldId="256"/>
            <ac:spMk id="3" creationId="{739DB2DF-C12E-0897-9D34-9191D2CA064C}"/>
          </ac:spMkLst>
        </pc:spChg>
      </pc:sldChg>
      <pc:sldChg chg="modSp mod">
        <pc:chgData name="vamsi krishna" userId="7865c428948bd9b4" providerId="LiveId" clId="{99387C06-4B48-4D02-BE7E-7F58D38A1CD2}" dt="2025-06-12T15:40:54.463" v="9" actId="122"/>
        <pc:sldMkLst>
          <pc:docMk/>
          <pc:sldMk cId="2145985642" sldId="262"/>
        </pc:sldMkLst>
        <pc:spChg chg="mod">
          <ac:chgData name="vamsi krishna" userId="7865c428948bd9b4" providerId="LiveId" clId="{99387C06-4B48-4D02-BE7E-7F58D38A1CD2}" dt="2025-06-12T15:40:54.463" v="9" actId="122"/>
          <ac:spMkLst>
            <pc:docMk/>
            <pc:sldMk cId="2145985642" sldId="262"/>
            <ac:spMk id="2" creationId="{FB9FDCEF-8270-A0F2-5F6E-695636191033}"/>
          </ac:spMkLst>
        </pc:spChg>
      </pc:sldChg>
      <pc:sldChg chg="addSp delSp modSp new mod">
        <pc:chgData name="vamsi krishna" userId="7865c428948bd9b4" providerId="LiveId" clId="{99387C06-4B48-4D02-BE7E-7F58D38A1CD2}" dt="2025-06-12T15:36:55.845" v="5" actId="931"/>
        <pc:sldMkLst>
          <pc:docMk/>
          <pc:sldMk cId="1483795017" sldId="263"/>
        </pc:sldMkLst>
        <pc:spChg chg="mod">
          <ac:chgData name="vamsi krishna" userId="7865c428948bd9b4" providerId="LiveId" clId="{99387C06-4B48-4D02-BE7E-7F58D38A1CD2}" dt="2025-06-12T15:36:41.810" v="4" actId="122"/>
          <ac:spMkLst>
            <pc:docMk/>
            <pc:sldMk cId="1483795017" sldId="263"/>
            <ac:spMk id="2" creationId="{1C62C63D-4C3A-4FAC-AE5A-0C2AF5F4AE78}"/>
          </ac:spMkLst>
        </pc:spChg>
        <pc:spChg chg="del">
          <ac:chgData name="vamsi krishna" userId="7865c428948bd9b4" providerId="LiveId" clId="{99387C06-4B48-4D02-BE7E-7F58D38A1CD2}" dt="2025-06-12T15:36:55.845" v="5" actId="931"/>
          <ac:spMkLst>
            <pc:docMk/>
            <pc:sldMk cId="1483795017" sldId="263"/>
            <ac:spMk id="3" creationId="{42B76F6C-864D-49DA-826C-270C11900570}"/>
          </ac:spMkLst>
        </pc:spChg>
        <pc:picChg chg="add mod">
          <ac:chgData name="vamsi krishna" userId="7865c428948bd9b4" providerId="LiveId" clId="{99387C06-4B48-4D02-BE7E-7F58D38A1CD2}" dt="2025-06-12T15:36:55.845" v="5" actId="931"/>
          <ac:picMkLst>
            <pc:docMk/>
            <pc:sldMk cId="1483795017" sldId="263"/>
            <ac:picMk id="5" creationId="{88CD7998-F5F7-FF62-C379-0645D3BB7823}"/>
          </ac:picMkLst>
        </pc:picChg>
      </pc:sldChg>
      <pc:sldChg chg="modSp new mod">
        <pc:chgData name="vamsi krishna" userId="7865c428948bd9b4" providerId="LiveId" clId="{99387C06-4B48-4D02-BE7E-7F58D38A1CD2}" dt="2025-06-12T15:41:56.163" v="21" actId="27636"/>
        <pc:sldMkLst>
          <pc:docMk/>
          <pc:sldMk cId="590806709" sldId="264"/>
        </pc:sldMkLst>
        <pc:spChg chg="mod">
          <ac:chgData name="vamsi krishna" userId="7865c428948bd9b4" providerId="LiveId" clId="{99387C06-4B48-4D02-BE7E-7F58D38A1CD2}" dt="2025-06-12T15:41:50.729" v="19" actId="14100"/>
          <ac:spMkLst>
            <pc:docMk/>
            <pc:sldMk cId="590806709" sldId="264"/>
            <ac:spMk id="2" creationId="{9C3A8048-F653-FFC9-39C5-C5F34C85C4AC}"/>
          </ac:spMkLst>
        </pc:spChg>
        <pc:spChg chg="mod">
          <ac:chgData name="vamsi krishna" userId="7865c428948bd9b4" providerId="LiveId" clId="{99387C06-4B48-4D02-BE7E-7F58D38A1CD2}" dt="2025-06-12T15:41:56.163" v="21" actId="27636"/>
          <ac:spMkLst>
            <pc:docMk/>
            <pc:sldMk cId="590806709" sldId="264"/>
            <ac:spMk id="3" creationId="{0CDC8FEC-7098-42B0-5D29-DA82A5EBBB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6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7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9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91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9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31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0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1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4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E9DB3E-CAF4-4968-AF4E-6B953B860B15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6FC118-1E52-494B-9DDE-34FFCDC7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175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9406-AC90-28DF-B972-82D2ED891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55"/>
            <a:ext cx="9144000" cy="1946786"/>
          </a:xfrm>
        </p:spPr>
        <p:txBody>
          <a:bodyPr>
            <a:normAutofit fontScale="90000"/>
          </a:bodyPr>
          <a:lstStyle/>
          <a:p>
            <a:r>
              <a:rPr lang="en-US" dirty="0"/>
              <a:t>🎯</a:t>
            </a:r>
            <a:r>
              <a:rPr lang="en-US" b="1" dirty="0"/>
              <a:t>Objective for the Dashboard Customer Insight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B2DF-C12E-0897-9D34-9191D2CA0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4941"/>
            <a:ext cx="9144000" cy="46113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primary objective of this </a:t>
            </a:r>
            <a:r>
              <a:rPr lang="en-US" b="1" dirty="0"/>
              <a:t>Customer Insight Analysis comprehensive overview of customer demographics, regional distribution, purchase behavior, and sales trends</a:t>
            </a:r>
            <a:r>
              <a:rPr lang="en-US" dirty="0"/>
              <a:t> across years. This helps businesses make </a:t>
            </a:r>
            <a:r>
              <a:rPr lang="en-US" b="1" dirty="0"/>
              <a:t>data-driven decisions</a:t>
            </a:r>
            <a:r>
              <a:rPr lang="en-US" dirty="0"/>
              <a:t> by understanding</a:t>
            </a:r>
          </a:p>
          <a:p>
            <a:r>
              <a:rPr lang="en-US" b="1" dirty="0"/>
              <a:t>Customer Demographics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Breakdown by </a:t>
            </a:r>
            <a:r>
              <a:rPr lang="en-US" b="1" dirty="0"/>
              <a:t>age groups</a:t>
            </a:r>
            <a:r>
              <a:rPr lang="en-US" dirty="0"/>
              <a:t> (adults, old, teen).</a:t>
            </a:r>
          </a:p>
          <a:p>
            <a:pPr lvl="1"/>
            <a:r>
              <a:rPr lang="en-US" dirty="0"/>
              <a:t>Gender-based analysis across age and region.</a:t>
            </a:r>
          </a:p>
          <a:p>
            <a:r>
              <a:rPr lang="en-US" b="1" dirty="0"/>
              <a:t>Sales Performance 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Year-wise comparison (2023 to 2025) of </a:t>
            </a:r>
            <a:r>
              <a:rPr lang="en-US" b="1" dirty="0"/>
              <a:t>quantity sold</a:t>
            </a:r>
            <a:r>
              <a:rPr lang="en-US" dirty="0"/>
              <a:t> and </a:t>
            </a:r>
            <a:r>
              <a:rPr lang="en-US" b="1" dirty="0"/>
              <a:t>total sales amount</a:t>
            </a:r>
            <a:r>
              <a:rPr lang="en-US" dirty="0"/>
              <a:t> the gate</a:t>
            </a:r>
          </a:p>
          <a:p>
            <a:r>
              <a:rPr lang="en-US" b="1" dirty="0"/>
              <a:t>Geographic Distribution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Regional distribution of customers segmented by gender to identify high-engagement areas.</a:t>
            </a:r>
          </a:p>
          <a:p>
            <a:r>
              <a:rPr lang="en-US" b="1" dirty="0"/>
              <a:t>Revenue Contribution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Total revenue by </a:t>
            </a:r>
            <a:r>
              <a:rPr lang="en-US" b="1" dirty="0"/>
              <a:t>age group and gender</a:t>
            </a:r>
            <a:r>
              <a:rPr lang="en-US" dirty="0"/>
              <a:t>, helping identify the most valuable customer segments.</a:t>
            </a:r>
          </a:p>
          <a:p>
            <a:r>
              <a:rPr lang="en-US" b="1" dirty="0"/>
              <a:t>Customer Count Summary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Total number of customers (800) and how they're distributed across regions and demographic segments.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2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C63D-4C3A-4FAC-AE5A-0C2AF5F4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/>
              </a:rPr>
              <a:t>Customer Insight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D7998-F5F7-FF62-C379-0645D3BB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81" y="2667000"/>
            <a:ext cx="5523664" cy="3124200"/>
          </a:xfrm>
        </p:spPr>
      </p:pic>
    </p:spTree>
    <p:extLst>
      <p:ext uri="{BB962C8B-B14F-4D97-AF65-F5344CB8AC3E}">
        <p14:creationId xmlns:p14="http://schemas.microsoft.com/office/powerpoint/2010/main" val="14837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06F3-ADAD-3CCE-C7C5-7FE52418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1998"/>
          </a:xfrm>
        </p:spPr>
        <p:txBody>
          <a:bodyPr>
            <a:normAutofit/>
          </a:bodyPr>
          <a:lstStyle/>
          <a:p>
            <a:r>
              <a:rPr lang="en-US" b="1" dirty="0"/>
              <a:t>Customer Distribution by Region and Gender:</a:t>
            </a:r>
            <a:br>
              <a:rPr lang="en-US" dirty="0"/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North has highest number of female customers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(81), making it the top-performing region for that demographic,</a:t>
            </a:r>
            <a:r>
              <a:rPr lang="en-US" sz="2000" dirty="0"/>
              <a:t> The </a:t>
            </a:r>
            <a:r>
              <a:rPr lang="en-US" sz="2000" b="1" dirty="0"/>
              <a:t>lowest count</a:t>
            </a:r>
            <a:r>
              <a:rPr lang="en-US" sz="2000" dirty="0"/>
              <a:t> is observed for the "Other" gender in the </a:t>
            </a:r>
            <a:r>
              <a:rPr lang="en-US" sz="2000" b="1" dirty="0"/>
              <a:t>South region</a:t>
            </a:r>
            <a:r>
              <a:rPr lang="en-US" sz="2000" dirty="0"/>
              <a:t> (51).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F069F-0735-62AC-38FF-5C9AEF3C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24" y="2667000"/>
            <a:ext cx="3727977" cy="3124200"/>
          </a:xfrm>
        </p:spPr>
      </p:pic>
    </p:spTree>
    <p:extLst>
      <p:ext uri="{BB962C8B-B14F-4D97-AF65-F5344CB8AC3E}">
        <p14:creationId xmlns:p14="http://schemas.microsoft.com/office/powerpoint/2010/main" val="237717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20C-22F7-53E1-824D-A487679A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0488"/>
          </a:xfrm>
        </p:spPr>
        <p:txBody>
          <a:bodyPr>
            <a:normAutofit/>
          </a:bodyPr>
          <a:lstStyle/>
          <a:p>
            <a:r>
              <a:rPr lang="en-US" b="1" dirty="0"/>
              <a:t>Customer Distribution by Age Group:</a:t>
            </a:r>
            <a:br>
              <a:rPr lang="en-US" dirty="0"/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Adults make up the largest share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customer base, accounting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50.5%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the total,</a:t>
            </a:r>
            <a:r>
              <a:rPr lang="en-US" sz="2000" dirty="0"/>
              <a:t> The </a:t>
            </a:r>
            <a:r>
              <a:rPr lang="en-US" sz="2000" b="1" dirty="0"/>
              <a:t>Teen segment is significantly underrepresented</a:t>
            </a:r>
            <a:r>
              <a:rPr lang="en-US" sz="2000" dirty="0"/>
              <a:t>, with</a:t>
            </a:r>
            <a:r>
              <a:rPr lang="en-US" sz="2000" b="1" dirty="0"/>
              <a:t>0.55%</a:t>
            </a:r>
            <a:r>
              <a:rPr lang="en-US" sz="2000" dirty="0"/>
              <a:t> of the total customer population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6F767-6498-690D-FC79-ECFA6777A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32" y="2667000"/>
            <a:ext cx="2715162" cy="3124200"/>
          </a:xfrm>
        </p:spPr>
      </p:pic>
    </p:spTree>
    <p:extLst>
      <p:ext uri="{BB962C8B-B14F-4D97-AF65-F5344CB8AC3E}">
        <p14:creationId xmlns:p14="http://schemas.microsoft.com/office/powerpoint/2010/main" val="3414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3BE0-CC49-1941-6C96-FC9BAE69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365125"/>
            <a:ext cx="11523406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Total Purchase Amount by Age Group and Gender:</a:t>
            </a:r>
            <a:br>
              <a:rPr lang="en-US" b="1" dirty="0"/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Adults are the highest contributors </a:t>
            </a:r>
            <a:r>
              <a:rPr lang="en-IN" sz="1800" b="1" dirty="0"/>
              <a:t>Female adults:</a:t>
            </a:r>
            <a:r>
              <a:rPr lang="en-IN" sz="1800" dirty="0"/>
              <a:t> ₹202.01K,</a:t>
            </a:r>
            <a:r>
              <a:rPr lang="en-IN" sz="1800" b="1" dirty="0"/>
              <a:t> Males adults:</a:t>
            </a:r>
            <a:r>
              <a:rPr lang="en-IN" sz="1800" dirty="0"/>
              <a:t> ₹179.05K,</a:t>
            </a:r>
            <a:r>
              <a:rPr lang="en-IN" sz="1800" b="1" dirty="0"/>
              <a:t> Others</a:t>
            </a:r>
            <a:r>
              <a:rPr lang="en-IN" sz="1800" dirty="0"/>
              <a:t> ₹177.64K,</a:t>
            </a:r>
            <a:br>
              <a:rPr lang="en-IN" sz="1800" dirty="0"/>
            </a:br>
            <a:r>
              <a:rPr lang="en-US" sz="1800" b="1" dirty="0"/>
              <a:t>Teen group contributes the least</a:t>
            </a:r>
            <a:r>
              <a:rPr lang="en-US" sz="1800" dirty="0"/>
              <a:t> to revenue:</a:t>
            </a:r>
            <a:r>
              <a:rPr lang="en-IN" sz="1800" b="1" dirty="0"/>
              <a:t>Females:</a:t>
            </a:r>
            <a:r>
              <a:rPr lang="en-IN" sz="1800" dirty="0"/>
              <a:t> ₹6.5K,</a:t>
            </a:r>
            <a:r>
              <a:rPr lang="en-IN" sz="1800" b="1" dirty="0"/>
              <a:t> Males:</a:t>
            </a:r>
            <a:r>
              <a:rPr lang="en-IN" sz="1800" dirty="0"/>
              <a:t> ₹3.8K,</a:t>
            </a:r>
            <a:r>
              <a:rPr lang="en-IN" sz="1800" b="1" dirty="0"/>
              <a:t> Other gender:</a:t>
            </a:r>
            <a:r>
              <a:rPr lang="en-IN" sz="1800" dirty="0"/>
              <a:t> ₹0.28K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58258-9EB3-C324-3609-2504EA5EB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91" y="2667000"/>
            <a:ext cx="2741644" cy="3124200"/>
          </a:xfrm>
        </p:spPr>
      </p:pic>
    </p:spTree>
    <p:extLst>
      <p:ext uri="{BB962C8B-B14F-4D97-AF65-F5344CB8AC3E}">
        <p14:creationId xmlns:p14="http://schemas.microsoft.com/office/powerpoint/2010/main" val="196356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7DAA-9011-A48C-B835-56EC8954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03510" cy="206477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Yearly Sales Quantity and Revenue Trend by Gender:</a:t>
            </a:r>
            <a:br>
              <a:rPr lang="en-US" b="1" dirty="0"/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2024 was the peak 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revenue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In Quantity: Female (978), Male (835), Other (830),Revenue: ₹0.40M,</a:t>
            </a:r>
            <a:r>
              <a:rPr lang="en-US" b="1" dirty="0"/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2025 shows a significant declined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ln Quantity: Female (333), Male (260), Other (275),Revenue: ₹0.13M.</a:t>
            </a:r>
            <a:br>
              <a:rPr lang="en-US" dirty="0"/>
            </a:br>
            <a:br>
              <a:rPr lang="en-US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90189-7034-21F5-C5DF-BF3FC0F3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92" y="2885887"/>
            <a:ext cx="7468642" cy="2686425"/>
          </a:xfrm>
        </p:spPr>
      </p:pic>
    </p:spTree>
    <p:extLst>
      <p:ext uri="{BB962C8B-B14F-4D97-AF65-F5344CB8AC3E}">
        <p14:creationId xmlns:p14="http://schemas.microsoft.com/office/powerpoint/2010/main" val="14580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EA6E-F23D-C40E-DEB3-44D36FB9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Customer Segmentation by Age and Region:</a:t>
            </a:r>
            <a:br>
              <a:rPr lang="en-US" b="1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interactive dashboard segments customers based on two primary dimensions: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geographic region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It enables quick filtering and analysis of customer data to support data-driven decisions in marketing, sales, and customer service.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352E7B-87DF-E231-1957-BED449162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51" y="3295519"/>
            <a:ext cx="4820323" cy="1867161"/>
          </a:xfrm>
        </p:spPr>
      </p:pic>
    </p:spTree>
    <p:extLst>
      <p:ext uri="{BB962C8B-B14F-4D97-AF65-F5344CB8AC3E}">
        <p14:creationId xmlns:p14="http://schemas.microsoft.com/office/powerpoint/2010/main" val="35364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DCEF-8270-A0F2-5F6E-6956361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Number Of Customers in the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06508-6BAA-7CE2-F00E-00F7346F5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6" y="2399070"/>
            <a:ext cx="5073444" cy="2772697"/>
          </a:xfrm>
        </p:spPr>
      </p:pic>
    </p:spTree>
    <p:extLst>
      <p:ext uri="{BB962C8B-B14F-4D97-AF65-F5344CB8AC3E}">
        <p14:creationId xmlns:p14="http://schemas.microsoft.com/office/powerpoint/2010/main" val="214598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8048-F653-FFC9-39C5-C5F34C85C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5806"/>
            <a:ext cx="9905998" cy="855407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8FEC-7098-42B0-5D29-DA82A5EBB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1214"/>
            <a:ext cx="9905998" cy="57567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Customer Insight Analysis</a:t>
            </a:r>
            <a:r>
              <a:rPr lang="en-US" dirty="0"/>
              <a:t> dashboard provides a comprehensive overview of customer demographics, regional distribution, and purchasing behavior over time. The key insights are:</a:t>
            </a:r>
          </a:p>
          <a:p>
            <a:r>
              <a:rPr lang="en-US" b="1" dirty="0"/>
              <a:t>Customer Count &amp; Distribution:</a:t>
            </a:r>
            <a:endParaRPr lang="en-US" dirty="0"/>
          </a:p>
          <a:p>
            <a:pPr lvl="1"/>
            <a:r>
              <a:rPr lang="en-US" dirty="0"/>
              <a:t>A total of </a:t>
            </a:r>
            <a:r>
              <a:rPr lang="en-US" b="1" dirty="0"/>
              <a:t>800 customers</a:t>
            </a:r>
            <a:r>
              <a:rPr lang="en-US" dirty="0"/>
              <a:t> are analyzed.</a:t>
            </a:r>
          </a:p>
          <a:p>
            <a:pPr lvl="1"/>
            <a:r>
              <a:rPr lang="en-US" dirty="0"/>
              <a:t>The customer base is fairly evenly split between </a:t>
            </a:r>
            <a:r>
              <a:rPr lang="en-US" b="1" dirty="0"/>
              <a:t>adults (50.5%)</a:t>
            </a:r>
            <a:r>
              <a:rPr lang="en-US" dirty="0"/>
              <a:t> and </a:t>
            </a:r>
            <a:r>
              <a:rPr lang="en-US" b="1" dirty="0"/>
              <a:t>old (48.95%)</a:t>
            </a:r>
            <a:r>
              <a:rPr lang="en-US" dirty="0"/>
              <a:t>, while </a:t>
            </a:r>
            <a:r>
              <a:rPr lang="en-US" b="1" dirty="0"/>
              <a:t>teens</a:t>
            </a:r>
            <a:r>
              <a:rPr lang="en-US" dirty="0"/>
              <a:t> represent a very small portion (</a:t>
            </a:r>
            <a:r>
              <a:rPr lang="en-US" b="1" dirty="0"/>
              <a:t>0.55%</a:t>
            </a:r>
            <a:r>
              <a:rPr lang="en-US" dirty="0"/>
              <a:t>).</a:t>
            </a:r>
          </a:p>
          <a:p>
            <a:r>
              <a:rPr lang="en-US" b="1" dirty="0"/>
              <a:t>Gender and Regional Breakdown:</a:t>
            </a:r>
            <a:endParaRPr lang="en-US" dirty="0"/>
          </a:p>
          <a:p>
            <a:pPr lvl="1"/>
            <a:r>
              <a:rPr lang="en-US" dirty="0"/>
              <a:t>Gender distribution across regions shows relatively balanced male and female representation, with slight variances by region.</a:t>
            </a:r>
          </a:p>
          <a:p>
            <a:pPr lvl="1"/>
            <a:r>
              <a:rPr lang="en-US" b="1" dirty="0"/>
              <a:t>South</a:t>
            </a:r>
            <a:r>
              <a:rPr lang="en-US" dirty="0"/>
              <a:t> and </a:t>
            </a:r>
            <a:r>
              <a:rPr lang="en-US" b="1" dirty="0"/>
              <a:t>North</a:t>
            </a:r>
            <a:r>
              <a:rPr lang="en-US" dirty="0"/>
              <a:t> regions have the highest concentration of customers, especially among males.</a:t>
            </a:r>
          </a:p>
          <a:p>
            <a:r>
              <a:rPr lang="en-US" b="1" dirty="0"/>
              <a:t>Sales Trends Over Time:</a:t>
            </a:r>
            <a:endParaRPr lang="en-US" dirty="0"/>
          </a:p>
          <a:p>
            <a:pPr lvl="1"/>
            <a:r>
              <a:rPr lang="en-US" b="1" dirty="0"/>
              <a:t>2024</a:t>
            </a:r>
            <a:r>
              <a:rPr lang="en-US" dirty="0"/>
              <a:t> saw the highest performance in both </a:t>
            </a:r>
            <a:r>
              <a:rPr lang="en-US" b="1" dirty="0"/>
              <a:t>quantity sold</a:t>
            </a:r>
            <a:r>
              <a:rPr lang="en-US" dirty="0"/>
              <a:t> and </a:t>
            </a:r>
            <a:r>
              <a:rPr lang="en-US" b="1" dirty="0"/>
              <a:t>total sales amount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notable </a:t>
            </a:r>
            <a:r>
              <a:rPr lang="en-US" b="1" dirty="0"/>
              <a:t>drop in sales</a:t>
            </a:r>
            <a:r>
              <a:rPr lang="en-US" dirty="0"/>
              <a:t> occurred in </a:t>
            </a:r>
            <a:r>
              <a:rPr lang="en-US" b="1" dirty="0"/>
              <a:t>2025</a:t>
            </a:r>
            <a:r>
              <a:rPr lang="en-US" dirty="0"/>
              <a:t>, which may indicate a decline in demand or customer engagement that requires further investigation.</a:t>
            </a:r>
          </a:p>
          <a:p>
            <a:r>
              <a:rPr lang="en-US" b="1" dirty="0"/>
              <a:t>Age and Spending Behavior:</a:t>
            </a:r>
            <a:endParaRPr lang="en-US" dirty="0"/>
          </a:p>
          <a:p>
            <a:pPr lvl="1"/>
            <a:r>
              <a:rPr lang="en-US" b="1" dirty="0"/>
              <a:t>Adults</a:t>
            </a:r>
            <a:r>
              <a:rPr lang="en-US" dirty="0"/>
              <a:t> generated the highest revenue across all genders, with </a:t>
            </a:r>
            <a:r>
              <a:rPr lang="en-US" b="1" dirty="0"/>
              <a:t>Female adults contributing the most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Old age group</a:t>
            </a:r>
            <a:r>
              <a:rPr lang="en-US" dirty="0"/>
              <a:t> also had substantial sales, though slightly less than adults.</a:t>
            </a:r>
          </a:p>
          <a:p>
            <a:pPr lvl="1"/>
            <a:r>
              <a:rPr lang="en-US" b="1" dirty="0"/>
              <a:t>Teenage customers</a:t>
            </a:r>
            <a:r>
              <a:rPr lang="en-US" dirty="0"/>
              <a:t> contributed the least to total sales, indicating limited engagement or purchasing power.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806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</TotalTime>
  <Words>602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🎯Objective for the Dashboard Customer Insight Analysis</vt:lpstr>
      <vt:lpstr>Customer Insight Analysis</vt:lpstr>
      <vt:lpstr>Customer Distribution by Region and Gender: North has highest number of female customers (81), making it the top-performing region for that demographic, The lowest count is observed for the "Other" gender in the South region (51).</vt:lpstr>
      <vt:lpstr>Customer Distribution by Age Group: Adults make up the largest share of the customer base, accounting for 50.5% of the total, The Teen segment is significantly underrepresented, with0.55% of the total customer population</vt:lpstr>
      <vt:lpstr>Total Purchase Amount by Age Group and Gender: Adults are the highest contributors Female adults: ₹202.01K, Males adults: ₹179.05K, Others ₹177.64K, Teen group contributes the least to revenue:Females: ₹6.5K, Males: ₹3.8K, Other gender: ₹0.28K</vt:lpstr>
      <vt:lpstr>  Yearly Sales Quantity and Revenue Trend by Gender: 2024 was the peak year in total revenue, In Quantity: Female (978), Male (835), Other (830),Revenue: ₹0.40M, 2025 shows a significant declined ln Quantity: Female (333), Male (260), Other (275),Revenue: ₹0.13M.  </vt:lpstr>
      <vt:lpstr>Customer Segmentation by Age and Region: This interactive dashboard segments customers based on two primary dimensions: age group and geographic region. It enables quick filtering and analysis of customer data to support data-driven decisions in marketing, sales, and customer service.</vt:lpstr>
      <vt:lpstr>Number Of Customers in the Table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</dc:creator>
  <cp:lastModifiedBy>vamsi krishna</cp:lastModifiedBy>
  <cp:revision>1</cp:revision>
  <dcterms:created xsi:type="dcterms:W3CDTF">2025-06-12T15:33:03Z</dcterms:created>
  <dcterms:modified xsi:type="dcterms:W3CDTF">2025-06-12T15:42:01Z</dcterms:modified>
</cp:coreProperties>
</file>