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19137a5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19137a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19137a5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19137a5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19137a57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19137a57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19137a5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19137a5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19137a5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19137a5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19137a5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19137a5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19137a5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19137a5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19137a5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19137a5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3eaddb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3eaddb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3eaddb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3eaddb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3eaddb4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3eaddb4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13eaddb4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13eaddb4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13eaddb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13eaddb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13eaddb4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13eaddb4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3eaddb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3eaddb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13eaddb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13eaddb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78875"/>
            <a:ext cx="8421900" cy="18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Based Signal Analysis</a:t>
            </a:r>
            <a:endParaRPr b="1" sz="5300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13075" y="2841875"/>
            <a:ext cx="77307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Details:</a:t>
            </a:r>
            <a:endParaRPr sz="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 Vamsi Krishna			(S20200020276)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G B Sayee Sreenivas		(S20200020259)</a:t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 Sai Subhash Yadav		(S20210020291)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850" y="848275"/>
            <a:ext cx="3301375" cy="40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2"/>
          <p:cNvPicPr preferRelativeResize="0"/>
          <p:nvPr/>
        </p:nvPicPr>
        <p:blipFill rotWithShape="1">
          <a:blip r:embed="rId4">
            <a:alphaModFix/>
          </a:blip>
          <a:srcRect b="-1065" l="0" r="-11012" t="-9946"/>
          <a:stretch/>
        </p:blipFill>
        <p:spPr>
          <a:xfrm>
            <a:off x="4759575" y="495800"/>
            <a:ext cx="4025800" cy="429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226675" y="99350"/>
            <a:ext cx="485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Varying N and estimating the 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450" y="378775"/>
            <a:ext cx="4336274" cy="44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226675" y="99350"/>
            <a:ext cx="485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Varying sig and estimating the 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850" y="897975"/>
            <a:ext cx="3720150" cy="39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50" y="897975"/>
            <a:ext cx="3365300" cy="39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775" y="554725"/>
            <a:ext cx="5091750" cy="411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>
          <a:xfrm>
            <a:off x="226675" y="99350"/>
            <a:ext cx="485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Varying</a:t>
            </a:r>
            <a:r>
              <a:rPr b="1" lang="en" sz="1900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r>
              <a:rPr b="1" baseline="-25000" lang="en" sz="1900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" sz="1900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estimating the 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850"/>
            <a:ext cx="7892772" cy="426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226675" y="99350"/>
            <a:ext cx="485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Varying</a:t>
            </a: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Ø </a:t>
            </a: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and estimating the 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00" y="703388"/>
            <a:ext cx="4317400" cy="426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00" y="645100"/>
            <a:ext cx="4098249" cy="426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226675" y="99350"/>
            <a:ext cx="4853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Varying A and estimating the 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7850"/>
            <a:ext cx="4419600" cy="42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725" y="727850"/>
            <a:ext cx="4148501" cy="42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591125" y="854825"/>
            <a:ext cx="7438800" cy="32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000">
                <a:solidFill>
                  <a:srgbClr val="4A86E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6000">
              <a:solidFill>
                <a:srgbClr val="4A86E8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u="sng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05950" y="1061825"/>
            <a:ext cx="8132100" cy="3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estimating parameters like amplitude (A), phase (</a:t>
            </a:r>
            <a:r>
              <a:rPr lang="en" sz="15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  <a:r>
              <a:rPr lang="en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and frequency (f0) of sinusoidal signals is crucial in signal processing. However, real-world signals are often corrupted by noise, making estimation challenging.</a:t>
            </a:r>
            <a:endParaRPr sz="7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develop robust methods for parameter estimation of sinusoidal signals in noisy environments. Through synthetic data generation and systematic parameter estimation using the Newton-Raphson method, the goal is to derive accurate estimates even in the presence of significant noise</a:t>
            </a:r>
            <a:r>
              <a:rPr lang="en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7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analyzing the behavior of estimation algorithms through Monte Carlo simulations, this project seeks to enhance signal processing techniques and improve the reliability of signal analysis in practical applications.</a:t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358075"/>
            <a:ext cx="8520600" cy="4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1900" u="sng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Estimating the parameters of a sinusoidal signal corrupted by additive white Gaussian noise using MLE.</a:t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</a:t>
            </a:r>
            <a:r>
              <a:rPr b="1" lang="en" sz="19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</a:t>
            </a:r>
            <a:endParaRPr b="1" sz="1900" u="sng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x(n) = A*cos(2*π*f</a:t>
            </a:r>
            <a:r>
              <a:rPr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*n + ∅) + w(n)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w(n) ~ N(0,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30000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	</a:t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x(n)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Observed signal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Amplitude of the sinusoidal signal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𝑓</a:t>
            </a:r>
            <a:r>
              <a:rPr baseline="-25000"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Frequency of the sinusoidal signal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Phase of the sinusoidal signal</a:t>
            </a:r>
            <a:endParaRPr sz="16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6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w(n)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Additive White Gaussian noise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3928500"/>
            <a:ext cx="8115300" cy="8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358075"/>
            <a:ext cx="8520600" cy="4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List of Assumptions</a:t>
            </a:r>
            <a:endParaRPr b="1" sz="1900" u="sng">
              <a:solidFill>
                <a:srgbClr val="99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signal model assumes a sinusoidal waveform corrupted by additive Gaussian noise.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noise is assumed to be independent and identically distributed (i.i.d) Gaussian.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parameters of interest (amplitude, phase, frequency) are assumed to be constant over time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rgbClr val="9900F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Parameters</a:t>
            </a:r>
            <a:endParaRPr b="1" sz="1900" u="sng">
              <a:solidFill>
                <a:srgbClr val="9900FF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Amplitude of the sinusoidal signal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𝑓</a:t>
            </a:r>
            <a:r>
              <a:rPr baseline="-25000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Frequency of the sinusoidal signal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Phase of the sinusoidal signal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Number of data points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Noise variance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327050"/>
            <a:ext cx="8520600" cy="46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9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for Parameter Estimation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Newton-Raphson Method for Amplitude (A) and Phase (∅) Estimation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the gradient and Hessian of the log-likelihood function with respect to A and ∅.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Updates the estimate of A and ∅ iteratively until convergence.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Frequency (f</a:t>
            </a:r>
            <a:r>
              <a:rPr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Utilizes a custom function to estimate f</a:t>
            </a:r>
            <a:r>
              <a:rPr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the maximization of a specific function of the signal.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Finds the frequency for which the function is maximized, providing an estimate of f</a:t>
            </a:r>
            <a:r>
              <a:rPr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Monte Carlo Simulations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the behavior of parameter estimations under various scenarios.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Varies parameters such as sample size (N), noise variance (σ), true frequency (f</a:t>
            </a:r>
            <a:r>
              <a:rPr baseline="-25000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_true), true_Amplitude(A), and true phase (∅).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68425"/>
            <a:ext cx="8520600" cy="4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2000" u="sng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Simulation</a:t>
            </a:r>
            <a:endParaRPr b="1" sz="2000" u="sng">
              <a:solidFill>
                <a:srgbClr val="99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Synthetic Data Generation: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synthetic sinusoidal signals with known parameters (amplitude, frequency, phase).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3495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imes New Roman"/>
              <a:buChar char="●"/>
            </a:pPr>
            <a:r>
              <a:t/>
            </a:r>
            <a:endParaRPr sz="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Gaussian noise to the signals to simulate real-world noisy environments.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Parameter Estimation: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Newton-Raphson method for amplitude and phase estimation.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custom function to estimate frequency based on signal characteristics.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Monte Carlo Simulations: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multiple simulations varying parameters such as: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size (N): Explore different numbers of data points.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534025"/>
            <a:ext cx="8520600" cy="40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variance (σ): Investigate the impact of noise levels on estimation.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frequency (f0_true): Test under various frequency conditions.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True_Amplitude(A): Estimate the remaining parameters for different amplitude values.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phase (</a:t>
            </a:r>
            <a:r>
              <a:rPr lang="en" sz="1500">
                <a:solidFill>
                  <a:schemeClr val="dk1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 Analyze estimation performance with different phase values.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Analysis and Evaluation: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Analyze the behavior of parameter estimations across simulation runs.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Evaluate the accuracy and reliability of estimation methods under different conditions.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Interpret results to gain insights into the effectiveness of parameter estimation techniques in noisy environments.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316700"/>
            <a:ext cx="85206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99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700" u="sng">
              <a:solidFill>
                <a:srgbClr val="99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rgbClr val="9900F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Signal Model</a:t>
            </a:r>
            <a:endParaRPr b="1"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825" y="1551250"/>
            <a:ext cx="4815975" cy="31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752625" y="337375"/>
            <a:ext cx="5934000" cy="3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A using Newton Raphson Method</a:t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A using Newton Raphson Method</a:t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850" y="912263"/>
            <a:ext cx="34671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2313" y="2282050"/>
            <a:ext cx="340042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/>
        </p:nvSpPr>
        <p:spPr>
          <a:xfrm>
            <a:off x="1808100" y="3167875"/>
            <a:ext cx="61128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f</a:t>
            </a:r>
            <a:r>
              <a:rPr baseline="-25000" lang="en" sz="19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6300" y="3640175"/>
            <a:ext cx="23622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