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93" r:id="rId1"/>
  </p:sldMasterIdLst>
  <p:sldIdLst>
    <p:sldId id="256" r:id="rId2"/>
    <p:sldId id="257" r:id="rId3"/>
    <p:sldId id="258" r:id="rId4"/>
    <p:sldId id="261" r:id="rId5"/>
    <p:sldId id="260" r:id="rId6"/>
    <p:sldId id="262" r:id="rId7"/>
    <p:sldId id="263" r:id="rId8"/>
    <p:sldId id="278" r:id="rId9"/>
    <p:sldId id="279" r:id="rId10"/>
    <p:sldId id="266" r:id="rId11"/>
    <p:sldId id="267" r:id="rId12"/>
    <p:sldId id="276" r:id="rId13"/>
    <p:sldId id="268" r:id="rId14"/>
    <p:sldId id="264" r:id="rId15"/>
    <p:sldId id="265" r:id="rId16"/>
    <p:sldId id="280" r:id="rId17"/>
    <p:sldId id="274" r:id="rId18"/>
    <p:sldId id="275" r:id="rId19"/>
    <p:sldId id="270"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30ECA9-A644-44EB-B029-03AC0C35C313}" type="datetimeFigureOut">
              <a:rPr lang="en-US" smtClean="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DC3844-4964-4652-9E28-AED68563D55C}" type="slidenum">
              <a:rPr lang="en-US" smtClean="0"/>
              <a:t>‹#›</a:t>
            </a:fld>
            <a:endParaRPr lang="en-US" dirty="0"/>
          </a:p>
        </p:txBody>
      </p:sp>
    </p:spTree>
    <p:extLst>
      <p:ext uri="{BB962C8B-B14F-4D97-AF65-F5344CB8AC3E}">
        <p14:creationId xmlns:p14="http://schemas.microsoft.com/office/powerpoint/2010/main" val="272814394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30ECA9-A644-44EB-B029-03AC0C35C313}" type="datetimeFigureOut">
              <a:rPr lang="en-US" smtClean="0"/>
              <a:t>10/28/2022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DC3844-4964-4652-9E28-AED68563D55C}" type="slidenum">
              <a:rPr lang="en-US" smtClean="0"/>
              <a:t>‹#›</a:t>
            </a:fld>
            <a:endParaRPr lang="en-US" dirty="0"/>
          </a:p>
        </p:txBody>
      </p:sp>
    </p:spTree>
    <p:extLst>
      <p:ext uri="{BB962C8B-B14F-4D97-AF65-F5344CB8AC3E}">
        <p14:creationId xmlns:p14="http://schemas.microsoft.com/office/powerpoint/2010/main" val="16807688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B30ECA9-A644-44EB-B029-03AC0C35C313}" type="datetimeFigureOut">
              <a:rPr lang="en-US" smtClean="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DC3844-4964-4652-9E28-AED68563D55C}" type="slidenum">
              <a:rPr lang="en-US" smtClean="0"/>
              <a:t>‹#›</a:t>
            </a:fld>
            <a:endParaRPr lang="en-US" dirty="0"/>
          </a:p>
        </p:txBody>
      </p:sp>
    </p:spTree>
    <p:extLst>
      <p:ext uri="{BB962C8B-B14F-4D97-AF65-F5344CB8AC3E}">
        <p14:creationId xmlns:p14="http://schemas.microsoft.com/office/powerpoint/2010/main" val="214814193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B30ECA9-A644-44EB-B029-03AC0C35C313}" type="datetimeFigureOut">
              <a:rPr lang="en-US" smtClean="0"/>
              <a:t>10/28/2022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8DC3844-4964-4652-9E28-AED68563D55C}" type="slidenum">
              <a:rPr lang="en-US" smtClean="0"/>
              <a:t>‹#›</a:t>
            </a:fld>
            <a:endParaRPr lang="en-US" dirty="0"/>
          </a:p>
        </p:txBody>
      </p:sp>
    </p:spTree>
    <p:extLst>
      <p:ext uri="{BB962C8B-B14F-4D97-AF65-F5344CB8AC3E}">
        <p14:creationId xmlns:p14="http://schemas.microsoft.com/office/powerpoint/2010/main" val="34812454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30ECA9-A644-44EB-B029-03AC0C35C313}" type="datetimeFigureOut">
              <a:rPr lang="en-US" smtClean="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DC3844-4964-4652-9E28-AED68563D55C}" type="slidenum">
              <a:rPr lang="en-US" smtClean="0"/>
              <a:t>‹#›</a:t>
            </a:fld>
            <a:endParaRPr lang="en-US" dirty="0"/>
          </a:p>
        </p:txBody>
      </p:sp>
    </p:spTree>
    <p:extLst>
      <p:ext uri="{BB962C8B-B14F-4D97-AF65-F5344CB8AC3E}">
        <p14:creationId xmlns:p14="http://schemas.microsoft.com/office/powerpoint/2010/main" val="1032100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30ECA9-A644-44EB-B029-03AC0C35C313}" type="datetimeFigureOut">
              <a:rPr lang="en-US" smtClean="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DC3844-4964-4652-9E28-AED68563D55C}" type="slidenum">
              <a:rPr lang="en-US" smtClean="0"/>
              <a:t>‹#›</a:t>
            </a:fld>
            <a:endParaRPr lang="en-US" dirty="0"/>
          </a:p>
        </p:txBody>
      </p:sp>
    </p:spTree>
    <p:extLst>
      <p:ext uri="{BB962C8B-B14F-4D97-AF65-F5344CB8AC3E}">
        <p14:creationId xmlns:p14="http://schemas.microsoft.com/office/powerpoint/2010/main" val="381680038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30ECA9-A644-44EB-B029-03AC0C35C313}" type="datetimeFigureOut">
              <a:rPr lang="en-US" smtClean="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DC3844-4964-4652-9E28-AED68563D55C}" type="slidenum">
              <a:rPr lang="en-US" smtClean="0"/>
              <a:t>‹#›</a:t>
            </a:fld>
            <a:endParaRPr lang="en-US" dirty="0"/>
          </a:p>
        </p:txBody>
      </p:sp>
    </p:spTree>
    <p:extLst>
      <p:ext uri="{BB962C8B-B14F-4D97-AF65-F5344CB8AC3E}">
        <p14:creationId xmlns:p14="http://schemas.microsoft.com/office/powerpoint/2010/main" val="29179962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0ECA9-A644-44EB-B029-03AC0C35C313}" type="datetimeFigureOut">
              <a:rPr lang="en-US" smtClean="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DC3844-4964-4652-9E28-AED68563D55C}" type="slidenum">
              <a:rPr lang="en-US" smtClean="0"/>
              <a:t>‹#›</a:t>
            </a:fld>
            <a:endParaRPr lang="en-US" dirty="0"/>
          </a:p>
        </p:txBody>
      </p:sp>
    </p:spTree>
    <p:extLst>
      <p:ext uri="{BB962C8B-B14F-4D97-AF65-F5344CB8AC3E}">
        <p14:creationId xmlns:p14="http://schemas.microsoft.com/office/powerpoint/2010/main" val="22633463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30ECA9-A644-44EB-B029-03AC0C35C313}" type="datetimeFigureOut">
              <a:rPr lang="en-US" smtClean="0"/>
              <a:t>10/28/2022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DC3844-4964-4652-9E28-AED68563D55C}" type="slidenum">
              <a:rPr lang="en-US" smtClean="0"/>
              <a:t>‹#›</a:t>
            </a:fld>
            <a:endParaRPr lang="en-US" dirty="0"/>
          </a:p>
        </p:txBody>
      </p:sp>
    </p:spTree>
    <p:extLst>
      <p:ext uri="{BB962C8B-B14F-4D97-AF65-F5344CB8AC3E}">
        <p14:creationId xmlns:p14="http://schemas.microsoft.com/office/powerpoint/2010/main" val="64479686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30ECA9-A644-44EB-B029-03AC0C35C313}" type="datetimeFigureOut">
              <a:rPr lang="en-US" smtClean="0"/>
              <a:t>10/28/2022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8DC3844-4964-4652-9E28-AED68563D55C}" type="slidenum">
              <a:rPr lang="en-US" smtClean="0"/>
              <a:t>‹#›</a:t>
            </a:fld>
            <a:endParaRPr lang="en-US" dirty="0"/>
          </a:p>
        </p:txBody>
      </p:sp>
    </p:spTree>
    <p:extLst>
      <p:ext uri="{BB962C8B-B14F-4D97-AF65-F5344CB8AC3E}">
        <p14:creationId xmlns:p14="http://schemas.microsoft.com/office/powerpoint/2010/main" val="21687349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30ECA9-A644-44EB-B029-03AC0C35C313}" type="datetimeFigureOut">
              <a:rPr lang="en-US" smtClean="0"/>
              <a:t>10/28/2022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8DC3844-4964-4652-9E28-AED68563D55C}" type="slidenum">
              <a:rPr lang="en-US" smtClean="0"/>
              <a:t>‹#›</a:t>
            </a:fld>
            <a:endParaRPr lang="en-US" dirty="0"/>
          </a:p>
        </p:txBody>
      </p:sp>
    </p:spTree>
    <p:extLst>
      <p:ext uri="{BB962C8B-B14F-4D97-AF65-F5344CB8AC3E}">
        <p14:creationId xmlns:p14="http://schemas.microsoft.com/office/powerpoint/2010/main" val="30215952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0ECA9-A644-44EB-B029-03AC0C35C313}" type="datetimeFigureOut">
              <a:rPr lang="en-US" smtClean="0"/>
              <a:t>10/28/2022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8DC3844-4964-4652-9E28-AED68563D55C}" type="slidenum">
              <a:rPr lang="en-US" smtClean="0"/>
              <a:t>‹#›</a:t>
            </a:fld>
            <a:endParaRPr lang="en-US" dirty="0"/>
          </a:p>
        </p:txBody>
      </p:sp>
    </p:spTree>
    <p:extLst>
      <p:ext uri="{BB962C8B-B14F-4D97-AF65-F5344CB8AC3E}">
        <p14:creationId xmlns:p14="http://schemas.microsoft.com/office/powerpoint/2010/main" val="281292190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30ECA9-A644-44EB-B029-03AC0C35C313}" type="datetimeFigureOut">
              <a:rPr lang="en-US" smtClean="0"/>
              <a:t>10/28/2022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DC3844-4964-4652-9E28-AED68563D55C}" type="slidenum">
              <a:rPr lang="en-US" smtClean="0"/>
              <a:t>‹#›</a:t>
            </a:fld>
            <a:endParaRPr lang="en-US" dirty="0"/>
          </a:p>
        </p:txBody>
      </p:sp>
    </p:spTree>
    <p:extLst>
      <p:ext uri="{BB962C8B-B14F-4D97-AF65-F5344CB8AC3E}">
        <p14:creationId xmlns:p14="http://schemas.microsoft.com/office/powerpoint/2010/main" val="310109509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B30ECA9-A644-44EB-B029-03AC0C35C313}" type="datetimeFigureOut">
              <a:rPr lang="en-US" smtClean="0"/>
              <a:t>10/28/2022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F8DC3844-4964-4652-9E28-AED68563D55C}" type="slidenum">
              <a:rPr lang="en-US" smtClean="0"/>
              <a:t>‹#›</a:t>
            </a:fld>
            <a:endParaRPr lang="en-US" dirty="0"/>
          </a:p>
        </p:txBody>
      </p:sp>
    </p:spTree>
    <p:extLst>
      <p:ext uri="{BB962C8B-B14F-4D97-AF65-F5344CB8AC3E}">
        <p14:creationId xmlns:p14="http://schemas.microsoft.com/office/powerpoint/2010/main" val="418313914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B30ECA9-A644-44EB-B029-03AC0C35C313}" type="datetimeFigureOut">
              <a:rPr lang="en-US" smtClean="0"/>
              <a:t>10/28/2022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F8DC3844-4964-4652-9E28-AED68563D55C}" type="slidenum">
              <a:rPr lang="en-US" smtClean="0"/>
              <a:t>‹#›</a:t>
            </a:fld>
            <a:endParaRPr lang="en-US" dirty="0"/>
          </a:p>
        </p:txBody>
      </p:sp>
    </p:spTree>
    <p:extLst>
      <p:ext uri="{BB962C8B-B14F-4D97-AF65-F5344CB8AC3E}">
        <p14:creationId xmlns:p14="http://schemas.microsoft.com/office/powerpoint/2010/main" val="3587711301"/>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24539" y="326569"/>
            <a:ext cx="8373911" cy="933063"/>
          </a:xfrm>
        </p:spPr>
        <p:txBody>
          <a:bodyPr>
            <a:noAutofit/>
          </a:bodyPr>
          <a:lstStyle/>
          <a:p>
            <a:br>
              <a:rPr lang="en-US" sz="3200" b="1" dirty="0"/>
            </a:br>
            <a:r>
              <a:rPr lang="en-US" sz="2000" b="1" dirty="0"/>
              <a:t>SRI SARATHI INSTITUTE OF ENGINEERING AND TECHNOLOGY  </a:t>
            </a:r>
          </a:p>
        </p:txBody>
      </p:sp>
      <p:sp>
        <p:nvSpPr>
          <p:cNvPr id="3" name="Subtitle 2"/>
          <p:cNvSpPr>
            <a:spLocks noGrp="1"/>
          </p:cNvSpPr>
          <p:nvPr>
            <p:ph type="subTitle" idx="1"/>
          </p:nvPr>
        </p:nvSpPr>
        <p:spPr>
          <a:xfrm>
            <a:off x="2043404" y="2884170"/>
            <a:ext cx="9918441" cy="3776980"/>
          </a:xfrm>
        </p:spPr>
        <p:txBody>
          <a:bodyPr>
            <a:normAutofit fontScale="90000"/>
          </a:bodyPr>
          <a:lstStyle/>
          <a:p>
            <a:r>
              <a:rPr lang="en-US" sz="2600" b="1" dirty="0"/>
              <a:t>		               </a:t>
            </a:r>
          </a:p>
          <a:p>
            <a:r>
              <a:rPr lang="en-US" sz="2600" b="1" dirty="0"/>
              <a:t>                                              BY :             </a:t>
            </a:r>
          </a:p>
          <a:p>
            <a:r>
              <a:rPr lang="en-US" sz="2600" b="1" dirty="0"/>
              <a:t>                                                    N.Satish kumar(19541A0578)</a:t>
            </a:r>
          </a:p>
          <a:p>
            <a:r>
              <a:rPr lang="en-US" sz="2600" b="1" dirty="0"/>
              <a:t>		      		                        V.Naga Pavan Durga(20545A0506)</a:t>
            </a:r>
          </a:p>
          <a:p>
            <a:r>
              <a:rPr lang="en-US" sz="2600" b="1" dirty="0"/>
              <a:t>                                            	       B.Sai Chandana(19541A0506)</a:t>
            </a:r>
          </a:p>
          <a:p>
            <a:r>
              <a:rPr lang="en-US" sz="2600" b="1" dirty="0"/>
              <a:t> 		                                        M.Venkata Vamsi(19541A0572)</a:t>
            </a:r>
          </a:p>
          <a:p>
            <a:r>
              <a:rPr lang="en-US" sz="2600" b="1" dirty="0"/>
              <a:t>		                                       </a:t>
            </a:r>
            <a:r>
              <a:rPr lang="en-US" sz="2600" b="1" dirty="0" err="1"/>
              <a:t>M.Lakshmi</a:t>
            </a:r>
            <a:r>
              <a:rPr lang="en-US" sz="2600" b="1" dirty="0"/>
              <a:t> </a:t>
            </a:r>
            <a:r>
              <a:rPr lang="en-US" sz="2600" b="1" dirty="0" err="1"/>
              <a:t>Susmitha</a:t>
            </a:r>
            <a:r>
              <a:rPr lang="en-US" sz="2600" b="1" dirty="0"/>
              <a:t>(19541A0522)</a:t>
            </a:r>
          </a:p>
          <a:p>
            <a:endParaRPr lang="en-US" dirty="0"/>
          </a:p>
          <a:p>
            <a:endParaRPr lang="en-US" dirty="0"/>
          </a:p>
        </p:txBody>
      </p:sp>
      <p:sp>
        <p:nvSpPr>
          <p:cNvPr id="5" name="TextBox 4"/>
          <p:cNvSpPr txBox="1"/>
          <p:nvPr/>
        </p:nvSpPr>
        <p:spPr>
          <a:xfrm>
            <a:off x="85816" y="4218941"/>
            <a:ext cx="4817110" cy="3322955"/>
          </a:xfrm>
          <a:prstGeom prst="rect">
            <a:avLst/>
          </a:prstGeom>
          <a:noFill/>
        </p:spPr>
        <p:txBody>
          <a:bodyPr wrap="square" rtlCol="0">
            <a:spAutoFit/>
          </a:bodyPr>
          <a:lstStyle/>
          <a:p>
            <a:endParaRPr lang="en-US" sz="2400" b="1" dirty="0"/>
          </a:p>
          <a:p>
            <a:endParaRPr lang="en-US" sz="2400" b="1" dirty="0"/>
          </a:p>
          <a:p>
            <a:r>
              <a:rPr lang="en-US" sz="2400" b="1" dirty="0"/>
              <a:t>Guide Name:</a:t>
            </a:r>
          </a:p>
          <a:p>
            <a:r>
              <a:rPr lang="en-US" sz="2400" b="1" dirty="0"/>
              <a:t>           V.Babu Rao</a:t>
            </a:r>
          </a:p>
          <a:p>
            <a:r>
              <a:rPr lang="en-US" sz="2400" b="1" dirty="0"/>
              <a:t>	Asst.Professor,Dept.CSE</a:t>
            </a:r>
          </a:p>
          <a:p>
            <a:endParaRPr lang="en-US" sz="2400" b="1" dirty="0"/>
          </a:p>
          <a:p>
            <a:endParaRPr lang="en-US" sz="2400" b="1" dirty="0"/>
          </a:p>
          <a:p>
            <a:endParaRPr lang="en-US" sz="2400" b="1" dirty="0"/>
          </a:p>
          <a:p>
            <a:r>
              <a:rPr lang="en-US" dirty="0"/>
              <a:t> </a:t>
            </a:r>
          </a:p>
        </p:txBody>
      </p:sp>
      <p:sp>
        <p:nvSpPr>
          <p:cNvPr id="7" name="Title 1">
            <a:extLst>
              <a:ext uri="{FF2B5EF4-FFF2-40B4-BE49-F238E27FC236}">
                <a16:creationId xmlns:a16="http://schemas.microsoft.com/office/drawing/2014/main" id="{93116E70-A82A-3544-8442-0959C997E45E}"/>
              </a:ext>
            </a:extLst>
          </p:cNvPr>
          <p:cNvSpPr txBox="1">
            <a:spLocks/>
          </p:cNvSpPr>
          <p:nvPr/>
        </p:nvSpPr>
        <p:spPr>
          <a:xfrm>
            <a:off x="1583924" y="1672591"/>
            <a:ext cx="8808720" cy="132588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   SUSPICIOUS ACTIVITY DETECTION FROM  </a:t>
            </a:r>
            <a:br>
              <a:rPr lang="en-US" sz="3200" dirty="0"/>
            </a:br>
            <a:r>
              <a:rPr lang="en-US" sz="3200" dirty="0"/>
              <a:t>                      CCTV FOOTAGE</a:t>
            </a:r>
          </a:p>
        </p:txBody>
      </p:sp>
      <p:pic>
        <p:nvPicPr>
          <p:cNvPr id="11" name="Picture 10">
            <a:extLst>
              <a:ext uri="{FF2B5EF4-FFF2-40B4-BE49-F238E27FC236}">
                <a16:creationId xmlns:a16="http://schemas.microsoft.com/office/drawing/2014/main" id="{1B8CCCE8-3413-8598-3D79-0CC237E02E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020" y="-130737"/>
            <a:ext cx="2404672" cy="240467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12" y="447188"/>
            <a:ext cx="11195386" cy="970450"/>
          </a:xfrm>
        </p:spPr>
        <p:txBody>
          <a:bodyPr/>
          <a:lstStyle/>
          <a:p>
            <a:r>
              <a:rPr lang="en-US" u="sng" dirty="0"/>
              <a:t>SYSTEM ARCHITECTURE</a:t>
            </a:r>
            <a:r>
              <a:rPr lang="en-US" dirty="0"/>
              <a:t>:</a:t>
            </a:r>
          </a:p>
        </p:txBody>
      </p:sp>
      <p:pic>
        <p:nvPicPr>
          <p:cNvPr id="1026" name="Picture 2" descr="Sensors | Free Full-Text | STAM-CCF: Suspicious Tracking Across Multiple  Camera Based on Correlation Filters | HTML">
            <a:extLst>
              <a:ext uri="{FF2B5EF4-FFF2-40B4-BE49-F238E27FC236}">
                <a16:creationId xmlns:a16="http://schemas.microsoft.com/office/drawing/2014/main" id="{53F154E2-9D5F-F973-F5A8-66C045FB796E}"/>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70175" y="1868539"/>
            <a:ext cx="12362175" cy="50091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883876"/>
            <a:ext cx="10972800" cy="4451609"/>
          </a:xfrm>
        </p:spPr>
        <p:txBody>
          <a:bodyPr>
            <a:normAutofit/>
          </a:bodyPr>
          <a:lstStyle/>
          <a:p>
            <a:pPr algn="just">
              <a:lnSpc>
                <a:spcPct val="107000"/>
              </a:lnSpc>
              <a:spcAft>
                <a:spcPts val="800"/>
              </a:spcAft>
            </a:pPr>
            <a:r>
              <a:rPr lang="en-US" sz="1800" b="1" dirty="0">
                <a:effectLst/>
                <a:latin typeface="Calibri" panose="020F0502020204030204" pitchFamily="34" charset="0"/>
                <a:ea typeface="Calibri" panose="020F0502020204030204" pitchFamily="34" charset="0"/>
                <a:cs typeface="Gautami" panose="020B0502040204020203" pitchFamily="34" charset="0"/>
              </a:rPr>
              <a:t>1.TITLE</a:t>
            </a:r>
            <a:r>
              <a:rPr lang="en-US" sz="1800" b="1" dirty="0">
                <a:solidFill>
                  <a:schemeClr val="tx1">
                    <a:lumMod val="95000"/>
                  </a:schemeClr>
                </a:solidFill>
                <a:effectLst/>
                <a:latin typeface="Calibri" panose="020F0502020204030204" pitchFamily="34" charset="0"/>
                <a:ea typeface="Calibri" panose="020F0502020204030204" pitchFamily="34" charset="0"/>
                <a:cs typeface="Gautami" panose="020B0502040204020203" pitchFamily="34" charset="0"/>
              </a:rPr>
              <a:t>:</a:t>
            </a:r>
            <a:r>
              <a:rPr lang="en-US" sz="1800" dirty="0">
                <a:solidFill>
                  <a:schemeClr val="tx1">
                    <a:lumMod val="95000"/>
                  </a:schemeClr>
                </a:solidFill>
                <a:effectLst/>
                <a:latin typeface="Calibri" panose="020F0502020204030204" pitchFamily="34" charset="0"/>
                <a:ea typeface="Calibri" panose="020F0502020204030204" pitchFamily="34" charset="0"/>
                <a:cs typeface="Gautami" panose="020B0502040204020203" pitchFamily="34" charset="0"/>
              </a:rPr>
              <a:t> </a:t>
            </a:r>
            <a:r>
              <a:rPr lang="en-US" sz="1800" dirty="0">
                <a:solidFill>
                  <a:schemeClr val="tx1">
                    <a:lumMod val="95000"/>
                  </a:schemeClr>
                </a:solidFill>
                <a:effectLst/>
                <a:latin typeface="Arial" panose="020B0604020202020204" pitchFamily="34" charset="0"/>
                <a:ea typeface="Times New Roman" panose="02020603050405020304" pitchFamily="18" charset="0"/>
                <a:cs typeface="Gautami" panose="020B0502040204020203" pitchFamily="34" charset="0"/>
              </a:rPr>
              <a:t>a real-time blob matching technique. Using temporal and spatial properties of these blobs, activities</a:t>
            </a:r>
            <a:r>
              <a:rPr lang="en-US" dirty="0">
                <a:solidFill>
                  <a:schemeClr val="tx1">
                    <a:lumMod val="95000"/>
                  </a:schemeClr>
                </a:solidFill>
                <a:latin typeface="Times New Roman" panose="02020603050405020304" pitchFamily="18" charset="0"/>
                <a:ea typeface="Times New Roman" panose="02020603050405020304" pitchFamily="18" charset="0"/>
                <a:cs typeface="Gautami" panose="020B0502040204020203" pitchFamily="34" charset="0"/>
              </a:rPr>
              <a:t>Suspicious Movement Detection and Tracking based on Color Histogram</a:t>
            </a:r>
            <a:endParaRPr lang="en-IN" dirty="0">
              <a:solidFill>
                <a:schemeClr val="tx1">
                  <a:lumMod val="95000"/>
                </a:schemeClr>
              </a:solidFill>
              <a:latin typeface="Calibri" panose="020F0502020204030204" pitchFamily="34" charset="0"/>
              <a:ea typeface="Calibri" panose="020F0502020204030204" pitchFamily="34" charset="0"/>
              <a:cs typeface="Gautami" panose="020B0502040204020203" pitchFamily="34" charset="0"/>
            </a:endParaRPr>
          </a:p>
          <a:p>
            <a:pPr algn="just">
              <a:lnSpc>
                <a:spcPct val="107000"/>
              </a:lnSpc>
              <a:spcAft>
                <a:spcPts val="800"/>
              </a:spcAft>
            </a:pPr>
            <a:r>
              <a:rPr lang="en-US" b="1" dirty="0">
                <a:solidFill>
                  <a:schemeClr val="tx1">
                    <a:lumMod val="95000"/>
                  </a:schemeClr>
                </a:solidFill>
                <a:latin typeface="Times New Roman" panose="02020603050405020304" pitchFamily="18" charset="0"/>
                <a:ea typeface="Times New Roman" panose="02020603050405020304" pitchFamily="18" charset="0"/>
                <a:cs typeface="Gautami" panose="020B0502040204020203" pitchFamily="34" charset="0"/>
              </a:rPr>
              <a:t>AUTHOR:</a:t>
            </a:r>
            <a:r>
              <a:rPr lang="en-US" dirty="0">
                <a:solidFill>
                  <a:schemeClr val="tx1">
                    <a:lumMod val="95000"/>
                  </a:schemeClr>
                </a:solidFill>
                <a:latin typeface="Calibri" panose="020F0502020204030204" pitchFamily="34" charset="0"/>
                <a:ea typeface="Calibri" panose="020F0502020204030204" pitchFamily="34" charset="0"/>
                <a:cs typeface="Gautami" panose="020B0502040204020203" pitchFamily="34" charset="0"/>
              </a:rPr>
              <a:t> Sandesh Patil and Kiran</a:t>
            </a:r>
            <a:endParaRPr lang="en-IN" dirty="0">
              <a:solidFill>
                <a:schemeClr val="tx1">
                  <a:lumMod val="95000"/>
                </a:schemeClr>
              </a:solidFill>
              <a:latin typeface="Calibri" panose="020F0502020204030204" pitchFamily="34" charset="0"/>
              <a:ea typeface="Calibri" panose="020F0502020204030204" pitchFamily="34" charset="0"/>
              <a:cs typeface="Gautami" panose="020B0502040204020203" pitchFamily="34" charset="0"/>
            </a:endParaRPr>
          </a:p>
          <a:p>
            <a:pPr algn="just">
              <a:lnSpc>
                <a:spcPct val="107000"/>
              </a:lnSpc>
              <a:spcAft>
                <a:spcPts val="800"/>
              </a:spcAft>
            </a:pPr>
            <a:r>
              <a:rPr lang="en-US" b="1" dirty="0">
                <a:solidFill>
                  <a:schemeClr val="tx1">
                    <a:lumMod val="95000"/>
                  </a:schemeClr>
                </a:solidFill>
                <a:latin typeface="Calibri" panose="020F0502020204030204" pitchFamily="34" charset="0"/>
                <a:ea typeface="Calibri" panose="020F0502020204030204" pitchFamily="34" charset="0"/>
                <a:cs typeface="Gautami" panose="020B0502040204020203" pitchFamily="34" charset="0"/>
              </a:rPr>
              <a:t>ABSTRACT:</a:t>
            </a:r>
            <a:r>
              <a:rPr lang="en-US" dirty="0">
                <a:solidFill>
                  <a:schemeClr val="tx1">
                    <a:lumMod val="95000"/>
                  </a:schemeClr>
                </a:solidFill>
                <a:latin typeface="Arial" panose="020B0604020202020204" pitchFamily="34" charset="0"/>
                <a:ea typeface="Calibri" panose="020F0502020204030204" pitchFamily="34" charset="0"/>
                <a:cs typeface="Gautami" panose="020B0502040204020203" pitchFamily="34" charset="0"/>
              </a:rPr>
              <a:t> </a:t>
            </a:r>
            <a:r>
              <a:rPr lang="en-US" dirty="0">
                <a:solidFill>
                  <a:schemeClr val="tx1">
                    <a:lumMod val="95000"/>
                  </a:schemeClr>
                </a:solidFill>
                <a:latin typeface="Arial" panose="020B0604020202020204" pitchFamily="34" charset="0"/>
                <a:ea typeface="Times New Roman" panose="02020603050405020304" pitchFamily="18" charset="0"/>
                <a:cs typeface="Gautami" panose="020B0502040204020203" pitchFamily="34" charset="0"/>
              </a:rPr>
              <a:t>In automated video surveillance applications, detection of suspicious human behaviour is of great practical importance. However due to random nature of human movements, reliable classification of works for surveillance systems installed in indoor environments like entrances/exits of buildings, corridors, etc. Our work presents a framework that processes video data obtained from a CCTV camera fixed at a particular location. First, we obtain the foreground objects by using background subtraction. These foreground objects are then classified into people and inanimate objects (luggage). These objects are tracked using  </a:t>
            </a:r>
            <a:r>
              <a:rPr lang="en-US" sz="1800" dirty="0">
                <a:solidFill>
                  <a:schemeClr val="tx1">
                    <a:lumMod val="95000"/>
                  </a:schemeClr>
                </a:solidFill>
                <a:effectLst/>
                <a:latin typeface="Arial" panose="020B0604020202020204" pitchFamily="34" charset="0"/>
                <a:ea typeface="Times New Roman" panose="02020603050405020304" pitchFamily="18" charset="0"/>
                <a:cs typeface="Gautami" panose="020B0502040204020203" pitchFamily="34" charset="0"/>
              </a:rPr>
              <a:t>are classified using semantics-based approach.</a:t>
            </a:r>
            <a:endParaRPr lang="en-IN" sz="1800" dirty="0">
              <a:solidFill>
                <a:schemeClr val="tx1">
                  <a:lumMod val="95000"/>
                </a:schemeClr>
              </a:solidFill>
              <a:effectLst/>
              <a:latin typeface="Calibri" panose="020F0502020204030204" pitchFamily="34" charset="0"/>
              <a:ea typeface="Calibri" panose="020F0502020204030204" pitchFamily="34" charset="0"/>
              <a:cs typeface="Gautami" panose="020B0502040204020203" pitchFamily="34" charset="0"/>
            </a:endParaRPr>
          </a:p>
          <a:p>
            <a:endParaRPr lang="en-US" dirty="0"/>
          </a:p>
        </p:txBody>
      </p:sp>
      <p:sp>
        <p:nvSpPr>
          <p:cNvPr id="4" name="TextBox 3">
            <a:extLst>
              <a:ext uri="{FF2B5EF4-FFF2-40B4-BE49-F238E27FC236}">
                <a16:creationId xmlns:a16="http://schemas.microsoft.com/office/drawing/2014/main" id="{F3E77668-356F-4E55-E09D-E0AA20391776}"/>
              </a:ext>
            </a:extLst>
          </p:cNvPr>
          <p:cNvSpPr txBox="1"/>
          <p:nvPr/>
        </p:nvSpPr>
        <p:spPr>
          <a:xfrm>
            <a:off x="609599" y="587829"/>
            <a:ext cx="7265438" cy="707886"/>
          </a:xfrm>
          <a:prstGeom prst="rect">
            <a:avLst/>
          </a:prstGeom>
          <a:noFill/>
        </p:spPr>
        <p:txBody>
          <a:bodyPr wrap="square" rtlCol="0">
            <a:spAutoFit/>
          </a:bodyPr>
          <a:lstStyle/>
          <a:p>
            <a:r>
              <a:rPr lang="en-IN" sz="4000" b="1" u="sng" dirty="0"/>
              <a:t>LITERATURE SURVEY</a:t>
            </a:r>
            <a:r>
              <a:rPr lang="en-IN" sz="4000" b="1"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6294" y="2201117"/>
            <a:ext cx="10972800" cy="4953000"/>
          </a:xfrm>
        </p:spPr>
        <p:txBody>
          <a:bodyPr>
            <a:normAutofit fontScale="92500" lnSpcReduction="20000"/>
          </a:bodyPr>
          <a:lstStyle/>
          <a:p>
            <a:pPr algn="just">
              <a:lnSpc>
                <a:spcPct val="107000"/>
              </a:lnSpc>
              <a:spcAft>
                <a:spcPts val="800"/>
              </a:spcAft>
            </a:pPr>
            <a:r>
              <a:rPr lang="en-US" b="1" dirty="0">
                <a:latin typeface="Times New Roman" panose="02020603050405020304" pitchFamily="18" charset="0"/>
                <a:ea typeface="Times New Roman" panose="02020603050405020304" pitchFamily="18" charset="0"/>
                <a:cs typeface="Gautami" panose="020B0502040204020203" pitchFamily="34" charset="0"/>
              </a:rPr>
              <a:t>2</a:t>
            </a:r>
            <a:r>
              <a:rPr lang="en-US" sz="1800" b="1" dirty="0">
                <a:effectLst/>
                <a:latin typeface="Times New Roman" panose="02020603050405020304" pitchFamily="18" charset="0"/>
                <a:ea typeface="Times New Roman" panose="02020603050405020304" pitchFamily="18" charset="0"/>
                <a:cs typeface="Gautami" panose="020B0502040204020203" pitchFamily="34" charset="0"/>
              </a:rPr>
              <a:t>.TITLE:</a:t>
            </a:r>
            <a:r>
              <a:rPr lang="en-US" sz="1800" dirty="0">
                <a:effectLst/>
                <a:latin typeface="Calibri" panose="020F0502020204030204" pitchFamily="34" charset="0"/>
                <a:ea typeface="Calibri" panose="020F0502020204030204" pitchFamily="34" charset="0"/>
                <a:cs typeface="Gautami" panose="020B0502040204020203" pitchFamily="34" charset="0"/>
              </a:rPr>
              <a:t> Robust abandoned object detection using dual foregrounds</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07000"/>
              </a:lnSpc>
              <a:spcAft>
                <a:spcPts val="800"/>
              </a:spcAft>
            </a:pPr>
            <a:r>
              <a:rPr lang="en-US" sz="1800" b="1" dirty="0">
                <a:effectLst/>
                <a:latin typeface="Times New Roman" panose="02020603050405020304" pitchFamily="18" charset="0"/>
                <a:ea typeface="Times New Roman" panose="02020603050405020304" pitchFamily="18" charset="0"/>
                <a:cs typeface="Gautami" panose="020B0502040204020203" pitchFamily="34" charset="0"/>
              </a:rPr>
              <a:t>AUTHOR:</a:t>
            </a:r>
            <a:r>
              <a:rPr lang="en-US" sz="1800" dirty="0">
                <a:effectLst/>
                <a:latin typeface="Calibri" panose="020F0502020204030204" pitchFamily="34" charset="0"/>
                <a:ea typeface="Calibri" panose="020F0502020204030204" pitchFamily="34" charset="0"/>
                <a:cs typeface="Gautami" panose="020B0502040204020203" pitchFamily="34" charset="0"/>
              </a:rPr>
              <a:t> Porikli F Ivanov Y Haga T</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07000"/>
              </a:lnSpc>
              <a:spcAft>
                <a:spcPts val="800"/>
              </a:spcAft>
            </a:pPr>
            <a:r>
              <a:rPr lang="en-US" sz="1800" b="1" dirty="0">
                <a:effectLst/>
                <a:latin typeface="Times New Roman" panose="02020603050405020304" pitchFamily="18" charset="0"/>
                <a:ea typeface="Times New Roman" panose="02020603050405020304" pitchFamily="18" charset="0"/>
                <a:cs typeface="Gautami" panose="020B0502040204020203" pitchFamily="34" charset="0"/>
              </a:rPr>
              <a:t>ABSTRACT:</a:t>
            </a:r>
            <a:r>
              <a:rPr lang="en-US" sz="1800" dirty="0">
                <a:solidFill>
                  <a:srgbClr val="333333"/>
                </a:solidFill>
                <a:effectLst/>
                <a:latin typeface="Georgia" panose="02040502050405020303" pitchFamily="18" charset="0"/>
                <a:ea typeface="Calibri" panose="020F0502020204030204" pitchFamily="34" charset="0"/>
                <a:cs typeface="Gautami" panose="020B0502040204020203" pitchFamily="34" charset="0"/>
              </a:rPr>
              <a:t> </a:t>
            </a:r>
            <a:r>
              <a:rPr lang="en-US" sz="1800" dirty="0">
                <a:effectLst/>
                <a:latin typeface="Georgia" panose="02040502050405020303" pitchFamily="18" charset="0"/>
                <a:ea typeface="Calibri" panose="020F0502020204030204" pitchFamily="34" charset="0"/>
                <a:cs typeface="Gautami" panose="020B0502040204020203" pitchFamily="34" charset="0"/>
              </a:rPr>
              <a:t>As an alternative to the tracking-based approaches that heavily depend on accurate detection of moving objects, which often fail for crowded scenarios, we present a pixelwise method that employs dual foregrounds to extract temporally static image regions. Depending on the application, these regions indicate objects that do not constitute the original background but were brought into the scene at a subsequent time, such as abandoned and removed items, illegally parked vehicles. We construct separate long- and short-term backgrounds that are implemented as pixelwise multivariate Gaussian models. Background parameters are adapted online using a Bayesian update mechanism imposed at different learning rates. By comparing each frame with these models, we estimate two foregrounds. We infer an evidence score at each pixel by applying a set of hypotheses on the foreground responses, and then aggregate the evidence in time to provide temporal consistency. Unlike optical flow-based approaches that smear boundaries, our method can accurately segment out objects even if they are fully occluded. It does not require on-site training to compensate for particular imaging conditions. While having a low-computational load, it readily lends itself to parallelization if further speed improvement is necessary.</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0" indent="0" algn="just">
              <a:lnSpc>
                <a:spcPct val="107000"/>
              </a:lnSpc>
              <a:spcAft>
                <a:spcPts val="800"/>
              </a:spcAft>
              <a:buNone/>
            </a:pPr>
            <a:r>
              <a:rPr lang="en-US" sz="1800" b="1" dirty="0">
                <a:effectLst/>
                <a:latin typeface="Times New Roman" panose="02020603050405020304" pitchFamily="18" charset="0"/>
                <a:ea typeface="Times New Roman" panose="02020603050405020304" pitchFamily="18" charset="0"/>
                <a:cs typeface="Gautami" panose="020B0502040204020203" pitchFamily="34" charset="0"/>
              </a:rPr>
              <a:t> </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0" indent="0" algn="just">
              <a:lnSpc>
                <a:spcPct val="107000"/>
              </a:lnSpc>
              <a:spcAft>
                <a:spcPts val="800"/>
              </a:spcAft>
              <a:buNone/>
            </a:pPr>
            <a:r>
              <a:rPr lang="en-US" sz="1800" b="1" dirty="0">
                <a:effectLst/>
                <a:latin typeface="Times New Roman" panose="02020603050405020304" pitchFamily="18" charset="0"/>
                <a:ea typeface="Times New Roman" panose="02020603050405020304" pitchFamily="18" charset="0"/>
                <a:cs typeface="Gautami" panose="020B0502040204020203" pitchFamily="34" charset="0"/>
              </a:rPr>
              <a:t> </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endParaRPr lang="en-US" dirty="0"/>
          </a:p>
        </p:txBody>
      </p:sp>
    </p:spTree>
    <p:extLst>
      <p:ext uri="{BB962C8B-B14F-4D97-AF65-F5344CB8AC3E}">
        <p14:creationId xmlns:p14="http://schemas.microsoft.com/office/powerpoint/2010/main" val="3687564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517" y="0"/>
            <a:ext cx="10571998" cy="1434890"/>
          </a:xfrm>
        </p:spPr>
        <p:txBody>
          <a:bodyPr/>
          <a:lstStyle/>
          <a:p>
            <a:r>
              <a:rPr lang="en-US" sz="3600" dirty="0"/>
              <a:t>SMART HOME SECURITY DEVICES &amp; SYSTEMS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73829" y="1894114"/>
            <a:ext cx="6559420" cy="4963886"/>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288205"/>
            <a:ext cx="10972800" cy="970450"/>
          </a:xfrm>
        </p:spPr>
        <p:txBody>
          <a:bodyPr/>
          <a:lstStyle/>
          <a:p>
            <a:r>
              <a:rPr lang="en-US" u="sng" dirty="0"/>
              <a:t>MODULES</a:t>
            </a:r>
            <a:r>
              <a:rPr lang="en-US" dirty="0"/>
              <a:t>:</a:t>
            </a:r>
          </a:p>
        </p:txBody>
      </p:sp>
      <p:sp>
        <p:nvSpPr>
          <p:cNvPr id="3" name="Content Placeholder 2"/>
          <p:cNvSpPr>
            <a:spLocks noGrp="1"/>
          </p:cNvSpPr>
          <p:nvPr>
            <p:ph idx="1"/>
          </p:nvPr>
        </p:nvSpPr>
        <p:spPr>
          <a:xfrm>
            <a:off x="330200" y="773430"/>
            <a:ext cx="10972800" cy="4953000"/>
          </a:xfrm>
        </p:spPr>
        <p:txBody>
          <a:bodyPr>
            <a:normAutofit fontScale="92500" lnSpcReduction="20000"/>
          </a:bodyPr>
          <a:lstStyle/>
          <a:p>
            <a:pPr marL="0" indent="0">
              <a:buNone/>
            </a:pPr>
            <a:endParaRPr lang="en-US" b="1" dirty="0"/>
          </a:p>
          <a:p>
            <a:pPr marL="0" indent="0">
              <a:buNone/>
            </a:pPr>
            <a:r>
              <a:rPr lang="en-US" sz="2400" b="1" dirty="0"/>
              <a:t>    </a:t>
            </a:r>
          </a:p>
          <a:p>
            <a:pPr marL="0" indent="0">
              <a:buNone/>
            </a:pPr>
            <a:endParaRPr lang="en-US" sz="2400" b="1" dirty="0"/>
          </a:p>
          <a:p>
            <a:pPr marL="0" indent="0">
              <a:buNone/>
            </a:pPr>
            <a:r>
              <a:rPr lang="en-US" sz="2400" b="1" dirty="0"/>
              <a:t>Input data-</a:t>
            </a:r>
          </a:p>
          <a:p>
            <a:pPr algn="just"/>
            <a:r>
              <a:rPr lang="en-US" sz="2000" dirty="0"/>
              <a:t>The input for the system is video stream. As the system is to be implemented to detect the suspicious activity its input is to be taken from the CCTV. But for the project/ demo we use the standard datasets. These input images are not in proper form so the different image preprocessing techniques are used to enhance the quality of the image.</a:t>
            </a:r>
          </a:p>
          <a:p>
            <a:pPr algn="just"/>
            <a:endParaRPr lang="en-US" sz="2000" dirty="0"/>
          </a:p>
          <a:p>
            <a:pPr marL="0" indent="0" algn="just">
              <a:buNone/>
            </a:pPr>
            <a:r>
              <a:rPr lang="en-US" sz="2400" b="1" dirty="0"/>
              <a:t>    Background image acquisition-</a:t>
            </a:r>
          </a:p>
          <a:p>
            <a:pPr algn="just"/>
            <a:r>
              <a:rPr lang="en-US" sz="2000" dirty="0"/>
              <a:t>The illumination effect can be corrected by the background image. A reference image/ standard background is taken as reference for the further image processing. The background image is dynamically updated so that any new object entered in the scene can be captured.</a:t>
            </a:r>
          </a:p>
          <a:p>
            <a:pPr marL="0" indent="0" algn="just">
              <a:buNone/>
            </a:pPr>
            <a:r>
              <a:rPr lang="en-US" sz="2000"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143" y="1932316"/>
            <a:ext cx="11717677" cy="5448199"/>
          </a:xfrm>
        </p:spPr>
        <p:txBody>
          <a:bodyPr>
            <a:normAutofit fontScale="92500" lnSpcReduction="20000"/>
          </a:bodyPr>
          <a:lstStyle/>
          <a:p>
            <a:endParaRPr lang="en-US" dirty="0"/>
          </a:p>
          <a:p>
            <a:pPr marL="0" indent="0">
              <a:buNone/>
            </a:pPr>
            <a:r>
              <a:rPr lang="en-US" sz="2400" b="1" dirty="0"/>
              <a:t>   </a:t>
            </a:r>
          </a:p>
          <a:p>
            <a:pPr algn="just"/>
            <a:r>
              <a:rPr lang="en-US" sz="2000" dirty="0"/>
              <a:t>The different image preprocessing techniques are used to improve the image so that the unwanted distortions are get suppressed or some required features enhanced. The changing light conditions, movement of reference background cause some noise introduced in the image. We use the thresholding technique to</a:t>
            </a:r>
          </a:p>
          <a:p>
            <a:pPr algn="just"/>
            <a:r>
              <a:rPr lang="en-US" sz="2000" dirty="0"/>
              <a:t>remove the noise. Then the image undergoes the morphological operations. The Morphologically open operation is used to shrink the area which is distorted</a:t>
            </a:r>
          </a:p>
          <a:p>
            <a:pPr algn="just"/>
            <a:r>
              <a:rPr lang="en-US" sz="2000" dirty="0"/>
              <a:t>by the noise.</a:t>
            </a:r>
          </a:p>
          <a:p>
            <a:pPr marL="0" indent="0" algn="just">
              <a:buNone/>
            </a:pPr>
            <a:r>
              <a:rPr lang="en-US" sz="2000" dirty="0"/>
              <a:t>     </a:t>
            </a:r>
            <a:r>
              <a:rPr lang="en-US" sz="2400" b="1" dirty="0"/>
              <a:t>Object Detection-</a:t>
            </a:r>
          </a:p>
          <a:p>
            <a:pPr algn="just"/>
            <a:r>
              <a:rPr lang="en-US" sz="2000" dirty="0"/>
              <a:t>The foreground image is obtained by the subtraction of the input image from the background image. From this foreground image the required object is detected </a:t>
            </a:r>
          </a:p>
          <a:p>
            <a:pPr marL="0" indent="0" algn="just">
              <a:buNone/>
            </a:pPr>
            <a:r>
              <a:rPr lang="en-US" sz="2400" b="1" dirty="0">
                <a:sym typeface="+mn-ea"/>
              </a:rPr>
              <a:t>    Object Tracking-</a:t>
            </a:r>
            <a:endParaRPr lang="en-US" sz="2400" b="1" dirty="0"/>
          </a:p>
          <a:p>
            <a:pPr algn="just"/>
            <a:r>
              <a:rPr lang="en-US" sz="2000" dirty="0">
                <a:sym typeface="+mn-ea"/>
              </a:rPr>
              <a:t>in the scene or if any object left the scene i.e. the person walk off the scene. The detected object (human being or bag) is tracked using correlation tracking algorithm.</a:t>
            </a:r>
            <a:endParaRPr lang="en-US" sz="2000" dirty="0"/>
          </a:p>
          <a:p>
            <a:pPr algn="just"/>
            <a:r>
              <a:rPr lang="en-US" sz="2000" dirty="0">
                <a:sym typeface="+mn-ea"/>
              </a:rPr>
              <a:t>The detected object is tracked in the scene so that we can determine if any new object is entered </a:t>
            </a:r>
          </a:p>
          <a:p>
            <a:pPr algn="just"/>
            <a:endParaRPr lang="en-US" sz="2000" dirty="0"/>
          </a:p>
          <a:p>
            <a:pPr algn="just"/>
            <a:endParaRPr lang="en-US" sz="2000" dirty="0"/>
          </a:p>
          <a:p>
            <a:endParaRPr lang="en-US" sz="2000" dirty="0"/>
          </a:p>
        </p:txBody>
      </p:sp>
      <p:sp>
        <p:nvSpPr>
          <p:cNvPr id="2" name="TextBox 1"/>
          <p:cNvSpPr txBox="1"/>
          <p:nvPr/>
        </p:nvSpPr>
        <p:spPr>
          <a:xfrm>
            <a:off x="232914" y="595224"/>
            <a:ext cx="5738068" cy="707886"/>
          </a:xfrm>
          <a:prstGeom prst="rect">
            <a:avLst/>
          </a:prstGeom>
          <a:noFill/>
        </p:spPr>
        <p:txBody>
          <a:bodyPr wrap="square" rtlCol="0">
            <a:spAutoFit/>
          </a:bodyPr>
          <a:lstStyle/>
          <a:p>
            <a:r>
              <a:rPr lang="en-IN" sz="4000" b="1" u="sng" dirty="0"/>
              <a:t>IMAGE PROCESSING</a:t>
            </a:r>
            <a:r>
              <a:rPr lang="en-IN" sz="3200" b="1"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143" y="1932316"/>
            <a:ext cx="11717677" cy="5448199"/>
          </a:xfrm>
        </p:spPr>
        <p:txBody>
          <a:bodyPr>
            <a:normAutofit fontScale="25000" lnSpcReduction="20000"/>
          </a:bodyPr>
          <a:lstStyle/>
          <a:p>
            <a:endParaRPr lang="en-US" dirty="0"/>
          </a:p>
          <a:p>
            <a:pPr marL="0" indent="0">
              <a:buNone/>
            </a:pPr>
            <a:r>
              <a:rPr lang="en-US" sz="2400" b="1" dirty="0"/>
              <a:t>   </a:t>
            </a:r>
            <a:endParaRPr lang="en-IN" sz="1800" dirty="0">
              <a:effectLst/>
              <a:latin typeface="Times New Roman" panose="02020603050405020304" pitchFamily="18" charset="0"/>
              <a:ea typeface="Times New Roman" panose="02020603050405020304" pitchFamily="18" charset="0"/>
            </a:endParaRPr>
          </a:p>
          <a:p>
            <a:pPr marL="0" indent="0" algn="just">
              <a:lnSpc>
                <a:spcPct val="200000"/>
              </a:lnSpc>
              <a:buNone/>
            </a:pPr>
            <a:r>
              <a:rPr lang="en-US" sz="6400" b="1" u="sng" dirty="0">
                <a:effectLst/>
                <a:ea typeface="Times New Roman" panose="02020603050405020304" pitchFamily="18" charset="0"/>
              </a:rPr>
              <a:t>HARDWARE REQUIREMENTS:</a:t>
            </a:r>
            <a:endParaRPr lang="en-IN" sz="6400" dirty="0">
              <a:effectLst/>
              <a:ea typeface="Times New Roman" panose="02020603050405020304" pitchFamily="18" charset="0"/>
            </a:endParaRPr>
          </a:p>
          <a:p>
            <a:pPr marL="342900" lvl="0" indent="-342900" algn="just">
              <a:lnSpc>
                <a:spcPct val="200000"/>
              </a:lnSpc>
              <a:spcAft>
                <a:spcPts val="1000"/>
              </a:spcAft>
              <a:buFont typeface="Wingdings" panose="05000000000000000000" pitchFamily="2" charset="2"/>
              <a:buChar char=""/>
              <a:tabLst>
                <a:tab pos="457200" algn="l"/>
              </a:tabLst>
            </a:pPr>
            <a:r>
              <a:rPr lang="en-GB" sz="6400" b="1" dirty="0">
                <a:effectLst/>
                <a:ea typeface="Times New Roman" panose="02020603050405020304" pitchFamily="18" charset="0"/>
              </a:rPr>
              <a:t>System		:   </a:t>
            </a:r>
            <a:r>
              <a:rPr lang="en-GB" sz="6400" dirty="0">
                <a:effectLst/>
                <a:ea typeface="Times New Roman" panose="02020603050405020304" pitchFamily="18" charset="0"/>
              </a:rPr>
              <a:t>Intel i3 2.2Ghz</a:t>
            </a:r>
            <a:endParaRPr lang="en-IN" sz="6400" dirty="0">
              <a:effectLst/>
              <a:ea typeface="Times New Roman" panose="02020603050405020304" pitchFamily="18" charset="0"/>
            </a:endParaRPr>
          </a:p>
          <a:p>
            <a:pPr marL="342900" lvl="0" indent="-342900" algn="just">
              <a:lnSpc>
                <a:spcPct val="200000"/>
              </a:lnSpc>
              <a:spcAft>
                <a:spcPts val="1000"/>
              </a:spcAft>
              <a:buFont typeface="Wingdings" panose="05000000000000000000" pitchFamily="2" charset="2"/>
              <a:buChar char=""/>
              <a:tabLst>
                <a:tab pos="457200" algn="l"/>
              </a:tabLst>
            </a:pPr>
            <a:r>
              <a:rPr lang="en-GB" sz="6400" b="1" dirty="0">
                <a:effectLst/>
                <a:ea typeface="Times New Roman" panose="02020603050405020304" pitchFamily="18" charset="0"/>
              </a:rPr>
              <a:t>Hard Disk	          :   </a:t>
            </a:r>
            <a:r>
              <a:rPr lang="en-GB" sz="6400" dirty="0">
                <a:effectLst/>
                <a:ea typeface="Times New Roman" panose="02020603050405020304" pitchFamily="18" charset="0"/>
              </a:rPr>
              <a:t>320 GB.</a:t>
            </a:r>
            <a:endParaRPr lang="en-IN" sz="6400" dirty="0">
              <a:effectLst/>
              <a:ea typeface="Times New Roman" panose="02020603050405020304" pitchFamily="18" charset="0"/>
            </a:endParaRPr>
          </a:p>
          <a:p>
            <a:pPr marL="342900" lvl="0" indent="-342900" algn="just">
              <a:lnSpc>
                <a:spcPct val="200000"/>
              </a:lnSpc>
              <a:spcAft>
                <a:spcPts val="1000"/>
              </a:spcAft>
              <a:buFont typeface="Wingdings" panose="05000000000000000000" pitchFamily="2" charset="2"/>
              <a:buChar char=""/>
              <a:tabLst>
                <a:tab pos="457200" algn="l"/>
              </a:tabLst>
            </a:pPr>
            <a:r>
              <a:rPr lang="en-GB" sz="6400" b="1" dirty="0">
                <a:effectLst/>
                <a:ea typeface="Times New Roman" panose="02020603050405020304" pitchFamily="18" charset="0"/>
              </a:rPr>
              <a:t>Ram		          :   </a:t>
            </a:r>
            <a:r>
              <a:rPr lang="en-GB" sz="6400" dirty="0">
                <a:effectLst/>
                <a:ea typeface="Times New Roman" panose="02020603050405020304" pitchFamily="18" charset="0"/>
              </a:rPr>
              <a:t>4 GB.</a:t>
            </a:r>
            <a:endParaRPr lang="en-IN" sz="6400" dirty="0">
              <a:effectLst/>
              <a:ea typeface="Times New Roman" panose="02020603050405020304" pitchFamily="18" charset="0"/>
            </a:endParaRPr>
          </a:p>
          <a:p>
            <a:pPr marL="0" indent="0" algn="just">
              <a:lnSpc>
                <a:spcPct val="200000"/>
              </a:lnSpc>
              <a:buNone/>
            </a:pPr>
            <a:r>
              <a:rPr lang="en-US" sz="6400" b="1" u="sng" dirty="0">
                <a:effectLst/>
                <a:ea typeface="Times New Roman" panose="02020603050405020304" pitchFamily="18" charset="0"/>
              </a:rPr>
              <a:t>SOFTWARE REQUIREMENTS:</a:t>
            </a:r>
            <a:endParaRPr lang="en-IN" sz="6400" dirty="0">
              <a:effectLst/>
              <a:ea typeface="Times New Roman" panose="02020603050405020304" pitchFamily="18" charset="0"/>
            </a:endParaRPr>
          </a:p>
          <a:p>
            <a:pPr marL="342900" lvl="0" indent="-342900" algn="just">
              <a:lnSpc>
                <a:spcPct val="200000"/>
              </a:lnSpc>
              <a:spcAft>
                <a:spcPts val="1000"/>
              </a:spcAft>
              <a:buFont typeface="Wingdings" panose="05000000000000000000" pitchFamily="2" charset="2"/>
              <a:buChar char=""/>
              <a:tabLst>
                <a:tab pos="457200" algn="l"/>
              </a:tabLst>
            </a:pPr>
            <a:r>
              <a:rPr lang="en-US" sz="6400" b="1" dirty="0">
                <a:effectLst/>
                <a:ea typeface="Times New Roman" panose="02020603050405020304" pitchFamily="18" charset="0"/>
              </a:rPr>
              <a:t>Operating system 	:   </a:t>
            </a:r>
            <a:r>
              <a:rPr lang="en-US" sz="6400" dirty="0">
                <a:effectLst/>
                <a:ea typeface="Times New Roman" panose="02020603050405020304" pitchFamily="18" charset="0"/>
              </a:rPr>
              <a:t>Windows 7 Ultimate.</a:t>
            </a:r>
            <a:endParaRPr lang="en-IN" sz="6400" dirty="0">
              <a:effectLst/>
              <a:ea typeface="Times New Roman" panose="02020603050405020304" pitchFamily="18" charset="0"/>
            </a:endParaRPr>
          </a:p>
          <a:p>
            <a:pPr marL="342900" lvl="0" indent="-342900" algn="just">
              <a:lnSpc>
                <a:spcPct val="200000"/>
              </a:lnSpc>
              <a:spcAft>
                <a:spcPts val="1000"/>
              </a:spcAft>
              <a:buFont typeface="Wingdings" panose="05000000000000000000" pitchFamily="2" charset="2"/>
              <a:buChar char=""/>
              <a:tabLst>
                <a:tab pos="457200" algn="l"/>
              </a:tabLst>
            </a:pPr>
            <a:r>
              <a:rPr lang="en-US" sz="6400" b="1" dirty="0">
                <a:effectLst/>
                <a:ea typeface="Times New Roman" panose="02020603050405020304" pitchFamily="18" charset="0"/>
              </a:rPr>
              <a:t>Coding Language		:   </a:t>
            </a:r>
            <a:r>
              <a:rPr lang="en-US" sz="6400" dirty="0">
                <a:effectLst/>
                <a:ea typeface="Times New Roman" panose="02020603050405020304" pitchFamily="18" charset="0"/>
              </a:rPr>
              <a:t>Python.</a:t>
            </a:r>
            <a:endParaRPr lang="en-IN" sz="6400" dirty="0">
              <a:effectLst/>
              <a:ea typeface="Times New Roman" panose="02020603050405020304" pitchFamily="18" charset="0"/>
            </a:endParaRPr>
          </a:p>
          <a:p>
            <a:pPr marL="342900" lvl="0" indent="-342900" algn="just">
              <a:lnSpc>
                <a:spcPct val="200000"/>
              </a:lnSpc>
              <a:spcAft>
                <a:spcPts val="1000"/>
              </a:spcAft>
              <a:buFont typeface="Wingdings" panose="05000000000000000000" pitchFamily="2" charset="2"/>
              <a:buChar char=""/>
              <a:tabLst>
                <a:tab pos="457200" algn="l"/>
              </a:tabLst>
            </a:pPr>
            <a:r>
              <a:rPr lang="en-US" sz="6400" b="1" dirty="0">
                <a:effectLst/>
                <a:ea typeface="Times New Roman" panose="02020603050405020304" pitchFamily="18" charset="0"/>
              </a:rPr>
              <a:t>Front-End			:   </a:t>
            </a:r>
            <a:r>
              <a:rPr lang="en-US" sz="6400" dirty="0">
                <a:effectLst/>
                <a:ea typeface="Times New Roman" panose="02020603050405020304" pitchFamily="18" charset="0"/>
              </a:rPr>
              <a:t>Python.</a:t>
            </a:r>
            <a:endParaRPr lang="en-IN" sz="6400" dirty="0">
              <a:effectLst/>
              <a:ea typeface="Times New Roman" panose="02020603050405020304" pitchFamily="18" charset="0"/>
            </a:endParaRPr>
          </a:p>
          <a:p>
            <a:pPr marL="342900" lvl="0" indent="-342900" algn="just">
              <a:lnSpc>
                <a:spcPct val="200000"/>
              </a:lnSpc>
              <a:spcAft>
                <a:spcPts val="1000"/>
              </a:spcAft>
              <a:buFont typeface="Wingdings" panose="05000000000000000000" pitchFamily="2" charset="2"/>
              <a:buChar char=""/>
              <a:tabLst>
                <a:tab pos="457200" algn="l"/>
              </a:tabLst>
            </a:pPr>
            <a:r>
              <a:rPr lang="en-US" sz="6400" b="1" dirty="0">
                <a:effectLst/>
                <a:ea typeface="Times New Roman" panose="02020603050405020304" pitchFamily="18" charset="0"/>
              </a:rPr>
              <a:t>IDE				:   </a:t>
            </a:r>
            <a:r>
              <a:rPr lang="en-US" sz="6400" dirty="0" err="1">
                <a:effectLst/>
                <a:ea typeface="Times New Roman" panose="02020603050405020304" pitchFamily="18" charset="0"/>
              </a:rPr>
              <a:t>Pycharm</a:t>
            </a:r>
            <a:r>
              <a:rPr lang="en-US" sz="6400" dirty="0">
                <a:effectLst/>
                <a:ea typeface="Times New Roman" panose="02020603050405020304" pitchFamily="18" charset="0"/>
              </a:rPr>
              <a:t> 2020 Community.</a:t>
            </a:r>
            <a:endParaRPr lang="en-IN" sz="6400" dirty="0">
              <a:effectLst/>
              <a:ea typeface="Times New Roman" panose="02020603050405020304" pitchFamily="18" charset="0"/>
            </a:endParaRPr>
          </a:p>
          <a:p>
            <a:pPr marL="0" indent="0" algn="just">
              <a:lnSpc>
                <a:spcPct val="200000"/>
              </a:lnSpc>
              <a:buNone/>
            </a:pPr>
            <a:r>
              <a:rPr lang="en-US" sz="6400" b="1" dirty="0">
                <a:effectLst/>
                <a:ea typeface="Times New Roman" panose="02020603050405020304" pitchFamily="18" charset="0"/>
              </a:rPr>
              <a:t> </a:t>
            </a:r>
            <a:endParaRPr lang="en-IN" sz="6400" dirty="0">
              <a:effectLst/>
              <a:ea typeface="Times New Roman" panose="02020603050405020304" pitchFamily="18" charset="0"/>
            </a:endParaRPr>
          </a:p>
          <a:p>
            <a:r>
              <a:rPr lang="en-US" sz="2600" dirty="0">
                <a:effectLst/>
                <a:latin typeface="Times New Roman" panose="02020603050405020304" pitchFamily="18" charset="0"/>
                <a:ea typeface="Times New Roman" panose="02020603050405020304" pitchFamily="18" charset="0"/>
              </a:rPr>
              <a:t> </a:t>
            </a:r>
            <a:endParaRPr lang="en-IN" sz="2600" dirty="0">
              <a:effectLst/>
              <a:latin typeface="Times New Roman" panose="02020603050405020304" pitchFamily="18" charset="0"/>
              <a:ea typeface="Times New Roman" panose="02020603050405020304" pitchFamily="18" charset="0"/>
            </a:endParaRPr>
          </a:p>
          <a:p>
            <a:pPr marL="0" indent="0" algn="just">
              <a:buNone/>
            </a:pPr>
            <a:endParaRPr lang="en-US" sz="2600" dirty="0"/>
          </a:p>
          <a:p>
            <a:pPr algn="just"/>
            <a:endParaRPr lang="en-US" sz="2600" dirty="0"/>
          </a:p>
          <a:p>
            <a:endParaRPr lang="en-US" sz="2000" dirty="0"/>
          </a:p>
        </p:txBody>
      </p:sp>
      <p:sp>
        <p:nvSpPr>
          <p:cNvPr id="2" name="TextBox 1"/>
          <p:cNvSpPr txBox="1"/>
          <p:nvPr/>
        </p:nvSpPr>
        <p:spPr>
          <a:xfrm>
            <a:off x="232914" y="595224"/>
            <a:ext cx="5738068" cy="927177"/>
          </a:xfrm>
          <a:prstGeom prst="rect">
            <a:avLst/>
          </a:prstGeom>
          <a:noFill/>
        </p:spPr>
        <p:txBody>
          <a:bodyPr wrap="square" rtlCol="0">
            <a:spAutoFit/>
          </a:bodyPr>
          <a:lstStyle/>
          <a:p>
            <a:pPr algn="just">
              <a:lnSpc>
                <a:spcPct val="200000"/>
              </a:lnSpc>
            </a:pPr>
            <a:r>
              <a:rPr lang="en-US" sz="3200" b="1" u="sng">
                <a:effectLst/>
                <a:latin typeface="Times New Roman" panose="02020603050405020304" pitchFamily="18" charset="0"/>
                <a:ea typeface="Times New Roman" panose="02020603050405020304" pitchFamily="18" charset="0"/>
              </a:rPr>
              <a:t>SYSTEM REQUIREMENTS</a:t>
            </a:r>
            <a:r>
              <a:rPr lang="en-US" sz="3200" b="1">
                <a:effectLst/>
                <a:latin typeface="Times New Roman" panose="02020603050405020304" pitchFamily="18" charset="0"/>
                <a:ea typeface="Times New Roman" panose="02020603050405020304" pitchFamily="18" charset="0"/>
              </a:rPr>
              <a:t>:</a:t>
            </a:r>
            <a:endParaRPr lang="en-IN"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41334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19196"/>
            <a:ext cx="10571998" cy="970450"/>
          </a:xfrm>
        </p:spPr>
        <p:txBody>
          <a:bodyPr>
            <a:normAutofit fontScale="90000"/>
          </a:bodyPr>
          <a:lstStyle/>
          <a:p>
            <a:br>
              <a:rPr lang="en-US" dirty="0"/>
            </a:br>
            <a:endParaRPr lang="en-US" dirty="0"/>
          </a:p>
        </p:txBody>
      </p:sp>
      <p:sp>
        <p:nvSpPr>
          <p:cNvPr id="3" name="Content Placeholder 2"/>
          <p:cNvSpPr>
            <a:spLocks noGrp="1"/>
          </p:cNvSpPr>
          <p:nvPr>
            <p:ph idx="1"/>
          </p:nvPr>
        </p:nvSpPr>
        <p:spPr>
          <a:xfrm>
            <a:off x="522514" y="2258008"/>
            <a:ext cx="11059886" cy="4310743"/>
          </a:xfrm>
        </p:spPr>
        <p:txBody>
          <a:bodyPr/>
          <a:lstStyle/>
          <a:p>
            <a:pPr marL="0" indent="0" algn="just">
              <a:buNone/>
            </a:pPr>
            <a:r>
              <a:rPr lang="en-IN" dirty="0"/>
              <a:t>[1] Sandesh Patil and Kiran Talele “Suspicious Movement Detection and Tracking based on Color Histogram”, 2015 International Conference on Communication, Information &amp; Computing Technology (ICCICT), Jan. 16-17. </a:t>
            </a:r>
          </a:p>
          <a:p>
            <a:pPr marL="0" indent="0" algn="just">
              <a:buNone/>
            </a:pPr>
            <a:r>
              <a:rPr lang="en-IN" dirty="0"/>
              <a:t>[2] Mohannad Elhamod, and Martin D. Levine, “Automated Real-Time Detection of Potentially Suspicious Behavior in Public Transport Areas”,IEEE Transactions On Intelligent Transportation Systems, Vol. 14, No.2, June 2013. </a:t>
            </a:r>
          </a:p>
          <a:p>
            <a:pPr marL="0" indent="0" algn="just">
              <a:buNone/>
            </a:pPr>
            <a:r>
              <a:rPr lang="en-IN" dirty="0"/>
              <a:t>[3] Evangelio, R., Sikora, T., “Static object detection based on a dual background model and a finite-state machine”. EURASIP Journal on Image and Video Processing 2011</a:t>
            </a:r>
            <a:endParaRPr lang="en-US" dirty="0"/>
          </a:p>
        </p:txBody>
      </p:sp>
      <p:sp>
        <p:nvSpPr>
          <p:cNvPr id="4" name="TextBox 3"/>
          <p:cNvSpPr txBox="1"/>
          <p:nvPr/>
        </p:nvSpPr>
        <p:spPr>
          <a:xfrm>
            <a:off x="503852" y="974785"/>
            <a:ext cx="4917233" cy="707886"/>
          </a:xfrm>
          <a:prstGeom prst="rect">
            <a:avLst/>
          </a:prstGeom>
          <a:noFill/>
        </p:spPr>
        <p:txBody>
          <a:bodyPr wrap="square" rtlCol="0">
            <a:spAutoFit/>
          </a:bodyPr>
          <a:lstStyle/>
          <a:p>
            <a:r>
              <a:rPr lang="en-IN" sz="4000" b="1" u="sng" dirty="0"/>
              <a:t>REFERENCES</a:t>
            </a:r>
            <a:r>
              <a:rPr lang="en-IN" sz="4000" b="1"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endParaRPr lang="en-US" dirty="0"/>
          </a:p>
          <a:p>
            <a:pPr algn="just"/>
            <a:r>
              <a:rPr lang="en-US" sz="2000" dirty="0"/>
              <a:t>[4] Birch, P., Hassan, W., Bangalore, N., Young, R., Chatwin, C., “Stationary traffic monitor”. In Proc. 4th Internat. Conf. on Imaging for Crime Detection and Prevention (ICDP-11), pp. 1–6, 2011. </a:t>
            </a:r>
          </a:p>
          <a:p>
            <a:pPr algn="just"/>
            <a:r>
              <a:rPr lang="en-US" sz="2000" dirty="0"/>
              <a:t>[5] Tian, Y., Feris, R., Liu, H., Humpapur, A., Sun, M.-T., “Robust detection of abandoned and removed objects in complex surveillance videos”. In Proc. IEEE 2010.</a:t>
            </a:r>
          </a:p>
          <a:p>
            <a:pPr algn="just"/>
            <a:r>
              <a:rPr lang="en-US" sz="2000" dirty="0"/>
              <a:t> [6] Porikli, F., Ivanov, Y., Haga, T., 2008. “Robust abandoned object detection using dual foregrounds” EURASIP Journal on Advances in Signal Processing 2008.</a:t>
            </a:r>
          </a:p>
          <a:p>
            <a:pPr algn="just"/>
            <a:r>
              <a:rPr lang="en-US" sz="2000" dirty="0"/>
              <a:t> [7] James Ferryman et al, “Robust abandoned object detection integrating wide area visual surveillance and social context” in Pattern Recognition Letters 34 (2013) 789–798 Elsevier 2013.</a:t>
            </a:r>
          </a:p>
        </p:txBody>
      </p:sp>
      <p:sp>
        <p:nvSpPr>
          <p:cNvPr id="100" name="Text Box 99"/>
          <p:cNvSpPr txBox="1"/>
          <p:nvPr/>
        </p:nvSpPr>
        <p:spPr>
          <a:xfrm>
            <a:off x="2412365" y="2284730"/>
            <a:ext cx="9665335" cy="368300"/>
          </a:xfrm>
          <a:prstGeom prst="rect">
            <a:avLst/>
          </a:prstGeom>
          <a:noFill/>
          <a:ln w="9525">
            <a:noFill/>
          </a:ln>
        </p:spPr>
        <p:txBody>
          <a:bodyPr wrap="square">
            <a:spAutoFit/>
          </a:bodyPr>
          <a:lstStyle/>
          <a:p>
            <a:pPr indent="0"/>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552991"/>
            <a:ext cx="10895965" cy="1077595"/>
          </a:xfrm>
        </p:spPr>
        <p:txBody>
          <a:bodyPr/>
          <a:lstStyle/>
          <a:p>
            <a:r>
              <a:rPr lang="en-US" u="sng" dirty="0"/>
              <a:t>CONCLUSION</a:t>
            </a:r>
            <a:r>
              <a:rPr lang="en-US" dirty="0"/>
              <a:t>:</a:t>
            </a:r>
          </a:p>
        </p:txBody>
      </p:sp>
      <p:sp>
        <p:nvSpPr>
          <p:cNvPr id="3" name="Content Placeholder 2"/>
          <p:cNvSpPr>
            <a:spLocks noGrp="1"/>
          </p:cNvSpPr>
          <p:nvPr>
            <p:ph idx="1"/>
          </p:nvPr>
        </p:nvSpPr>
        <p:spPr/>
        <p:txBody>
          <a:bodyPr/>
          <a:lstStyle/>
          <a:p>
            <a:pPr marL="0" indent="0">
              <a:buNone/>
            </a:pPr>
            <a:endParaRPr lang="en-US" dirty="0"/>
          </a:p>
          <a:p>
            <a:pPr algn="just"/>
            <a:r>
              <a:rPr lang="en-US" sz="2000" dirty="0"/>
              <a:t>In this work, a semantics-based activity detection approach that depends on object tracking is used. It uses the motion features and spatial relation between two objects. The features are continuously checked against predefined conditions, to detect the prescribed activities of interest. The approach is simple for real-time performance, and it eliminates the training required by machine-learning-based methods.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530" y="474618"/>
            <a:ext cx="10905931" cy="761999"/>
          </a:xfrm>
        </p:spPr>
        <p:txBody>
          <a:bodyPr>
            <a:normAutofit/>
          </a:bodyPr>
          <a:lstStyle/>
          <a:p>
            <a:r>
              <a:rPr lang="en-US" b="1" u="sng" dirty="0"/>
              <a:t>CONTENTS</a:t>
            </a:r>
            <a:r>
              <a:rPr lang="en-US" b="1" dirty="0"/>
              <a:t>:</a:t>
            </a:r>
          </a:p>
        </p:txBody>
      </p:sp>
      <p:sp>
        <p:nvSpPr>
          <p:cNvPr id="3" name="Content Placeholder 2"/>
          <p:cNvSpPr>
            <a:spLocks noGrp="1"/>
          </p:cNvSpPr>
          <p:nvPr>
            <p:ph idx="1"/>
          </p:nvPr>
        </p:nvSpPr>
        <p:spPr>
          <a:xfrm>
            <a:off x="2319382" y="2371220"/>
            <a:ext cx="7858760" cy="4785359"/>
          </a:xfrm>
        </p:spPr>
        <p:txBody>
          <a:bodyPr>
            <a:normAutofit fontScale="25000" lnSpcReduction="20000"/>
          </a:bodyPr>
          <a:lstStyle/>
          <a:p>
            <a:pPr>
              <a:buFont typeface="Wingdings" panose="05000000000000000000" pitchFamily="2" charset="2"/>
              <a:buChar char="Ø"/>
            </a:pPr>
            <a:r>
              <a:rPr lang="en-US" sz="9600" b="1" dirty="0"/>
              <a:t>INTRODUCTION</a:t>
            </a:r>
          </a:p>
          <a:p>
            <a:pPr>
              <a:buFont typeface="Wingdings" panose="05000000000000000000" pitchFamily="2" charset="2"/>
              <a:buChar char="Ø"/>
            </a:pPr>
            <a:r>
              <a:rPr lang="en-US" sz="9600" b="1" dirty="0"/>
              <a:t>ABSTRACT</a:t>
            </a:r>
          </a:p>
          <a:p>
            <a:pPr>
              <a:buFont typeface="Wingdings" panose="05000000000000000000" pitchFamily="2" charset="2"/>
              <a:buChar char="Ø"/>
            </a:pPr>
            <a:r>
              <a:rPr lang="en-US" sz="9600" b="1" dirty="0"/>
              <a:t>SYSTEM ANALYSIS</a:t>
            </a:r>
          </a:p>
          <a:p>
            <a:pPr>
              <a:buFont typeface="Wingdings" panose="05000000000000000000" pitchFamily="2" charset="2"/>
              <a:buChar char="Ø"/>
            </a:pPr>
            <a:r>
              <a:rPr lang="en-US" sz="9600" b="1" dirty="0"/>
              <a:t>SYSTEM ARCHITECTURE</a:t>
            </a:r>
          </a:p>
          <a:p>
            <a:pPr>
              <a:buFont typeface="Wingdings" panose="05000000000000000000" pitchFamily="2" charset="2"/>
              <a:buChar char="Ø"/>
            </a:pPr>
            <a:r>
              <a:rPr lang="en-US" sz="9600" b="1" dirty="0"/>
              <a:t>LITERATURE SURVEY</a:t>
            </a:r>
          </a:p>
          <a:p>
            <a:pPr>
              <a:buFont typeface="Wingdings" panose="05000000000000000000" pitchFamily="2" charset="2"/>
              <a:buChar char="Ø"/>
            </a:pPr>
            <a:r>
              <a:rPr lang="en-US" sz="9600" b="1" dirty="0"/>
              <a:t>SYSTEM REQUIREMENTS</a:t>
            </a:r>
          </a:p>
          <a:p>
            <a:pPr>
              <a:buFont typeface="Wingdings" panose="05000000000000000000" pitchFamily="2" charset="2"/>
              <a:buChar char="Ø"/>
            </a:pPr>
            <a:r>
              <a:rPr lang="en-US" sz="9600" b="1" dirty="0"/>
              <a:t>CONCLUSION</a:t>
            </a:r>
          </a:p>
          <a:p>
            <a:pPr>
              <a:buFont typeface="Wingdings" panose="05000000000000000000" pitchFamily="2" charset="2"/>
              <a:buChar char="Ø"/>
            </a:pPr>
            <a:r>
              <a:rPr lang="en-US" sz="9600" b="1" dirty="0"/>
              <a:t>REFFERENCES</a:t>
            </a:r>
          </a:p>
          <a:p>
            <a:pPr algn="ctr">
              <a:buFont typeface="Wingdings" panose="05000000000000000000" pitchFamily="2" charset="2"/>
              <a:buChar char="§"/>
            </a:pPr>
            <a:endParaRPr lang="en-US" sz="7200" b="1" dirty="0"/>
          </a:p>
          <a:p>
            <a:pPr marL="0" indent="0">
              <a:buNone/>
            </a:pPr>
            <a:endParaRPr lang="en-US" sz="7200" b="1" dirty="0"/>
          </a:p>
          <a:p>
            <a:pPr marL="0" indent="0" algn="ctr">
              <a:buNone/>
            </a:pPr>
            <a:r>
              <a:rPr lang="en-US" dirty="0"/>
              <a:t>             </a:t>
            </a:r>
          </a:p>
          <a:p>
            <a:pPr marL="0" indent="0">
              <a:buNone/>
            </a:pPr>
            <a:r>
              <a:rPr lang="en-US" dirty="0"/>
              <a:t>   </a:t>
            </a:r>
          </a:p>
          <a:p>
            <a:pPr marL="0" indent="0">
              <a:buNone/>
            </a:pPr>
            <a:r>
              <a:rPr lang="en-US"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BFE7C1EF-5725-1377-BE66-1C8A232622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838131"/>
            <a:ext cx="12192000" cy="5019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858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015" y="1037"/>
            <a:ext cx="10852785" cy="1079500"/>
          </a:xfrm>
        </p:spPr>
        <p:txBody>
          <a:bodyPr>
            <a:normAutofit/>
          </a:bodyPr>
          <a:lstStyle/>
          <a:p>
            <a:r>
              <a:rPr lang="en-US" u="sng" dirty="0"/>
              <a:t>INTRODUCTION</a:t>
            </a:r>
            <a:r>
              <a:rPr lang="en-US" dirty="0"/>
              <a:t>:</a:t>
            </a:r>
          </a:p>
        </p:txBody>
      </p:sp>
      <p:sp>
        <p:nvSpPr>
          <p:cNvPr id="3" name="Content Placeholder 2"/>
          <p:cNvSpPr>
            <a:spLocks noGrp="1"/>
          </p:cNvSpPr>
          <p:nvPr>
            <p:ph idx="1"/>
          </p:nvPr>
        </p:nvSpPr>
        <p:spPr>
          <a:xfrm>
            <a:off x="628015" y="2509935"/>
            <a:ext cx="10852785" cy="3629168"/>
          </a:xfrm>
        </p:spPr>
        <p:txBody>
          <a:bodyPr>
            <a:normAutofit fontScale="25000" lnSpcReduction="20000"/>
          </a:bodyPr>
          <a:lstStyle/>
          <a:p>
            <a:endParaRPr lang="en-US" dirty="0"/>
          </a:p>
          <a:p>
            <a:pPr algn="just"/>
            <a:r>
              <a:rPr lang="en-US" sz="8000" dirty="0"/>
              <a:t>In recent years the violence or the crime rate is increasing all over the world. In order to minimize or to control the situation various aids are used. The video surveillance is the best option which can be used in private as well as for public places. The video surveillance is said to be effective when it detect any abnormal /suspicious activities efficiently. Most of the current surveillance systems are human operated. So they require continuous human attention to detect any abnormal activity. As the human is involved the efficiency of the system decreases with time due to fatigueness factor of human. This problem can be solved by the automation of the video surveillance. The function of the automated system is to give indication in the form of alarm or any other form when the predefined abnormal activity is happen. Dr. C.G.Patil Dept. of E &amp; TC SAE, Pune Pune, India Cgpatil.sae@sinhgad.edu In this paper a semantic based approach is used to define &amp; detect the suspicious activities. The framework of the system consists of defining suspicious activity, background subtraction, objects detection, tracking &amp; classification of activities. The suspicious activities are defined using Semantic approach which applies the human understanding of the activity. The motion features between the two/different objects are extracted to detect the behavior.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90" y="564204"/>
            <a:ext cx="11125200" cy="683895"/>
          </a:xfrm>
        </p:spPr>
        <p:txBody>
          <a:bodyPr>
            <a:normAutofit fontScale="90000"/>
          </a:bodyPr>
          <a:lstStyle/>
          <a:p>
            <a:r>
              <a:rPr lang="en-US" dirty="0">
                <a:sym typeface="+mn-ea"/>
              </a:rPr>
              <a:t>       </a:t>
            </a:r>
            <a:br>
              <a:rPr lang="en-US" dirty="0">
                <a:sym typeface="+mn-ea"/>
              </a:rPr>
            </a:br>
            <a:r>
              <a:rPr lang="en-US" dirty="0">
                <a:sym typeface="+mn-ea"/>
              </a:rPr>
              <a:t>   </a:t>
            </a:r>
            <a:r>
              <a:rPr lang="en-US" u="sng" dirty="0">
                <a:sym typeface="+mn-ea"/>
              </a:rPr>
              <a:t>ABSTRACT</a:t>
            </a:r>
            <a:r>
              <a:rPr lang="en-US" dirty="0">
                <a:sym typeface="+mn-ea"/>
              </a:rPr>
              <a:t>:</a:t>
            </a:r>
            <a:endParaRPr lang="en-US" dirty="0"/>
          </a:p>
        </p:txBody>
      </p:sp>
      <p:sp>
        <p:nvSpPr>
          <p:cNvPr id="3" name="Content Placeholder 2"/>
          <p:cNvSpPr>
            <a:spLocks noGrp="1"/>
          </p:cNvSpPr>
          <p:nvPr>
            <p:ph idx="1"/>
          </p:nvPr>
        </p:nvSpPr>
        <p:spPr>
          <a:xfrm>
            <a:off x="785988" y="1316005"/>
            <a:ext cx="10846435" cy="5651500"/>
          </a:xfrm>
        </p:spPr>
        <p:txBody>
          <a:bodyPr/>
          <a:lstStyle/>
          <a:p>
            <a:endParaRPr lang="en-US" dirty="0"/>
          </a:p>
          <a:p>
            <a:pPr algn="just"/>
            <a:r>
              <a:rPr lang="en-US" sz="2000" dirty="0"/>
              <a:t>In today’s insecure world the video surveillance plays an important role for the security of the indoor as well as outdoor places. The components of video surveillance system such as behavior recognition, understanding and classifying the activity as normal or suspicious can be used for real time applications. In this paper the hierarchical approach is used to detect the different suspicious activities such as loitering, fainting, unauthorized entry etc. This approach is based on the motion features between the different objects. First of all the different suspicious activities are defined using semantic approach. Then the object detection is done using background subtraction. The detected objects are then classified as living (human) or non living (bag). These objects are required to be tracked which is done using correlation technique. Finally using the motion features &amp; temporal information the events are classified as normal or suspicious. As the semantic based approach is used computational complexity is less and the efficiency of the approach is more.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143847"/>
            <a:ext cx="10972800" cy="1720850"/>
          </a:xfrm>
        </p:spPr>
        <p:txBody>
          <a:bodyPr>
            <a:normAutofit/>
          </a:bodyPr>
          <a:lstStyle/>
          <a:p>
            <a:r>
              <a:rPr lang="en-US" u="sng" dirty="0">
                <a:sym typeface="+mn-ea"/>
              </a:rPr>
              <a:t>SYSTEM ANALYSIS</a:t>
            </a:r>
            <a:r>
              <a:rPr lang="en-US" dirty="0">
                <a:sym typeface="+mn-ea"/>
              </a:rPr>
              <a:t>:</a:t>
            </a:r>
            <a:br>
              <a:rPr lang="en-US" dirty="0"/>
            </a:br>
            <a:endParaRPr lang="en-US" dirty="0"/>
          </a:p>
        </p:txBody>
      </p:sp>
      <p:sp>
        <p:nvSpPr>
          <p:cNvPr id="3" name="Content Placeholder 2"/>
          <p:cNvSpPr>
            <a:spLocks noGrp="1"/>
          </p:cNvSpPr>
          <p:nvPr>
            <p:ph idx="1"/>
          </p:nvPr>
        </p:nvSpPr>
        <p:spPr>
          <a:xfrm>
            <a:off x="876300" y="2334254"/>
            <a:ext cx="10554574" cy="3636511"/>
          </a:xfrm>
        </p:spPr>
        <p:txBody>
          <a:bodyPr>
            <a:normAutofit fontScale="85000" lnSpcReduction="20000"/>
          </a:bodyPr>
          <a:lstStyle/>
          <a:p>
            <a:pPr marL="0" indent="0">
              <a:buNone/>
            </a:pPr>
            <a:r>
              <a:rPr lang="en-US" sz="1900" b="1" dirty="0"/>
              <a:t> </a:t>
            </a:r>
            <a:r>
              <a:rPr lang="en-US" sz="1900" b="1" dirty="0">
                <a:sym typeface="+mn-ea"/>
              </a:rPr>
              <a:t>EXISTING SYSTEM</a:t>
            </a:r>
            <a:br>
              <a:rPr lang="en-US" dirty="0"/>
            </a:br>
            <a:endParaRPr lang="en-US" dirty="0"/>
          </a:p>
          <a:p>
            <a:pPr algn="just"/>
            <a:r>
              <a:rPr lang="en-US" sz="2000" dirty="0"/>
              <a:t>The video surveillance is said to be effective when it detect any abnormal /suspicious activities efficiently. Most of the current surveillance systems are human operated. So they require continuous human attention to detect any abnormal activity. As the human is involved the efficiency of the system decreases with time due to fatigueness factor of human. This problem can be solved by the automation of the video surveillance. The function of the automated system is to give indication in the form of alarm or any other form when the predefined abnormal activity is happen.   </a:t>
            </a:r>
          </a:p>
          <a:p>
            <a:pPr algn="just"/>
            <a:endParaRPr lang="en-US" sz="2000" dirty="0"/>
          </a:p>
          <a:p>
            <a:pPr algn="just"/>
            <a:r>
              <a:rPr lang="en-US" sz="2000" dirty="0"/>
              <a:t>The main objective of video surveillance is to acquire &amp; process the data so that any suspicious movement can be detected. A lot of research has been done addressing the detection of anomalies in the video data. The problem of abandoned bag detection is handled by the most of the researchers. Bitch et. al, Tian et. al. they handled the abandoned bag detection problem as the static object detection with the application of the object tracking.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just"/>
            <a:r>
              <a:rPr lang="en-US" sz="2000" dirty="0"/>
              <a:t>While Evangelio &amp; Sikora, Porikli et. al. they did the static object detection without the use of tracking. In Elhamod &amp; Levine proposed a technique based on semantic approach to detect suspicious activity in public places. They use the background subtraction to identify the foreground object. This object is tracked using the foreground silhouettes. Then the activities are classified as normal or predefined suspicious activity. In James David Hogg et al described the video surveillance framework to detect abandoned object in scene with multiple interacting objects. They use the standard datasets. The object (bag) detection is done by the dual background approach using Gaussian Mixture Model(GMM)</a:t>
            </a:r>
          </a:p>
          <a:p>
            <a:pPr algn="just"/>
            <a:r>
              <a:rPr lang="en-US" sz="2000" dirty="0"/>
              <a:t>The multi hypothesis tracker which is modified for tracking of extended objects is used. Then the situation analysis is done based on relationship between bag and people. Finally the threat assessment is done using logic based approach. In Fuentes &amp; Velastin present an algorithm based on trajectories to detect an event in video surveillance. Any event can be described in terms of position, trajectory, and split/ merge event. Then the matching matrices are used for tracking purpose. Kim et al deal with detecting &amp; tracking multiple moving objects through a single camera.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4C298B-FC59-165D-5743-A346B836923A}"/>
              </a:ext>
            </a:extLst>
          </p:cNvPr>
          <p:cNvSpPr txBox="1"/>
          <p:nvPr/>
        </p:nvSpPr>
        <p:spPr>
          <a:xfrm>
            <a:off x="653143" y="606123"/>
            <a:ext cx="8836090" cy="707886"/>
          </a:xfrm>
          <a:prstGeom prst="rect">
            <a:avLst/>
          </a:prstGeom>
          <a:noFill/>
        </p:spPr>
        <p:txBody>
          <a:bodyPr wrap="square" rtlCol="0">
            <a:spAutoFit/>
          </a:bodyPr>
          <a:lstStyle/>
          <a:p>
            <a:r>
              <a:rPr lang="en-IN" sz="4000" b="1" u="sng" dirty="0"/>
              <a:t>DRAWBACKS OF EXISTING SYSTEM</a:t>
            </a:r>
            <a:r>
              <a:rPr lang="en-IN" sz="4000" b="1" dirty="0"/>
              <a:t>:</a:t>
            </a:r>
          </a:p>
        </p:txBody>
      </p:sp>
      <p:sp>
        <p:nvSpPr>
          <p:cNvPr id="5" name="Content Placeholder 4">
            <a:extLst>
              <a:ext uri="{FF2B5EF4-FFF2-40B4-BE49-F238E27FC236}">
                <a16:creationId xmlns:a16="http://schemas.microsoft.com/office/drawing/2014/main" id="{6E3FA6E1-0ECD-5C75-2811-AFA0DD3B92C4}"/>
              </a:ext>
            </a:extLst>
          </p:cNvPr>
          <p:cNvSpPr>
            <a:spLocks noGrp="1"/>
          </p:cNvSpPr>
          <p:nvPr>
            <p:ph idx="1"/>
          </p:nvPr>
        </p:nvSpPr>
        <p:spPr>
          <a:xfrm>
            <a:off x="529463" y="2072997"/>
            <a:ext cx="10554574" cy="3636511"/>
          </a:xfrm>
        </p:spPr>
        <p:txBody>
          <a:bodyPr/>
          <a:lstStyle/>
          <a:p>
            <a:pPr algn="just">
              <a:buFont typeface="Wingdings" panose="05000000000000000000" pitchFamily="2" charset="2"/>
              <a:buChar char="Ø"/>
            </a:pPr>
            <a:r>
              <a:rPr lang="en-IN" dirty="0"/>
              <a:t>CCTV cameras are connected with </a:t>
            </a:r>
            <a:r>
              <a:rPr lang="en-IN" dirty="0" err="1"/>
              <a:t>computers,laptops</a:t>
            </a:r>
            <a:r>
              <a:rPr lang="en-IN" dirty="0"/>
              <a:t> or smart phones therefore they are vulnerable.</a:t>
            </a:r>
          </a:p>
          <a:p>
            <a:pPr algn="just">
              <a:buFont typeface="Wingdings" panose="05000000000000000000" pitchFamily="2" charset="2"/>
              <a:buChar char="Ø"/>
            </a:pPr>
            <a:r>
              <a:rPr lang="en-IN" dirty="0"/>
              <a:t>Cameras are very expensive to upgrade.</a:t>
            </a:r>
          </a:p>
          <a:p>
            <a:pPr algn="just">
              <a:buFont typeface="Wingdings" panose="05000000000000000000" pitchFamily="2" charset="2"/>
              <a:buChar char="Ø"/>
            </a:pPr>
            <a:r>
              <a:rPr lang="en-IN" dirty="0"/>
              <a:t>The CCTV system can be easily manipulates and compromised by the hackers.</a:t>
            </a:r>
          </a:p>
          <a:p>
            <a:pPr algn="just">
              <a:buFont typeface="Wingdings" panose="05000000000000000000" pitchFamily="2" charset="2"/>
              <a:buChar char="Ø"/>
            </a:pPr>
            <a:r>
              <a:rPr lang="en-IN" dirty="0"/>
              <a:t>The CCTV cameras are silky and small in size and hence can be broken easily.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9127" y="1996751"/>
            <a:ext cx="10664159" cy="3788229"/>
          </a:xfrm>
        </p:spPr>
        <p:txBody>
          <a:bodyPr>
            <a:normAutofit/>
          </a:bodyPr>
          <a:lstStyle/>
          <a:p>
            <a:pPr marL="0" indent="0" algn="just">
              <a:buNone/>
            </a:pPr>
            <a:endParaRPr lang="en-US" sz="2000" dirty="0"/>
          </a:p>
          <a:p>
            <a:pPr algn="just"/>
            <a:r>
              <a:rPr lang="en-US" sz="2000" dirty="0"/>
              <a:t>In this paper a semantic based approach is used to define &amp; detect the suspicious activities. </a:t>
            </a:r>
          </a:p>
          <a:p>
            <a:pPr algn="just"/>
            <a:r>
              <a:rPr lang="en-US" sz="2000" dirty="0"/>
              <a:t>The framework of the system consists of defining suspicious activity, background subtraction, objects detection, tracking &amp; classification of activities. The suspicious activities are defined using Semantic approach which applies the human understanding of the activity. </a:t>
            </a:r>
          </a:p>
          <a:p>
            <a:pPr algn="just"/>
            <a:r>
              <a:rPr lang="en-US" sz="2000" dirty="0"/>
              <a:t>The motion features between the two/different objects are extracted to detect the behaviour.</a:t>
            </a:r>
          </a:p>
        </p:txBody>
      </p:sp>
      <p:sp>
        <p:nvSpPr>
          <p:cNvPr id="4" name="TextBox 3">
            <a:extLst>
              <a:ext uri="{FF2B5EF4-FFF2-40B4-BE49-F238E27FC236}">
                <a16:creationId xmlns:a16="http://schemas.microsoft.com/office/drawing/2014/main" id="{A3E2F0D0-26D6-6482-7191-68F6E4A7556B}"/>
              </a:ext>
            </a:extLst>
          </p:cNvPr>
          <p:cNvSpPr txBox="1"/>
          <p:nvPr/>
        </p:nvSpPr>
        <p:spPr>
          <a:xfrm>
            <a:off x="599440" y="888354"/>
            <a:ext cx="6503436" cy="707886"/>
          </a:xfrm>
          <a:prstGeom prst="rect">
            <a:avLst/>
          </a:prstGeom>
          <a:noFill/>
        </p:spPr>
        <p:txBody>
          <a:bodyPr wrap="square">
            <a:spAutoFit/>
          </a:bodyPr>
          <a:lstStyle/>
          <a:p>
            <a:r>
              <a:rPr lang="en-US" sz="4000" b="1" u="sng" dirty="0"/>
              <a:t>PROPOSED SYSTEM:</a:t>
            </a:r>
            <a:endParaRPr lang="en-IN" sz="4000" u="sng" dirty="0"/>
          </a:p>
        </p:txBody>
      </p:sp>
    </p:spTree>
    <p:extLst>
      <p:ext uri="{BB962C8B-B14F-4D97-AF65-F5344CB8AC3E}">
        <p14:creationId xmlns:p14="http://schemas.microsoft.com/office/powerpoint/2010/main" val="1446185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3920" y="2230016"/>
            <a:ext cx="10664159" cy="3788229"/>
          </a:xfrm>
        </p:spPr>
        <p:txBody>
          <a:bodyPr>
            <a:normAutofit/>
          </a:bodyPr>
          <a:lstStyle/>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ts val="1650"/>
              </a:lnSpc>
              <a:spcAft>
                <a:spcPts val="800"/>
              </a:spcAft>
              <a:buSzPts val="1000"/>
              <a:buFont typeface="Wingdings" panose="05000000000000000000" pitchFamily="2" charset="2"/>
              <a:buChar char="Ø"/>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INCREASED PUBLIC SAFETY One of the most obvious benefits of placing CCTV and Security Surveillance in public places is enhanced public safety.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ts val="1650"/>
              </a:lnSpc>
              <a:spcAft>
                <a:spcPts val="800"/>
              </a:spcAft>
              <a:buSzPts val="1000"/>
              <a:buFont typeface="Wingdings" panose="05000000000000000000" pitchFamily="2" charset="2"/>
              <a:buChar char="Ø"/>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ARRIVING AT THE RIGHT DECISIONS When you have the proof of the event with you as the footage, it helps you to drive the fair and take right decisions.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ts val="1650"/>
              </a:lnSpc>
              <a:spcAft>
                <a:spcPts val="800"/>
              </a:spcAft>
              <a:buSzPts val="1000"/>
              <a:buFont typeface="Wingdings" panose="05000000000000000000" pitchFamily="2" charset="2"/>
              <a:buChar char="Ø"/>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TRAFFIC CONTROL “The Government Authorities are recording you in public”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1800" b="1" dirty="0">
                <a:effectLst/>
                <a:latin typeface="Times New Roman" panose="02020603050405020304" pitchFamily="18" charset="0"/>
                <a:ea typeface="Times New Roman" panose="02020603050405020304" pitchFamily="18" charset="0"/>
              </a:rPr>
              <a:t>SENSE OF SECURITY</a:t>
            </a:r>
            <a:endParaRPr lang="en-US" sz="2000" dirty="0"/>
          </a:p>
        </p:txBody>
      </p:sp>
      <p:sp>
        <p:nvSpPr>
          <p:cNvPr id="4" name="TextBox 3">
            <a:extLst>
              <a:ext uri="{FF2B5EF4-FFF2-40B4-BE49-F238E27FC236}">
                <a16:creationId xmlns:a16="http://schemas.microsoft.com/office/drawing/2014/main" id="{97D94F64-BC21-0551-CA85-C073059231A5}"/>
              </a:ext>
            </a:extLst>
          </p:cNvPr>
          <p:cNvSpPr txBox="1"/>
          <p:nvPr/>
        </p:nvSpPr>
        <p:spPr>
          <a:xfrm>
            <a:off x="326569" y="558984"/>
            <a:ext cx="10375642" cy="718466"/>
          </a:xfrm>
          <a:prstGeom prst="rect">
            <a:avLst/>
          </a:prstGeom>
          <a:noFill/>
        </p:spPr>
        <p:txBody>
          <a:bodyPr wrap="square">
            <a:spAutoFit/>
          </a:bodyPr>
          <a:lstStyle/>
          <a:p>
            <a:pPr marL="0" indent="0">
              <a:lnSpc>
                <a:spcPct val="107000"/>
              </a:lnSpc>
              <a:spcAft>
                <a:spcPts val="800"/>
              </a:spcAft>
              <a:buNone/>
            </a:pPr>
            <a:r>
              <a:rPr lang="en-IN" sz="4000" b="1" u="sng" dirty="0">
                <a:effectLst/>
                <a:latin typeface="Times New Roman" panose="02020603050405020304" pitchFamily="18" charset="0"/>
                <a:ea typeface="Calibri" panose="020F0502020204030204" pitchFamily="34" charset="0"/>
                <a:cs typeface="Times New Roman" panose="02020603050405020304" pitchFamily="18" charset="0"/>
              </a:rPr>
              <a:t>ADVANTAGES OF PROPOSED SYSTEM:</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344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
  <TotalTime>366</TotalTime>
  <Words>2260</Words>
  <Application>Microsoft Office PowerPoint</Application>
  <PresentationFormat>Widescreen</PresentationFormat>
  <Paragraphs>122</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Century Gothic</vt:lpstr>
      <vt:lpstr>Georgia</vt:lpstr>
      <vt:lpstr>Times New Roman</vt:lpstr>
      <vt:lpstr>Wingdings</vt:lpstr>
      <vt:lpstr>Wingdings 2</vt:lpstr>
      <vt:lpstr>Quotable</vt:lpstr>
      <vt:lpstr> SRI SARATHI INSTITUTE OF ENGINEERING AND TECHNOLOGY  </vt:lpstr>
      <vt:lpstr>CONTENTS:</vt:lpstr>
      <vt:lpstr>INTRODUCTION:</vt:lpstr>
      <vt:lpstr>           ABSTRACT:</vt:lpstr>
      <vt:lpstr>SYSTEM ANALYSIS: </vt:lpstr>
      <vt:lpstr>PowerPoint Presentation</vt:lpstr>
      <vt:lpstr>PowerPoint Presentation</vt:lpstr>
      <vt:lpstr>PowerPoint Presentation</vt:lpstr>
      <vt:lpstr>PowerPoint Presentation</vt:lpstr>
      <vt:lpstr>SYSTEM ARCHITECTURE:</vt:lpstr>
      <vt:lpstr>PowerPoint Presentation</vt:lpstr>
      <vt:lpstr>PowerPoint Presentation</vt:lpstr>
      <vt:lpstr>SMART HOME SECURITY DEVICES &amp; SYSTEMS</vt:lpstr>
      <vt:lpstr>MODULES:</vt:lpstr>
      <vt:lpstr>PowerPoint Presentation</vt:lpstr>
      <vt:lpstr>PowerPoint Presentation</vt:lpstr>
      <vt:lpstr> </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SUSPICIOUS ACTIVITY DETECTION FROM CCTV FOOTAGE</dc:title>
  <dc:creator>durga vissamsetti</dc:creator>
  <cp:lastModifiedBy>sai chandana Bhavanam</cp:lastModifiedBy>
  <cp:revision>13</cp:revision>
  <dcterms:created xsi:type="dcterms:W3CDTF">2022-10-21T04:46:00Z</dcterms:created>
  <dcterms:modified xsi:type="dcterms:W3CDTF">2022-10-28T05:32:26Z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909AAF2695964AFE903BF1010D86D5E3</vt:lpwstr>
  </property>
  <property fmtid="{D5CDD505-2E9C-101B-9397-08002B2CF9AE}" pid="3" name="KSOProductBuildVer">
    <vt:lpwstr>1033-11.2.0.11373</vt:lpwstr>
  </property>
</Properties>
</file>