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61" r:id="rId5"/>
    <p:sldId id="258" r:id="rId6"/>
    <p:sldId id="259" r:id="rId7"/>
    <p:sldId id="262" r:id="rId8"/>
    <p:sldId id="263" r:id="rId9"/>
    <p:sldId id="264" r:id="rId10"/>
    <p:sldId id="268" r:id="rId11"/>
    <p:sldId id="269" r:id="rId12"/>
    <p:sldId id="270"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11935-254F-28A3-BE45-C26E0DAAF3B5}" v="22" dt="2022-11-29T02:24:36.078"/>
    <p1510:client id="{6F46D25A-361F-4388-8EA9-3EB9BF71EAC3}" v="9" dt="2022-11-29T00:37:09.061"/>
    <p1510:client id="{8AE466D8-432D-5737-0348-20E3FDB3FE1B}" v="382" dt="2022-11-29T09:51:45.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2049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97846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11/29/2022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020223242"/>
      </p:ext>
    </p:extLst>
  </p:cSld>
  <p:clrMap bg1="lt1" tx1="dk1" bg2="lt2" tx2="dk2" accent1="accent1" accent2="accent2" accent3="accent3" accent4="accent4" accent5="accent5" accent6="accent6" hlink="hlink" folHlink="folHlink"/>
  <p:sldLayoutIdLst>
    <p:sldLayoutId id="2147483685" r:id="rId1"/>
    <p:sldLayoutId id="2147483686" r:id="rId2"/>
  </p:sldLayoutIdLst>
  <p:hf sldNum="0" hdr="0" ftr="0" dt="0"/>
  <p:txStyles>
    <p:title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mailto:vmunju2@uic.edu" TargetMode="Externa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hyperlink" Target="mailto:rkapad5@uic.edu" TargetMode="External"/><Relationship Id="rId5" Type="http://schemas.openxmlformats.org/officeDocument/2006/relationships/hyperlink" Target="mailto:spedda3@uic.edu" TargetMode="Externa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ndas.pydata.org/docs/reference/index.html" TargetMode="External"/><Relationship Id="rId2" Type="http://schemas.openxmlformats.org/officeDocument/2006/relationships/hyperlink" Target="https://data.cityofchicago.org/Public-Safety/Crimes-2022/9hwr-2zxp/data" TargetMode="External"/><Relationship Id="rId1" Type="http://schemas.openxmlformats.org/officeDocument/2006/relationships/slideLayout" Target="../slideLayouts/slideLayout2.xml"/><Relationship Id="rId6" Type="http://schemas.openxmlformats.org/officeDocument/2006/relationships/hyperlink" Target="https://aircconline.com/ijdms/V9N4/9417ijdms01.pdf" TargetMode="External"/><Relationship Id="rId5" Type="http://schemas.openxmlformats.org/officeDocument/2006/relationships/hyperlink" Target="https://seaborn.pydata.org/api.html" TargetMode="External"/><Relationship Id="rId4" Type="http://schemas.openxmlformats.org/officeDocument/2006/relationships/hyperlink" Target="https://scikit-learn.org/stable/modules/classes.html#module-sklearn.metr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cityofchicago.org/browse?category=Public+Safe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icago cityscape against sky">
            <a:extLst>
              <a:ext uri="{FF2B5EF4-FFF2-40B4-BE49-F238E27FC236}">
                <a16:creationId xmlns:a16="http://schemas.microsoft.com/office/drawing/2014/main" id="{E3120035-8A00-6A38-526D-75B907139B13}"/>
              </a:ext>
            </a:extLst>
          </p:cNvPr>
          <p:cNvPicPr>
            <a:picLocks noChangeAspect="1"/>
          </p:cNvPicPr>
          <p:nvPr/>
        </p:nvPicPr>
        <p:blipFill rotWithShape="1">
          <a:blip r:embed="rId2"/>
          <a:srcRect t="15666" r="-2" b="-2"/>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4DCF2-64C7-6942-C767-3F1582368FCE}"/>
              </a:ext>
            </a:extLst>
          </p:cNvPr>
          <p:cNvSpPr>
            <a:spLocks noGrp="1"/>
          </p:cNvSpPr>
          <p:nvPr>
            <p:ph type="ctrTitle"/>
          </p:nvPr>
        </p:nvSpPr>
        <p:spPr>
          <a:xfrm>
            <a:off x="953589" y="833509"/>
            <a:ext cx="9966960" cy="3035808"/>
          </a:xfrm>
        </p:spPr>
        <p:txBody>
          <a:bodyPr anchor="b">
            <a:normAutofit/>
          </a:bodyPr>
          <a:lstStyle/>
          <a:p>
            <a:r>
              <a:rPr lang="en-US">
                <a:solidFill>
                  <a:srgbClr val="FFFFFF"/>
                </a:solidFill>
              </a:rPr>
              <a:t>Chicago Crime analysis</a:t>
            </a:r>
          </a:p>
        </p:txBody>
      </p:sp>
      <p:sp>
        <p:nvSpPr>
          <p:cNvPr id="3" name="Subtitle 2">
            <a:extLst>
              <a:ext uri="{FF2B5EF4-FFF2-40B4-BE49-F238E27FC236}">
                <a16:creationId xmlns:a16="http://schemas.microsoft.com/office/drawing/2014/main" id="{6CF22D74-F0CE-8470-3037-0668F14D205D}"/>
              </a:ext>
            </a:extLst>
          </p:cNvPr>
          <p:cNvSpPr>
            <a:spLocks noGrp="1"/>
          </p:cNvSpPr>
          <p:nvPr>
            <p:ph type="subTitle" idx="1"/>
          </p:nvPr>
        </p:nvSpPr>
        <p:spPr>
          <a:xfrm>
            <a:off x="1048077" y="3910149"/>
            <a:ext cx="9687414" cy="1886275"/>
          </a:xfrm>
        </p:spPr>
        <p:txBody>
          <a:bodyPr vert="horz" lIns="91440" tIns="45720" rIns="91440" bIns="45720" rtlCol="0" anchor="t">
            <a:normAutofit/>
          </a:bodyPr>
          <a:lstStyle/>
          <a:p>
            <a:r>
              <a:rPr lang="en-US" sz="1600" dirty="0">
                <a:solidFill>
                  <a:schemeClr val="bg1"/>
                </a:solidFill>
                <a:latin typeface="Rockwell"/>
                <a:cs typeface="Calibri"/>
              </a:rPr>
              <a:t>Team Jalebi</a:t>
            </a:r>
          </a:p>
          <a:p>
            <a:r>
              <a:rPr lang="en-US" sz="1200" dirty="0">
                <a:solidFill>
                  <a:schemeClr val="bg1"/>
                </a:solidFill>
                <a:latin typeface="Rockwell"/>
                <a:cs typeface="Calibri"/>
              </a:rPr>
              <a:t>Sahaja-  </a:t>
            </a:r>
            <a:r>
              <a:rPr lang="en-US" sz="1200" dirty="0">
                <a:solidFill>
                  <a:schemeClr val="bg1"/>
                </a:solidFill>
                <a:latin typeface="Rockwell"/>
                <a:cs typeface="Calibri"/>
                <a:hlinkClick r:id="rId5">
                  <a:extLst>
                    <a:ext uri="{A12FA001-AC4F-418D-AE19-62706E023703}">
                      <ahyp:hlinkClr xmlns:ahyp="http://schemas.microsoft.com/office/drawing/2018/hyperlinkcolor" val="tx"/>
                    </a:ext>
                  </a:extLst>
                </a:hlinkClick>
              </a:rPr>
              <a:t>spedda3@uic.edu</a:t>
            </a:r>
            <a:r>
              <a:rPr lang="en-US" sz="1200" dirty="0">
                <a:solidFill>
                  <a:schemeClr val="bg1"/>
                </a:solidFill>
                <a:latin typeface="Rockwell"/>
                <a:cs typeface="Calibri"/>
              </a:rPr>
              <a:t>, </a:t>
            </a:r>
            <a:r>
              <a:rPr lang="en-US" sz="1200" dirty="0" err="1">
                <a:solidFill>
                  <a:schemeClr val="bg1"/>
                </a:solidFill>
                <a:latin typeface="Rockwell"/>
                <a:cs typeface="Calibri"/>
              </a:rPr>
              <a:t>github</a:t>
            </a:r>
            <a:r>
              <a:rPr lang="en-US" sz="1200" dirty="0">
                <a:solidFill>
                  <a:schemeClr val="bg1"/>
                </a:solidFill>
                <a:latin typeface="Rockwell"/>
                <a:cs typeface="Calibri"/>
              </a:rPr>
              <a:t> - </a:t>
            </a:r>
            <a:r>
              <a:rPr lang="en-US" sz="1200" dirty="0" err="1">
                <a:solidFill>
                  <a:schemeClr val="bg1"/>
                </a:solidFill>
                <a:latin typeface="Rockwell"/>
                <a:cs typeface="Calibri"/>
              </a:rPr>
              <a:t>Sahajareddyp</a:t>
            </a:r>
            <a:endParaRPr lang="en-US" sz="1200">
              <a:solidFill>
                <a:schemeClr val="bg1"/>
              </a:solidFill>
              <a:latin typeface="Rockwell"/>
              <a:cs typeface="Calibri"/>
            </a:endParaRPr>
          </a:p>
          <a:p>
            <a:r>
              <a:rPr lang="en-US" sz="1200" dirty="0">
                <a:solidFill>
                  <a:schemeClr val="bg1"/>
                </a:solidFill>
                <a:latin typeface="Rockwell"/>
                <a:cs typeface="Calibri"/>
              </a:rPr>
              <a:t>Raj- </a:t>
            </a:r>
            <a:r>
              <a:rPr lang="en-US" sz="1200" dirty="0">
                <a:solidFill>
                  <a:schemeClr val="bg1"/>
                </a:solidFill>
                <a:latin typeface="Rockwell"/>
                <a:cs typeface="Calibri"/>
                <a:hlinkClick r:id="rId6">
                  <a:extLst>
                    <a:ext uri="{A12FA001-AC4F-418D-AE19-62706E023703}">
                      <ahyp:hlinkClr xmlns:ahyp="http://schemas.microsoft.com/office/drawing/2018/hyperlinkcolor" val="tx"/>
                    </a:ext>
                  </a:extLst>
                </a:hlinkClick>
              </a:rPr>
              <a:t>rkapad5@uic.edu</a:t>
            </a:r>
            <a:r>
              <a:rPr lang="en-US" sz="1200" dirty="0">
                <a:solidFill>
                  <a:schemeClr val="bg1"/>
                </a:solidFill>
                <a:latin typeface="Rockwell"/>
                <a:cs typeface="Calibri"/>
              </a:rPr>
              <a:t>, </a:t>
            </a:r>
            <a:r>
              <a:rPr lang="en-US" sz="1200" dirty="0" err="1">
                <a:solidFill>
                  <a:schemeClr val="bg1"/>
                </a:solidFill>
                <a:latin typeface="Rockwell"/>
                <a:cs typeface="Calibri"/>
              </a:rPr>
              <a:t>github</a:t>
            </a:r>
            <a:r>
              <a:rPr lang="en-US" sz="1200" dirty="0">
                <a:solidFill>
                  <a:schemeClr val="bg1"/>
                </a:solidFill>
                <a:latin typeface="Rockwell"/>
                <a:cs typeface="Calibri"/>
              </a:rPr>
              <a:t> - rkap5423</a:t>
            </a:r>
          </a:p>
          <a:p>
            <a:r>
              <a:rPr lang="en-US" sz="1200" dirty="0">
                <a:solidFill>
                  <a:schemeClr val="bg1"/>
                </a:solidFill>
                <a:latin typeface="Rockwell"/>
                <a:cs typeface="Calibri"/>
              </a:rPr>
              <a:t>Vamsi- </a:t>
            </a:r>
            <a:r>
              <a:rPr lang="en-US" sz="1200" dirty="0">
                <a:solidFill>
                  <a:schemeClr val="bg1"/>
                </a:solidFill>
                <a:latin typeface="Rockwell"/>
                <a:cs typeface="Calibri"/>
                <a:hlinkClick r:id="rId7">
                  <a:extLst>
                    <a:ext uri="{A12FA001-AC4F-418D-AE19-62706E023703}">
                      <ahyp:hlinkClr xmlns:ahyp="http://schemas.microsoft.com/office/drawing/2018/hyperlinkcolor" val="tx"/>
                    </a:ext>
                  </a:extLst>
                </a:hlinkClick>
              </a:rPr>
              <a:t>vmunju2@uic.edu</a:t>
            </a:r>
            <a:r>
              <a:rPr lang="en-US" sz="1200" dirty="0">
                <a:solidFill>
                  <a:schemeClr val="bg1"/>
                </a:solidFill>
                <a:latin typeface="Rockwell"/>
                <a:cs typeface="Calibri"/>
              </a:rPr>
              <a:t>, </a:t>
            </a:r>
            <a:r>
              <a:rPr lang="en-US" sz="1200" dirty="0" err="1">
                <a:solidFill>
                  <a:schemeClr val="bg1"/>
                </a:solidFill>
                <a:latin typeface="Rockwell"/>
                <a:cs typeface="Calibri"/>
              </a:rPr>
              <a:t>github</a:t>
            </a:r>
            <a:r>
              <a:rPr lang="en-US" sz="1200" dirty="0">
                <a:solidFill>
                  <a:schemeClr val="bg1"/>
                </a:solidFill>
                <a:latin typeface="Rockwell"/>
                <a:cs typeface="Calibri"/>
              </a:rPr>
              <a:t> - </a:t>
            </a:r>
            <a:r>
              <a:rPr lang="en-US" sz="1200" dirty="0" err="1">
                <a:solidFill>
                  <a:schemeClr val="bg1"/>
                </a:solidFill>
                <a:latin typeface="Rockwell"/>
                <a:cs typeface="Calibri"/>
              </a:rPr>
              <a:t>VamsiMunjuluri</a:t>
            </a:r>
            <a:endParaRPr lang="en-US" sz="1200">
              <a:solidFill>
                <a:schemeClr val="bg1"/>
              </a:solidFill>
              <a:latin typeface="Rockwell"/>
              <a:cs typeface="Calibri"/>
            </a:endParaRPr>
          </a:p>
          <a:p>
            <a:r>
              <a:rPr lang="en-US" sz="1200" dirty="0" err="1">
                <a:solidFill>
                  <a:schemeClr val="bg1"/>
                </a:solidFill>
                <a:latin typeface="Rockwell"/>
                <a:cs typeface="Calibri"/>
              </a:rPr>
              <a:t>Github</a:t>
            </a:r>
            <a:r>
              <a:rPr lang="en-US" sz="1200" dirty="0">
                <a:solidFill>
                  <a:schemeClr val="bg1"/>
                </a:solidFill>
                <a:latin typeface="Rockwell"/>
                <a:cs typeface="Calibri"/>
              </a:rPr>
              <a:t> project repository link- </a:t>
            </a:r>
            <a:r>
              <a:rPr lang="en-US" sz="1200" dirty="0">
                <a:solidFill>
                  <a:schemeClr val="bg1"/>
                </a:solidFill>
                <a:ea typeface="+mn-lt"/>
                <a:cs typeface="+mn-lt"/>
              </a:rPr>
              <a:t>https://github.com/CS418/group-project-jalebi</a:t>
            </a:r>
            <a:endParaRPr lang="en-US" sz="1200" dirty="0">
              <a:solidFill>
                <a:schemeClr val="bg1"/>
              </a:solidFill>
              <a:latin typeface="Rockwell"/>
              <a:ea typeface="+mn-lt"/>
              <a:cs typeface="+mn-lt"/>
            </a:endParaRPr>
          </a:p>
        </p:txBody>
      </p:sp>
    </p:spTree>
    <p:extLst>
      <p:ext uri="{BB962C8B-B14F-4D97-AF65-F5344CB8AC3E}">
        <p14:creationId xmlns:p14="http://schemas.microsoft.com/office/powerpoint/2010/main" val="172760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3130-B0AC-4E6D-5746-D0A8DFD2264D}"/>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905629B6-A87E-8A47-B18B-B3FE7E89761E}"/>
              </a:ext>
            </a:extLst>
          </p:cNvPr>
          <p:cNvSpPr>
            <a:spLocks noGrp="1"/>
          </p:cNvSpPr>
          <p:nvPr>
            <p:ph idx="1"/>
          </p:nvPr>
        </p:nvSpPr>
        <p:spPr/>
        <p:txBody>
          <a:bodyPr vert="horz" lIns="91440" tIns="45720" rIns="91440" bIns="45720" rtlCol="0" anchor="t">
            <a:normAutofit/>
          </a:bodyPr>
          <a:lstStyle/>
          <a:p>
            <a:r>
              <a:rPr lang="en-US" dirty="0"/>
              <a:t>Crime is most prevalent in unexpected areas, such as near the Loop.</a:t>
            </a:r>
          </a:p>
          <a:p>
            <a:r>
              <a:rPr lang="en-US" dirty="0"/>
              <a:t>Nighttime is often safer than daytime.</a:t>
            </a:r>
          </a:p>
          <a:p>
            <a:r>
              <a:rPr lang="en-US" dirty="0"/>
              <a:t>Summer and fall are more dangerous.</a:t>
            </a:r>
          </a:p>
          <a:p>
            <a:pPr>
              <a:buClr>
                <a:srgbClr val="9E3611"/>
              </a:buClr>
            </a:pPr>
            <a:r>
              <a:rPr lang="en-US" dirty="0"/>
              <a:t>We also learnt to predict the type of Crime that might take place in an area at a particular time period.</a:t>
            </a:r>
          </a:p>
          <a:p>
            <a:r>
              <a:rPr lang="en-US" dirty="0"/>
              <a:t>Essentially, many assumptions most people have about Chicago crime actually aren’t true.</a:t>
            </a:r>
          </a:p>
        </p:txBody>
      </p:sp>
    </p:spTree>
    <p:extLst>
      <p:ext uri="{BB962C8B-B14F-4D97-AF65-F5344CB8AC3E}">
        <p14:creationId xmlns:p14="http://schemas.microsoft.com/office/powerpoint/2010/main" val="316821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499E-71E1-634D-8800-93AE3DE7E5E7}"/>
              </a:ext>
            </a:extLst>
          </p:cNvPr>
          <p:cNvSpPr>
            <a:spLocks noGrp="1"/>
          </p:cNvSpPr>
          <p:nvPr>
            <p:ph type="title"/>
          </p:nvPr>
        </p:nvSpPr>
        <p:spPr/>
        <p:txBody>
          <a:bodyPr/>
          <a:lstStyle/>
          <a:p>
            <a:r>
              <a:rPr lang="en-US" dirty="0"/>
              <a:t>Teamwork</a:t>
            </a:r>
          </a:p>
        </p:txBody>
      </p:sp>
      <p:sp>
        <p:nvSpPr>
          <p:cNvPr id="3" name="Content Placeholder 2">
            <a:extLst>
              <a:ext uri="{FF2B5EF4-FFF2-40B4-BE49-F238E27FC236}">
                <a16:creationId xmlns:a16="http://schemas.microsoft.com/office/drawing/2014/main" id="{9ED387C8-87AD-BAA3-01FF-3088C0230814}"/>
              </a:ext>
            </a:extLst>
          </p:cNvPr>
          <p:cNvSpPr>
            <a:spLocks noGrp="1"/>
          </p:cNvSpPr>
          <p:nvPr>
            <p:ph idx="1"/>
          </p:nvPr>
        </p:nvSpPr>
        <p:spPr>
          <a:xfrm>
            <a:off x="1069848" y="1989705"/>
            <a:ext cx="10058400" cy="4182495"/>
          </a:xfrm>
        </p:spPr>
        <p:txBody>
          <a:bodyPr vert="horz" lIns="91440" tIns="45720" rIns="91440" bIns="45720" rtlCol="0" anchor="t">
            <a:normAutofit fontScale="92500" lnSpcReduction="20000"/>
          </a:bodyPr>
          <a:lstStyle/>
          <a:p>
            <a:endParaRPr lang="en-US" dirty="0"/>
          </a:p>
          <a:p>
            <a:pPr>
              <a:buClr>
                <a:srgbClr val="9E3611"/>
              </a:buClr>
            </a:pPr>
            <a:r>
              <a:rPr lang="en-US" dirty="0"/>
              <a:t>Raj</a:t>
            </a:r>
          </a:p>
          <a:p>
            <a:pPr lvl="1">
              <a:spcAft>
                <a:spcPts val="0"/>
              </a:spcAft>
              <a:buClr>
                <a:srgbClr val="9E3611"/>
              </a:buClr>
            </a:pPr>
            <a:r>
              <a:rPr lang="en-US" dirty="0">
                <a:ea typeface="+mn-lt"/>
                <a:cs typeface="+mn-lt"/>
              </a:rPr>
              <a:t>Data cleaning</a:t>
            </a:r>
          </a:p>
          <a:p>
            <a:pPr lvl="1"/>
            <a:r>
              <a:rPr lang="en-US" dirty="0"/>
              <a:t>Heatmap of Day vs Month</a:t>
            </a:r>
          </a:p>
          <a:p>
            <a:pPr lvl="1">
              <a:buClr>
                <a:srgbClr val="9E3611"/>
              </a:buClr>
            </a:pPr>
            <a:r>
              <a:rPr lang="en-US" dirty="0">
                <a:ea typeface="+mn-lt"/>
                <a:cs typeface="+mn-lt"/>
              </a:rPr>
              <a:t>Random Forest analysis ML Model</a:t>
            </a:r>
          </a:p>
          <a:p>
            <a:pPr lvl="1">
              <a:buClr>
                <a:srgbClr val="9E3611"/>
              </a:buClr>
            </a:pPr>
            <a:r>
              <a:rPr lang="en-US" dirty="0">
                <a:latin typeface="Rockwell" panose="02060603020205020403"/>
              </a:rPr>
              <a:t>Quadratic Discriminant Analysis</a:t>
            </a:r>
          </a:p>
          <a:p>
            <a:r>
              <a:rPr lang="en-US" dirty="0"/>
              <a:t>Sahaja</a:t>
            </a:r>
          </a:p>
          <a:p>
            <a:pPr lvl="1">
              <a:spcAft>
                <a:spcPts val="0"/>
              </a:spcAft>
              <a:buClr>
                <a:srgbClr val="9E3611"/>
              </a:buClr>
            </a:pPr>
            <a:r>
              <a:rPr lang="en-US" dirty="0"/>
              <a:t>Folium Map Visualization on Crime Rate in an area </a:t>
            </a:r>
          </a:p>
          <a:p>
            <a:pPr lvl="1">
              <a:spcAft>
                <a:spcPts val="0"/>
              </a:spcAft>
              <a:buClr>
                <a:srgbClr val="9E3611"/>
              </a:buClr>
            </a:pPr>
            <a:r>
              <a:rPr lang="en-US" dirty="0">
                <a:ea typeface="+mn-lt"/>
                <a:cs typeface="+mn-lt"/>
              </a:rPr>
              <a:t>Line Plot of Months vs Counts</a:t>
            </a:r>
            <a:endParaRPr lang="en-US" dirty="0"/>
          </a:p>
          <a:p>
            <a:pPr lvl="1">
              <a:spcAft>
                <a:spcPts val="0"/>
              </a:spcAft>
              <a:buClr>
                <a:srgbClr val="9E3611"/>
              </a:buClr>
            </a:pPr>
            <a:r>
              <a:rPr lang="en-US" dirty="0"/>
              <a:t>Point Plot on Crime vs Time of Day</a:t>
            </a:r>
          </a:p>
          <a:p>
            <a:pPr lvl="1">
              <a:buClr>
                <a:srgbClr val="9E3611"/>
              </a:buClr>
            </a:pPr>
            <a:r>
              <a:rPr lang="en-US" dirty="0"/>
              <a:t>Gaussian Naïve Bayes ML Model</a:t>
            </a:r>
          </a:p>
          <a:p>
            <a:r>
              <a:rPr lang="en-US" dirty="0"/>
              <a:t>Vamsi</a:t>
            </a:r>
          </a:p>
          <a:p>
            <a:pPr lvl="1">
              <a:buClr>
                <a:srgbClr val="9E3611"/>
              </a:buClr>
            </a:pPr>
            <a:r>
              <a:rPr lang="en-US" dirty="0"/>
              <a:t>Bar Graph on Type of Crime vs Total Crimes</a:t>
            </a:r>
          </a:p>
          <a:p>
            <a:pPr lvl="1">
              <a:buClr>
                <a:srgbClr val="9E3611"/>
              </a:buClr>
            </a:pPr>
            <a:r>
              <a:rPr lang="en-US" dirty="0"/>
              <a:t>Pie Chart on Arrests and Detentions</a:t>
            </a:r>
          </a:p>
          <a:p>
            <a:pPr lvl="1">
              <a:buClr>
                <a:srgbClr val="9E3611"/>
              </a:buClr>
            </a:pPr>
            <a:r>
              <a:rPr lang="en-US" dirty="0"/>
              <a:t>K nearest neighbors ML model</a:t>
            </a:r>
          </a:p>
          <a:p>
            <a:pPr lvl="1">
              <a:buClr>
                <a:srgbClr val="9E3611"/>
              </a:buClr>
            </a:pPr>
            <a:endParaRPr lang="en-US" dirty="0"/>
          </a:p>
        </p:txBody>
      </p:sp>
    </p:spTree>
    <p:extLst>
      <p:ext uri="{BB962C8B-B14F-4D97-AF65-F5344CB8AC3E}">
        <p14:creationId xmlns:p14="http://schemas.microsoft.com/office/powerpoint/2010/main" val="53334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636E-70AF-B3E9-0F8C-D9B9F74371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31A4BA2-D700-9F55-58E6-1C0255558AFE}"/>
              </a:ext>
            </a:extLst>
          </p:cNvPr>
          <p:cNvSpPr>
            <a:spLocks noGrp="1"/>
          </p:cNvSpPr>
          <p:nvPr>
            <p:ph idx="1"/>
          </p:nvPr>
        </p:nvSpPr>
        <p:spPr/>
        <p:txBody>
          <a:bodyPr vert="horz" lIns="91440" tIns="45720" rIns="91440" bIns="45720" rtlCol="0" anchor="t">
            <a:normAutofit/>
          </a:bodyPr>
          <a:lstStyle/>
          <a:p>
            <a:r>
              <a:rPr lang="en-US" dirty="0">
                <a:hlinkClick r:id="rId2"/>
              </a:rPr>
              <a:t>https://data.cityofchicago.org/Public-Safety/Crimes-2022/9hwr-2zxp/data</a:t>
            </a:r>
            <a:endParaRPr lang="en-US" dirty="0"/>
          </a:p>
          <a:p>
            <a:r>
              <a:rPr lang="en-US" dirty="0">
                <a:hlinkClick r:id="rId3"/>
              </a:rPr>
              <a:t>https://pandas.pydata.org/docs/reference/index.html</a:t>
            </a:r>
            <a:endParaRPr lang="en-US" dirty="0"/>
          </a:p>
          <a:p>
            <a:r>
              <a:rPr lang="en-US" dirty="0">
                <a:hlinkClick r:id="rId4"/>
              </a:rPr>
              <a:t>https://scikit-learn.org/stable/modules/classes.html#module-sklearn.metrics</a:t>
            </a:r>
            <a:endParaRPr lang="en-US" dirty="0"/>
          </a:p>
          <a:p>
            <a:r>
              <a:rPr lang="en-US" dirty="0">
                <a:hlinkClick r:id="rId5"/>
              </a:rPr>
              <a:t>https://seaborn.pydata.org/api.html</a:t>
            </a:r>
            <a:endParaRPr lang="en-US" dirty="0"/>
          </a:p>
          <a:p>
            <a:r>
              <a:rPr lang="en-US" u="sng" dirty="0">
                <a:ea typeface="+mn-lt"/>
                <a:cs typeface="+mn-lt"/>
                <a:hlinkClick r:id="rId6"/>
              </a:rPr>
              <a:t>https://aircconline.com/ijdms/V9N4/9417ijdms01.pdf</a:t>
            </a:r>
            <a:endParaRPr lang="en-US"/>
          </a:p>
          <a:p>
            <a:r>
              <a:rPr lang="en-US" dirty="0">
                <a:ea typeface="+mn-lt"/>
                <a:cs typeface="+mn-lt"/>
              </a:rPr>
              <a:t>T. Almanie, R. Mirza, and E. Lor, "Crime Prediction Based on Crime Types and Using Spatial and Temporal Criminal Hotspots," International Journal of Data Mining &amp; Knowledge Management Process, vol. 5, pp. 01-19, 2015.</a:t>
            </a:r>
            <a:endParaRPr lang="en-US" dirty="0"/>
          </a:p>
          <a:p>
            <a:r>
              <a:rPr lang="en-US" dirty="0">
                <a:ea typeface="+mn-lt"/>
                <a:cs typeface="+mn-lt"/>
              </a:rPr>
              <a:t>D. K. Tayal, A. Jain, S. Arora, S. Agarwal, T. Gupta, and N. Tyagi, "Crime detection and criminal identification in India using data mining techniques," Ai &amp; Society, vol. 30, pp. 117-127, 2014.</a:t>
            </a:r>
            <a:endParaRPr lang="en-US" dirty="0"/>
          </a:p>
          <a:p>
            <a:endParaRPr lang="en-US" u="sng" dirty="0"/>
          </a:p>
          <a:p>
            <a:pPr>
              <a:buClr>
                <a:srgbClr val="9E3611"/>
              </a:buClr>
            </a:pPr>
            <a:endParaRPr lang="en-US" dirty="0"/>
          </a:p>
          <a:p>
            <a:endParaRPr lang="en-US" dirty="0"/>
          </a:p>
        </p:txBody>
      </p:sp>
    </p:spTree>
    <p:extLst>
      <p:ext uri="{BB962C8B-B14F-4D97-AF65-F5344CB8AC3E}">
        <p14:creationId xmlns:p14="http://schemas.microsoft.com/office/powerpoint/2010/main" val="363742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41CB-C117-5C57-8A17-F2512758571E}"/>
              </a:ext>
            </a:extLst>
          </p:cNvPr>
          <p:cNvSpPr>
            <a:spLocks noGrp="1"/>
          </p:cNvSpPr>
          <p:nvPr>
            <p:ph type="title"/>
          </p:nvPr>
        </p:nvSpPr>
        <p:spPr/>
        <p:txBody>
          <a:bodyPr/>
          <a:lstStyle/>
          <a:p>
            <a:r>
              <a:rPr lang="en-US"/>
              <a:t>Problem</a:t>
            </a:r>
          </a:p>
        </p:txBody>
      </p:sp>
      <p:sp>
        <p:nvSpPr>
          <p:cNvPr id="3" name="Content Placeholder 2">
            <a:extLst>
              <a:ext uri="{FF2B5EF4-FFF2-40B4-BE49-F238E27FC236}">
                <a16:creationId xmlns:a16="http://schemas.microsoft.com/office/drawing/2014/main" id="{E586218F-078D-8DA5-3AC4-E72833F3456E}"/>
              </a:ext>
            </a:extLst>
          </p:cNvPr>
          <p:cNvSpPr>
            <a:spLocks noGrp="1"/>
          </p:cNvSpPr>
          <p:nvPr>
            <p:ph idx="1"/>
          </p:nvPr>
        </p:nvSpPr>
        <p:spPr/>
        <p:txBody>
          <a:bodyPr vert="horz" lIns="91440" tIns="45720" rIns="91440" bIns="45720" rtlCol="0" anchor="t">
            <a:normAutofit/>
          </a:bodyPr>
          <a:lstStyle/>
          <a:p>
            <a:r>
              <a:rPr lang="en-US" dirty="0"/>
              <a:t>What time of day is the safest? Which day of the week? What are the most common crimes? Those are just some of the questions we explored.</a:t>
            </a:r>
            <a:endParaRPr lang="en-US" strike="sngStrike" dirty="0"/>
          </a:p>
          <a:p>
            <a:r>
              <a:rPr lang="en-US" dirty="0"/>
              <a:t>With crime on the rise in the city, it’s important to understand for students and all residents alike where extra precautions must be taken when traveling, as well as when it should be done</a:t>
            </a:r>
          </a:p>
        </p:txBody>
      </p:sp>
    </p:spTree>
    <p:extLst>
      <p:ext uri="{BB962C8B-B14F-4D97-AF65-F5344CB8AC3E}">
        <p14:creationId xmlns:p14="http://schemas.microsoft.com/office/powerpoint/2010/main" val="20121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72ED-6223-F19B-9F00-DB4464C4DB63}"/>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927A0D92-8977-E008-726B-20E624BC37FD}"/>
              </a:ext>
            </a:extLst>
          </p:cNvPr>
          <p:cNvSpPr>
            <a:spLocks noGrp="1"/>
          </p:cNvSpPr>
          <p:nvPr>
            <p:ph idx="1"/>
          </p:nvPr>
        </p:nvSpPr>
        <p:spPr>
          <a:xfrm>
            <a:off x="1011936" y="1801399"/>
            <a:ext cx="10396728" cy="3101983"/>
          </a:xfrm>
        </p:spPr>
        <p:txBody>
          <a:bodyPr/>
          <a:lstStyle/>
          <a:p>
            <a:r>
              <a:rPr lang="en-US" dirty="0"/>
              <a:t>All data required is publicly accessible and located at </a:t>
            </a:r>
            <a:r>
              <a:rPr lang="en-US" dirty="0">
                <a:hlinkClick r:id="rId2"/>
              </a:rPr>
              <a:t>https://data.cityofchicago.org/browse?category=Public+Safety</a:t>
            </a:r>
            <a:endParaRPr lang="en-US" dirty="0"/>
          </a:p>
          <a:p>
            <a:r>
              <a:rPr lang="en-US" dirty="0"/>
              <a:t>It can be quickly accessed as a CSV file or through an API</a:t>
            </a:r>
          </a:p>
          <a:p>
            <a:r>
              <a:rPr lang="en-US" dirty="0"/>
              <a:t>Depending on the year, each dataset contains roughly between 250,000-300,000 rows of reported crimes</a:t>
            </a:r>
          </a:p>
          <a:p>
            <a:r>
              <a:rPr lang="en-US" dirty="0"/>
              <a:t>Each row contains various pieces of information about every reported crime, including location, timestamp, type, etc. </a:t>
            </a:r>
          </a:p>
          <a:p>
            <a:r>
              <a:rPr lang="en-US" dirty="0"/>
              <a:t>We focus on 2022 data, contains Jan-Present</a:t>
            </a:r>
          </a:p>
        </p:txBody>
      </p:sp>
      <p:pic>
        <p:nvPicPr>
          <p:cNvPr id="5" name="Picture 4">
            <a:extLst>
              <a:ext uri="{FF2B5EF4-FFF2-40B4-BE49-F238E27FC236}">
                <a16:creationId xmlns:a16="http://schemas.microsoft.com/office/drawing/2014/main" id="{22219E62-CBF9-F423-5E74-E140DB06C3B8}"/>
              </a:ext>
            </a:extLst>
          </p:cNvPr>
          <p:cNvPicPr>
            <a:picLocks noChangeAspect="1"/>
          </p:cNvPicPr>
          <p:nvPr/>
        </p:nvPicPr>
        <p:blipFill>
          <a:blip r:embed="rId3"/>
          <a:stretch>
            <a:fillRect/>
          </a:stretch>
        </p:blipFill>
        <p:spPr>
          <a:xfrm>
            <a:off x="6447991" y="4474906"/>
            <a:ext cx="4020956" cy="2265801"/>
          </a:xfrm>
          <a:prstGeom prst="rect">
            <a:avLst/>
          </a:prstGeom>
        </p:spPr>
      </p:pic>
    </p:spTree>
    <p:extLst>
      <p:ext uri="{BB962C8B-B14F-4D97-AF65-F5344CB8AC3E}">
        <p14:creationId xmlns:p14="http://schemas.microsoft.com/office/powerpoint/2010/main" val="340169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6D37-061B-B7D3-AD62-5AF5FC8F9D5E}"/>
              </a:ext>
            </a:extLst>
          </p:cNvPr>
          <p:cNvSpPr>
            <a:spLocks noGrp="1"/>
          </p:cNvSpPr>
          <p:nvPr>
            <p:ph type="title"/>
          </p:nvPr>
        </p:nvSpPr>
        <p:spPr/>
        <p:txBody>
          <a:bodyPr/>
          <a:lstStyle/>
          <a:p>
            <a:r>
              <a:rPr lang="en-US"/>
              <a:t>Cleaning</a:t>
            </a:r>
          </a:p>
        </p:txBody>
      </p:sp>
      <p:sp>
        <p:nvSpPr>
          <p:cNvPr id="3" name="Content Placeholder 2">
            <a:extLst>
              <a:ext uri="{FF2B5EF4-FFF2-40B4-BE49-F238E27FC236}">
                <a16:creationId xmlns:a16="http://schemas.microsoft.com/office/drawing/2014/main" id="{67AC1D99-E8F4-4F60-4E37-70A09CF37971}"/>
              </a:ext>
            </a:extLst>
          </p:cNvPr>
          <p:cNvSpPr>
            <a:spLocks noGrp="1"/>
          </p:cNvSpPr>
          <p:nvPr>
            <p:ph idx="1"/>
          </p:nvPr>
        </p:nvSpPr>
        <p:spPr>
          <a:xfrm>
            <a:off x="1063752" y="1675978"/>
            <a:ext cx="10058400" cy="4050792"/>
          </a:xfrm>
        </p:spPr>
        <p:txBody>
          <a:bodyPr vert="horz" lIns="91440" tIns="45720" rIns="91440" bIns="45720" rtlCol="0" anchor="t">
            <a:normAutofit/>
          </a:bodyPr>
          <a:lstStyle/>
          <a:p>
            <a:r>
              <a:rPr lang="en-US" dirty="0"/>
              <a:t>Dropped unnecessary primary key columns such as case number, FBI code, </a:t>
            </a:r>
            <a:r>
              <a:rPr lang="en-US" dirty="0" err="1"/>
              <a:t>etc</a:t>
            </a:r>
            <a:endParaRPr lang="en-US" dirty="0"/>
          </a:p>
          <a:p>
            <a:r>
              <a:rPr lang="en-US" dirty="0"/>
              <a:t>Combined many similar crime types such as assault and battery, sex offense and sexual assault, etc.</a:t>
            </a:r>
          </a:p>
        </p:txBody>
      </p:sp>
      <p:pic>
        <p:nvPicPr>
          <p:cNvPr id="5" name="Picture 4">
            <a:extLst>
              <a:ext uri="{FF2B5EF4-FFF2-40B4-BE49-F238E27FC236}">
                <a16:creationId xmlns:a16="http://schemas.microsoft.com/office/drawing/2014/main" id="{51BE7211-81D3-1146-20C4-98AC90AA7AFE}"/>
              </a:ext>
            </a:extLst>
          </p:cNvPr>
          <p:cNvPicPr>
            <a:picLocks noChangeAspect="1"/>
          </p:cNvPicPr>
          <p:nvPr/>
        </p:nvPicPr>
        <p:blipFill>
          <a:blip r:embed="rId2"/>
          <a:stretch>
            <a:fillRect/>
          </a:stretch>
        </p:blipFill>
        <p:spPr>
          <a:xfrm>
            <a:off x="1799921" y="2669857"/>
            <a:ext cx="9358605" cy="2112901"/>
          </a:xfrm>
          <a:prstGeom prst="rect">
            <a:avLst/>
          </a:prstGeom>
          <a:ln>
            <a:solidFill>
              <a:srgbClr val="FF0000"/>
            </a:solidFill>
          </a:ln>
        </p:spPr>
      </p:pic>
      <p:pic>
        <p:nvPicPr>
          <p:cNvPr id="7" name="Picture 6">
            <a:extLst>
              <a:ext uri="{FF2B5EF4-FFF2-40B4-BE49-F238E27FC236}">
                <a16:creationId xmlns:a16="http://schemas.microsoft.com/office/drawing/2014/main" id="{3807C79C-2A23-5A31-D52B-5B970822C184}"/>
              </a:ext>
            </a:extLst>
          </p:cNvPr>
          <p:cNvPicPr>
            <a:picLocks noChangeAspect="1"/>
          </p:cNvPicPr>
          <p:nvPr/>
        </p:nvPicPr>
        <p:blipFill rotWithShape="1">
          <a:blip r:embed="rId3"/>
          <a:srcRect l="1113"/>
          <a:stretch/>
        </p:blipFill>
        <p:spPr>
          <a:xfrm>
            <a:off x="1248468" y="4927383"/>
            <a:ext cx="9946433" cy="1823652"/>
          </a:xfrm>
          <a:prstGeom prst="rect">
            <a:avLst/>
          </a:prstGeom>
          <a:ln>
            <a:solidFill>
              <a:srgbClr val="FF0000"/>
            </a:solidFill>
          </a:ln>
        </p:spPr>
      </p:pic>
      <p:sp>
        <p:nvSpPr>
          <p:cNvPr id="13" name="Arrow: Curved Left 12">
            <a:extLst>
              <a:ext uri="{FF2B5EF4-FFF2-40B4-BE49-F238E27FC236}">
                <a16:creationId xmlns:a16="http://schemas.microsoft.com/office/drawing/2014/main" id="{E93C5048-36AB-1E37-5FF1-A9E7BBA6944E}"/>
              </a:ext>
            </a:extLst>
          </p:cNvPr>
          <p:cNvSpPr/>
          <p:nvPr/>
        </p:nvSpPr>
        <p:spPr>
          <a:xfrm>
            <a:off x="11306868" y="3629080"/>
            <a:ext cx="723806" cy="20976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9E2F2914-404F-F264-0253-DF0C544F08C7}"/>
              </a:ext>
            </a:extLst>
          </p:cNvPr>
          <p:cNvPicPr>
            <a:picLocks noChangeAspect="1"/>
          </p:cNvPicPr>
          <p:nvPr/>
        </p:nvPicPr>
        <p:blipFill>
          <a:blip r:embed="rId4"/>
          <a:stretch>
            <a:fillRect/>
          </a:stretch>
        </p:blipFill>
        <p:spPr>
          <a:xfrm>
            <a:off x="161326" y="3304921"/>
            <a:ext cx="1798476" cy="411516"/>
          </a:xfrm>
          <a:prstGeom prst="rect">
            <a:avLst/>
          </a:prstGeom>
          <a:ln>
            <a:solidFill>
              <a:schemeClr val="accent1"/>
            </a:solidFill>
          </a:ln>
        </p:spPr>
      </p:pic>
      <p:pic>
        <p:nvPicPr>
          <p:cNvPr id="9" name="Picture 8">
            <a:extLst>
              <a:ext uri="{FF2B5EF4-FFF2-40B4-BE49-F238E27FC236}">
                <a16:creationId xmlns:a16="http://schemas.microsoft.com/office/drawing/2014/main" id="{976ECD62-CB00-95E0-E1B1-074D66342CB3}"/>
              </a:ext>
            </a:extLst>
          </p:cNvPr>
          <p:cNvPicPr>
            <a:picLocks noChangeAspect="1"/>
          </p:cNvPicPr>
          <p:nvPr/>
        </p:nvPicPr>
        <p:blipFill>
          <a:blip r:embed="rId5"/>
          <a:stretch>
            <a:fillRect/>
          </a:stretch>
        </p:blipFill>
        <p:spPr>
          <a:xfrm>
            <a:off x="40502" y="5296202"/>
            <a:ext cx="1973751" cy="861135"/>
          </a:xfrm>
          <a:prstGeom prst="rect">
            <a:avLst/>
          </a:prstGeom>
          <a:ln>
            <a:solidFill>
              <a:schemeClr val="accent1"/>
            </a:solidFill>
          </a:ln>
        </p:spPr>
      </p:pic>
    </p:spTree>
    <p:extLst>
      <p:ext uri="{BB962C8B-B14F-4D97-AF65-F5344CB8AC3E}">
        <p14:creationId xmlns:p14="http://schemas.microsoft.com/office/powerpoint/2010/main" val="79072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6532-B0F6-F15E-E5AC-17CEF30DA0C1}"/>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8A5E949-061E-BD5F-D0C0-A9F10AB7B46B}"/>
              </a:ext>
            </a:extLst>
          </p:cNvPr>
          <p:cNvSpPr>
            <a:spLocks noGrp="1"/>
          </p:cNvSpPr>
          <p:nvPr>
            <p:ph idx="1"/>
          </p:nvPr>
        </p:nvSpPr>
        <p:spPr>
          <a:xfrm>
            <a:off x="207492" y="2093976"/>
            <a:ext cx="4160913" cy="4050792"/>
          </a:xfrm>
        </p:spPr>
        <p:txBody>
          <a:bodyPr/>
          <a:lstStyle/>
          <a:p>
            <a:pPr algn="ctr"/>
            <a:r>
              <a:rPr lang="en-US" dirty="0"/>
              <a:t>More crime happens in central and southern Chicago</a:t>
            </a:r>
          </a:p>
        </p:txBody>
      </p:sp>
      <p:pic>
        <p:nvPicPr>
          <p:cNvPr id="7" name="Picture 6">
            <a:extLst>
              <a:ext uri="{FF2B5EF4-FFF2-40B4-BE49-F238E27FC236}">
                <a16:creationId xmlns:a16="http://schemas.microsoft.com/office/drawing/2014/main" id="{142BF1C8-0F62-B437-A74E-7BC099350A99}"/>
              </a:ext>
            </a:extLst>
          </p:cNvPr>
          <p:cNvPicPr>
            <a:picLocks noChangeAspect="1"/>
          </p:cNvPicPr>
          <p:nvPr/>
        </p:nvPicPr>
        <p:blipFill>
          <a:blip r:embed="rId2"/>
          <a:stretch>
            <a:fillRect/>
          </a:stretch>
        </p:blipFill>
        <p:spPr>
          <a:xfrm>
            <a:off x="207492" y="2749469"/>
            <a:ext cx="4020379" cy="4026565"/>
          </a:xfrm>
          <a:prstGeom prst="rect">
            <a:avLst/>
          </a:prstGeom>
        </p:spPr>
      </p:pic>
      <p:pic>
        <p:nvPicPr>
          <p:cNvPr id="9" name="Picture 8">
            <a:extLst>
              <a:ext uri="{FF2B5EF4-FFF2-40B4-BE49-F238E27FC236}">
                <a16:creationId xmlns:a16="http://schemas.microsoft.com/office/drawing/2014/main" id="{632573EA-EC8B-1D86-3E96-5E7E0185BE8F}"/>
              </a:ext>
            </a:extLst>
          </p:cNvPr>
          <p:cNvPicPr>
            <a:picLocks noChangeAspect="1"/>
          </p:cNvPicPr>
          <p:nvPr/>
        </p:nvPicPr>
        <p:blipFill>
          <a:blip r:embed="rId3"/>
          <a:stretch>
            <a:fillRect/>
          </a:stretch>
        </p:blipFill>
        <p:spPr>
          <a:xfrm>
            <a:off x="4493902" y="2749469"/>
            <a:ext cx="4069433" cy="3840813"/>
          </a:xfrm>
          <a:prstGeom prst="rect">
            <a:avLst/>
          </a:prstGeom>
        </p:spPr>
      </p:pic>
      <p:sp>
        <p:nvSpPr>
          <p:cNvPr id="10" name="Content Placeholder 2">
            <a:extLst>
              <a:ext uri="{FF2B5EF4-FFF2-40B4-BE49-F238E27FC236}">
                <a16:creationId xmlns:a16="http://schemas.microsoft.com/office/drawing/2014/main" id="{3187E467-6723-EBEA-E119-4BE0EDAE4AF0}"/>
              </a:ext>
            </a:extLst>
          </p:cNvPr>
          <p:cNvSpPr txBox="1">
            <a:spLocks/>
          </p:cNvSpPr>
          <p:nvPr/>
        </p:nvSpPr>
        <p:spPr>
          <a:xfrm>
            <a:off x="4145311" y="2093976"/>
            <a:ext cx="416091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t>Theft and assault are the most common crimes</a:t>
            </a:r>
          </a:p>
        </p:txBody>
      </p:sp>
      <p:sp>
        <p:nvSpPr>
          <p:cNvPr id="13" name="Content Placeholder 2">
            <a:extLst>
              <a:ext uri="{FF2B5EF4-FFF2-40B4-BE49-F238E27FC236}">
                <a16:creationId xmlns:a16="http://schemas.microsoft.com/office/drawing/2014/main" id="{3862592C-F09E-9314-1775-730F4055D3B6}"/>
              </a:ext>
            </a:extLst>
          </p:cNvPr>
          <p:cNvSpPr txBox="1">
            <a:spLocks/>
          </p:cNvSpPr>
          <p:nvPr/>
        </p:nvSpPr>
        <p:spPr>
          <a:xfrm>
            <a:off x="8165690" y="2093976"/>
            <a:ext cx="391464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t>Most detentions did not result in arrests</a:t>
            </a:r>
          </a:p>
        </p:txBody>
      </p:sp>
      <p:pic>
        <p:nvPicPr>
          <p:cNvPr id="15" name="Picture 14">
            <a:extLst>
              <a:ext uri="{FF2B5EF4-FFF2-40B4-BE49-F238E27FC236}">
                <a16:creationId xmlns:a16="http://schemas.microsoft.com/office/drawing/2014/main" id="{EF35765D-8D78-8258-791D-EF320C3EAAFD}"/>
              </a:ext>
            </a:extLst>
          </p:cNvPr>
          <p:cNvPicPr>
            <a:picLocks noChangeAspect="1"/>
          </p:cNvPicPr>
          <p:nvPr/>
        </p:nvPicPr>
        <p:blipFill>
          <a:blip r:embed="rId4"/>
          <a:stretch>
            <a:fillRect/>
          </a:stretch>
        </p:blipFill>
        <p:spPr>
          <a:xfrm>
            <a:off x="8431721" y="2749468"/>
            <a:ext cx="3561719" cy="2363305"/>
          </a:xfrm>
          <a:prstGeom prst="rect">
            <a:avLst/>
          </a:prstGeom>
        </p:spPr>
      </p:pic>
    </p:spTree>
    <p:extLst>
      <p:ext uri="{BB962C8B-B14F-4D97-AF65-F5344CB8AC3E}">
        <p14:creationId xmlns:p14="http://schemas.microsoft.com/office/powerpoint/2010/main" val="296220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6532-B0F6-F15E-E5AC-17CEF30DA0C1}"/>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8A5E949-061E-BD5F-D0C0-A9F10AB7B46B}"/>
              </a:ext>
            </a:extLst>
          </p:cNvPr>
          <p:cNvSpPr>
            <a:spLocks noGrp="1"/>
          </p:cNvSpPr>
          <p:nvPr>
            <p:ph idx="1"/>
          </p:nvPr>
        </p:nvSpPr>
        <p:spPr>
          <a:xfrm>
            <a:off x="207492" y="1995652"/>
            <a:ext cx="4160913" cy="4050792"/>
          </a:xfrm>
        </p:spPr>
        <p:txBody>
          <a:bodyPr/>
          <a:lstStyle/>
          <a:p>
            <a:pPr algn="ctr"/>
            <a:r>
              <a:rPr lang="en-US" dirty="0"/>
              <a:t>Late summer and fall are the most crime heavy months</a:t>
            </a:r>
          </a:p>
        </p:txBody>
      </p:sp>
      <p:sp>
        <p:nvSpPr>
          <p:cNvPr id="11" name="Content Placeholder 2">
            <a:extLst>
              <a:ext uri="{FF2B5EF4-FFF2-40B4-BE49-F238E27FC236}">
                <a16:creationId xmlns:a16="http://schemas.microsoft.com/office/drawing/2014/main" id="{5D200330-A01C-5A0E-B071-0DC3EC0E437E}"/>
              </a:ext>
            </a:extLst>
          </p:cNvPr>
          <p:cNvSpPr txBox="1">
            <a:spLocks/>
          </p:cNvSpPr>
          <p:nvPr/>
        </p:nvSpPr>
        <p:spPr>
          <a:xfrm>
            <a:off x="4207614" y="1995652"/>
            <a:ext cx="416091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t>Afternoon hours are the most crime heavy, along with midnight</a:t>
            </a:r>
          </a:p>
        </p:txBody>
      </p:sp>
      <p:pic>
        <p:nvPicPr>
          <p:cNvPr id="15" name="Picture 14">
            <a:extLst>
              <a:ext uri="{FF2B5EF4-FFF2-40B4-BE49-F238E27FC236}">
                <a16:creationId xmlns:a16="http://schemas.microsoft.com/office/drawing/2014/main" id="{94B854F5-4C69-74F7-C540-32DACB159F9B}"/>
              </a:ext>
            </a:extLst>
          </p:cNvPr>
          <p:cNvPicPr>
            <a:picLocks noChangeAspect="1"/>
          </p:cNvPicPr>
          <p:nvPr/>
        </p:nvPicPr>
        <p:blipFill>
          <a:blip r:embed="rId2"/>
          <a:stretch>
            <a:fillRect/>
          </a:stretch>
        </p:blipFill>
        <p:spPr>
          <a:xfrm>
            <a:off x="8591557" y="2850120"/>
            <a:ext cx="3455190" cy="3827809"/>
          </a:xfrm>
          <a:prstGeom prst="rect">
            <a:avLst/>
          </a:prstGeom>
        </p:spPr>
      </p:pic>
      <p:sp>
        <p:nvSpPr>
          <p:cNvPr id="16" name="Content Placeholder 2">
            <a:extLst>
              <a:ext uri="{FF2B5EF4-FFF2-40B4-BE49-F238E27FC236}">
                <a16:creationId xmlns:a16="http://schemas.microsoft.com/office/drawing/2014/main" id="{860F6AEC-E020-331A-DEC6-60D8E51255EF}"/>
              </a:ext>
            </a:extLst>
          </p:cNvPr>
          <p:cNvSpPr txBox="1">
            <a:spLocks/>
          </p:cNvSpPr>
          <p:nvPr/>
        </p:nvSpPr>
        <p:spPr>
          <a:xfrm>
            <a:off x="8176457" y="1995652"/>
            <a:ext cx="3808051" cy="405079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t>Weekends in July, October seem to be the most dangerous</a:t>
            </a:r>
          </a:p>
        </p:txBody>
      </p:sp>
      <p:pic>
        <p:nvPicPr>
          <p:cNvPr id="18" name="Picture 17">
            <a:extLst>
              <a:ext uri="{FF2B5EF4-FFF2-40B4-BE49-F238E27FC236}">
                <a16:creationId xmlns:a16="http://schemas.microsoft.com/office/drawing/2014/main" id="{87D342AC-EB32-4146-D05C-687A9E0550E6}"/>
              </a:ext>
            </a:extLst>
          </p:cNvPr>
          <p:cNvPicPr>
            <a:picLocks noChangeAspect="1"/>
          </p:cNvPicPr>
          <p:nvPr/>
        </p:nvPicPr>
        <p:blipFill>
          <a:blip r:embed="rId3"/>
          <a:stretch>
            <a:fillRect/>
          </a:stretch>
        </p:blipFill>
        <p:spPr>
          <a:xfrm>
            <a:off x="102372" y="3076793"/>
            <a:ext cx="4303547" cy="2969651"/>
          </a:xfrm>
          <a:prstGeom prst="rect">
            <a:avLst/>
          </a:prstGeom>
        </p:spPr>
      </p:pic>
      <p:pic>
        <p:nvPicPr>
          <p:cNvPr id="20" name="Picture 19">
            <a:extLst>
              <a:ext uri="{FF2B5EF4-FFF2-40B4-BE49-F238E27FC236}">
                <a16:creationId xmlns:a16="http://schemas.microsoft.com/office/drawing/2014/main" id="{251B379B-2EEB-D290-4892-0865497A6B98}"/>
              </a:ext>
            </a:extLst>
          </p:cNvPr>
          <p:cNvPicPr>
            <a:picLocks noChangeAspect="1"/>
          </p:cNvPicPr>
          <p:nvPr/>
        </p:nvPicPr>
        <p:blipFill>
          <a:blip r:embed="rId4"/>
          <a:stretch>
            <a:fillRect/>
          </a:stretch>
        </p:blipFill>
        <p:spPr>
          <a:xfrm>
            <a:off x="4288010" y="3250512"/>
            <a:ext cx="4303547" cy="2481964"/>
          </a:xfrm>
          <a:prstGeom prst="rect">
            <a:avLst/>
          </a:prstGeom>
        </p:spPr>
      </p:pic>
    </p:spTree>
    <p:extLst>
      <p:ext uri="{BB962C8B-B14F-4D97-AF65-F5344CB8AC3E}">
        <p14:creationId xmlns:p14="http://schemas.microsoft.com/office/powerpoint/2010/main" val="328803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AF6C-2C3B-3308-6542-69F989D44009}"/>
              </a:ext>
            </a:extLst>
          </p:cNvPr>
          <p:cNvSpPr>
            <a:spLocks noGrp="1"/>
          </p:cNvSpPr>
          <p:nvPr>
            <p:ph type="title"/>
          </p:nvPr>
        </p:nvSpPr>
        <p:spPr/>
        <p:txBody>
          <a:bodyPr/>
          <a:lstStyle/>
          <a:p>
            <a:r>
              <a:rPr lang="en-US" dirty="0"/>
              <a:t>ML Analyses</a:t>
            </a:r>
          </a:p>
        </p:txBody>
      </p:sp>
      <p:sp>
        <p:nvSpPr>
          <p:cNvPr id="8" name="Content Placeholder 2">
            <a:extLst>
              <a:ext uri="{FF2B5EF4-FFF2-40B4-BE49-F238E27FC236}">
                <a16:creationId xmlns:a16="http://schemas.microsoft.com/office/drawing/2014/main" id="{06530789-D3A5-1B34-1A00-BF706B5FC928}"/>
              </a:ext>
            </a:extLst>
          </p:cNvPr>
          <p:cNvSpPr>
            <a:spLocks noGrp="1"/>
          </p:cNvSpPr>
          <p:nvPr>
            <p:ph idx="1"/>
          </p:nvPr>
        </p:nvSpPr>
        <p:spPr>
          <a:xfrm>
            <a:off x="207492" y="1995652"/>
            <a:ext cx="4160913" cy="2094052"/>
          </a:xfrm>
        </p:spPr>
        <p:txBody>
          <a:bodyPr vert="horz" lIns="91440" tIns="45720" rIns="91440" bIns="45720" rtlCol="0" anchor="t">
            <a:normAutofit/>
          </a:bodyPr>
          <a:lstStyle/>
          <a:p>
            <a:pPr algn="ctr"/>
            <a:r>
              <a:rPr lang="en-US" dirty="0"/>
              <a:t>Random</a:t>
            </a:r>
            <a:r>
              <a:rPr lang="en-US" dirty="0">
                <a:ea typeface="+mn-lt"/>
                <a:cs typeface="+mn-lt"/>
              </a:rPr>
              <a:t> Forest Classifier</a:t>
            </a:r>
            <a:r>
              <a:rPr lang="en-US" dirty="0"/>
              <a:t> </a:t>
            </a:r>
          </a:p>
          <a:p>
            <a:pPr marL="0" indent="0" algn="ctr">
              <a:buClr>
                <a:srgbClr val="9E3611"/>
              </a:buClr>
              <a:buNone/>
            </a:pPr>
            <a:endParaRPr lang="en-US" dirty="0"/>
          </a:p>
        </p:txBody>
      </p:sp>
      <p:pic>
        <p:nvPicPr>
          <p:cNvPr id="9" name="Picture 9">
            <a:extLst>
              <a:ext uri="{FF2B5EF4-FFF2-40B4-BE49-F238E27FC236}">
                <a16:creationId xmlns:a16="http://schemas.microsoft.com/office/drawing/2014/main" id="{1891F9D4-3C93-F14E-B098-685F3666EDFF}"/>
              </a:ext>
            </a:extLst>
          </p:cNvPr>
          <p:cNvPicPr>
            <a:picLocks noChangeAspect="1"/>
          </p:cNvPicPr>
          <p:nvPr/>
        </p:nvPicPr>
        <p:blipFill>
          <a:blip r:embed="rId2"/>
          <a:stretch>
            <a:fillRect/>
          </a:stretch>
        </p:blipFill>
        <p:spPr>
          <a:xfrm>
            <a:off x="867937" y="2673510"/>
            <a:ext cx="2743200" cy="1170019"/>
          </a:xfrm>
          <a:prstGeom prst="rect">
            <a:avLst/>
          </a:prstGeom>
        </p:spPr>
      </p:pic>
      <p:sp>
        <p:nvSpPr>
          <p:cNvPr id="13" name="Content Placeholder 2">
            <a:extLst>
              <a:ext uri="{FF2B5EF4-FFF2-40B4-BE49-F238E27FC236}">
                <a16:creationId xmlns:a16="http://schemas.microsoft.com/office/drawing/2014/main" id="{03DA946C-F5B5-557C-D07C-DAD44C2D28B8}"/>
              </a:ext>
            </a:extLst>
          </p:cNvPr>
          <p:cNvSpPr txBox="1">
            <a:spLocks/>
          </p:cNvSpPr>
          <p:nvPr/>
        </p:nvSpPr>
        <p:spPr>
          <a:xfrm>
            <a:off x="4104041" y="1997534"/>
            <a:ext cx="4160913" cy="209405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latin typeface="Rockwell"/>
              </a:rPr>
              <a:t>K-Nearest Neighbors</a:t>
            </a:r>
          </a:p>
          <a:p>
            <a:pPr marL="0" indent="0" algn="ctr">
              <a:buClr>
                <a:srgbClr val="9E3611"/>
              </a:buClr>
              <a:buFont typeface="Wingdings" pitchFamily="2" charset="2"/>
              <a:buNone/>
            </a:pPr>
            <a:endParaRPr lang="en-US" dirty="0"/>
          </a:p>
        </p:txBody>
      </p:sp>
      <p:sp>
        <p:nvSpPr>
          <p:cNvPr id="14" name="Content Placeholder 2">
            <a:extLst>
              <a:ext uri="{FF2B5EF4-FFF2-40B4-BE49-F238E27FC236}">
                <a16:creationId xmlns:a16="http://schemas.microsoft.com/office/drawing/2014/main" id="{CD4D4F9A-6636-5DD1-D481-E84E635444B7}"/>
              </a:ext>
            </a:extLst>
          </p:cNvPr>
          <p:cNvSpPr txBox="1">
            <a:spLocks/>
          </p:cNvSpPr>
          <p:nvPr/>
        </p:nvSpPr>
        <p:spPr>
          <a:xfrm>
            <a:off x="7951670" y="1997534"/>
            <a:ext cx="4160913" cy="209405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buClr>
                <a:srgbClr val="9E3611"/>
              </a:buClr>
            </a:pPr>
            <a:r>
              <a:rPr lang="en-US" dirty="0">
                <a:latin typeface="Rockwell"/>
              </a:rPr>
              <a:t>Gaussian Naive Bayes</a:t>
            </a:r>
          </a:p>
          <a:p>
            <a:pPr marL="0" indent="0" algn="ctr">
              <a:buNone/>
            </a:pPr>
            <a:endParaRPr lang="en-US" dirty="0"/>
          </a:p>
        </p:txBody>
      </p:sp>
      <p:sp>
        <p:nvSpPr>
          <p:cNvPr id="15" name="Content Placeholder 2">
            <a:extLst>
              <a:ext uri="{FF2B5EF4-FFF2-40B4-BE49-F238E27FC236}">
                <a16:creationId xmlns:a16="http://schemas.microsoft.com/office/drawing/2014/main" id="{3D38B753-7886-C70D-D4D8-71C0FD053556}"/>
              </a:ext>
            </a:extLst>
          </p:cNvPr>
          <p:cNvSpPr txBox="1">
            <a:spLocks/>
          </p:cNvSpPr>
          <p:nvPr/>
        </p:nvSpPr>
        <p:spPr>
          <a:xfrm>
            <a:off x="4207522" y="4368200"/>
            <a:ext cx="4330246" cy="209405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t> </a:t>
            </a:r>
            <a:r>
              <a:rPr lang="en-US" dirty="0">
                <a:latin typeface="Rockwell"/>
              </a:rPr>
              <a:t>Quadratic Discriminant Analysis</a:t>
            </a:r>
          </a:p>
          <a:p>
            <a:pPr marL="0" indent="0" algn="ctr">
              <a:buClr>
                <a:srgbClr val="9E3611"/>
              </a:buClr>
              <a:buFont typeface="Wingdings" pitchFamily="2" charset="2"/>
              <a:buNone/>
            </a:pPr>
            <a:endParaRPr lang="en-US" dirty="0"/>
          </a:p>
        </p:txBody>
      </p:sp>
      <p:pic>
        <p:nvPicPr>
          <p:cNvPr id="16" name="Picture 16" descr="Text&#10;&#10;Description automatically generated">
            <a:extLst>
              <a:ext uri="{FF2B5EF4-FFF2-40B4-BE49-F238E27FC236}">
                <a16:creationId xmlns:a16="http://schemas.microsoft.com/office/drawing/2014/main" id="{E999AE45-7E60-DB74-AA61-5EF8AC5BD566}"/>
              </a:ext>
            </a:extLst>
          </p:cNvPr>
          <p:cNvPicPr>
            <a:picLocks noChangeAspect="1"/>
          </p:cNvPicPr>
          <p:nvPr/>
        </p:nvPicPr>
        <p:blipFill>
          <a:blip r:embed="rId3"/>
          <a:stretch>
            <a:fillRect/>
          </a:stretch>
        </p:blipFill>
        <p:spPr>
          <a:xfrm>
            <a:off x="5128919" y="2586488"/>
            <a:ext cx="2743200" cy="1167614"/>
          </a:xfrm>
          <a:prstGeom prst="rect">
            <a:avLst/>
          </a:prstGeom>
        </p:spPr>
      </p:pic>
      <p:pic>
        <p:nvPicPr>
          <p:cNvPr id="17" name="Picture 17">
            <a:extLst>
              <a:ext uri="{FF2B5EF4-FFF2-40B4-BE49-F238E27FC236}">
                <a16:creationId xmlns:a16="http://schemas.microsoft.com/office/drawing/2014/main" id="{E8BB6392-CDD8-4DB8-1FF3-82799DB4BA70}"/>
              </a:ext>
            </a:extLst>
          </p:cNvPr>
          <p:cNvPicPr>
            <a:picLocks noChangeAspect="1"/>
          </p:cNvPicPr>
          <p:nvPr/>
        </p:nvPicPr>
        <p:blipFill>
          <a:blip r:embed="rId4"/>
          <a:stretch>
            <a:fillRect/>
          </a:stretch>
        </p:blipFill>
        <p:spPr>
          <a:xfrm>
            <a:off x="8731956" y="2494261"/>
            <a:ext cx="2743200" cy="1201550"/>
          </a:xfrm>
          <a:prstGeom prst="rect">
            <a:avLst/>
          </a:prstGeom>
        </p:spPr>
      </p:pic>
      <p:pic>
        <p:nvPicPr>
          <p:cNvPr id="18" name="Picture 18" descr="Text, letter&#10;&#10;Description automatically generated">
            <a:extLst>
              <a:ext uri="{FF2B5EF4-FFF2-40B4-BE49-F238E27FC236}">
                <a16:creationId xmlns:a16="http://schemas.microsoft.com/office/drawing/2014/main" id="{5E694633-E1FD-FA81-E451-C10BA4842AA1}"/>
              </a:ext>
            </a:extLst>
          </p:cNvPr>
          <p:cNvPicPr>
            <a:picLocks noChangeAspect="1"/>
          </p:cNvPicPr>
          <p:nvPr/>
        </p:nvPicPr>
        <p:blipFill>
          <a:blip r:embed="rId5"/>
          <a:stretch>
            <a:fillRect/>
          </a:stretch>
        </p:blipFill>
        <p:spPr>
          <a:xfrm>
            <a:off x="4931363" y="4844228"/>
            <a:ext cx="2743200" cy="1346431"/>
          </a:xfrm>
          <a:prstGeom prst="rect">
            <a:avLst/>
          </a:prstGeom>
        </p:spPr>
      </p:pic>
      <p:sp>
        <p:nvSpPr>
          <p:cNvPr id="19" name="TextBox 18">
            <a:extLst>
              <a:ext uri="{FF2B5EF4-FFF2-40B4-BE49-F238E27FC236}">
                <a16:creationId xmlns:a16="http://schemas.microsoft.com/office/drawing/2014/main" id="{61182B2F-1F0B-C046-B13A-02BBC4C46896}"/>
              </a:ext>
            </a:extLst>
          </p:cNvPr>
          <p:cNvSpPr txBox="1"/>
          <p:nvPr/>
        </p:nvSpPr>
        <p:spPr>
          <a:xfrm>
            <a:off x="368771" y="6144919"/>
            <a:ext cx="118213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see that Random Forest has outperformed other models and gave better RMSE score than other ML analysis methods when it comes to predicting the crime based on address and time.</a:t>
            </a:r>
          </a:p>
        </p:txBody>
      </p:sp>
    </p:spTree>
    <p:extLst>
      <p:ext uri="{BB962C8B-B14F-4D97-AF65-F5344CB8AC3E}">
        <p14:creationId xmlns:p14="http://schemas.microsoft.com/office/powerpoint/2010/main" val="177972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56A4-B1C3-3FEB-15F8-A33CDBC74834}"/>
              </a:ext>
            </a:extLst>
          </p:cNvPr>
          <p:cNvSpPr>
            <a:spLocks noGrp="1"/>
          </p:cNvSpPr>
          <p:nvPr>
            <p:ph type="title"/>
          </p:nvPr>
        </p:nvSpPr>
        <p:spPr>
          <a:xfrm>
            <a:off x="1069848" y="484632"/>
            <a:ext cx="10058400" cy="1233048"/>
          </a:xfrm>
        </p:spPr>
        <p:txBody>
          <a:bodyPr>
            <a:normAutofit/>
          </a:bodyPr>
          <a:lstStyle/>
          <a:p>
            <a:r>
              <a:rPr lang="en-US" dirty="0"/>
              <a:t>RESULTS</a:t>
            </a:r>
            <a:r>
              <a:rPr lang="en-US" sz="2400" dirty="0"/>
              <a:t>(</a:t>
            </a:r>
            <a:r>
              <a:rPr lang="en-US" sz="2400" dirty="0" err="1"/>
              <a:t>feW</a:t>
            </a:r>
            <a:r>
              <a:rPr lang="en-US" sz="2400" dirty="0"/>
              <a:t> PREDICTIONS FROM THE MODELS)</a:t>
            </a:r>
          </a:p>
        </p:txBody>
      </p:sp>
      <p:sp>
        <p:nvSpPr>
          <p:cNvPr id="5" name="TextBox 4">
            <a:extLst>
              <a:ext uri="{FF2B5EF4-FFF2-40B4-BE49-F238E27FC236}">
                <a16:creationId xmlns:a16="http://schemas.microsoft.com/office/drawing/2014/main" id="{CC4D7EF5-C0F7-4085-DD56-DD3DB1464FEE}"/>
              </a:ext>
            </a:extLst>
          </p:cNvPr>
          <p:cNvSpPr txBox="1"/>
          <p:nvPr/>
        </p:nvSpPr>
        <p:spPr>
          <a:xfrm>
            <a:off x="1036696" y="1751659"/>
            <a:ext cx="3825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Random Forest Classifier </a:t>
            </a:r>
          </a:p>
        </p:txBody>
      </p:sp>
      <p:pic>
        <p:nvPicPr>
          <p:cNvPr id="8" name="Picture 8" descr="A picture containing graphical user interface&#10;&#10;Description automatically generated">
            <a:extLst>
              <a:ext uri="{FF2B5EF4-FFF2-40B4-BE49-F238E27FC236}">
                <a16:creationId xmlns:a16="http://schemas.microsoft.com/office/drawing/2014/main" id="{ADFA0278-3290-E204-16D1-495EDDAB126E}"/>
              </a:ext>
            </a:extLst>
          </p:cNvPr>
          <p:cNvPicPr>
            <a:picLocks noGrp="1" noChangeAspect="1"/>
          </p:cNvPicPr>
          <p:nvPr>
            <p:ph idx="1"/>
          </p:nvPr>
        </p:nvPicPr>
        <p:blipFill>
          <a:blip r:embed="rId2"/>
          <a:stretch>
            <a:fillRect/>
          </a:stretch>
        </p:blipFill>
        <p:spPr>
          <a:xfrm>
            <a:off x="1065497" y="2172895"/>
            <a:ext cx="9239250" cy="1257300"/>
          </a:xfrm>
        </p:spPr>
      </p:pic>
      <p:sp>
        <p:nvSpPr>
          <p:cNvPr id="9" name="TextBox 8">
            <a:extLst>
              <a:ext uri="{FF2B5EF4-FFF2-40B4-BE49-F238E27FC236}">
                <a16:creationId xmlns:a16="http://schemas.microsoft.com/office/drawing/2014/main" id="{AD02F085-7090-20F1-2D77-CA4FCB925892}"/>
              </a:ext>
            </a:extLst>
          </p:cNvPr>
          <p:cNvSpPr txBox="1"/>
          <p:nvPr/>
        </p:nvSpPr>
        <p:spPr>
          <a:xfrm>
            <a:off x="999066" y="3463807"/>
            <a:ext cx="3825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ckwell"/>
              </a:rPr>
              <a:t>K-Nearest Neighbors</a:t>
            </a:r>
            <a:endParaRPr lang="en-US">
              <a:latin typeface="Rockwell"/>
            </a:endParaRPr>
          </a:p>
        </p:txBody>
      </p:sp>
      <p:pic>
        <p:nvPicPr>
          <p:cNvPr id="10" name="Picture 10" descr="Logo&#10;&#10;Description automatically generated">
            <a:extLst>
              <a:ext uri="{FF2B5EF4-FFF2-40B4-BE49-F238E27FC236}">
                <a16:creationId xmlns:a16="http://schemas.microsoft.com/office/drawing/2014/main" id="{B6F79B52-B078-F984-D0AC-B0881271EED2}"/>
              </a:ext>
            </a:extLst>
          </p:cNvPr>
          <p:cNvPicPr>
            <a:picLocks noChangeAspect="1"/>
          </p:cNvPicPr>
          <p:nvPr/>
        </p:nvPicPr>
        <p:blipFill>
          <a:blip r:embed="rId3"/>
          <a:stretch>
            <a:fillRect/>
          </a:stretch>
        </p:blipFill>
        <p:spPr>
          <a:xfrm>
            <a:off x="1074326" y="3919249"/>
            <a:ext cx="9130829" cy="1042092"/>
          </a:xfrm>
          <a:prstGeom prst="rect">
            <a:avLst/>
          </a:prstGeom>
        </p:spPr>
      </p:pic>
      <p:sp>
        <p:nvSpPr>
          <p:cNvPr id="11" name="TextBox 10">
            <a:extLst>
              <a:ext uri="{FF2B5EF4-FFF2-40B4-BE49-F238E27FC236}">
                <a16:creationId xmlns:a16="http://schemas.microsoft.com/office/drawing/2014/main" id="{9FBD52DA-D562-4FFA-A345-FD5B048BCAFB}"/>
              </a:ext>
            </a:extLst>
          </p:cNvPr>
          <p:cNvSpPr txBox="1"/>
          <p:nvPr/>
        </p:nvSpPr>
        <p:spPr>
          <a:xfrm>
            <a:off x="999066" y="5063066"/>
            <a:ext cx="3825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Rockwell"/>
            </a:endParaRPr>
          </a:p>
        </p:txBody>
      </p:sp>
      <p:sp>
        <p:nvSpPr>
          <p:cNvPr id="12" name="TextBox 11">
            <a:extLst>
              <a:ext uri="{FF2B5EF4-FFF2-40B4-BE49-F238E27FC236}">
                <a16:creationId xmlns:a16="http://schemas.microsoft.com/office/drawing/2014/main" id="{8BBAC2E6-ED97-35F9-0943-2F0E43580050}"/>
              </a:ext>
            </a:extLst>
          </p:cNvPr>
          <p:cNvSpPr txBox="1"/>
          <p:nvPr/>
        </p:nvSpPr>
        <p:spPr>
          <a:xfrm>
            <a:off x="1064918" y="4987807"/>
            <a:ext cx="3825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ckwell"/>
              </a:rPr>
              <a:t>Gaussian Naive Bayes</a:t>
            </a:r>
          </a:p>
        </p:txBody>
      </p:sp>
      <p:pic>
        <p:nvPicPr>
          <p:cNvPr id="13" name="Picture 13" descr="Logo, company name&#10;&#10;Description automatically generated">
            <a:extLst>
              <a:ext uri="{FF2B5EF4-FFF2-40B4-BE49-F238E27FC236}">
                <a16:creationId xmlns:a16="http://schemas.microsoft.com/office/drawing/2014/main" id="{36F18BB1-A0B0-A25F-AD28-691F41BCEDA2}"/>
              </a:ext>
            </a:extLst>
          </p:cNvPr>
          <p:cNvPicPr>
            <a:picLocks noChangeAspect="1"/>
          </p:cNvPicPr>
          <p:nvPr/>
        </p:nvPicPr>
        <p:blipFill>
          <a:blip r:embed="rId4"/>
          <a:stretch>
            <a:fillRect/>
          </a:stretch>
        </p:blipFill>
        <p:spPr>
          <a:xfrm>
            <a:off x="1158993" y="5433842"/>
            <a:ext cx="8989718" cy="1042093"/>
          </a:xfrm>
          <a:prstGeom prst="rect">
            <a:avLst/>
          </a:prstGeom>
        </p:spPr>
      </p:pic>
    </p:spTree>
    <p:extLst>
      <p:ext uri="{BB962C8B-B14F-4D97-AF65-F5344CB8AC3E}">
        <p14:creationId xmlns:p14="http://schemas.microsoft.com/office/powerpoint/2010/main" val="27646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1714-920C-2D44-E3C2-D725696DFA3C}"/>
              </a:ext>
            </a:extLst>
          </p:cNvPr>
          <p:cNvSpPr>
            <a:spLocks noGrp="1"/>
          </p:cNvSpPr>
          <p:nvPr>
            <p:ph type="title"/>
          </p:nvPr>
        </p:nvSpPr>
        <p:spPr/>
        <p:txBody>
          <a:bodyPr/>
          <a:lstStyle/>
          <a:p>
            <a:r>
              <a:rPr lang="en-US" dirty="0">
                <a:ea typeface="+mj-lt"/>
                <a:cs typeface="+mj-lt"/>
              </a:rPr>
              <a:t>RESULTS</a:t>
            </a:r>
            <a:r>
              <a:rPr lang="en-US" sz="2400" dirty="0">
                <a:ea typeface="+mj-lt"/>
                <a:cs typeface="+mj-lt"/>
              </a:rPr>
              <a:t>(FEW PREDICTIONS FROM THE MODELS)</a:t>
            </a:r>
            <a:endParaRPr lang="en-US" sz="2400" dirty="0"/>
          </a:p>
        </p:txBody>
      </p:sp>
      <p:sp>
        <p:nvSpPr>
          <p:cNvPr id="5" name="TextBox 4">
            <a:extLst>
              <a:ext uri="{FF2B5EF4-FFF2-40B4-BE49-F238E27FC236}">
                <a16:creationId xmlns:a16="http://schemas.microsoft.com/office/drawing/2014/main" id="{C8EF07BD-D671-0F00-C8D1-3539838020C2}"/>
              </a:ext>
            </a:extLst>
          </p:cNvPr>
          <p:cNvSpPr txBox="1"/>
          <p:nvPr/>
        </p:nvSpPr>
        <p:spPr>
          <a:xfrm>
            <a:off x="1130770" y="1911585"/>
            <a:ext cx="3825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Quadratic Discriminant Analysis</a:t>
            </a:r>
            <a:endParaRPr lang="en-US" dirty="0"/>
          </a:p>
        </p:txBody>
      </p:sp>
      <p:pic>
        <p:nvPicPr>
          <p:cNvPr id="6" name="Picture 6" descr="A picture containing text&#10;&#10;Description automatically generated">
            <a:extLst>
              <a:ext uri="{FF2B5EF4-FFF2-40B4-BE49-F238E27FC236}">
                <a16:creationId xmlns:a16="http://schemas.microsoft.com/office/drawing/2014/main" id="{4D564008-CE33-D5C5-BB9F-5CDE3EC7FC2B}"/>
              </a:ext>
            </a:extLst>
          </p:cNvPr>
          <p:cNvPicPr>
            <a:picLocks noChangeAspect="1"/>
          </p:cNvPicPr>
          <p:nvPr/>
        </p:nvPicPr>
        <p:blipFill>
          <a:blip r:embed="rId2"/>
          <a:stretch>
            <a:fillRect/>
          </a:stretch>
        </p:blipFill>
        <p:spPr>
          <a:xfrm>
            <a:off x="1196622" y="2420927"/>
            <a:ext cx="9535348" cy="1225923"/>
          </a:xfrm>
          <a:prstGeom prst="rect">
            <a:avLst/>
          </a:prstGeom>
        </p:spPr>
      </p:pic>
    </p:spTree>
    <p:extLst>
      <p:ext uri="{BB962C8B-B14F-4D97-AF65-F5344CB8AC3E}">
        <p14:creationId xmlns:p14="http://schemas.microsoft.com/office/powerpoint/2010/main" val="2988331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CC85197CE70740BADE2370FD95EB12" ma:contentTypeVersion="13" ma:contentTypeDescription="Create a new document." ma:contentTypeScope="" ma:versionID="293bd025e53ff285430c8a258d77e1b9">
  <xsd:schema xmlns:xsd="http://www.w3.org/2001/XMLSchema" xmlns:xs="http://www.w3.org/2001/XMLSchema" xmlns:p="http://schemas.microsoft.com/office/2006/metadata/properties" xmlns:ns3="c13dd3b0-a62e-42de-809e-522f40d8b115" xmlns:ns4="a5c43839-f6c8-4a13-b0fc-4bc48a89dc7b" targetNamespace="http://schemas.microsoft.com/office/2006/metadata/properties" ma:root="true" ma:fieldsID="6502c7aea6a0339a94e2741cbf6a0bc0" ns3:_="" ns4:_="">
    <xsd:import namespace="c13dd3b0-a62e-42de-809e-522f40d8b115"/>
    <xsd:import namespace="a5c43839-f6c8-4a13-b0fc-4bc48a89dc7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dd3b0-a62e-42de-809e-522f40d8b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c43839-f6c8-4a13-b0fc-4bc48a89dc7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F38819-431B-42D4-B206-346858AE39B9}">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purl.org/dc/dcmitype/"/>
    <ds:schemaRef ds:uri="a5c43839-f6c8-4a13-b0fc-4bc48a89dc7b"/>
    <ds:schemaRef ds:uri="c13dd3b0-a62e-42de-809e-522f40d8b115"/>
    <ds:schemaRef ds:uri="http://schemas.microsoft.com/office/2006/metadata/properties"/>
  </ds:schemaRefs>
</ds:datastoreItem>
</file>

<file path=customXml/itemProps2.xml><?xml version="1.0" encoding="utf-8"?>
<ds:datastoreItem xmlns:ds="http://schemas.openxmlformats.org/officeDocument/2006/customXml" ds:itemID="{787405B7-A829-4289-A51C-E9A06EAB96EE}">
  <ds:schemaRefs>
    <ds:schemaRef ds:uri="a5c43839-f6c8-4a13-b0fc-4bc48a89dc7b"/>
    <ds:schemaRef ds:uri="c13dd3b0-a62e-42de-809e-522f40d8b1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058D61B-C662-45CB-8E10-307BCB385A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Widescreen</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Wood Type</vt:lpstr>
      <vt:lpstr>Chicago Crime analysis</vt:lpstr>
      <vt:lpstr>Problem</vt:lpstr>
      <vt:lpstr>Data</vt:lpstr>
      <vt:lpstr>Cleaning</vt:lpstr>
      <vt:lpstr>Exploratory data analysis</vt:lpstr>
      <vt:lpstr>Exploratory data analysis</vt:lpstr>
      <vt:lpstr>ML Analyses</vt:lpstr>
      <vt:lpstr>RESULTS(feW PREDICTIONS FROM THE MODELS)</vt:lpstr>
      <vt:lpstr>RESULTS(FEW PREDICTIONS FROM THE MODELS)</vt:lpstr>
      <vt:lpstr>Lessons learned</vt:lpstr>
      <vt:lpstr>Teamwork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Kapadia, Raj Paresh</dc:creator>
  <cp:lastModifiedBy>Kapadia, Raj Paresh</cp:lastModifiedBy>
  <cp:revision>182</cp:revision>
  <dcterms:created xsi:type="dcterms:W3CDTF">2022-11-27T00:18:05Z</dcterms:created>
  <dcterms:modified xsi:type="dcterms:W3CDTF">2022-11-29T09:53:11Z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0x01010055CC85197CE70740BADE2370FD95EB12</vt:lpwstr>
  </property>
</Properties>
</file>