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60" r:id="rId6"/>
    <p:sldId id="271" r:id="rId7"/>
    <p:sldId id="261" r:id="rId8"/>
    <p:sldId id="267" r:id="rId9"/>
    <p:sldId id="262" r:id="rId10"/>
    <p:sldId id="264" r:id="rId11"/>
    <p:sldId id="265" r:id="rId12"/>
    <p:sldId id="266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C4E3E-4478-4DED-892A-010A9E7AA55C}" v="153" dt="2025-06-10T18:36:19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9"/>
  </p:normalViewPr>
  <p:slideViewPr>
    <p:cSldViewPr snapToGrid="0">
      <p:cViewPr varScale="1">
        <p:scale>
          <a:sx n="114" d="100"/>
          <a:sy n="114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6794-41B2-3447-5D02-8A2D046D2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DA2B7-542A-2A56-A15F-C7D8CB09B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5C210-11FF-B050-6D52-4F62B42B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3B533-D6F6-83BF-3CAF-CBCA2317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79573-C249-E3BE-C059-A37D4B49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60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E507-C225-8B72-EE26-E8E14BCD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4EB86-F5B6-E0C1-80C7-A81CBC989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3144F-0C7E-5E07-B298-192689C8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68AC-1034-FAF3-60C7-111C706D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F8D6-DB80-5706-A648-294181D0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03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FB471-151E-8687-53BC-0B116AA9E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F8BBC-85A5-F8C8-BB68-8AB5E97D01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AA71-2B28-EEFF-F5D4-2A6757BE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04EC7-4BA9-C0F5-B68B-8EA7CD1E9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28FD5-0E56-E94E-FABB-EFE802D0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93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D102-9030-633A-44C6-E977F2ABA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13C16-96F1-2717-E0D4-7E3E70018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417E-296F-0FD8-BEA4-EFF69D7A2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E755-7AB3-B6A8-6660-1AA35265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EDC3-FB29-DAD0-0FFA-41706BDA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3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B9BF-FE25-7EB2-A2D0-82431E56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66429-A4D5-64B6-1620-3886C273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02D3D-3697-EA35-BB7E-0F70B477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49025-3A31-7D34-00B2-CA13BADA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996C6-47CE-5CAA-09DF-EA41B27D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3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C87D4-B3AB-3C41-2705-9B4667D1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FAF1-1419-1E43-08FA-BD383C32B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1CB4-88CF-5493-6C41-AB080B767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BDC3B-9D30-C151-6490-721FB6F4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082DB-7CB8-D75F-99C2-22076AF4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60271-87B2-78B7-F654-D2EA94BA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4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4DF0-BF30-E25E-FE01-EC6E6C37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FA9CB-EC55-A29C-31D5-6D60A3934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4639E-0AD2-5FA7-EF9E-FB05759C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92306-FA28-2C7F-B5FE-FFF7CB487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4EA00F-8821-0C95-06BA-FD43DC917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F39D7E-8BDC-FF2A-8B57-C0E62D27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C53DD-A197-A186-8F6D-FB5C734B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09A4F-2A10-7AF1-6E65-4091D402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3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A0BC-0B45-718B-7BC0-C9A5211F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F2D12-6F90-DF66-FBCE-85DB4166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889A6-399E-0914-46D2-9622201A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2FE29-2FC1-B179-F57C-14CE22CD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65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7FFE9-A289-2BC4-C027-6806CF9C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9CCAD-AF00-B7AD-7C1C-E568B5A2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3B43D-0B30-8CF6-3B81-21D53040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36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EB1C-B552-F029-E037-5E77C23D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3394C-50A1-42C2-520F-DCDF4A6A9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D0B59-18F7-D256-7FD5-6E067F225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C0D87-BD91-288D-8A20-66FD15CD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19007-CEE1-C6E5-FC7F-B1AD4106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4B84F-6C4F-45C5-2D7D-107F094B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4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8F5B-B471-C191-137E-C2DD1A73C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9BE61-FFE9-97E5-3FEF-ED6A46CF7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07B79-EC79-C01F-9B74-7473D6D0B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31526-01F2-82EE-1CAB-0BF247126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4CADB-69FD-C296-D387-769DAD0E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D23D6-F476-C2DC-4833-B863A554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28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en.wikipedia.org/wiki/List_of_Dayton_Flyers_football_seasons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2000"/>
                    </a14:imgEffect>
                    <a14:imgEffect>
                      <a14:saturation sat="256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00929E-EC1B-705E-4C01-CC7619D8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D7839-F6A0-62E9-0A41-9E77DC40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CF8B8-4AB3-8DCA-2FC0-261C33702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F0D51-7863-44FA-A9DD-469587110744}" type="datetimeFigureOut">
              <a:rPr lang="en-IN" smtClean="0"/>
              <a:t>19/06/25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E4FFE-72E0-448C-55F0-18DA7CA97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69F71-158B-85F0-80A4-198E3B4BA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6A210-F2D9-4DA5-BF37-A7D5285577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71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answer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9BF1-033D-09B7-80CF-556BB77BCA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RESPIRATORY CANCER SURVIVAL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CC1B1-7723-B3C9-1132-FCAF8DEDD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9308"/>
          </a:xfrm>
        </p:spPr>
        <p:txBody>
          <a:bodyPr/>
          <a:lstStyle/>
          <a:p>
            <a:r>
              <a:rPr lang="en-US" dirty="0"/>
              <a:t>Predicting 5-Year Survival Using Machine Learning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89E05-B325-D9F3-EE0D-9BD426C2D5FF}"/>
              </a:ext>
            </a:extLst>
          </p:cNvPr>
          <p:cNvSpPr txBox="1"/>
          <p:nvPr/>
        </p:nvSpPr>
        <p:spPr>
          <a:xfrm>
            <a:off x="5497551" y="5186266"/>
            <a:ext cx="39363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Karthick Thangachi</a:t>
            </a:r>
          </a:p>
          <a:p>
            <a:r>
              <a:rPr lang="en-US" dirty="0"/>
              <a:t>Pavan Kalyan Karimi</a:t>
            </a:r>
          </a:p>
          <a:p>
            <a:r>
              <a:rPr lang="en-US" dirty="0"/>
              <a:t>Sudharshni Balasubramaniyam</a:t>
            </a:r>
          </a:p>
          <a:p>
            <a:r>
              <a:rPr lang="en-US" dirty="0"/>
              <a:t>Vamsi Bandrapalli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115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A9DB-DCFC-81CC-6587-3EECD34D6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2791"/>
          </a:xfrm>
        </p:spPr>
        <p:txBody>
          <a:bodyPr/>
          <a:lstStyle/>
          <a:p>
            <a:r>
              <a:rPr lang="en-IN" dirty="0"/>
              <a:t>Interpretation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727374-0B03-F84D-AF1F-D74F3389D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97436"/>
            <a:ext cx="10515600" cy="531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/>
              <a:t>XGBoost (Extreme Gradient Boosting):</a:t>
            </a:r>
            <a:endParaRPr lang="en-US" sz="2000" dirty="0"/>
          </a:p>
          <a:p>
            <a:r>
              <a:rPr lang="en-US" sz="1400" dirty="0"/>
              <a:t>      Emerged as the </a:t>
            </a:r>
            <a:r>
              <a:rPr lang="en-US" sz="1400" b="1" dirty="0"/>
              <a:t>most balanced model</a:t>
            </a:r>
            <a:r>
              <a:rPr lang="en-US" sz="1400" dirty="0"/>
              <a:t>, achieving the </a:t>
            </a:r>
            <a:r>
              <a:rPr lang="en-US" sz="1400" b="1" dirty="0"/>
              <a:t>highest F1-score</a:t>
            </a:r>
            <a:r>
              <a:rPr lang="en-US" sz="1400" dirty="0"/>
              <a:t> and </a:t>
            </a:r>
            <a:r>
              <a:rPr lang="en-US" sz="1400" b="1" dirty="0"/>
              <a:t>AUC-ROC</a:t>
            </a:r>
            <a:r>
              <a:rPr lang="en-US" sz="1400" dirty="0"/>
              <a:t> among all candidates.</a:t>
            </a:r>
          </a:p>
          <a:p>
            <a:r>
              <a:rPr lang="en-US" sz="1400" dirty="0"/>
              <a:t>    The high F1-score indicates a strong trade-off between precision and recall, making it suitable for imbalanced datasets such as medical prognosis tasks.</a:t>
            </a:r>
          </a:p>
          <a:p>
            <a:r>
              <a:rPr lang="en-US" sz="1400" dirty="0"/>
              <a:t>    The superior AUC-ROC score demonstrates excellent discriminative power in distinguishing between survivors and non-survivors.</a:t>
            </a:r>
          </a:p>
          <a:p>
            <a:r>
              <a:rPr lang="en-US" sz="1400" dirty="0"/>
              <a:t>     Its performance consistency and robustness across folds make it the </a:t>
            </a:r>
            <a:r>
              <a:rPr lang="en-US" sz="1400" b="1" dirty="0"/>
              <a:t>top recommendation for deployment</a:t>
            </a:r>
            <a:endParaRPr lang="en-US" sz="1400" dirty="0"/>
          </a:p>
          <a:p>
            <a:pPr>
              <a:buNone/>
            </a:pPr>
            <a:r>
              <a:rPr lang="en-US" sz="2000" b="1" dirty="0"/>
              <a:t>Random Forest:</a:t>
            </a:r>
            <a:endParaRPr lang="en-US" sz="2000" dirty="0"/>
          </a:p>
          <a:p>
            <a:r>
              <a:rPr lang="en-US" sz="1400" dirty="0"/>
              <a:t>Achieved the </a:t>
            </a:r>
            <a:r>
              <a:rPr lang="en-US" sz="1400" b="1" dirty="0"/>
              <a:t>highest accuracy and precision</a:t>
            </a:r>
            <a:r>
              <a:rPr lang="en-US" sz="1400" dirty="0"/>
              <a:t>, suggesting it excels at correctly identifying true negatives and avoiding false positives.</a:t>
            </a:r>
          </a:p>
          <a:p>
            <a:r>
              <a:rPr lang="en-US" sz="1400" dirty="0"/>
              <a:t>However, it exhibited a slightly lower recall, indicating it may miss some true positive (surviving) cases — a concern in clinical settings were failing to identify at-risk patients could have serious consequences.</a:t>
            </a:r>
          </a:p>
          <a:p>
            <a:pPr>
              <a:buNone/>
            </a:pPr>
            <a:r>
              <a:rPr lang="en-US" sz="2000" b="1" dirty="0"/>
              <a:t>LightGBM</a:t>
            </a:r>
            <a:r>
              <a:rPr lang="en-US" sz="1000" b="1" dirty="0"/>
              <a:t>:</a:t>
            </a:r>
            <a:endParaRPr 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Notably strong in </a:t>
            </a:r>
            <a:r>
              <a:rPr lang="en-US" sz="1400" b="1" dirty="0"/>
              <a:t>recall</a:t>
            </a:r>
            <a:r>
              <a:rPr lang="en-US" sz="1400" dirty="0"/>
              <a:t>, making it valuable for </a:t>
            </a:r>
            <a:r>
              <a:rPr lang="en-US" sz="1400" b="1" dirty="0"/>
              <a:t>maximizing the identification of true positive cases</a:t>
            </a:r>
            <a:r>
              <a:rPr lang="en-US" sz="1400" dirty="0"/>
              <a:t> (i.e., patients who will survive).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This characteristic is important in contexts prioritizing sensitivity, such as early intervention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Slightly lower precision implies a trade-off with some false positives.</a:t>
            </a:r>
          </a:p>
          <a:p>
            <a:pPr marL="0" indent="0">
              <a:buNone/>
            </a:pPr>
            <a:endParaRPr lang="en-US" sz="12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94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43AA-4FD7-1826-158A-641F1445F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85F3-ED7F-FE97-9E7B-59B3F9BA4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Clinical Integration:</a:t>
            </a:r>
            <a:endParaRPr lang="en-IN" dirty="0"/>
          </a:p>
          <a:p>
            <a:pPr lvl="1"/>
            <a:r>
              <a:rPr lang="en-IN" dirty="0"/>
              <a:t>Deploy models like </a:t>
            </a:r>
            <a:r>
              <a:rPr lang="en-IN" b="1" dirty="0"/>
              <a:t>XGBoost</a:t>
            </a:r>
            <a:r>
              <a:rPr lang="en-IN" dirty="0"/>
              <a:t> or </a:t>
            </a:r>
            <a:r>
              <a:rPr lang="en-IN" b="1" dirty="0"/>
              <a:t>LightGBM</a:t>
            </a:r>
            <a:r>
              <a:rPr lang="en-IN" dirty="0"/>
              <a:t> into hospital workflows.</a:t>
            </a:r>
          </a:p>
          <a:p>
            <a:pPr lvl="1"/>
            <a:r>
              <a:rPr lang="en-IN" dirty="0"/>
              <a:t> Use high-recall models to </a:t>
            </a:r>
            <a:r>
              <a:rPr lang="en-IN" b="1" dirty="0"/>
              <a:t>prioritize follow-ups</a:t>
            </a:r>
            <a:r>
              <a:rPr lang="en-IN" dirty="0"/>
              <a:t> for high-risk patients.</a:t>
            </a:r>
          </a:p>
          <a:p>
            <a:pPr lvl="1"/>
            <a:r>
              <a:rPr lang="en-IN" dirty="0"/>
              <a:t> Support </a:t>
            </a:r>
            <a:r>
              <a:rPr lang="en-IN" b="1" dirty="0"/>
              <a:t>personalized treatment planning</a:t>
            </a:r>
            <a:r>
              <a:rPr lang="en-IN" dirty="0"/>
              <a:t> using predicted risk levels.</a:t>
            </a:r>
          </a:p>
          <a:p>
            <a:r>
              <a:rPr lang="en-IN" b="1" dirty="0"/>
              <a:t>Model Improvements:</a:t>
            </a:r>
            <a:endParaRPr lang="en-IN" dirty="0"/>
          </a:p>
          <a:p>
            <a:pPr lvl="1"/>
            <a:r>
              <a:rPr lang="en-IN" dirty="0"/>
              <a:t>Apply </a:t>
            </a:r>
            <a:r>
              <a:rPr lang="en-IN" b="1" dirty="0"/>
              <a:t>advanced oversampling (e.g., SMOTE)</a:t>
            </a:r>
            <a:r>
              <a:rPr lang="en-IN" dirty="0"/>
              <a:t> to handle class imbalance.</a:t>
            </a:r>
          </a:p>
          <a:p>
            <a:pPr lvl="1"/>
            <a:r>
              <a:rPr lang="en-IN" dirty="0"/>
              <a:t> Use </a:t>
            </a:r>
            <a:r>
              <a:rPr lang="en-IN" b="1" dirty="0"/>
              <a:t>explainable AI tools (e.g., SHAP)</a:t>
            </a:r>
            <a:r>
              <a:rPr lang="en-IN" dirty="0"/>
              <a:t> for transparency and clinician trust.</a:t>
            </a:r>
          </a:p>
          <a:p>
            <a:pPr lvl="1"/>
            <a:r>
              <a:rPr lang="en-IN" b="1" dirty="0"/>
              <a:t>Validate</a:t>
            </a:r>
            <a:r>
              <a:rPr lang="en-IN" dirty="0"/>
              <a:t> on newer datasets or integrate with </a:t>
            </a:r>
            <a:r>
              <a:rPr lang="en-IN" b="1" dirty="0"/>
              <a:t>Electronic Health Records (EHRs)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 Collaborate with healthcare professionals for </a:t>
            </a:r>
            <a:r>
              <a:rPr lang="en-IN" b="1" dirty="0"/>
              <a:t>domain-specific feature tuning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011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0A92-F044-A79A-C43D-C09FB740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F1AA-9D61-B243-5C2F-B52D0B7A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Data-Related Risks:</a:t>
            </a:r>
            <a:endParaRPr lang="en-IN" dirty="0"/>
          </a:p>
          <a:p>
            <a:pPr lvl="1"/>
            <a:r>
              <a:rPr lang="en-IN" b="1" dirty="0"/>
              <a:t>Missing data bias</a:t>
            </a:r>
            <a:r>
              <a:rPr lang="en-IN" dirty="0"/>
              <a:t> may persist despite imputation.</a:t>
            </a:r>
          </a:p>
          <a:p>
            <a:pPr lvl="1"/>
            <a:r>
              <a:rPr lang="en-IN" dirty="0"/>
              <a:t> </a:t>
            </a:r>
            <a:r>
              <a:rPr lang="en-IN" b="1" dirty="0"/>
              <a:t>Historical data</a:t>
            </a:r>
            <a:r>
              <a:rPr lang="en-IN" dirty="0"/>
              <a:t> may not reflect future treatment advancements.</a:t>
            </a:r>
          </a:p>
          <a:p>
            <a:pPr lvl="1"/>
            <a:r>
              <a:rPr lang="en-IN" b="1" dirty="0"/>
              <a:t>Limited scope</a:t>
            </a:r>
            <a:r>
              <a:rPr lang="en-IN" dirty="0"/>
              <a:t> — lifestyle, environment, and genetic factors excluded.</a:t>
            </a:r>
          </a:p>
          <a:p>
            <a:r>
              <a:rPr lang="en-IN" b="1" dirty="0"/>
              <a:t>Model Limitations:</a:t>
            </a:r>
            <a:endParaRPr lang="en-IN" dirty="0"/>
          </a:p>
          <a:p>
            <a:pPr lvl="1"/>
            <a:r>
              <a:rPr lang="en-IN" dirty="0"/>
              <a:t> </a:t>
            </a:r>
            <a:r>
              <a:rPr lang="en-IN" b="1" dirty="0"/>
              <a:t>Imbalanced classes</a:t>
            </a:r>
            <a:r>
              <a:rPr lang="en-IN" dirty="0"/>
              <a:t> could affect recall and precision.</a:t>
            </a:r>
          </a:p>
          <a:p>
            <a:pPr lvl="1"/>
            <a:r>
              <a:rPr lang="en-IN" b="1" dirty="0"/>
              <a:t>Complex models</a:t>
            </a:r>
            <a:r>
              <a:rPr lang="en-IN" dirty="0"/>
              <a:t> (e.g., XGBoost) may lack interpretability for clinicians.</a:t>
            </a:r>
          </a:p>
          <a:p>
            <a:pPr lvl="1"/>
            <a:r>
              <a:rPr lang="en-IN" dirty="0"/>
              <a:t> Risk of </a:t>
            </a:r>
            <a:r>
              <a:rPr lang="en-IN" b="1" dirty="0"/>
              <a:t>overfitting</a:t>
            </a:r>
            <a:r>
              <a:rPr lang="en-IN" dirty="0"/>
              <a:t> if models are not carefully cross-validated.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93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80F1D3-7650-4307-A001-0163AD37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colorful rectangular boxes with question marks&#10;&#10;AI-generated content may be incorrect.">
            <a:extLst>
              <a:ext uri="{FF2B5EF4-FFF2-40B4-BE49-F238E27FC236}">
                <a16:creationId xmlns:a16="http://schemas.microsoft.com/office/drawing/2014/main" id="{2F366A2B-9C1F-369E-F664-29E81C295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46" r="1862" b="-1"/>
          <a:stretch>
            <a:fillRect/>
          </a:stretch>
        </p:blipFill>
        <p:spPr>
          <a:xfrm>
            <a:off x="1695450" y="283941"/>
            <a:ext cx="8801100" cy="5955873"/>
          </a:xfrm>
          <a:custGeom>
            <a:avLst/>
            <a:gdLst/>
            <a:ahLst/>
            <a:cxnLst/>
            <a:rect l="l" t="t" r="r" b="b"/>
            <a:pathLst>
              <a:path w="8678780" h="5873097">
                <a:moveTo>
                  <a:pt x="1379513" y="25"/>
                </a:moveTo>
                <a:cubicBezTo>
                  <a:pt x="1399326" y="458"/>
                  <a:pt x="1419819" y="6516"/>
                  <a:pt x="1438386" y="8439"/>
                </a:cubicBezTo>
                <a:cubicBezTo>
                  <a:pt x="1848256" y="51517"/>
                  <a:pt x="2258124" y="98056"/>
                  <a:pt x="2668443" y="139209"/>
                </a:cubicBezTo>
                <a:cubicBezTo>
                  <a:pt x="3052045" y="177671"/>
                  <a:pt x="3438361" y="186516"/>
                  <a:pt x="3823773" y="206516"/>
                </a:cubicBezTo>
                <a:cubicBezTo>
                  <a:pt x="4290252" y="230748"/>
                  <a:pt x="4755825" y="264980"/>
                  <a:pt x="5219588" y="318825"/>
                </a:cubicBezTo>
                <a:cubicBezTo>
                  <a:pt x="5541595" y="356518"/>
                  <a:pt x="5866772" y="382670"/>
                  <a:pt x="6193307" y="352672"/>
                </a:cubicBezTo>
                <a:cubicBezTo>
                  <a:pt x="6209610" y="351131"/>
                  <a:pt x="6228180" y="346134"/>
                  <a:pt x="6241767" y="351131"/>
                </a:cubicBezTo>
                <a:cubicBezTo>
                  <a:pt x="6400280" y="407287"/>
                  <a:pt x="6573284" y="366901"/>
                  <a:pt x="6737683" y="402287"/>
                </a:cubicBezTo>
                <a:cubicBezTo>
                  <a:pt x="6695564" y="538826"/>
                  <a:pt x="6514862" y="527670"/>
                  <a:pt x="6412962" y="622288"/>
                </a:cubicBezTo>
                <a:cubicBezTo>
                  <a:pt x="6579172" y="659979"/>
                  <a:pt x="6728627" y="698057"/>
                  <a:pt x="6880346" y="726518"/>
                </a:cubicBezTo>
                <a:cubicBezTo>
                  <a:pt x="7041122" y="756519"/>
                  <a:pt x="7177442" y="837673"/>
                  <a:pt x="7334594" y="873826"/>
                </a:cubicBezTo>
                <a:cubicBezTo>
                  <a:pt x="7368112" y="881518"/>
                  <a:pt x="7408419" y="908442"/>
                  <a:pt x="7420192" y="934596"/>
                </a:cubicBezTo>
                <a:cubicBezTo>
                  <a:pt x="7458235" y="1019211"/>
                  <a:pt x="8217735" y="1256521"/>
                  <a:pt x="8128063" y="1331904"/>
                </a:cubicBezTo>
                <a:cubicBezTo>
                  <a:pt x="8090926" y="1363059"/>
                  <a:pt x="8042918" y="1385367"/>
                  <a:pt x="7992648" y="1416136"/>
                </a:cubicBezTo>
                <a:cubicBezTo>
                  <a:pt x="8068283" y="1474214"/>
                  <a:pt x="8153426" y="1499598"/>
                  <a:pt x="8244004" y="1516906"/>
                </a:cubicBezTo>
                <a:cubicBezTo>
                  <a:pt x="8271178" y="1522290"/>
                  <a:pt x="8297900" y="1533059"/>
                  <a:pt x="8300615" y="1559214"/>
                </a:cubicBezTo>
                <a:cubicBezTo>
                  <a:pt x="8303332" y="1586521"/>
                  <a:pt x="8275706" y="1597289"/>
                  <a:pt x="8252610" y="1609983"/>
                </a:cubicBezTo>
                <a:cubicBezTo>
                  <a:pt x="8220454" y="1627674"/>
                  <a:pt x="8189205" y="1643059"/>
                  <a:pt x="8148444" y="1645368"/>
                </a:cubicBezTo>
                <a:cubicBezTo>
                  <a:pt x="8081415" y="1648828"/>
                  <a:pt x="8049262" y="1698059"/>
                  <a:pt x="8010314" y="1734983"/>
                </a:cubicBezTo>
                <a:cubicBezTo>
                  <a:pt x="7988574" y="1755753"/>
                  <a:pt x="7977704" y="1797675"/>
                  <a:pt x="8015746" y="1804984"/>
                </a:cubicBezTo>
                <a:cubicBezTo>
                  <a:pt x="8107232" y="1822675"/>
                  <a:pt x="8099984" y="1873831"/>
                  <a:pt x="8097722" y="1931908"/>
                </a:cubicBezTo>
                <a:cubicBezTo>
                  <a:pt x="8094550" y="2003830"/>
                  <a:pt x="8040654" y="2036908"/>
                  <a:pt x="7974534" y="2064601"/>
                </a:cubicBezTo>
                <a:cubicBezTo>
                  <a:pt x="7951888" y="2074215"/>
                  <a:pt x="7919734" y="2073829"/>
                  <a:pt x="7911128" y="2103831"/>
                </a:cubicBezTo>
                <a:cubicBezTo>
                  <a:pt x="7948266" y="2132293"/>
                  <a:pt x="7993555" y="2109215"/>
                  <a:pt x="8033411" y="2117292"/>
                </a:cubicBezTo>
                <a:cubicBezTo>
                  <a:pt x="8066471" y="2123831"/>
                  <a:pt x="8121271" y="2120370"/>
                  <a:pt x="8075982" y="2172677"/>
                </a:cubicBezTo>
                <a:cubicBezTo>
                  <a:pt x="8062847" y="2187676"/>
                  <a:pt x="8078246" y="2199215"/>
                  <a:pt x="8095004" y="2200369"/>
                </a:cubicBezTo>
                <a:cubicBezTo>
                  <a:pt x="8229060" y="2212293"/>
                  <a:pt x="8167466" y="2318063"/>
                  <a:pt x="8210492" y="2373833"/>
                </a:cubicBezTo>
                <a:cubicBezTo>
                  <a:pt x="8222264" y="2389215"/>
                  <a:pt x="8209584" y="2415754"/>
                  <a:pt x="8191016" y="2422293"/>
                </a:cubicBezTo>
                <a:cubicBezTo>
                  <a:pt x="8072357" y="2465372"/>
                  <a:pt x="8056054" y="2568063"/>
                  <a:pt x="7998536" y="2656525"/>
                </a:cubicBezTo>
                <a:cubicBezTo>
                  <a:pt x="8061036" y="2691525"/>
                  <a:pt x="8135764" y="2699217"/>
                  <a:pt x="8203244" y="2721909"/>
                </a:cubicBezTo>
                <a:cubicBezTo>
                  <a:pt x="8273442" y="2745756"/>
                  <a:pt x="8273442" y="2763447"/>
                  <a:pt x="8215472" y="2832678"/>
                </a:cubicBezTo>
                <a:cubicBezTo>
                  <a:pt x="8366284" y="2847680"/>
                  <a:pt x="8366284" y="2847680"/>
                  <a:pt x="8319638" y="2956526"/>
                </a:cubicBezTo>
                <a:cubicBezTo>
                  <a:pt x="8445996" y="2966525"/>
                  <a:pt x="8529327" y="3018064"/>
                  <a:pt x="8548800" y="3130757"/>
                </a:cubicBezTo>
                <a:cubicBezTo>
                  <a:pt x="8558311" y="3185372"/>
                  <a:pt x="8615377" y="3211141"/>
                  <a:pt x="8678780" y="3247679"/>
                </a:cubicBezTo>
                <a:cubicBezTo>
                  <a:pt x="8599978" y="3283066"/>
                  <a:pt x="8546537" y="3356911"/>
                  <a:pt x="8454599" y="3278833"/>
                </a:cubicBezTo>
                <a:cubicBezTo>
                  <a:pt x="8421087" y="3250373"/>
                  <a:pt x="8424254" y="3286526"/>
                  <a:pt x="8419728" y="3296911"/>
                </a:cubicBezTo>
                <a:cubicBezTo>
                  <a:pt x="8408859" y="3322295"/>
                  <a:pt x="8431501" y="3339218"/>
                  <a:pt x="8446448" y="3358448"/>
                </a:cubicBezTo>
                <a:cubicBezTo>
                  <a:pt x="8460939" y="3377681"/>
                  <a:pt x="8478149" y="3398064"/>
                  <a:pt x="8482226" y="3419605"/>
                </a:cubicBezTo>
                <a:cubicBezTo>
                  <a:pt x="8484942" y="3434604"/>
                  <a:pt x="8471809" y="3456526"/>
                  <a:pt x="8457318" y="3467682"/>
                </a:cubicBezTo>
                <a:cubicBezTo>
                  <a:pt x="8381232" y="3526527"/>
                  <a:pt x="8426520" y="3658836"/>
                  <a:pt x="8282501" y="3675759"/>
                </a:cubicBezTo>
                <a:cubicBezTo>
                  <a:pt x="8217735" y="3683450"/>
                  <a:pt x="8186486" y="3731913"/>
                  <a:pt x="8138932" y="3758451"/>
                </a:cubicBezTo>
                <a:cubicBezTo>
                  <a:pt x="7973628" y="3851144"/>
                  <a:pt x="7863120" y="3970376"/>
                  <a:pt x="7811946" y="4134221"/>
                </a:cubicBezTo>
                <a:cubicBezTo>
                  <a:pt x="7797906" y="4179605"/>
                  <a:pt x="7744010" y="4216145"/>
                  <a:pt x="7709139" y="4256145"/>
                </a:cubicBezTo>
                <a:cubicBezTo>
                  <a:pt x="7725896" y="4285376"/>
                  <a:pt x="7817379" y="4222298"/>
                  <a:pt x="7785224" y="4299221"/>
                </a:cubicBezTo>
                <a:cubicBezTo>
                  <a:pt x="7760768" y="4356915"/>
                  <a:pt x="7698269" y="4392684"/>
                  <a:pt x="7639392" y="4426916"/>
                </a:cubicBezTo>
                <a:cubicBezTo>
                  <a:pt x="7572364" y="4465762"/>
                  <a:pt x="7498091" y="4496914"/>
                  <a:pt x="7467746" y="4568838"/>
                </a:cubicBezTo>
                <a:cubicBezTo>
                  <a:pt x="7461405" y="4584223"/>
                  <a:pt x="7441025" y="4600376"/>
                  <a:pt x="7422910" y="4606531"/>
                </a:cubicBezTo>
                <a:cubicBezTo>
                  <a:pt x="6478176" y="5872304"/>
                  <a:pt x="4152572" y="5880765"/>
                  <a:pt x="3884462" y="5871919"/>
                </a:cubicBezTo>
                <a:cubicBezTo>
                  <a:pt x="3559738" y="5860765"/>
                  <a:pt x="3252674" y="5782688"/>
                  <a:pt x="2951503" y="5685381"/>
                </a:cubicBezTo>
                <a:cubicBezTo>
                  <a:pt x="2824239" y="5644226"/>
                  <a:pt x="2706035" y="5585765"/>
                  <a:pt x="2582393" y="5540381"/>
                </a:cubicBezTo>
                <a:cubicBezTo>
                  <a:pt x="2411654" y="5477686"/>
                  <a:pt x="2279862" y="5358071"/>
                  <a:pt x="2109575" y="5307686"/>
                </a:cubicBezTo>
                <a:cubicBezTo>
                  <a:pt x="1934305" y="5255763"/>
                  <a:pt x="1784398" y="5160762"/>
                  <a:pt x="1604145" y="5120379"/>
                </a:cubicBezTo>
                <a:cubicBezTo>
                  <a:pt x="1509040" y="5098840"/>
                  <a:pt x="1417102" y="5059994"/>
                  <a:pt x="1432046" y="4948840"/>
                </a:cubicBezTo>
                <a:cubicBezTo>
                  <a:pt x="1436123" y="4917301"/>
                  <a:pt x="1411214" y="4891532"/>
                  <a:pt x="1371813" y="4900763"/>
                </a:cubicBezTo>
                <a:cubicBezTo>
                  <a:pt x="1296633" y="4918071"/>
                  <a:pt x="1262665" y="4872300"/>
                  <a:pt x="1220998" y="4838069"/>
                </a:cubicBezTo>
                <a:cubicBezTo>
                  <a:pt x="1146725" y="4777302"/>
                  <a:pt x="1076074" y="4712685"/>
                  <a:pt x="957869" y="4702684"/>
                </a:cubicBezTo>
                <a:cubicBezTo>
                  <a:pt x="980512" y="4654991"/>
                  <a:pt x="1019009" y="4661916"/>
                  <a:pt x="1054336" y="4671915"/>
                </a:cubicBezTo>
                <a:cubicBezTo>
                  <a:pt x="1147177" y="4698070"/>
                  <a:pt x="1239115" y="4727684"/>
                  <a:pt x="1331957" y="4753839"/>
                </a:cubicBezTo>
                <a:cubicBezTo>
                  <a:pt x="1392645" y="4770763"/>
                  <a:pt x="1452881" y="4794609"/>
                  <a:pt x="1533949" y="4775761"/>
                </a:cubicBezTo>
                <a:cubicBezTo>
                  <a:pt x="1464202" y="4679607"/>
                  <a:pt x="1345545" y="4662300"/>
                  <a:pt x="1249533" y="4632685"/>
                </a:cubicBezTo>
                <a:cubicBezTo>
                  <a:pt x="1129515" y="4595378"/>
                  <a:pt x="1058865" y="4524991"/>
                  <a:pt x="974172" y="4446530"/>
                </a:cubicBezTo>
                <a:cubicBezTo>
                  <a:pt x="1062487" y="4427683"/>
                  <a:pt x="1117287" y="4485377"/>
                  <a:pt x="1186579" y="4482299"/>
                </a:cubicBezTo>
                <a:cubicBezTo>
                  <a:pt x="1190203" y="4472300"/>
                  <a:pt x="1196544" y="4457684"/>
                  <a:pt x="1195637" y="4457299"/>
                </a:cubicBezTo>
                <a:cubicBezTo>
                  <a:pt x="1082415" y="4414222"/>
                  <a:pt x="1029426" y="4333453"/>
                  <a:pt x="1011761" y="4235759"/>
                </a:cubicBezTo>
                <a:cubicBezTo>
                  <a:pt x="1002706" y="4185376"/>
                  <a:pt x="961492" y="4169607"/>
                  <a:pt x="920731" y="4146528"/>
                </a:cubicBezTo>
                <a:cubicBezTo>
                  <a:pt x="778522" y="4064606"/>
                  <a:pt x="628163" y="3990375"/>
                  <a:pt x="511316" y="3877683"/>
                </a:cubicBezTo>
                <a:cubicBezTo>
                  <a:pt x="646279" y="3892682"/>
                  <a:pt x="754521" y="3966143"/>
                  <a:pt x="899898" y="3997682"/>
                </a:cubicBezTo>
                <a:cubicBezTo>
                  <a:pt x="784411" y="3873836"/>
                  <a:pt x="634956" y="3811144"/>
                  <a:pt x="498636" y="3736143"/>
                </a:cubicBezTo>
                <a:cubicBezTo>
                  <a:pt x="436588" y="3701912"/>
                  <a:pt x="379073" y="3658065"/>
                  <a:pt x="303890" y="3639604"/>
                </a:cubicBezTo>
                <a:cubicBezTo>
                  <a:pt x="277170" y="3633065"/>
                  <a:pt x="233240" y="3619219"/>
                  <a:pt x="254527" y="3582680"/>
                </a:cubicBezTo>
                <a:cubicBezTo>
                  <a:pt x="272641" y="3552297"/>
                  <a:pt x="308419" y="3561526"/>
                  <a:pt x="341028" y="3570373"/>
                </a:cubicBezTo>
                <a:cubicBezTo>
                  <a:pt x="419378" y="3592297"/>
                  <a:pt x="500446" y="3592682"/>
                  <a:pt x="606424" y="3592297"/>
                </a:cubicBezTo>
                <a:cubicBezTo>
                  <a:pt x="517657" y="3491912"/>
                  <a:pt x="355067" y="3521913"/>
                  <a:pt x="278984" y="3416526"/>
                </a:cubicBezTo>
                <a:cubicBezTo>
                  <a:pt x="374088" y="3398064"/>
                  <a:pt x="447458" y="3436142"/>
                  <a:pt x="524452" y="3443448"/>
                </a:cubicBezTo>
                <a:cubicBezTo>
                  <a:pt x="594195" y="3449987"/>
                  <a:pt x="611405" y="3432296"/>
                  <a:pt x="595102" y="3374218"/>
                </a:cubicBezTo>
                <a:cubicBezTo>
                  <a:pt x="569741" y="3283833"/>
                  <a:pt x="607782" y="3237678"/>
                  <a:pt x="709231" y="3262295"/>
                </a:cubicBezTo>
                <a:cubicBezTo>
                  <a:pt x="803432" y="3285372"/>
                  <a:pt x="813394" y="3251526"/>
                  <a:pt x="788033" y="3199987"/>
                </a:cubicBezTo>
                <a:cubicBezTo>
                  <a:pt x="751802" y="3124988"/>
                  <a:pt x="793015" y="3066910"/>
                  <a:pt x="821094" y="3003833"/>
                </a:cubicBezTo>
                <a:cubicBezTo>
                  <a:pt x="864120" y="2907680"/>
                  <a:pt x="846003" y="2860755"/>
                  <a:pt x="753161" y="2789218"/>
                </a:cubicBezTo>
                <a:cubicBezTo>
                  <a:pt x="701080" y="2749216"/>
                  <a:pt x="644921" y="2715371"/>
                  <a:pt x="569285" y="2680756"/>
                </a:cubicBezTo>
                <a:cubicBezTo>
                  <a:pt x="743651" y="2661909"/>
                  <a:pt x="560683" y="2598448"/>
                  <a:pt x="622275" y="2558832"/>
                </a:cubicBezTo>
                <a:cubicBezTo>
                  <a:pt x="745462" y="2542678"/>
                  <a:pt x="846003" y="2668833"/>
                  <a:pt x="1013576" y="2632679"/>
                </a:cubicBezTo>
                <a:cubicBezTo>
                  <a:pt x="806602" y="2523446"/>
                  <a:pt x="577892" y="2487677"/>
                  <a:pt x="427984" y="2342293"/>
                </a:cubicBezTo>
                <a:cubicBezTo>
                  <a:pt x="462405" y="2309216"/>
                  <a:pt x="496823" y="2339985"/>
                  <a:pt x="526263" y="2327678"/>
                </a:cubicBezTo>
                <a:cubicBezTo>
                  <a:pt x="525356" y="2319985"/>
                  <a:pt x="527622" y="2308446"/>
                  <a:pt x="522186" y="2304986"/>
                </a:cubicBezTo>
                <a:cubicBezTo>
                  <a:pt x="410323" y="2225754"/>
                  <a:pt x="408509" y="2223831"/>
                  <a:pt x="528526" y="2165368"/>
                </a:cubicBezTo>
                <a:cubicBezTo>
                  <a:pt x="570645" y="2144984"/>
                  <a:pt x="567023" y="2126906"/>
                  <a:pt x="544832" y="2101138"/>
                </a:cubicBezTo>
                <a:cubicBezTo>
                  <a:pt x="528978" y="2083061"/>
                  <a:pt x="509957" y="2066906"/>
                  <a:pt x="519016" y="2027291"/>
                </a:cubicBezTo>
                <a:cubicBezTo>
                  <a:pt x="584685" y="2078062"/>
                  <a:pt x="902162" y="2061522"/>
                  <a:pt x="958321" y="2056137"/>
                </a:cubicBezTo>
                <a:cubicBezTo>
                  <a:pt x="1021272" y="2050369"/>
                  <a:pt x="1083319" y="2025753"/>
                  <a:pt x="1149440" y="2039214"/>
                </a:cubicBezTo>
                <a:cubicBezTo>
                  <a:pt x="1202430" y="2049985"/>
                  <a:pt x="1447897" y="2154215"/>
                  <a:pt x="1482772" y="2034599"/>
                </a:cubicBezTo>
                <a:cubicBezTo>
                  <a:pt x="1484583" y="2028831"/>
                  <a:pt x="1583765" y="2042293"/>
                  <a:pt x="1637208" y="2048831"/>
                </a:cubicBezTo>
                <a:cubicBezTo>
                  <a:pt x="1684309" y="2054216"/>
                  <a:pt x="1737297" y="2078062"/>
                  <a:pt x="1768999" y="2030369"/>
                </a:cubicBezTo>
                <a:cubicBezTo>
                  <a:pt x="1787568" y="2002293"/>
                  <a:pt x="1711030" y="1948062"/>
                  <a:pt x="1642642" y="1943445"/>
                </a:cubicBezTo>
                <a:cubicBezTo>
                  <a:pt x="1583312" y="1939214"/>
                  <a:pt x="1521266" y="1933060"/>
                  <a:pt x="1464655" y="1944599"/>
                </a:cubicBezTo>
                <a:cubicBezTo>
                  <a:pt x="1394911" y="1958446"/>
                  <a:pt x="1357322" y="1936138"/>
                  <a:pt x="1337846" y="1888061"/>
                </a:cubicBezTo>
                <a:cubicBezTo>
                  <a:pt x="1316106" y="1834985"/>
                  <a:pt x="1274439" y="1810368"/>
                  <a:pt x="1216924" y="1785752"/>
                </a:cubicBezTo>
                <a:cubicBezTo>
                  <a:pt x="1077431" y="1726138"/>
                  <a:pt x="943377" y="1657291"/>
                  <a:pt x="790299" y="1622676"/>
                </a:cubicBezTo>
                <a:cubicBezTo>
                  <a:pt x="759953" y="1615751"/>
                  <a:pt x="726441" y="1606521"/>
                  <a:pt x="712401" y="1560751"/>
                </a:cubicBezTo>
                <a:cubicBezTo>
                  <a:pt x="1126798" y="1629213"/>
                  <a:pt x="1504511" y="1807676"/>
                  <a:pt x="1932039" y="1797291"/>
                </a:cubicBezTo>
                <a:cubicBezTo>
                  <a:pt x="1815195" y="1740752"/>
                  <a:pt x="1679780" y="1737675"/>
                  <a:pt x="1555234" y="1698059"/>
                </a:cubicBezTo>
                <a:cubicBezTo>
                  <a:pt x="1643549" y="1668444"/>
                  <a:pt x="1726428" y="1699213"/>
                  <a:pt x="1810212" y="1716137"/>
                </a:cubicBezTo>
                <a:cubicBezTo>
                  <a:pt x="1880410" y="1729982"/>
                  <a:pt x="1943817" y="1732290"/>
                  <a:pt x="1951515" y="1649598"/>
                </a:cubicBezTo>
                <a:cubicBezTo>
                  <a:pt x="1948798" y="1644214"/>
                  <a:pt x="1949249" y="1637291"/>
                  <a:pt x="1949704" y="1630753"/>
                </a:cubicBezTo>
                <a:cubicBezTo>
                  <a:pt x="1926152" y="1596522"/>
                  <a:pt x="1889468" y="1578830"/>
                  <a:pt x="1845990" y="1568828"/>
                </a:cubicBezTo>
                <a:cubicBezTo>
                  <a:pt x="1819722" y="1562674"/>
                  <a:pt x="1784851" y="1553443"/>
                  <a:pt x="1785302" y="1528829"/>
                </a:cubicBezTo>
                <a:cubicBezTo>
                  <a:pt x="1786662" y="1437674"/>
                  <a:pt x="1702878" y="1411136"/>
                  <a:pt x="1619092" y="1384597"/>
                </a:cubicBezTo>
                <a:cubicBezTo>
                  <a:pt x="1665740" y="1339213"/>
                  <a:pt x="1702423" y="1372674"/>
                  <a:pt x="1737750" y="1369214"/>
                </a:cubicBezTo>
                <a:cubicBezTo>
                  <a:pt x="1760848" y="1366906"/>
                  <a:pt x="1781679" y="1362675"/>
                  <a:pt x="1781679" y="1339213"/>
                </a:cubicBezTo>
                <a:cubicBezTo>
                  <a:pt x="1782132" y="1319597"/>
                  <a:pt x="1771262" y="1297288"/>
                  <a:pt x="1748620" y="1296905"/>
                </a:cubicBezTo>
                <a:cubicBezTo>
                  <a:pt x="1606863" y="1293442"/>
                  <a:pt x="1528513" y="1167288"/>
                  <a:pt x="1381324" y="1166904"/>
                </a:cubicBezTo>
                <a:cubicBezTo>
                  <a:pt x="1293462" y="1166904"/>
                  <a:pt x="1427065" y="1095751"/>
                  <a:pt x="1352792" y="1066135"/>
                </a:cubicBezTo>
                <a:cubicBezTo>
                  <a:pt x="1336486" y="1059596"/>
                  <a:pt x="1395363" y="1049597"/>
                  <a:pt x="1421631" y="1051135"/>
                </a:cubicBezTo>
                <a:cubicBezTo>
                  <a:pt x="1447445" y="1052673"/>
                  <a:pt x="1470543" y="1071519"/>
                  <a:pt x="1501793" y="1058058"/>
                </a:cubicBezTo>
                <a:cubicBezTo>
                  <a:pt x="1519003" y="1009981"/>
                  <a:pt x="1474621" y="992289"/>
                  <a:pt x="1437935" y="978826"/>
                </a:cubicBezTo>
                <a:cubicBezTo>
                  <a:pt x="1353244" y="947673"/>
                  <a:pt x="1270817" y="909981"/>
                  <a:pt x="1177975" y="898826"/>
                </a:cubicBezTo>
                <a:cubicBezTo>
                  <a:pt x="1144915" y="894980"/>
                  <a:pt x="1225528" y="843440"/>
                  <a:pt x="1241378" y="825366"/>
                </a:cubicBezTo>
                <a:cubicBezTo>
                  <a:pt x="867743" y="635366"/>
                  <a:pt x="418474" y="644980"/>
                  <a:pt x="0" y="491517"/>
                </a:cubicBezTo>
                <a:cubicBezTo>
                  <a:pt x="92391" y="461518"/>
                  <a:pt x="160326" y="483440"/>
                  <a:pt x="223277" y="488057"/>
                </a:cubicBezTo>
                <a:cubicBezTo>
                  <a:pt x="380429" y="499594"/>
                  <a:pt x="535773" y="523440"/>
                  <a:pt x="692473" y="537671"/>
                </a:cubicBezTo>
                <a:cubicBezTo>
                  <a:pt x="769465" y="544594"/>
                  <a:pt x="841022" y="570749"/>
                  <a:pt x="927071" y="529211"/>
                </a:cubicBezTo>
                <a:cubicBezTo>
                  <a:pt x="984589" y="501518"/>
                  <a:pt x="1076527" y="531517"/>
                  <a:pt x="1147177" y="556134"/>
                </a:cubicBezTo>
                <a:cubicBezTo>
                  <a:pt x="1205600" y="576517"/>
                  <a:pt x="1261306" y="581901"/>
                  <a:pt x="1338752" y="556134"/>
                </a:cubicBezTo>
                <a:cubicBezTo>
                  <a:pt x="1268554" y="540364"/>
                  <a:pt x="1214658" y="526519"/>
                  <a:pt x="1159406" y="516901"/>
                </a:cubicBezTo>
                <a:cubicBezTo>
                  <a:pt x="1115475" y="509211"/>
                  <a:pt x="1220094" y="478056"/>
                  <a:pt x="1273535" y="481902"/>
                </a:cubicBezTo>
                <a:cubicBezTo>
                  <a:pt x="1348263" y="487287"/>
                  <a:pt x="1306144" y="467287"/>
                  <a:pt x="1293462" y="439595"/>
                </a:cubicBezTo>
                <a:cubicBezTo>
                  <a:pt x="1279875" y="409979"/>
                  <a:pt x="1320183" y="400749"/>
                  <a:pt x="1345545" y="406900"/>
                </a:cubicBezTo>
                <a:cubicBezTo>
                  <a:pt x="1442916" y="431133"/>
                  <a:pt x="1539834" y="388441"/>
                  <a:pt x="1640379" y="423057"/>
                </a:cubicBezTo>
                <a:cubicBezTo>
                  <a:pt x="1615015" y="337670"/>
                  <a:pt x="1560215" y="300363"/>
                  <a:pt x="1445634" y="288439"/>
                </a:cubicBezTo>
                <a:cubicBezTo>
                  <a:pt x="1402608" y="283826"/>
                  <a:pt x="1357773" y="290748"/>
                  <a:pt x="1320636" y="266131"/>
                </a:cubicBezTo>
                <a:cubicBezTo>
                  <a:pt x="1299349" y="251902"/>
                  <a:pt x="1275346" y="234978"/>
                  <a:pt x="1292104" y="208824"/>
                </a:cubicBezTo>
                <a:cubicBezTo>
                  <a:pt x="1303877" y="190363"/>
                  <a:pt x="1329242" y="190363"/>
                  <a:pt x="1350074" y="196517"/>
                </a:cubicBezTo>
                <a:cubicBezTo>
                  <a:pt x="1443371" y="223826"/>
                  <a:pt x="1540741" y="233825"/>
                  <a:pt x="1638113" y="243826"/>
                </a:cubicBezTo>
                <a:cubicBezTo>
                  <a:pt x="1653059" y="245364"/>
                  <a:pt x="1669814" y="250365"/>
                  <a:pt x="1686573" y="224977"/>
                </a:cubicBezTo>
                <a:cubicBezTo>
                  <a:pt x="1504511" y="183824"/>
                  <a:pt x="1331505" y="125362"/>
                  <a:pt x="1144459" y="102670"/>
                </a:cubicBezTo>
                <a:cubicBezTo>
                  <a:pt x="1147177" y="91900"/>
                  <a:pt x="1149896" y="81131"/>
                  <a:pt x="1152614" y="70362"/>
                </a:cubicBezTo>
                <a:cubicBezTo>
                  <a:pt x="1298896" y="85746"/>
                  <a:pt x="1445182" y="101131"/>
                  <a:pt x="1629961" y="120363"/>
                </a:cubicBezTo>
                <a:cubicBezTo>
                  <a:pt x="1516284" y="59207"/>
                  <a:pt x="1408951" y="79594"/>
                  <a:pt x="1324712" y="25362"/>
                </a:cubicBezTo>
                <a:cubicBezTo>
                  <a:pt x="1340563" y="4786"/>
                  <a:pt x="1359698" y="-407"/>
                  <a:pt x="1379513" y="2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314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CA03E-A7FC-36F8-A003-347143F8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055"/>
          </a:xfrm>
        </p:spPr>
        <p:txBody>
          <a:bodyPr/>
          <a:lstStyle/>
          <a:p>
            <a:r>
              <a:rPr lang="en-IN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9589-0809-5F0A-B7FD-135CDFE35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180"/>
            <a:ext cx="10515600" cy="4983783"/>
          </a:xfrm>
        </p:spPr>
        <p:txBody>
          <a:bodyPr>
            <a:normAutofit/>
          </a:bodyPr>
          <a:lstStyle/>
          <a:p>
            <a:r>
              <a:rPr lang="en-US" sz="2400" b="1" dirty="0"/>
              <a:t>Impact: </a:t>
            </a:r>
            <a:r>
              <a:rPr lang="en-US" sz="2000" dirty="0"/>
              <a:t>Respiratory cancers—particularly lung and bronchial cancers remain among the leading causes of cancer-related mortality worldwide. Despite advances in medical imaging, surgical procedures, and targeted therapies, these cancers often present at advanced stages, limiting treatment options and lowering long-term survival rates. The global health burden is substantial, both in terms of lives lost and healthcare costs, highlighting the critical need for early and accurate prognosis tools</a:t>
            </a:r>
          </a:p>
          <a:p>
            <a:r>
              <a:rPr lang="en-US" b="1" dirty="0"/>
              <a:t>Challenge: </a:t>
            </a:r>
            <a:r>
              <a:rPr lang="en-US" sz="2000" dirty="0"/>
              <a:t>Predicting survival outcomes for respiratory cancer patients poses significant challenges. These include:</a:t>
            </a:r>
          </a:p>
          <a:p>
            <a:pPr lvl="1"/>
            <a:r>
              <a:rPr lang="en-US" sz="2000" dirty="0"/>
              <a:t> The </a:t>
            </a:r>
            <a:r>
              <a:rPr lang="en-US" sz="2000" b="1" dirty="0"/>
              <a:t>heterogeneous nature of tumor biology</a:t>
            </a:r>
            <a:r>
              <a:rPr lang="en-US" sz="2000" dirty="0"/>
              <a:t> across patients.</a:t>
            </a:r>
          </a:p>
          <a:p>
            <a:pPr lvl="1"/>
            <a:r>
              <a:rPr lang="en-US" sz="2000" b="1" dirty="0"/>
              <a:t> Diagnostic limitations</a:t>
            </a:r>
            <a:r>
              <a:rPr lang="en-US" sz="2000" dirty="0"/>
              <a:t>, particularly in resource-constrained settings where                  comprehensive genomic or biomarker data may not be available.</a:t>
            </a:r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complex interplay</a:t>
            </a:r>
            <a:r>
              <a:rPr lang="en-US" sz="2000" dirty="0"/>
              <a:t> of demographic, pathological, and clinical variables      influencing disease progression.</a:t>
            </a:r>
          </a:p>
          <a:p>
            <a:pPr lvl="1"/>
            <a:r>
              <a:rPr lang="en-US" sz="2000" dirty="0"/>
              <a:t>Traditional statistical models often fall short in capturing nonlinear relationships or interactions within high-dimensional healthcare data.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25773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081F-9B1D-BAFC-A1F9-C147E48C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DB48-CD98-4FE6-5457-F3B757C78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Solution:</a:t>
            </a:r>
            <a:br>
              <a:rPr lang="en-US" dirty="0"/>
            </a:br>
            <a:r>
              <a:rPr lang="en-US" dirty="0"/>
              <a:t>Machine learning offers a promising solution by leveraging large-scale, structured datasets—like the SEER (Surveillance, Epidemiology, and End Results) database—to uncover complex, non-obvious patterns associated with patient survival. </a:t>
            </a:r>
          </a:p>
          <a:p>
            <a:pPr>
              <a:buNone/>
            </a:pPr>
            <a:r>
              <a:rPr lang="en-US" dirty="0"/>
              <a:t>These models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</a:t>
            </a:r>
            <a:r>
              <a:rPr lang="en-US" b="1" dirty="0"/>
              <a:t>multivariate data efficiently</a:t>
            </a:r>
            <a:r>
              <a:rPr lang="en-US" dirty="0"/>
              <a:t>, incorporating demographic, clinical, and pathological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</a:t>
            </a:r>
            <a:r>
              <a:rPr lang="en-US" b="1" dirty="0"/>
              <a:t>data-driven risk stratification</a:t>
            </a:r>
            <a:r>
              <a:rPr lang="en-US" dirty="0"/>
              <a:t> to identify high-risk patients early.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</a:t>
            </a:r>
            <a:r>
              <a:rPr lang="en-US" b="1" dirty="0"/>
              <a:t>clinical decision-making</a:t>
            </a:r>
            <a:r>
              <a:rPr lang="en-US" dirty="0"/>
              <a:t> by offering interpretable and accurate survival predictions. In doing so, machine learning serves as a powerful decision support tool, augmenting traditional clinical judgment and improving patient management and prognosis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0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01A1-6023-82E7-4AB4-E9A33295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059B-6F83-CCFE-FAA5-BB3148E5C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Source:</a:t>
            </a:r>
            <a:r>
              <a:rPr lang="en-IN" dirty="0"/>
              <a:t> </a:t>
            </a:r>
            <a:r>
              <a:rPr lang="en-IN" sz="2600" dirty="0"/>
              <a:t>SEER (Surveillance, Epidemiology, and End Results) - National Cancer Institute</a:t>
            </a:r>
          </a:p>
          <a:p>
            <a:r>
              <a:rPr lang="en-IN" b="1" dirty="0"/>
              <a:t>Dataset Features:</a:t>
            </a:r>
            <a:endParaRPr lang="en-IN" dirty="0"/>
          </a:p>
          <a:p>
            <a:pPr lvl="1"/>
            <a:r>
              <a:rPr lang="en-IN" sz="2200" dirty="0"/>
              <a:t>Patient demographics (age, sex, race)</a:t>
            </a:r>
          </a:p>
          <a:p>
            <a:pPr lvl="1"/>
            <a:r>
              <a:rPr lang="en-IN" sz="2200" dirty="0"/>
              <a:t>Tumour characteristics (size, grade, staging, histology)</a:t>
            </a:r>
          </a:p>
          <a:p>
            <a:pPr lvl="1"/>
            <a:r>
              <a:rPr lang="en-IN" sz="2200" dirty="0"/>
              <a:t>Treatment information (surgery, chemotherapy, radiation)</a:t>
            </a:r>
          </a:p>
          <a:p>
            <a:pPr lvl="1"/>
            <a:r>
              <a:rPr lang="en-IN" sz="2200" dirty="0"/>
              <a:t>Survival outcomes and follow-up data</a:t>
            </a:r>
          </a:p>
          <a:p>
            <a:r>
              <a:rPr lang="en-IN" b="1" dirty="0"/>
              <a:t>Challenge:</a:t>
            </a:r>
            <a:r>
              <a:rPr lang="en-IN" dirty="0"/>
              <a:t> </a:t>
            </a:r>
          </a:p>
          <a:p>
            <a:pPr lvl="1"/>
            <a:r>
              <a:rPr lang="en-IN" sz="2200" dirty="0"/>
              <a:t>~50% missing data requiring robust imputation strategies.</a:t>
            </a:r>
          </a:p>
          <a:p>
            <a:pPr lvl="1"/>
            <a:r>
              <a:rPr lang="en-US" sz="2200" dirty="0"/>
              <a:t>Class imbalance in survival and recurrence outcomes</a:t>
            </a:r>
            <a:endParaRPr lang="en-IN" sz="2200" dirty="0"/>
          </a:p>
          <a:p>
            <a:r>
              <a:rPr lang="en-IN" b="1" dirty="0"/>
              <a:t>Target Variable:</a:t>
            </a:r>
            <a:r>
              <a:rPr lang="en-IN" dirty="0"/>
              <a:t> </a:t>
            </a:r>
            <a:r>
              <a:rPr lang="en-IN" sz="2600" dirty="0"/>
              <a:t>5-year survival status (binary classification)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243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FF34-9B5B-B8CB-1A42-FDE2036D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IN" dirty="0"/>
              <a:t>Methodology – Data 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7B99BF-B1E3-6D34-BED3-20F49684DD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5951"/>
            <a:ext cx="9253654" cy="4308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800" dirty="0"/>
              <a:t>      To ensure a robust and replicable data science process, the </a:t>
            </a:r>
            <a:r>
              <a:rPr lang="en-US" sz="1800" b="1" dirty="0"/>
              <a:t>CRISP-DM (Cross Industry Standard Process for Data Mining)</a:t>
            </a:r>
            <a:r>
              <a:rPr lang="en-US" sz="1800" dirty="0"/>
              <a:t> framework was followed. This structured approach guided all stages of the analysis, from understanding the problem domain to model deployment considerations.</a:t>
            </a:r>
          </a:p>
          <a:p>
            <a:pPr>
              <a:buNone/>
            </a:pPr>
            <a:r>
              <a:rPr lang="en-US" sz="1800" b="1" dirty="0"/>
              <a:t>Data Preprocessing Steps: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Missing Data Imputation: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Applied </a:t>
            </a:r>
            <a:r>
              <a:rPr lang="en-US" sz="1800" b="1" dirty="0"/>
              <a:t>K-Nearest Neighbors (KNN) imputation</a:t>
            </a:r>
            <a:r>
              <a:rPr lang="en-US" sz="1800" dirty="0"/>
              <a:t> to address missing values in both numerical and categorical variables.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KNN imputation replaces a missing value with the average (or most frequent) value from its 'k' nearest neighbors, calculated using Euclidean distance (or Hamming distance for categorical data).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This method preserves the underlying distribution and relationships between features, minimizing bias introduced by simpler imputation strategies like mean or mode imputation.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727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22FF-B747-2163-8B48-F4967125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– Preprocessing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47F8-7195-FA37-81F6-3AB0C248E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Preprocessing Pipeline Implementation:</a:t>
            </a:r>
            <a:br>
              <a:rPr lang="en-US" dirty="0"/>
            </a:br>
            <a:r>
              <a:rPr lang="en-US" dirty="0"/>
              <a:t>A modular and reproducible pipeline was constructed using libraries such as scikit-learn to streamline the following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Imputation:</a:t>
            </a:r>
            <a:r>
              <a:rPr lang="en-US" dirty="0"/>
              <a:t> KNN imputer was integrated as the first step to handle missing values consistently across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Encoding Categorical Features:</a:t>
            </a:r>
            <a:r>
              <a:rPr lang="en-US" dirty="0"/>
              <a:t> Applied label encoding  to convert non-numeric categorical attributes into a machine-readable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Scaling:</a:t>
            </a:r>
            <a:r>
              <a:rPr lang="en-US" dirty="0"/>
              <a:t> Standardized numerical attributes using </a:t>
            </a:r>
            <a:r>
              <a:rPr lang="en-US" b="1" dirty="0" err="1"/>
              <a:t>StandardScaler</a:t>
            </a:r>
            <a:r>
              <a:rPr lang="en-US" b="1" dirty="0"/>
              <a:t> </a:t>
            </a:r>
            <a:r>
              <a:rPr lang="en-US" dirty="0"/>
              <a:t>to ensure all features have equal weight in distance-based models and avoid scale dominance in gradient-based algorithms.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5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18EF-AF74-BF7E-EE63-82A711F3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r>
              <a:rPr lang="en-IN" dirty="0"/>
              <a:t>Methodology - Model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AD09B4-F94C-5CF7-9C53-5F8F1958BB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6986"/>
            <a:ext cx="9465527" cy="5261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Regression: </a:t>
            </a:r>
            <a:r>
              <a:rPr lang="en-US" sz="2800" b="1" dirty="0"/>
              <a:t> </a:t>
            </a:r>
            <a:r>
              <a:rPr lang="en-US" sz="2000" dirty="0"/>
              <a:t>Baseline linear model chosen for its simplicity and interpretability</a:t>
            </a:r>
            <a:endParaRPr lang="en-US" sz="2800" dirty="0"/>
          </a:p>
          <a:p>
            <a:r>
              <a:rPr lang="en-US" sz="2800" b="1" dirty="0"/>
              <a:t>Random Forest:  </a:t>
            </a:r>
            <a:r>
              <a:rPr lang="en-US" sz="2000" dirty="0"/>
              <a:t>An ensemble of decision trees that reduces variance through bagging.</a:t>
            </a:r>
          </a:p>
          <a:p>
            <a:r>
              <a:rPr lang="en-US" b="1" dirty="0"/>
              <a:t>XGBoost : </a:t>
            </a:r>
            <a:r>
              <a:rPr lang="en-US" sz="1800" dirty="0"/>
              <a:t>A powerful gradient-boosted framework that iteratively improves prediction performance by correcting previous errors.</a:t>
            </a:r>
          </a:p>
          <a:p>
            <a:r>
              <a:rPr lang="en-US" b="1" dirty="0"/>
              <a:t>LightGBM:  </a:t>
            </a:r>
            <a:r>
              <a:rPr lang="en-US" sz="1800" dirty="0"/>
              <a:t>A gradient boosting variant optimized for speed and memory efficiency.</a:t>
            </a:r>
          </a:p>
          <a:p>
            <a:r>
              <a:rPr lang="en-US" b="1" dirty="0"/>
              <a:t>Support Vector Machine (SVM): </a:t>
            </a:r>
            <a:r>
              <a:rPr lang="en-US" sz="1800" dirty="0"/>
              <a:t> A kernel-based model well-suited for high-dimensional feature spaces</a:t>
            </a:r>
            <a:r>
              <a:rPr lang="en-US" dirty="0"/>
              <a:t>.</a:t>
            </a:r>
            <a:endParaRPr lang="en-US" b="1" dirty="0"/>
          </a:p>
          <a:p>
            <a:pPr marL="0" indent="0">
              <a:buNone/>
            </a:pPr>
            <a:endParaRPr lang="en-US" sz="2800" dirty="0"/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500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04E6-9DC6-4B69-E349-75AC39A4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A4075-1E48-861B-92BE-22AE99AF6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Assessed model performance using key metrics: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Accuracy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b="1" dirty="0"/>
              <a:t>Precision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b="1" dirty="0"/>
              <a:t>Recall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b="1" dirty="0"/>
              <a:t>F1-Score</a:t>
            </a:r>
            <a:endParaRPr lang="en-US" sz="2800" dirty="0"/>
          </a:p>
          <a:p>
            <a:pPr lvl="1">
              <a:lnSpc>
                <a:spcPct val="150000"/>
              </a:lnSpc>
            </a:pPr>
            <a:r>
              <a:rPr lang="en-US" sz="2800" b="1" dirty="0"/>
              <a:t>AUC-ROC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16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89BB-27CB-A547-A6D6-639E467E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Model Performance Comparison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C18828-4B87-57D1-88AE-3CD15E4AA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367" y="2020518"/>
            <a:ext cx="9987266" cy="3947063"/>
          </a:xfrm>
        </p:spPr>
      </p:pic>
    </p:spTree>
    <p:extLst>
      <p:ext uri="{BB962C8B-B14F-4D97-AF65-F5344CB8AC3E}">
        <p14:creationId xmlns:p14="http://schemas.microsoft.com/office/powerpoint/2010/main" val="158929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1044</Words>
  <Application>Microsoft Macintosh PowerPoint</Application>
  <PresentationFormat>Widescreen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RESPIRATORY CANCER SURVIVAL PREDICTION</vt:lpstr>
      <vt:lpstr>Problem Background</vt:lpstr>
      <vt:lpstr>Problem Background</vt:lpstr>
      <vt:lpstr>Data Overview</vt:lpstr>
      <vt:lpstr>Methodology – Data Processing</vt:lpstr>
      <vt:lpstr>Methodology – Preprocessing Pipeline</vt:lpstr>
      <vt:lpstr>Methodology - Model Development</vt:lpstr>
      <vt:lpstr>Model Evaluation</vt:lpstr>
      <vt:lpstr>Model Performance Comparison</vt:lpstr>
      <vt:lpstr>Interpretation</vt:lpstr>
      <vt:lpstr>Recommendations</vt:lpstr>
      <vt:lpstr>Risks &amp; Limitations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bandrapalli</dc:creator>
  <cp:lastModifiedBy>Sudharshni Balasubramaniyam</cp:lastModifiedBy>
  <cp:revision>3</cp:revision>
  <dcterms:created xsi:type="dcterms:W3CDTF">2025-06-09T18:10:29Z</dcterms:created>
  <dcterms:modified xsi:type="dcterms:W3CDTF">2025-06-19T23:34:01Z</dcterms:modified>
</cp:coreProperties>
</file>