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7938a2666_1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7938a2666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10e651c4c_1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10e651c4c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610e651c4c_1_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610e651c4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6c97539c0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36c97539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6c97539c0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36c97539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7938a2666_1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7938a266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7938a2666_1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7938a266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7938a2666_1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7938a2666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7938a2666_1_2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7938a2666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7938a2666_1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7938a2666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7938a2666_1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7938a2666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7938a2666_1_4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7938a2666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showMasterSp="0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screenmakers\Kunden\kleinerundbold\Henkes_HSB_Master\PPT_Klassisch\Bilder\Titel.png" id="26" name="Google Shape;2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3255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"/>
          <p:cNvSpPr txBox="1"/>
          <p:nvPr>
            <p:ph type="ctrTitle"/>
          </p:nvPr>
        </p:nvSpPr>
        <p:spPr>
          <a:xfrm>
            <a:off x="358775" y="3439938"/>
            <a:ext cx="8352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358774" y="4365104"/>
            <a:ext cx="8425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29" name="Google Shape;29;p2"/>
          <p:cNvCxnSpPr/>
          <p:nvPr/>
        </p:nvCxnSpPr>
        <p:spPr>
          <a:xfrm rot="10800000">
            <a:off x="-360520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2"/>
          <p:cNvCxnSpPr/>
          <p:nvPr/>
        </p:nvCxnSpPr>
        <p:spPr>
          <a:xfrm rot="10800000">
            <a:off x="-360520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2"/>
          <p:cNvCxnSpPr/>
          <p:nvPr/>
        </p:nvCxnSpPr>
        <p:spPr>
          <a:xfrm rot="10800000">
            <a:off x="9252548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" name="Google Shape;32;p2"/>
          <p:cNvCxnSpPr/>
          <p:nvPr/>
        </p:nvCxnSpPr>
        <p:spPr>
          <a:xfrm rot="10800000">
            <a:off x="9252548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" name="Google Shape;33;p2"/>
          <p:cNvCxnSpPr/>
          <p:nvPr/>
        </p:nvCxnSpPr>
        <p:spPr>
          <a:xfrm rot="5400000">
            <a:off x="8645353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" name="Google Shape;34;p2"/>
          <p:cNvCxnSpPr/>
          <p:nvPr/>
        </p:nvCxnSpPr>
        <p:spPr>
          <a:xfrm rot="5400000">
            <a:off x="4552778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" name="Google Shape;35;p2"/>
          <p:cNvCxnSpPr/>
          <p:nvPr/>
        </p:nvCxnSpPr>
        <p:spPr>
          <a:xfrm rot="5400000">
            <a:off x="4338050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" name="Google Shape;36;p2"/>
          <p:cNvCxnSpPr/>
          <p:nvPr/>
        </p:nvCxnSpPr>
        <p:spPr>
          <a:xfrm rot="5400000">
            <a:off x="232775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" name="Google Shape;37;p2"/>
          <p:cNvCxnSpPr/>
          <p:nvPr/>
        </p:nvCxnSpPr>
        <p:spPr>
          <a:xfrm rot="5400000">
            <a:off x="8645353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" name="Google Shape;38;p2"/>
          <p:cNvCxnSpPr/>
          <p:nvPr/>
        </p:nvCxnSpPr>
        <p:spPr>
          <a:xfrm rot="5400000">
            <a:off x="4552778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" name="Google Shape;39;p2"/>
          <p:cNvCxnSpPr/>
          <p:nvPr/>
        </p:nvCxnSpPr>
        <p:spPr>
          <a:xfrm rot="5400000">
            <a:off x="4338050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" name="Google Shape;40;p2"/>
          <p:cNvCxnSpPr/>
          <p:nvPr/>
        </p:nvCxnSpPr>
        <p:spPr>
          <a:xfrm rot="5400000">
            <a:off x="232775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79" y="1897200"/>
            <a:ext cx="3167675" cy="164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47" y="1897200"/>
            <a:ext cx="4158375" cy="164379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ollflächiges Bild">
  <p:cSld name="Vollflächiges Bild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/>
          <p:nvPr>
            <p:ph idx="2" type="pic"/>
          </p:nvPr>
        </p:nvSpPr>
        <p:spPr>
          <a:xfrm>
            <a:off x="620" y="590550"/>
            <a:ext cx="9143400" cy="6267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7" name="Google Shape;147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showMasterSp="0" type="blank">
  <p:cSld name="BLANK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/>
          <p:nvPr>
            <p:ph idx="10" type="dt"/>
          </p:nvPr>
        </p:nvSpPr>
        <p:spPr>
          <a:xfrm>
            <a:off x="7416316" y="6392354"/>
            <a:ext cx="7653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"/>
          <p:cNvSpPr txBox="1"/>
          <p:nvPr>
            <p:ph idx="11" type="ftr"/>
          </p:nvPr>
        </p:nvSpPr>
        <p:spPr>
          <a:xfrm>
            <a:off x="358774" y="6392354"/>
            <a:ext cx="6805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2"/>
          <p:cNvSpPr txBox="1"/>
          <p:nvPr>
            <p:ph idx="12" type="sldNum"/>
          </p:nvPr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52" name="Google Shape;152;p12"/>
          <p:cNvCxnSpPr/>
          <p:nvPr/>
        </p:nvCxnSpPr>
        <p:spPr>
          <a:xfrm rot="10800000">
            <a:off x="-360520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" name="Google Shape;153;p12"/>
          <p:cNvCxnSpPr/>
          <p:nvPr/>
        </p:nvCxnSpPr>
        <p:spPr>
          <a:xfrm rot="10800000">
            <a:off x="-360520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4" name="Google Shape;154;p12"/>
          <p:cNvCxnSpPr/>
          <p:nvPr/>
        </p:nvCxnSpPr>
        <p:spPr>
          <a:xfrm rot="10800000">
            <a:off x="9252548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5" name="Google Shape;155;p12"/>
          <p:cNvCxnSpPr/>
          <p:nvPr/>
        </p:nvCxnSpPr>
        <p:spPr>
          <a:xfrm rot="10800000">
            <a:off x="9252548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" name="Google Shape;156;p12"/>
          <p:cNvCxnSpPr/>
          <p:nvPr/>
        </p:nvCxnSpPr>
        <p:spPr>
          <a:xfrm rot="5400000">
            <a:off x="8645353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7" name="Google Shape;157;p12"/>
          <p:cNvCxnSpPr/>
          <p:nvPr/>
        </p:nvCxnSpPr>
        <p:spPr>
          <a:xfrm rot="5400000">
            <a:off x="4552778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2"/>
          <p:cNvCxnSpPr/>
          <p:nvPr/>
        </p:nvCxnSpPr>
        <p:spPr>
          <a:xfrm rot="5400000">
            <a:off x="4338050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2"/>
          <p:cNvCxnSpPr/>
          <p:nvPr/>
        </p:nvCxnSpPr>
        <p:spPr>
          <a:xfrm rot="5400000">
            <a:off x="232775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2"/>
          <p:cNvCxnSpPr/>
          <p:nvPr/>
        </p:nvCxnSpPr>
        <p:spPr>
          <a:xfrm rot="5400000">
            <a:off x="8645353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2"/>
          <p:cNvCxnSpPr/>
          <p:nvPr/>
        </p:nvCxnSpPr>
        <p:spPr>
          <a:xfrm rot="5400000">
            <a:off x="4552778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2"/>
          <p:cNvCxnSpPr/>
          <p:nvPr/>
        </p:nvCxnSpPr>
        <p:spPr>
          <a:xfrm rot="5400000">
            <a:off x="4338050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3" name="Google Shape;163;p12"/>
          <p:cNvCxnSpPr/>
          <p:nvPr/>
        </p:nvCxnSpPr>
        <p:spPr>
          <a:xfrm rot="5400000">
            <a:off x="232775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4" name="Google Shape;16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5201" y="-28800"/>
            <a:ext cx="1382256" cy="717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Text">
  <p:cSld name="Titel und 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/>
          <p:nvPr>
            <p:ph idx="10" type="dt"/>
          </p:nvPr>
        </p:nvSpPr>
        <p:spPr>
          <a:xfrm>
            <a:off x="7416330" y="6392350"/>
            <a:ext cx="11937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1" type="ftr"/>
          </p:nvPr>
        </p:nvSpPr>
        <p:spPr>
          <a:xfrm>
            <a:off x="358775" y="6068754"/>
            <a:ext cx="6805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31313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" name="Google Shape;48;p3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"/>
          <p:cNvSpPr txBox="1"/>
          <p:nvPr/>
        </p:nvSpPr>
        <p:spPr>
          <a:xfrm>
            <a:off x="0" y="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itat" showMasterSp="0">
  <p:cSld name="Zita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screenmakers\Kunden\kleinerundbold\Henkes_HSB_Master\PPT_Klassisch\Bilder\Kapitel.png" id="53" name="Google Shape;5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6858557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4"/>
          <p:cNvSpPr txBox="1"/>
          <p:nvPr>
            <p:ph idx="1" type="body"/>
          </p:nvPr>
        </p:nvSpPr>
        <p:spPr>
          <a:xfrm>
            <a:off x="358776" y="2852936"/>
            <a:ext cx="84264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sz="2800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sz="16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5" name="Google Shape;55;p4"/>
          <p:cNvCxnSpPr/>
          <p:nvPr/>
        </p:nvCxnSpPr>
        <p:spPr>
          <a:xfrm rot="10800000">
            <a:off x="-360520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" name="Google Shape;56;p4"/>
          <p:cNvCxnSpPr/>
          <p:nvPr/>
        </p:nvCxnSpPr>
        <p:spPr>
          <a:xfrm rot="10800000">
            <a:off x="-360520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4"/>
          <p:cNvCxnSpPr/>
          <p:nvPr/>
        </p:nvCxnSpPr>
        <p:spPr>
          <a:xfrm rot="10800000">
            <a:off x="9252548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" name="Google Shape;58;p4"/>
          <p:cNvCxnSpPr/>
          <p:nvPr/>
        </p:nvCxnSpPr>
        <p:spPr>
          <a:xfrm rot="10800000">
            <a:off x="9252548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" name="Google Shape;59;p4"/>
          <p:cNvCxnSpPr/>
          <p:nvPr/>
        </p:nvCxnSpPr>
        <p:spPr>
          <a:xfrm rot="5400000">
            <a:off x="8645353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" name="Google Shape;60;p4"/>
          <p:cNvCxnSpPr/>
          <p:nvPr/>
        </p:nvCxnSpPr>
        <p:spPr>
          <a:xfrm rot="5400000">
            <a:off x="4552778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" name="Google Shape;61;p4"/>
          <p:cNvCxnSpPr/>
          <p:nvPr/>
        </p:nvCxnSpPr>
        <p:spPr>
          <a:xfrm rot="5400000">
            <a:off x="4338050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4"/>
          <p:cNvCxnSpPr/>
          <p:nvPr/>
        </p:nvCxnSpPr>
        <p:spPr>
          <a:xfrm rot="5400000">
            <a:off x="232775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" name="Google Shape;63;p4"/>
          <p:cNvCxnSpPr/>
          <p:nvPr/>
        </p:nvCxnSpPr>
        <p:spPr>
          <a:xfrm rot="5400000">
            <a:off x="8645353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" name="Google Shape;64;p4"/>
          <p:cNvCxnSpPr/>
          <p:nvPr/>
        </p:nvCxnSpPr>
        <p:spPr>
          <a:xfrm rot="5400000">
            <a:off x="4552778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" name="Google Shape;65;p4"/>
          <p:cNvCxnSpPr/>
          <p:nvPr/>
        </p:nvCxnSpPr>
        <p:spPr>
          <a:xfrm rot="5400000">
            <a:off x="4338050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" name="Google Shape;66;p4"/>
          <p:cNvCxnSpPr/>
          <p:nvPr/>
        </p:nvCxnSpPr>
        <p:spPr>
          <a:xfrm rot="5400000">
            <a:off x="232775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7" name="Google Shape;6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200" y="-28800"/>
            <a:ext cx="1382256" cy="7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mit Bild" showMasterSp="0">
  <p:cSld name="Titelfolie mit Bild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screenmakers\Kunden\kleinerundbold\Henkes_HSB_Master\PPT_Klassisch\Bilder\Titel mit Bild_2.png" id="70" name="Google Shape;7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67863" cy="687645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"/>
          <p:cNvSpPr/>
          <p:nvPr>
            <p:ph idx="2" type="pic"/>
          </p:nvPr>
        </p:nvSpPr>
        <p:spPr>
          <a:xfrm>
            <a:off x="0" y="1574801"/>
            <a:ext cx="9144000" cy="52833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72" name="Google Shape;72;p5"/>
          <p:cNvSpPr txBox="1"/>
          <p:nvPr>
            <p:ph type="ctrTitle"/>
          </p:nvPr>
        </p:nvSpPr>
        <p:spPr>
          <a:xfrm>
            <a:off x="359530" y="4545123"/>
            <a:ext cx="842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Calibri"/>
              <a:buNone/>
              <a:defRPr sz="28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1" type="subTitle"/>
          </p:nvPr>
        </p:nvSpPr>
        <p:spPr>
          <a:xfrm>
            <a:off x="359531" y="5470289"/>
            <a:ext cx="8425800" cy="28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b="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74" name="Google Shape;74;p5"/>
          <p:cNvCxnSpPr/>
          <p:nvPr/>
        </p:nvCxnSpPr>
        <p:spPr>
          <a:xfrm rot="10800000">
            <a:off x="-360520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" name="Google Shape;75;p5"/>
          <p:cNvCxnSpPr/>
          <p:nvPr/>
        </p:nvCxnSpPr>
        <p:spPr>
          <a:xfrm rot="10800000">
            <a:off x="-360520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6" name="Google Shape;76;p5"/>
          <p:cNvCxnSpPr/>
          <p:nvPr/>
        </p:nvCxnSpPr>
        <p:spPr>
          <a:xfrm rot="10800000">
            <a:off x="9252548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" name="Google Shape;77;p5"/>
          <p:cNvCxnSpPr/>
          <p:nvPr/>
        </p:nvCxnSpPr>
        <p:spPr>
          <a:xfrm rot="10800000">
            <a:off x="9252548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" name="Google Shape;78;p5"/>
          <p:cNvCxnSpPr/>
          <p:nvPr/>
        </p:nvCxnSpPr>
        <p:spPr>
          <a:xfrm rot="5400000">
            <a:off x="8645353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" name="Google Shape;79;p5"/>
          <p:cNvCxnSpPr/>
          <p:nvPr/>
        </p:nvCxnSpPr>
        <p:spPr>
          <a:xfrm rot="5400000">
            <a:off x="4552778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" name="Google Shape;80;p5"/>
          <p:cNvCxnSpPr/>
          <p:nvPr/>
        </p:nvCxnSpPr>
        <p:spPr>
          <a:xfrm rot="5400000">
            <a:off x="4338050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" name="Google Shape;81;p5"/>
          <p:cNvCxnSpPr/>
          <p:nvPr/>
        </p:nvCxnSpPr>
        <p:spPr>
          <a:xfrm rot="5400000">
            <a:off x="232775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" name="Google Shape;82;p5"/>
          <p:cNvCxnSpPr/>
          <p:nvPr/>
        </p:nvCxnSpPr>
        <p:spPr>
          <a:xfrm rot="5400000">
            <a:off x="8645353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" name="Google Shape;83;p5"/>
          <p:cNvCxnSpPr/>
          <p:nvPr/>
        </p:nvCxnSpPr>
        <p:spPr>
          <a:xfrm rot="5400000">
            <a:off x="4552778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" name="Google Shape;84;p5"/>
          <p:cNvCxnSpPr/>
          <p:nvPr/>
        </p:nvCxnSpPr>
        <p:spPr>
          <a:xfrm rot="5400000">
            <a:off x="4338050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5"/>
          <p:cNvCxnSpPr/>
          <p:nvPr/>
        </p:nvCxnSpPr>
        <p:spPr>
          <a:xfrm rot="5400000">
            <a:off x="232775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480" y="129600"/>
            <a:ext cx="3167675" cy="164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847" y="129600"/>
            <a:ext cx="4158375" cy="164379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"/>
          <p:cNvSpPr txBox="1"/>
          <p:nvPr>
            <p:ph idx="10" type="dt"/>
          </p:nvPr>
        </p:nvSpPr>
        <p:spPr>
          <a:xfrm>
            <a:off x="7416316" y="6392354"/>
            <a:ext cx="7653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1" type="ftr"/>
          </p:nvPr>
        </p:nvSpPr>
        <p:spPr>
          <a:xfrm>
            <a:off x="358774" y="6392354"/>
            <a:ext cx="6805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"/>
          <p:cNvSpPr txBox="1"/>
          <p:nvPr>
            <p:ph idx="12" type="sldNum"/>
          </p:nvPr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spaltiger Text">
  <p:cSld name="Zweispaltiger 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0" type="dt"/>
          </p:nvPr>
        </p:nvSpPr>
        <p:spPr>
          <a:xfrm>
            <a:off x="7416316" y="6392354"/>
            <a:ext cx="7653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"/>
          <p:cNvSpPr txBox="1"/>
          <p:nvPr>
            <p:ph idx="11" type="ftr"/>
          </p:nvPr>
        </p:nvSpPr>
        <p:spPr>
          <a:xfrm>
            <a:off x="358774" y="6392354"/>
            <a:ext cx="6805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7"/>
          <p:cNvSpPr txBox="1"/>
          <p:nvPr>
            <p:ph idx="12" type="sldNum"/>
          </p:nvPr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7"/>
          <p:cNvSpPr txBox="1"/>
          <p:nvPr>
            <p:ph idx="1" type="body"/>
          </p:nvPr>
        </p:nvSpPr>
        <p:spPr>
          <a:xfrm>
            <a:off x="358775" y="1376363"/>
            <a:ext cx="41052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7"/>
          <p:cNvSpPr txBox="1"/>
          <p:nvPr>
            <p:ph idx="2" type="body"/>
          </p:nvPr>
        </p:nvSpPr>
        <p:spPr>
          <a:xfrm>
            <a:off x="4679950" y="1376363"/>
            <a:ext cx="41052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7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und Bild">
  <p:cSld name="Text und Bil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 txBox="1"/>
          <p:nvPr>
            <p:ph idx="10" type="dt"/>
          </p:nvPr>
        </p:nvSpPr>
        <p:spPr>
          <a:xfrm>
            <a:off x="7416316" y="6392354"/>
            <a:ext cx="7653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idx="11" type="ftr"/>
          </p:nvPr>
        </p:nvSpPr>
        <p:spPr>
          <a:xfrm>
            <a:off x="358774" y="6392354"/>
            <a:ext cx="6805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8"/>
          <p:cNvSpPr txBox="1"/>
          <p:nvPr>
            <p:ph idx="12" type="sldNum"/>
          </p:nvPr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8"/>
          <p:cNvSpPr/>
          <p:nvPr>
            <p:ph idx="2" type="pic"/>
          </p:nvPr>
        </p:nvSpPr>
        <p:spPr>
          <a:xfrm>
            <a:off x="4679950" y="1449388"/>
            <a:ext cx="4105200" cy="47166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08" name="Google Shape;108;p8"/>
          <p:cNvSpPr txBox="1"/>
          <p:nvPr>
            <p:ph idx="1" type="body"/>
          </p:nvPr>
        </p:nvSpPr>
        <p:spPr>
          <a:xfrm>
            <a:off x="358775" y="1376363"/>
            <a:ext cx="41052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▪"/>
              <a:defRPr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4pPr>
            <a:lvl5pPr indent="-3429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piteltrennfolie" showMasterSp="0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screenmakers\Kunden\kleinerundbold\Henkes_HSB_Master\PPT_Klassisch\Bilder\Kapitel.png" id="110" name="Google Shape;11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685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>
            <p:ph type="title"/>
          </p:nvPr>
        </p:nvSpPr>
        <p:spPr>
          <a:xfrm>
            <a:off x="363994" y="1952836"/>
            <a:ext cx="8424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58775" y="2816931"/>
            <a:ext cx="8424000" cy="6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113" name="Google Shape;113;p9"/>
          <p:cNvCxnSpPr/>
          <p:nvPr/>
        </p:nvCxnSpPr>
        <p:spPr>
          <a:xfrm rot="10800000">
            <a:off x="-360520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" name="Google Shape;114;p9"/>
          <p:cNvCxnSpPr/>
          <p:nvPr/>
        </p:nvCxnSpPr>
        <p:spPr>
          <a:xfrm rot="10800000">
            <a:off x="-360520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9"/>
          <p:cNvCxnSpPr/>
          <p:nvPr/>
        </p:nvCxnSpPr>
        <p:spPr>
          <a:xfrm rot="10800000">
            <a:off x="9252548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9"/>
          <p:cNvCxnSpPr/>
          <p:nvPr/>
        </p:nvCxnSpPr>
        <p:spPr>
          <a:xfrm rot="10800000">
            <a:off x="9252548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" name="Google Shape;117;p9"/>
          <p:cNvCxnSpPr/>
          <p:nvPr/>
        </p:nvCxnSpPr>
        <p:spPr>
          <a:xfrm rot="5400000">
            <a:off x="8645353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9"/>
          <p:cNvCxnSpPr/>
          <p:nvPr/>
        </p:nvCxnSpPr>
        <p:spPr>
          <a:xfrm rot="5400000">
            <a:off x="4552778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" name="Google Shape;119;p9"/>
          <p:cNvCxnSpPr/>
          <p:nvPr/>
        </p:nvCxnSpPr>
        <p:spPr>
          <a:xfrm rot="5400000">
            <a:off x="4338050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" name="Google Shape;120;p9"/>
          <p:cNvCxnSpPr/>
          <p:nvPr/>
        </p:nvCxnSpPr>
        <p:spPr>
          <a:xfrm rot="5400000">
            <a:off x="232775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9"/>
          <p:cNvCxnSpPr/>
          <p:nvPr/>
        </p:nvCxnSpPr>
        <p:spPr>
          <a:xfrm rot="5400000">
            <a:off x="8645353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" name="Google Shape;122;p9"/>
          <p:cNvCxnSpPr/>
          <p:nvPr/>
        </p:nvCxnSpPr>
        <p:spPr>
          <a:xfrm rot="5400000">
            <a:off x="4552778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9"/>
          <p:cNvCxnSpPr/>
          <p:nvPr/>
        </p:nvCxnSpPr>
        <p:spPr>
          <a:xfrm rot="5400000">
            <a:off x="4338050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p9"/>
          <p:cNvCxnSpPr/>
          <p:nvPr/>
        </p:nvCxnSpPr>
        <p:spPr>
          <a:xfrm rot="5400000">
            <a:off x="232775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5" name="Google Shape;12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200" y="-28800"/>
            <a:ext cx="1382256" cy="7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0"/>
          <p:cNvCxnSpPr/>
          <p:nvPr/>
        </p:nvCxnSpPr>
        <p:spPr>
          <a:xfrm rot="10800000">
            <a:off x="-360520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0"/>
          <p:cNvCxnSpPr/>
          <p:nvPr/>
        </p:nvCxnSpPr>
        <p:spPr>
          <a:xfrm rot="10800000">
            <a:off x="-360520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0"/>
          <p:cNvCxnSpPr/>
          <p:nvPr/>
        </p:nvCxnSpPr>
        <p:spPr>
          <a:xfrm rot="10800000">
            <a:off x="9252548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10"/>
          <p:cNvCxnSpPr/>
          <p:nvPr/>
        </p:nvCxnSpPr>
        <p:spPr>
          <a:xfrm rot="10800000">
            <a:off x="9252548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" name="Google Shape;132;p10"/>
          <p:cNvCxnSpPr/>
          <p:nvPr/>
        </p:nvCxnSpPr>
        <p:spPr>
          <a:xfrm rot="5400000">
            <a:off x="8645353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" name="Google Shape;133;p10"/>
          <p:cNvCxnSpPr/>
          <p:nvPr/>
        </p:nvCxnSpPr>
        <p:spPr>
          <a:xfrm rot="5400000">
            <a:off x="4552778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4" name="Google Shape;134;p10"/>
          <p:cNvCxnSpPr/>
          <p:nvPr/>
        </p:nvCxnSpPr>
        <p:spPr>
          <a:xfrm rot="5400000">
            <a:off x="4338050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" name="Google Shape;135;p10"/>
          <p:cNvCxnSpPr/>
          <p:nvPr/>
        </p:nvCxnSpPr>
        <p:spPr>
          <a:xfrm rot="5400000">
            <a:off x="232775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10"/>
          <p:cNvCxnSpPr/>
          <p:nvPr/>
        </p:nvCxnSpPr>
        <p:spPr>
          <a:xfrm rot="5400000">
            <a:off x="8645353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" name="Google Shape;137;p10"/>
          <p:cNvCxnSpPr/>
          <p:nvPr/>
        </p:nvCxnSpPr>
        <p:spPr>
          <a:xfrm rot="5400000">
            <a:off x="4552778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8" name="Google Shape;138;p10"/>
          <p:cNvCxnSpPr/>
          <p:nvPr/>
        </p:nvCxnSpPr>
        <p:spPr>
          <a:xfrm rot="5400000">
            <a:off x="4338050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" name="Google Shape;139;p10"/>
          <p:cNvCxnSpPr/>
          <p:nvPr/>
        </p:nvCxnSpPr>
        <p:spPr>
          <a:xfrm rot="5400000">
            <a:off x="232775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:\screenmakers\Kunden\kleinerundbold\Henkes_HSB_Master\PPT_Klassisch\Bilder\Kapitel.png" id="140" name="Google Shape;140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685855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/>
        </p:nvSpPr>
        <p:spPr>
          <a:xfrm>
            <a:off x="358775" y="656692"/>
            <a:ext cx="1044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GB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Inhalt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358775" y="1376362"/>
            <a:ext cx="84240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oto Sans Symbols"/>
              <a:buAutoNum type="arabicPlain"/>
              <a:defRPr>
                <a:solidFill>
                  <a:srgbClr val="FFFFFF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▪"/>
              <a:defRPr>
                <a:solidFill>
                  <a:srgbClr val="FFFFFF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−"/>
              <a:defRPr>
                <a:solidFill>
                  <a:srgbClr val="FFFFFF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−"/>
              <a:defRPr>
                <a:solidFill>
                  <a:srgbClr val="FFFFFF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FFFFF"/>
              </a:buClr>
              <a:buSzPts val="1600"/>
              <a:buChar char="−"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3" name="Google Shape;14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5200" y="-28800"/>
            <a:ext cx="1382256" cy="71729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screenmakers\Kunden\kleinerundbold\Henkes_HSB_Master\PPT_Klassisch\Bilder\Inhalt.png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" y="0"/>
            <a:ext cx="9144001" cy="685855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idx="10" type="dt"/>
          </p:nvPr>
        </p:nvSpPr>
        <p:spPr>
          <a:xfrm>
            <a:off x="7416316" y="6392354"/>
            <a:ext cx="7653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58774" y="6392354"/>
            <a:ext cx="6805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358775" y="1376363"/>
            <a:ext cx="8425800" cy="47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 rot="10800000">
            <a:off x="-360520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" name="Google Shape;13;p1"/>
          <p:cNvCxnSpPr/>
          <p:nvPr/>
        </p:nvCxnSpPr>
        <p:spPr>
          <a:xfrm rot="10800000">
            <a:off x="-360520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" name="Google Shape;14;p1"/>
          <p:cNvCxnSpPr/>
          <p:nvPr/>
        </p:nvCxnSpPr>
        <p:spPr>
          <a:xfrm rot="10800000">
            <a:off x="9252548" y="1449388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p1"/>
          <p:cNvCxnSpPr/>
          <p:nvPr/>
        </p:nvCxnSpPr>
        <p:spPr>
          <a:xfrm rot="10800000">
            <a:off x="9252548" y="6165850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" name="Google Shape;16;p1"/>
          <p:cNvCxnSpPr/>
          <p:nvPr/>
        </p:nvCxnSpPr>
        <p:spPr>
          <a:xfrm rot="5400000">
            <a:off x="8645353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" name="Google Shape;17;p1"/>
          <p:cNvCxnSpPr/>
          <p:nvPr/>
        </p:nvCxnSpPr>
        <p:spPr>
          <a:xfrm rot="5400000">
            <a:off x="4552778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1"/>
          <p:cNvCxnSpPr/>
          <p:nvPr/>
        </p:nvCxnSpPr>
        <p:spPr>
          <a:xfrm rot="5400000">
            <a:off x="4338050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" name="Google Shape;19;p1"/>
          <p:cNvCxnSpPr/>
          <p:nvPr/>
        </p:nvCxnSpPr>
        <p:spPr>
          <a:xfrm rot="5400000">
            <a:off x="232775" y="-261425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" name="Google Shape;20;p1"/>
          <p:cNvCxnSpPr/>
          <p:nvPr/>
        </p:nvCxnSpPr>
        <p:spPr>
          <a:xfrm rot="5400000">
            <a:off x="8645353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" name="Google Shape;21;p1"/>
          <p:cNvCxnSpPr/>
          <p:nvPr/>
        </p:nvCxnSpPr>
        <p:spPr>
          <a:xfrm rot="5400000">
            <a:off x="4552778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" name="Google Shape;22;p1"/>
          <p:cNvCxnSpPr/>
          <p:nvPr/>
        </p:nvCxnSpPr>
        <p:spPr>
          <a:xfrm rot="5400000">
            <a:off x="4338050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1"/>
          <p:cNvCxnSpPr/>
          <p:nvPr/>
        </p:nvCxnSpPr>
        <p:spPr>
          <a:xfrm rot="5400000">
            <a:off x="232775" y="7119396"/>
            <a:ext cx="252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" name="Google Shape;24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5200" y="-28800"/>
            <a:ext cx="1382256" cy="71729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ctrTitle"/>
          </p:nvPr>
        </p:nvSpPr>
        <p:spPr>
          <a:xfrm>
            <a:off x="358775" y="3439938"/>
            <a:ext cx="8352000" cy="7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900"/>
              <a:t>Reusable Pods for </a:t>
            </a:r>
            <a:r>
              <a:rPr b="1" lang="en-GB" sz="2900"/>
              <a:t>ITS</a:t>
            </a:r>
            <a:endParaRPr b="1"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2000"/>
              <a:t>Design &amp; Manufacture pods to be attached onto </a:t>
            </a:r>
            <a:r>
              <a:rPr b="1" lang="en-GB" sz="2000"/>
              <a:t>ITS</a:t>
            </a:r>
            <a:r>
              <a:rPr b="1" lang="en-GB" sz="2000"/>
              <a:t> 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000"/>
          </a:p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358775" y="4517472"/>
            <a:ext cx="8425800" cy="22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rPr lang="en-GB"/>
              <a:t>Sriram Repaka(5403239)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rPr lang="en-GB"/>
              <a:t>Vandana Chegondi(530726)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rPr lang="en-GB"/>
              <a:t>Naga Sai Vamsi Uppuluri(5305739)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GB"/>
              <a:t>As part of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</a:pPr>
            <a:r>
              <a:rPr lang="en-GB"/>
              <a:t>Airbus Cafe SoSe2025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7416316" y="6392469"/>
            <a:ext cx="765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GB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.06.2025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3"/>
          <p:cNvSpPr txBox="1"/>
          <p:nvPr/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MVP/System design</a:t>
            </a:r>
            <a:endParaRPr b="1"/>
          </a:p>
        </p:txBody>
      </p:sp>
      <p:pic>
        <p:nvPicPr>
          <p:cNvPr id="238" name="Google Shape;2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298" y="1540675"/>
            <a:ext cx="3150976" cy="4726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2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358775" y="1351363"/>
            <a:ext cx="5006100" cy="51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Minimum Viable Product (MVP):</a:t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A modular, reusable crew habitation pod capable of supporting up to 6 astronauts for 60–90 days during interplanetary transit.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Core Features:</a:t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Modular cylindrical structure (~30m x 6m)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Private sleeping pods, hygiene station, medical unit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Life support: air recycling, water purification, temperature regulation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Universal docking interface with ITS core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GB" sz="16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Integrated artificial gravity system (rotational section due to ITS)</a:t>
            </a:r>
            <a:endParaRPr sz="160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BUSINESS CASE</a:t>
            </a:r>
            <a:endParaRPr b="1"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Market Opportunity:</a:t>
            </a:r>
            <a:br>
              <a:rPr b="1" lang="en-GB"/>
            </a:br>
            <a:r>
              <a:rPr lang="en-GB"/>
              <a:t> Rising demand for deep space infrastructure from agencies (ESA, NASA) and private space ventures (e.g., SpaceX, Axiom, Blue Origin).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Customer Segments: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Government space programs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Commercial space operators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Scientific research institutions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Value Proposition: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Reusable, modular pods reduce mission costs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Configurable for crew, cargo, or science roles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Compatible with future ITS-based transport systems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GB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BUSINESS CASE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Revenue Model: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Direct sales and licensing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Long-term leasing and support contracts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Maintenance and upgrade services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0" name="Google Shape;260;p25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OVERALL </a:t>
            </a:r>
            <a:r>
              <a:rPr b="1" lang="en-GB"/>
              <a:t>SCHEDULE</a:t>
            </a:r>
            <a:endParaRPr b="1"/>
          </a:p>
        </p:txBody>
      </p:sp>
      <p:sp>
        <p:nvSpPr>
          <p:cNvPr id="261" name="Google Shape;261;p25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/>
              <a:t>Project Duration:</a:t>
            </a:r>
            <a:r>
              <a:rPr lang="en-GB" sz="1400"/>
              <a:t> April – July 2025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🟩 </a:t>
            </a:r>
            <a:r>
              <a:rPr b="1" lang="en-GB"/>
              <a:t>Phase 1: Planning &amp; Concept Development (Apr)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Define mission scope and pod subsystem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Assigned team roles and responsibilities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Drafted CONOPS and initial MVP concept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Identified key stakeholders and use cases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🟦 </a:t>
            </a:r>
            <a:r>
              <a:rPr b="1" lang="en-GB"/>
              <a:t>Phase 2: System Design &amp; MVP Definition (May)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Designed internal layout and modular zones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Created 2D/3D MVP mockups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Defined high-level system requirements and backlog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67" name="Google Shape;267;p26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OVERALL SCHEDULE</a:t>
            </a:r>
            <a:endParaRPr/>
          </a:p>
        </p:txBody>
      </p:sp>
      <p:sp>
        <p:nvSpPr>
          <p:cNvPr id="268" name="Google Shape;268;p26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🟨 </a:t>
            </a:r>
            <a:r>
              <a:rPr b="1" lang="en-GB"/>
              <a:t>Phase 3: Review &amp; Iteration (June)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Mid-term presentation (June 12)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Integrated mentor feedback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Refined MVP features and pod functions along with prototyping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Developed initial business case and risk map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🟥 </a:t>
            </a:r>
            <a:r>
              <a:rPr b="1" lang="en-GB"/>
              <a:t>Phase 4: Finalization &amp; Delivery (July)</a:t>
            </a:r>
            <a:endParaRPr b="1"/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Final design diagrams and subsystem integration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Completed Business Model Canvas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Delivered final presentation (July 10)</a:t>
            </a:r>
            <a:br>
              <a:rPr lang="en-GB"/>
            </a:b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Submitted final report and wrap-up (July 31)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"/>
          <p:cNvSpPr txBox="1"/>
          <p:nvPr>
            <p:ph idx="1" type="body"/>
          </p:nvPr>
        </p:nvSpPr>
        <p:spPr>
          <a:xfrm>
            <a:off x="358776" y="2852936"/>
            <a:ext cx="8426400" cy="2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</a:pPr>
            <a:r>
              <a:rPr lang="en-GB"/>
              <a:t>Thank You!</a:t>
            </a:r>
            <a:endParaRPr/>
          </a:p>
        </p:txBody>
      </p:sp>
      <p:sp>
        <p:nvSpPr>
          <p:cNvPr id="274" name="Google Shape;274;p27"/>
          <p:cNvSpPr txBox="1"/>
          <p:nvPr/>
        </p:nvSpPr>
        <p:spPr>
          <a:xfrm>
            <a:off x="7416316" y="6392469"/>
            <a:ext cx="7653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31.01.2025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 txBox="1"/>
          <p:nvPr/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GB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358775" y="813284"/>
            <a:ext cx="84240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2500"/>
              <a:t>CONTENTS</a:t>
            </a:r>
            <a:endParaRPr b="1" sz="2500"/>
          </a:p>
        </p:txBody>
      </p:sp>
      <p:sp>
        <p:nvSpPr>
          <p:cNvPr id="179" name="Google Shape;179;p14"/>
          <p:cNvSpPr txBox="1"/>
          <p:nvPr/>
        </p:nvSpPr>
        <p:spPr>
          <a:xfrm>
            <a:off x="8388423" y="6392354"/>
            <a:ext cx="3921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GB" sz="900" u="none" cap="none" strike="noStrike">
                <a:solidFill>
                  <a:srgbClr val="0A558C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0A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4"/>
          <p:cNvSpPr txBox="1"/>
          <p:nvPr/>
        </p:nvSpPr>
        <p:spPr>
          <a:xfrm>
            <a:off x="7416316" y="6392469"/>
            <a:ext cx="765300" cy="1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GB" sz="900">
                <a:solidFill>
                  <a:srgbClr val="31313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GB" sz="9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.0</a:t>
            </a:r>
            <a:r>
              <a:rPr lang="en-GB" sz="900">
                <a:solidFill>
                  <a:srgbClr val="31313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-GB" sz="900" u="none" cap="none" strike="noStrike">
                <a:solidFill>
                  <a:srgbClr val="31313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.2025</a:t>
            </a:r>
            <a:endParaRPr b="0" i="0" sz="900" u="none" cap="none" strike="noStrike">
              <a:solidFill>
                <a:srgbClr val="0A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4"/>
          <p:cNvSpPr txBox="1"/>
          <p:nvPr>
            <p:ph idx="1" type="body"/>
          </p:nvPr>
        </p:nvSpPr>
        <p:spPr>
          <a:xfrm>
            <a:off x="434975" y="1452575"/>
            <a:ext cx="8424000" cy="35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Main use cases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Mission statement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Mission requirements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Overall operational concept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Overall system requirements</a:t>
            </a:r>
            <a:endParaRPr b="1" sz="21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MVP/System design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Business case</a:t>
            </a:r>
            <a:endParaRPr b="1"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GB" sz="2000"/>
              <a:t>Overall schedule</a:t>
            </a:r>
            <a:endParaRPr sz="2200"/>
          </a:p>
        </p:txBody>
      </p:sp>
      <p:sp>
        <p:nvSpPr>
          <p:cNvPr id="182" name="Google Shape;182;p14"/>
          <p:cNvSpPr txBox="1"/>
          <p:nvPr/>
        </p:nvSpPr>
        <p:spPr>
          <a:xfrm>
            <a:off x="358774" y="6316154"/>
            <a:ext cx="68055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A558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4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MAIN </a:t>
            </a:r>
            <a:r>
              <a:rPr b="1" lang="en-GB"/>
              <a:t>USE CASES</a:t>
            </a:r>
            <a:endParaRPr b="1"/>
          </a:p>
        </p:txBody>
      </p:sp>
      <p:sp>
        <p:nvSpPr>
          <p:cNvPr id="189" name="Google Shape;189;p15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Although space exploration/travel has achieved great pace with regards to frequent rocket launches and </a:t>
            </a:r>
            <a:r>
              <a:rPr lang="en-GB"/>
              <a:t>continuous</a:t>
            </a:r>
            <a:r>
              <a:rPr lang="en-GB"/>
              <a:t> space exploration drives by many space organisations. 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space missions are </a:t>
            </a:r>
            <a:r>
              <a:rPr lang="en-GB"/>
              <a:t>often</a:t>
            </a:r>
            <a:r>
              <a:rPr lang="en-GB"/>
              <a:t> restricted by the fuel they can carry and the limited infrastructure of current technology for longer space missions to explore </a:t>
            </a:r>
            <a:r>
              <a:rPr lang="en-GB"/>
              <a:t>further</a:t>
            </a:r>
            <a:r>
              <a:rPr lang="en-GB"/>
              <a:t> parts of the universe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 order to allow for longer space explorations we need a system/infracture like an ITS, once the </a:t>
            </a:r>
            <a:r>
              <a:rPr lang="en-GB"/>
              <a:t>ITS</a:t>
            </a:r>
            <a:r>
              <a:rPr lang="en-GB"/>
              <a:t> is fully functional we need means to use it to the fullest and allow </a:t>
            </a:r>
            <a:r>
              <a:rPr lang="en-GB"/>
              <a:t>ourselves</a:t>
            </a:r>
            <a:r>
              <a:rPr lang="en-GB"/>
              <a:t> for space explorations</a:t>
            </a:r>
            <a:endParaRPr/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Enabling, Deep Space Exploration, Crewed Missions Support, Scientific Research Hubs, Cargo Transport &amp; Logistics, Commercial Space Operations. 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Each pod type is engineered for seamless </a:t>
            </a:r>
            <a:r>
              <a:rPr lang="en-GB"/>
              <a:t>ITS</a:t>
            </a:r>
            <a:r>
              <a:rPr lang="en-GB"/>
              <a:t> integration, autonomous docking, and mission-specific adaptability.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MISSION STATEMENT</a:t>
            </a:r>
            <a:endParaRPr b="1"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design and deliver advanced, modular space pods that seamlessly integrate with the </a:t>
            </a:r>
            <a:r>
              <a:rPr lang="en-GB"/>
              <a:t>ITS</a:t>
            </a:r>
            <a:r>
              <a:rPr lang="en-GB"/>
              <a:t>, enabling sustained, efficient, and mission-specific operations across deep space environments.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We aim to: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/>
              <a:t>    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Maximize the operational potential of </a:t>
            </a:r>
            <a:r>
              <a:rPr lang="en-GB"/>
              <a:t>ITS</a:t>
            </a:r>
            <a:r>
              <a:rPr lang="en-GB"/>
              <a:t> infrastructure</a:t>
            </a:r>
            <a:br>
              <a:rPr lang="en-GB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Support diverse mission needs — from exploration and logistics to research and crew support</a:t>
            </a:r>
            <a:br>
              <a:rPr lang="en-GB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/>
              <a:t>Pioneer scalable, reusable, and reliable pod systems for the next era of space travel</a:t>
            </a:r>
            <a:br>
              <a:rPr lang="en-GB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MISSION REQUIREMENTS</a:t>
            </a:r>
            <a:endParaRPr b="1"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ensure pods effectively support </a:t>
            </a:r>
            <a:r>
              <a:rPr lang="en-GB"/>
              <a:t>ITS</a:t>
            </a:r>
            <a:r>
              <a:rPr lang="en-GB"/>
              <a:t>-based space missions, the following key requirements must be met: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1. Functional Requirements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-GB"/>
              <a:t>Seamless Docking with </a:t>
            </a:r>
            <a:r>
              <a:rPr b="1" lang="en-GB"/>
              <a:t>ITS</a:t>
            </a:r>
            <a:r>
              <a:rPr b="1" lang="en-GB"/>
              <a:t>:</a:t>
            </a:r>
            <a:r>
              <a:rPr lang="en-GB"/>
              <a:t> Autonomous and secure docking mechanisms compatible with </a:t>
            </a:r>
            <a:r>
              <a:rPr lang="en-GB"/>
              <a:t>ITS</a:t>
            </a:r>
            <a:r>
              <a:rPr lang="en-GB"/>
              <a:t> ports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-GB"/>
              <a:t>Mission-Specific Modularity:</a:t>
            </a:r>
            <a:r>
              <a:rPr lang="en-GB"/>
              <a:t> Configurable interiors for exploration, cargo, crew, or research missions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-GB"/>
              <a:t>Autonomous Operations:</a:t>
            </a:r>
            <a:r>
              <a:rPr lang="en-GB"/>
              <a:t> AI/remote control for navigation, diagnostics, and mission execution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-GB"/>
              <a:t>Environmental Protection:</a:t>
            </a:r>
            <a:r>
              <a:rPr lang="en-GB"/>
              <a:t> Adequate shielding(thermal &amp; radiation) for deep space environmental conditions also planetary gravity based mission changes. 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2. User-Centric Requirements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-GB"/>
              <a:t>Crew Safety and Comfort (if applicable):</a:t>
            </a:r>
            <a:r>
              <a:rPr lang="en-GB"/>
              <a:t> Ergonomic design, life support, emergency protocols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●"/>
            </a:pPr>
            <a:r>
              <a:rPr b="1" lang="en-GB"/>
              <a:t>Easy Maintenance and Reusability:</a:t>
            </a:r>
            <a:r>
              <a:rPr lang="en-GB"/>
              <a:t> Modular components for quick refurbishment and turnaround</a:t>
            </a:r>
            <a:endParaRPr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</a:pPr>
            <a:r>
              <a:rPr b="1" lang="en-GB"/>
              <a:t>Payload Flexibility:</a:t>
            </a:r>
            <a:r>
              <a:rPr lang="en-GB"/>
              <a:t> Adjustable payload bays for varied mission needs</a:t>
            </a:r>
            <a:br>
              <a:rPr lang="en-GB" sz="1500"/>
            </a:b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7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Overall operational concept</a:t>
            </a:r>
            <a:endParaRPr b="1"/>
          </a:p>
        </p:txBody>
      </p:sp>
      <p:sp>
        <p:nvSpPr>
          <p:cNvPr id="210" name="Google Shape;210;p18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operational flow outlines how </a:t>
            </a:r>
            <a:r>
              <a:rPr lang="en-GB"/>
              <a:t>ITS</a:t>
            </a:r>
            <a:r>
              <a:rPr lang="en-GB"/>
              <a:t>-compatible pods function across all mission phases, from launch to potential planetary landing: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1. Pre-Mission Preparation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Pod is configured for a specific mission (cargo, crew, science, etc.)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Systems tested and payload integrated on Earth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Launched via standard launch vehicle to reach </a:t>
            </a:r>
            <a:r>
              <a:rPr lang="en-GB"/>
              <a:t>ITS</a:t>
            </a:r>
            <a:r>
              <a:rPr lang="en-GB"/>
              <a:t> orbit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2. Docking with </a:t>
            </a:r>
            <a:r>
              <a:rPr b="1" lang="en-GB"/>
              <a:t>ITS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Autonomous navigation and docking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Secure mechanical and communication link established with </a:t>
            </a:r>
            <a:r>
              <a:rPr lang="en-GB"/>
              <a:t>ITS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3. Mission Execution Phase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ITS</a:t>
            </a:r>
            <a:r>
              <a:rPr lang="en-GB"/>
              <a:t>+pod provides refueling, resupply, and staging support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Pod proceeds to mission destination (e.g., satellite orbit, deep space, etc.)</a:t>
            </a:r>
            <a:br>
              <a:rPr lang="en-GB"/>
            </a:br>
            <a:endParaRPr sz="1800"/>
          </a:p>
        </p:txBody>
      </p:sp>
      <p:sp>
        <p:nvSpPr>
          <p:cNvPr id="211" name="Google Shape;211;p18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Overall operational concept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4. Planetary Landing (if required)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Pod detaches from ITS or transit vehicle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Performs controlled descent and soft landing on planetary surface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Executes surface operations (research, habitat delivery, cargo drop, etc.)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5. Return or Redeployment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Pod may return to ITS for reuse or prepare for another destination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Data, crew, or samples transferred to return systems or storage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6. Post-Mission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Pod is inspected, updated, and reconfigured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Rapid turnaround for future missions due to modular design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Overall system requirements</a:t>
            </a:r>
            <a:endParaRPr b="1"/>
          </a:p>
        </p:txBody>
      </p:sp>
      <p:sp>
        <p:nvSpPr>
          <p:cNvPr id="224" name="Google Shape;224;p20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ensure full operational readiness and compatibility with the </a:t>
            </a:r>
            <a:r>
              <a:rPr lang="en-GB"/>
              <a:t>ITS</a:t>
            </a:r>
            <a:r>
              <a:rPr lang="en-GB"/>
              <a:t> infrastructure, the pod system must meet the following core requirements: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1. Integration &amp; Compatibility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Fully compatible with </a:t>
            </a:r>
            <a:r>
              <a:rPr lang="en-GB"/>
              <a:t>ITS</a:t>
            </a:r>
            <a:r>
              <a:rPr lang="en-GB"/>
              <a:t> docking ports, power, and data interfaces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Interoperability with multiple mission modules (cargo, crew, science, etc.)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2. Modularity &amp; Flexibility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Swappable modules for varied mission profiles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Tool-less reconfiguration of internal layout and payload sections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3. Autonomous Functionality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Software-assisted navigation, docking, and system-health monitoring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Remote command support with minimal Earth intervention</a:t>
            </a:r>
            <a:br>
              <a:rPr lang="en-GB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0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"/>
          <p:cNvSpPr txBox="1"/>
          <p:nvPr>
            <p:ph type="title"/>
          </p:nvPr>
        </p:nvSpPr>
        <p:spPr>
          <a:xfrm>
            <a:off x="358775" y="584684"/>
            <a:ext cx="8424000" cy="61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Overall system requirements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"/>
          <p:cNvSpPr txBox="1"/>
          <p:nvPr>
            <p:ph idx="1" type="body"/>
          </p:nvPr>
        </p:nvSpPr>
        <p:spPr>
          <a:xfrm>
            <a:off x="358775" y="1376363"/>
            <a:ext cx="8424000" cy="478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4. Structural &amp; Environmental Resilience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Pressure-sealed and radiation-shielded structure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Operates in microgravity and extreme temperature conditions (-150°C to +120°C)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5. Power &amp; Propulsion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Onboard power system with solar charging and battery backup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Propulsion system suitable for station-keeping, maneuvering, and optional planetary descent</a:t>
            </a:r>
            <a:br>
              <a:rPr lang="en-GB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/>
              <a:t>6. Safety &amp; Redundancy</a:t>
            </a:r>
            <a:endParaRPr b="1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Backup systems for critical functions (life support, power, navigation)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●"/>
            </a:pPr>
            <a:r>
              <a:rPr lang="en-GB"/>
              <a:t>Emergency protocols for crewed missions, including abort and return options</a:t>
            </a:r>
            <a:endParaRPr/>
          </a:p>
        </p:txBody>
      </p:sp>
      <p:sp>
        <p:nvSpPr>
          <p:cNvPr id="232" name="Google Shape;232;p21"/>
          <p:cNvSpPr txBox="1"/>
          <p:nvPr>
            <p:ph idx="12" type="sldNum"/>
          </p:nvPr>
        </p:nvSpPr>
        <p:spPr>
          <a:xfrm>
            <a:off x="6660725" y="6392350"/>
            <a:ext cx="998100" cy="1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/>
              <a:t>12.09.2023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SB_4zu3_türkisblau">
  <a:themeElements>
    <a:clrScheme name="HSB">
      <a:dk1>
        <a:srgbClr val="000000"/>
      </a:dk1>
      <a:lt1>
        <a:srgbClr val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