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C3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1" d="100"/>
          <a:sy n="71" d="100"/>
        </p:scale>
        <p:origin x="1138"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F86475-8CDA-4223-A04A-370BCAA3BD63}" type="datetimeFigureOut">
              <a:rPr lang="en-IN" smtClean="0"/>
              <a:t>20-03-2025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189527-2323-464A-8DA3-7B1083E2C6A6}" type="slidenum">
              <a:rPr lang="en-IN" smtClean="0"/>
              <a:t>‹#›</a:t>
            </a:fld>
            <a:endParaRPr lang="en-IN"/>
          </a:p>
        </p:txBody>
      </p:sp>
    </p:spTree>
    <p:extLst>
      <p:ext uri="{BB962C8B-B14F-4D97-AF65-F5344CB8AC3E}">
        <p14:creationId xmlns:p14="http://schemas.microsoft.com/office/powerpoint/2010/main" val="74317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9189527-2323-464A-8DA3-7B1083E2C6A6}" type="slidenum">
              <a:rPr lang="en-IN" smtClean="0"/>
              <a:t>2</a:t>
            </a:fld>
            <a:endParaRPr lang="en-IN"/>
          </a:p>
        </p:txBody>
      </p:sp>
    </p:spTree>
    <p:extLst>
      <p:ext uri="{BB962C8B-B14F-4D97-AF65-F5344CB8AC3E}">
        <p14:creationId xmlns:p14="http://schemas.microsoft.com/office/powerpoint/2010/main" val="2865411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95C734-3A75-C9AD-740A-1B547030B9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556B8F-60BB-1FE8-53B5-0248B94C36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DAE610-C94B-1415-33E6-2EE8EF7EB94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F421636-9F39-5E78-447F-E3E154D7E36B}"/>
              </a:ext>
            </a:extLst>
          </p:cNvPr>
          <p:cNvSpPr>
            <a:spLocks noGrp="1"/>
          </p:cNvSpPr>
          <p:nvPr>
            <p:ph type="sldNum" sz="quarter" idx="5"/>
          </p:nvPr>
        </p:nvSpPr>
        <p:spPr/>
        <p:txBody>
          <a:bodyPr/>
          <a:lstStyle/>
          <a:p>
            <a:fld id="{19189527-2323-464A-8DA3-7B1083E2C6A6}" type="slidenum">
              <a:rPr lang="en-IN" smtClean="0"/>
              <a:t>3</a:t>
            </a:fld>
            <a:endParaRPr lang="en-IN"/>
          </a:p>
        </p:txBody>
      </p:sp>
    </p:spTree>
    <p:extLst>
      <p:ext uri="{BB962C8B-B14F-4D97-AF65-F5344CB8AC3E}">
        <p14:creationId xmlns:p14="http://schemas.microsoft.com/office/powerpoint/2010/main" val="2675823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539D0-A43C-427F-1001-0F402C7EC0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DBB0AC-2404-8C67-C2E5-BDCB18E34D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FB468F-7F6B-6C53-5A25-2AD87A9EAB6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40CD5B5-1FA3-A962-363B-7FE909532AE3}"/>
              </a:ext>
            </a:extLst>
          </p:cNvPr>
          <p:cNvSpPr>
            <a:spLocks noGrp="1"/>
          </p:cNvSpPr>
          <p:nvPr>
            <p:ph type="sldNum" sz="quarter" idx="5"/>
          </p:nvPr>
        </p:nvSpPr>
        <p:spPr/>
        <p:txBody>
          <a:bodyPr/>
          <a:lstStyle/>
          <a:p>
            <a:fld id="{19189527-2323-464A-8DA3-7B1083E2C6A6}" type="slidenum">
              <a:rPr lang="en-IN" smtClean="0"/>
              <a:t>4</a:t>
            </a:fld>
            <a:endParaRPr lang="en-IN"/>
          </a:p>
        </p:txBody>
      </p:sp>
    </p:spTree>
    <p:extLst>
      <p:ext uri="{BB962C8B-B14F-4D97-AF65-F5344CB8AC3E}">
        <p14:creationId xmlns:p14="http://schemas.microsoft.com/office/powerpoint/2010/main" val="3473961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C8B63-8307-CE40-4257-330608C9F7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79E5A1-B632-8503-8679-60D6A214A0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116A40-BDBF-35A3-6273-79C079362FF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C5496E0-896D-8F69-429D-41B0967EE795}"/>
              </a:ext>
            </a:extLst>
          </p:cNvPr>
          <p:cNvSpPr>
            <a:spLocks noGrp="1"/>
          </p:cNvSpPr>
          <p:nvPr>
            <p:ph type="sldNum" sz="quarter" idx="5"/>
          </p:nvPr>
        </p:nvSpPr>
        <p:spPr/>
        <p:txBody>
          <a:bodyPr/>
          <a:lstStyle/>
          <a:p>
            <a:fld id="{19189527-2323-464A-8DA3-7B1083E2C6A6}" type="slidenum">
              <a:rPr lang="en-IN" smtClean="0"/>
              <a:t>5</a:t>
            </a:fld>
            <a:endParaRPr lang="en-IN"/>
          </a:p>
        </p:txBody>
      </p:sp>
    </p:spTree>
    <p:extLst>
      <p:ext uri="{BB962C8B-B14F-4D97-AF65-F5344CB8AC3E}">
        <p14:creationId xmlns:p14="http://schemas.microsoft.com/office/powerpoint/2010/main" val="1437042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5AA8B-D6C4-1581-1E5E-7868DA9A0F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00CCAE-1A97-D0AC-5C54-3A6278AD72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BDBF91-AAC9-324D-99CC-87A38AFE87F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B0D4084-C2E4-8F18-FA34-E478B5CB4B70}"/>
              </a:ext>
            </a:extLst>
          </p:cNvPr>
          <p:cNvSpPr>
            <a:spLocks noGrp="1"/>
          </p:cNvSpPr>
          <p:nvPr>
            <p:ph type="sldNum" sz="quarter" idx="5"/>
          </p:nvPr>
        </p:nvSpPr>
        <p:spPr/>
        <p:txBody>
          <a:bodyPr/>
          <a:lstStyle/>
          <a:p>
            <a:fld id="{19189527-2323-464A-8DA3-7B1083E2C6A6}" type="slidenum">
              <a:rPr lang="en-IN" smtClean="0"/>
              <a:t>6</a:t>
            </a:fld>
            <a:endParaRPr lang="en-IN"/>
          </a:p>
        </p:txBody>
      </p:sp>
    </p:spTree>
    <p:extLst>
      <p:ext uri="{BB962C8B-B14F-4D97-AF65-F5344CB8AC3E}">
        <p14:creationId xmlns:p14="http://schemas.microsoft.com/office/powerpoint/2010/main" val="1859864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E1D46D-B57D-37B9-EA29-0D0AE41160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14E716-46A7-F480-478A-EB42A98BA5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E12232-0CE5-1366-14AA-FA5C2D46E46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266A396-ADA1-9EA9-C32C-5B0EB68B8EF4}"/>
              </a:ext>
            </a:extLst>
          </p:cNvPr>
          <p:cNvSpPr>
            <a:spLocks noGrp="1"/>
          </p:cNvSpPr>
          <p:nvPr>
            <p:ph type="sldNum" sz="quarter" idx="5"/>
          </p:nvPr>
        </p:nvSpPr>
        <p:spPr/>
        <p:txBody>
          <a:bodyPr/>
          <a:lstStyle/>
          <a:p>
            <a:fld id="{19189527-2323-464A-8DA3-7B1083E2C6A6}" type="slidenum">
              <a:rPr lang="en-IN" smtClean="0"/>
              <a:t>7</a:t>
            </a:fld>
            <a:endParaRPr lang="en-IN"/>
          </a:p>
        </p:txBody>
      </p:sp>
    </p:spTree>
    <p:extLst>
      <p:ext uri="{BB962C8B-B14F-4D97-AF65-F5344CB8AC3E}">
        <p14:creationId xmlns:p14="http://schemas.microsoft.com/office/powerpoint/2010/main" val="1039045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BB6748-4C5D-39DA-E782-458C792BDA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7A640C-EEAE-AA68-A56C-6B5E2FDFF3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C64ACD-8DFE-B8AF-F456-AB63C8348E7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1331E50-4DDA-24A8-99A4-E4BAA319669A}"/>
              </a:ext>
            </a:extLst>
          </p:cNvPr>
          <p:cNvSpPr>
            <a:spLocks noGrp="1"/>
          </p:cNvSpPr>
          <p:nvPr>
            <p:ph type="sldNum" sz="quarter" idx="5"/>
          </p:nvPr>
        </p:nvSpPr>
        <p:spPr/>
        <p:txBody>
          <a:bodyPr/>
          <a:lstStyle/>
          <a:p>
            <a:fld id="{19189527-2323-464A-8DA3-7B1083E2C6A6}" type="slidenum">
              <a:rPr lang="en-IN" smtClean="0"/>
              <a:t>8</a:t>
            </a:fld>
            <a:endParaRPr lang="en-IN"/>
          </a:p>
        </p:txBody>
      </p:sp>
    </p:spTree>
    <p:extLst>
      <p:ext uri="{BB962C8B-B14F-4D97-AF65-F5344CB8AC3E}">
        <p14:creationId xmlns:p14="http://schemas.microsoft.com/office/powerpoint/2010/main" val="915792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3325F3-1A81-3C64-81A9-546B1C192C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02B159-6AEF-EEBD-4E8D-E71CF72BF3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BDBE5C-7899-933E-B8ED-B4056213B27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37A0F64-C244-117D-FCE7-129BAAF87E5D}"/>
              </a:ext>
            </a:extLst>
          </p:cNvPr>
          <p:cNvSpPr>
            <a:spLocks noGrp="1"/>
          </p:cNvSpPr>
          <p:nvPr>
            <p:ph type="sldNum" sz="quarter" idx="5"/>
          </p:nvPr>
        </p:nvSpPr>
        <p:spPr/>
        <p:txBody>
          <a:bodyPr/>
          <a:lstStyle/>
          <a:p>
            <a:fld id="{19189527-2323-464A-8DA3-7B1083E2C6A6}" type="slidenum">
              <a:rPr lang="en-IN" smtClean="0"/>
              <a:t>9</a:t>
            </a:fld>
            <a:endParaRPr lang="en-IN"/>
          </a:p>
        </p:txBody>
      </p:sp>
    </p:spTree>
    <p:extLst>
      <p:ext uri="{BB962C8B-B14F-4D97-AF65-F5344CB8AC3E}">
        <p14:creationId xmlns:p14="http://schemas.microsoft.com/office/powerpoint/2010/main" val="2145263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1AC6E-1BDD-5EF6-9C5E-91DE1FF123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37C649-ACCA-0045-314C-D6AE94FC3B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989AF4-D39B-0D2C-481F-E49BCDDF9D4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208049C-0293-7099-547D-6FC8F7CA7A50}"/>
              </a:ext>
            </a:extLst>
          </p:cNvPr>
          <p:cNvSpPr>
            <a:spLocks noGrp="1"/>
          </p:cNvSpPr>
          <p:nvPr>
            <p:ph type="sldNum" sz="quarter" idx="5"/>
          </p:nvPr>
        </p:nvSpPr>
        <p:spPr/>
        <p:txBody>
          <a:bodyPr/>
          <a:lstStyle/>
          <a:p>
            <a:fld id="{19189527-2323-464A-8DA3-7B1083E2C6A6}" type="slidenum">
              <a:rPr lang="en-IN" smtClean="0"/>
              <a:t>10</a:t>
            </a:fld>
            <a:endParaRPr lang="en-IN"/>
          </a:p>
        </p:txBody>
      </p:sp>
    </p:spTree>
    <p:extLst>
      <p:ext uri="{BB962C8B-B14F-4D97-AF65-F5344CB8AC3E}">
        <p14:creationId xmlns:p14="http://schemas.microsoft.com/office/powerpoint/2010/main" val="1145643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655FA-4EE6-21CC-CC15-EE5F372C77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E3DFE9B-DEFA-4B10-0A6B-5A271AF2F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5BDCF6B-19F0-3DCE-EE74-4D4DE8E69BEA}"/>
              </a:ext>
            </a:extLst>
          </p:cNvPr>
          <p:cNvSpPr>
            <a:spLocks noGrp="1"/>
          </p:cNvSpPr>
          <p:nvPr>
            <p:ph type="dt" sz="half" idx="10"/>
          </p:nvPr>
        </p:nvSpPr>
        <p:spPr/>
        <p:txBody>
          <a:bodyPr/>
          <a:lstStyle/>
          <a:p>
            <a:fld id="{094A1F15-1753-4056-93A3-70E40ED1F384}" type="datetime1">
              <a:rPr lang="en-IN" smtClean="0"/>
              <a:t>20-03-2025</a:t>
            </a:fld>
            <a:endParaRPr lang="en-IN"/>
          </a:p>
        </p:txBody>
      </p:sp>
      <p:sp>
        <p:nvSpPr>
          <p:cNvPr id="5" name="Footer Placeholder 4">
            <a:extLst>
              <a:ext uri="{FF2B5EF4-FFF2-40B4-BE49-F238E27FC236}">
                <a16:creationId xmlns:a16="http://schemas.microsoft.com/office/drawing/2014/main" id="{48FB4934-9B60-7758-7B45-FC8A97A836BA}"/>
              </a:ext>
            </a:extLst>
          </p:cNvPr>
          <p:cNvSpPr>
            <a:spLocks noGrp="1"/>
          </p:cNvSpPr>
          <p:nvPr>
            <p:ph type="ftr" sz="quarter" idx="11"/>
          </p:nvPr>
        </p:nvSpPr>
        <p:spPr/>
        <p:txBody>
          <a:bodyPr/>
          <a:lstStyle/>
          <a:p>
            <a:r>
              <a:rPr lang="en-US"/>
              <a:t>Intelligent Energy Management: ML-Based Building Consumption Predictions</a:t>
            </a:r>
            <a:endParaRPr lang="en-IN"/>
          </a:p>
        </p:txBody>
      </p:sp>
      <p:sp>
        <p:nvSpPr>
          <p:cNvPr id="6" name="Slide Number Placeholder 5">
            <a:extLst>
              <a:ext uri="{FF2B5EF4-FFF2-40B4-BE49-F238E27FC236}">
                <a16:creationId xmlns:a16="http://schemas.microsoft.com/office/drawing/2014/main" id="{3395837D-3C71-AAC9-D6BC-385E3D0685C5}"/>
              </a:ext>
            </a:extLst>
          </p:cNvPr>
          <p:cNvSpPr>
            <a:spLocks noGrp="1"/>
          </p:cNvSpPr>
          <p:nvPr>
            <p:ph type="sldNum" sz="quarter" idx="12"/>
          </p:nvPr>
        </p:nvSpPr>
        <p:spPr/>
        <p:txBody>
          <a:bodyPr/>
          <a:lstStyle/>
          <a:p>
            <a:fld id="{0F383622-505C-4D75-92C2-7A4F6845BB9D}" type="slidenum">
              <a:rPr lang="en-IN" smtClean="0"/>
              <a:t>‹#›</a:t>
            </a:fld>
            <a:endParaRPr lang="en-IN"/>
          </a:p>
        </p:txBody>
      </p:sp>
    </p:spTree>
    <p:extLst>
      <p:ext uri="{BB962C8B-B14F-4D97-AF65-F5344CB8AC3E}">
        <p14:creationId xmlns:p14="http://schemas.microsoft.com/office/powerpoint/2010/main" val="185818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4A82-011A-41C0-90DD-CC32A2DA01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02AA52-1677-EAC6-09ED-DA8BD82388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EE70CF-D74E-E5D7-5E89-919F5F2CE22A}"/>
              </a:ext>
            </a:extLst>
          </p:cNvPr>
          <p:cNvSpPr>
            <a:spLocks noGrp="1"/>
          </p:cNvSpPr>
          <p:nvPr>
            <p:ph type="dt" sz="half" idx="10"/>
          </p:nvPr>
        </p:nvSpPr>
        <p:spPr/>
        <p:txBody>
          <a:bodyPr/>
          <a:lstStyle/>
          <a:p>
            <a:fld id="{74093D46-5E0D-4694-A1A0-1431003FE368}" type="datetime1">
              <a:rPr lang="en-IN" smtClean="0"/>
              <a:t>20-03-2025</a:t>
            </a:fld>
            <a:endParaRPr lang="en-IN"/>
          </a:p>
        </p:txBody>
      </p:sp>
      <p:sp>
        <p:nvSpPr>
          <p:cNvPr id="5" name="Footer Placeholder 4">
            <a:extLst>
              <a:ext uri="{FF2B5EF4-FFF2-40B4-BE49-F238E27FC236}">
                <a16:creationId xmlns:a16="http://schemas.microsoft.com/office/drawing/2014/main" id="{85C11C12-1607-8D22-A761-D40A78577A55}"/>
              </a:ext>
            </a:extLst>
          </p:cNvPr>
          <p:cNvSpPr>
            <a:spLocks noGrp="1"/>
          </p:cNvSpPr>
          <p:nvPr>
            <p:ph type="ftr" sz="quarter" idx="11"/>
          </p:nvPr>
        </p:nvSpPr>
        <p:spPr/>
        <p:txBody>
          <a:bodyPr/>
          <a:lstStyle/>
          <a:p>
            <a:r>
              <a:rPr lang="en-US"/>
              <a:t>Intelligent Energy Management: ML-Based Building Consumption Predictions</a:t>
            </a:r>
            <a:endParaRPr lang="en-IN"/>
          </a:p>
        </p:txBody>
      </p:sp>
      <p:sp>
        <p:nvSpPr>
          <p:cNvPr id="6" name="Slide Number Placeholder 5">
            <a:extLst>
              <a:ext uri="{FF2B5EF4-FFF2-40B4-BE49-F238E27FC236}">
                <a16:creationId xmlns:a16="http://schemas.microsoft.com/office/drawing/2014/main" id="{86EADF37-6164-DD57-AC9F-467AB30DCF52}"/>
              </a:ext>
            </a:extLst>
          </p:cNvPr>
          <p:cNvSpPr>
            <a:spLocks noGrp="1"/>
          </p:cNvSpPr>
          <p:nvPr>
            <p:ph type="sldNum" sz="quarter" idx="12"/>
          </p:nvPr>
        </p:nvSpPr>
        <p:spPr/>
        <p:txBody>
          <a:bodyPr/>
          <a:lstStyle/>
          <a:p>
            <a:fld id="{0F383622-505C-4D75-92C2-7A4F6845BB9D}" type="slidenum">
              <a:rPr lang="en-IN" smtClean="0"/>
              <a:t>‹#›</a:t>
            </a:fld>
            <a:endParaRPr lang="en-IN"/>
          </a:p>
        </p:txBody>
      </p:sp>
    </p:spTree>
    <p:extLst>
      <p:ext uri="{BB962C8B-B14F-4D97-AF65-F5344CB8AC3E}">
        <p14:creationId xmlns:p14="http://schemas.microsoft.com/office/powerpoint/2010/main" val="1832757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9EB033-7888-DA67-AD5A-AE4394F5BA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6A2248-5D85-63B7-E80E-897FDE255D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4FBDDA-664D-6912-B28F-7258083671D0}"/>
              </a:ext>
            </a:extLst>
          </p:cNvPr>
          <p:cNvSpPr>
            <a:spLocks noGrp="1"/>
          </p:cNvSpPr>
          <p:nvPr>
            <p:ph type="dt" sz="half" idx="10"/>
          </p:nvPr>
        </p:nvSpPr>
        <p:spPr/>
        <p:txBody>
          <a:bodyPr/>
          <a:lstStyle/>
          <a:p>
            <a:fld id="{1B4295A2-DC2D-45B6-8E24-5FA81D382522}" type="datetime1">
              <a:rPr lang="en-IN" smtClean="0"/>
              <a:t>20-03-2025</a:t>
            </a:fld>
            <a:endParaRPr lang="en-IN"/>
          </a:p>
        </p:txBody>
      </p:sp>
      <p:sp>
        <p:nvSpPr>
          <p:cNvPr id="5" name="Footer Placeholder 4">
            <a:extLst>
              <a:ext uri="{FF2B5EF4-FFF2-40B4-BE49-F238E27FC236}">
                <a16:creationId xmlns:a16="http://schemas.microsoft.com/office/drawing/2014/main" id="{8EA7D421-5494-D000-7B08-03D9B5BCE854}"/>
              </a:ext>
            </a:extLst>
          </p:cNvPr>
          <p:cNvSpPr>
            <a:spLocks noGrp="1"/>
          </p:cNvSpPr>
          <p:nvPr>
            <p:ph type="ftr" sz="quarter" idx="11"/>
          </p:nvPr>
        </p:nvSpPr>
        <p:spPr/>
        <p:txBody>
          <a:bodyPr/>
          <a:lstStyle/>
          <a:p>
            <a:r>
              <a:rPr lang="en-US"/>
              <a:t>Intelligent Energy Management: ML-Based Building Consumption Predictions</a:t>
            </a:r>
            <a:endParaRPr lang="en-IN"/>
          </a:p>
        </p:txBody>
      </p:sp>
      <p:sp>
        <p:nvSpPr>
          <p:cNvPr id="6" name="Slide Number Placeholder 5">
            <a:extLst>
              <a:ext uri="{FF2B5EF4-FFF2-40B4-BE49-F238E27FC236}">
                <a16:creationId xmlns:a16="http://schemas.microsoft.com/office/drawing/2014/main" id="{C2F89AFD-1DFC-B2A0-82DB-B6BA32B23D32}"/>
              </a:ext>
            </a:extLst>
          </p:cNvPr>
          <p:cNvSpPr>
            <a:spLocks noGrp="1"/>
          </p:cNvSpPr>
          <p:nvPr>
            <p:ph type="sldNum" sz="quarter" idx="12"/>
          </p:nvPr>
        </p:nvSpPr>
        <p:spPr/>
        <p:txBody>
          <a:bodyPr/>
          <a:lstStyle/>
          <a:p>
            <a:fld id="{0F383622-505C-4D75-92C2-7A4F6845BB9D}" type="slidenum">
              <a:rPr lang="en-IN" smtClean="0"/>
              <a:t>‹#›</a:t>
            </a:fld>
            <a:endParaRPr lang="en-IN"/>
          </a:p>
        </p:txBody>
      </p:sp>
    </p:spTree>
    <p:extLst>
      <p:ext uri="{BB962C8B-B14F-4D97-AF65-F5344CB8AC3E}">
        <p14:creationId xmlns:p14="http://schemas.microsoft.com/office/powerpoint/2010/main" val="3990553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367F2-1950-E548-6C0B-2762FBF03A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D56104-AADE-739A-3445-4909471C8C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CD2D66-1843-1E44-BF5F-A3DADAC19E29}"/>
              </a:ext>
            </a:extLst>
          </p:cNvPr>
          <p:cNvSpPr>
            <a:spLocks noGrp="1"/>
          </p:cNvSpPr>
          <p:nvPr>
            <p:ph type="dt" sz="half" idx="10"/>
          </p:nvPr>
        </p:nvSpPr>
        <p:spPr/>
        <p:txBody>
          <a:bodyPr/>
          <a:lstStyle/>
          <a:p>
            <a:fld id="{EAE79953-CE75-4F72-9639-BFC8F3F4C7B0}" type="datetime1">
              <a:rPr lang="en-IN" smtClean="0"/>
              <a:t>20-03-2025</a:t>
            </a:fld>
            <a:endParaRPr lang="en-IN"/>
          </a:p>
        </p:txBody>
      </p:sp>
      <p:sp>
        <p:nvSpPr>
          <p:cNvPr id="5" name="Footer Placeholder 4">
            <a:extLst>
              <a:ext uri="{FF2B5EF4-FFF2-40B4-BE49-F238E27FC236}">
                <a16:creationId xmlns:a16="http://schemas.microsoft.com/office/drawing/2014/main" id="{F6C1912E-94FA-ECA2-88D0-D535A74100DF}"/>
              </a:ext>
            </a:extLst>
          </p:cNvPr>
          <p:cNvSpPr>
            <a:spLocks noGrp="1"/>
          </p:cNvSpPr>
          <p:nvPr>
            <p:ph type="ftr" sz="quarter" idx="11"/>
          </p:nvPr>
        </p:nvSpPr>
        <p:spPr/>
        <p:txBody>
          <a:bodyPr/>
          <a:lstStyle/>
          <a:p>
            <a:r>
              <a:rPr lang="en-US"/>
              <a:t>Intelligent Energy Management: ML-Based Building Consumption Predictions</a:t>
            </a:r>
            <a:endParaRPr lang="en-IN"/>
          </a:p>
        </p:txBody>
      </p:sp>
      <p:sp>
        <p:nvSpPr>
          <p:cNvPr id="6" name="Slide Number Placeholder 5">
            <a:extLst>
              <a:ext uri="{FF2B5EF4-FFF2-40B4-BE49-F238E27FC236}">
                <a16:creationId xmlns:a16="http://schemas.microsoft.com/office/drawing/2014/main" id="{DD75DB5C-3B9C-D044-964E-AFFB44166D5D}"/>
              </a:ext>
            </a:extLst>
          </p:cNvPr>
          <p:cNvSpPr>
            <a:spLocks noGrp="1"/>
          </p:cNvSpPr>
          <p:nvPr>
            <p:ph type="sldNum" sz="quarter" idx="12"/>
          </p:nvPr>
        </p:nvSpPr>
        <p:spPr/>
        <p:txBody>
          <a:bodyPr/>
          <a:lstStyle/>
          <a:p>
            <a:fld id="{0F383622-505C-4D75-92C2-7A4F6845BB9D}" type="slidenum">
              <a:rPr lang="en-IN" smtClean="0"/>
              <a:t>‹#›</a:t>
            </a:fld>
            <a:endParaRPr lang="en-IN"/>
          </a:p>
        </p:txBody>
      </p:sp>
    </p:spTree>
    <p:extLst>
      <p:ext uri="{BB962C8B-B14F-4D97-AF65-F5344CB8AC3E}">
        <p14:creationId xmlns:p14="http://schemas.microsoft.com/office/powerpoint/2010/main" val="4260505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8A336-65E3-C7CE-0118-BB3518C60F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3BE77A-29F4-32DE-2F73-8FF3A9486E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C94924-69E2-A7AC-32D2-109769823FA6}"/>
              </a:ext>
            </a:extLst>
          </p:cNvPr>
          <p:cNvSpPr>
            <a:spLocks noGrp="1"/>
          </p:cNvSpPr>
          <p:nvPr>
            <p:ph type="dt" sz="half" idx="10"/>
          </p:nvPr>
        </p:nvSpPr>
        <p:spPr/>
        <p:txBody>
          <a:bodyPr/>
          <a:lstStyle/>
          <a:p>
            <a:fld id="{4BA6AE67-8E63-4BD8-BB9B-E04C7BF3EB5E}" type="datetime1">
              <a:rPr lang="en-IN" smtClean="0"/>
              <a:t>20-03-2025</a:t>
            </a:fld>
            <a:endParaRPr lang="en-IN"/>
          </a:p>
        </p:txBody>
      </p:sp>
      <p:sp>
        <p:nvSpPr>
          <p:cNvPr id="5" name="Footer Placeholder 4">
            <a:extLst>
              <a:ext uri="{FF2B5EF4-FFF2-40B4-BE49-F238E27FC236}">
                <a16:creationId xmlns:a16="http://schemas.microsoft.com/office/drawing/2014/main" id="{C3EB243C-57E1-77CF-90D7-3566BFDA63BD}"/>
              </a:ext>
            </a:extLst>
          </p:cNvPr>
          <p:cNvSpPr>
            <a:spLocks noGrp="1"/>
          </p:cNvSpPr>
          <p:nvPr>
            <p:ph type="ftr" sz="quarter" idx="11"/>
          </p:nvPr>
        </p:nvSpPr>
        <p:spPr/>
        <p:txBody>
          <a:bodyPr/>
          <a:lstStyle/>
          <a:p>
            <a:r>
              <a:rPr lang="en-US"/>
              <a:t>Intelligent Energy Management: ML-Based Building Consumption Predictions</a:t>
            </a:r>
            <a:endParaRPr lang="en-IN"/>
          </a:p>
        </p:txBody>
      </p:sp>
      <p:sp>
        <p:nvSpPr>
          <p:cNvPr id="6" name="Slide Number Placeholder 5">
            <a:extLst>
              <a:ext uri="{FF2B5EF4-FFF2-40B4-BE49-F238E27FC236}">
                <a16:creationId xmlns:a16="http://schemas.microsoft.com/office/drawing/2014/main" id="{8AAD22B4-6C66-2D00-DDCE-C53C8CA8827B}"/>
              </a:ext>
            </a:extLst>
          </p:cNvPr>
          <p:cNvSpPr>
            <a:spLocks noGrp="1"/>
          </p:cNvSpPr>
          <p:nvPr>
            <p:ph type="sldNum" sz="quarter" idx="12"/>
          </p:nvPr>
        </p:nvSpPr>
        <p:spPr/>
        <p:txBody>
          <a:bodyPr/>
          <a:lstStyle/>
          <a:p>
            <a:fld id="{0F383622-505C-4D75-92C2-7A4F6845BB9D}" type="slidenum">
              <a:rPr lang="en-IN" smtClean="0"/>
              <a:t>‹#›</a:t>
            </a:fld>
            <a:endParaRPr lang="en-IN"/>
          </a:p>
        </p:txBody>
      </p:sp>
    </p:spTree>
    <p:extLst>
      <p:ext uri="{BB962C8B-B14F-4D97-AF65-F5344CB8AC3E}">
        <p14:creationId xmlns:p14="http://schemas.microsoft.com/office/powerpoint/2010/main" val="934510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6A21D-BC4E-6751-3FCD-67670D0061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36BFD6-4F13-281A-7655-907491042B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4E720D4-97FD-B8AC-1638-C512385BF0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79C37F1-9DC3-CD4C-BF90-DFC29340AAB5}"/>
              </a:ext>
            </a:extLst>
          </p:cNvPr>
          <p:cNvSpPr>
            <a:spLocks noGrp="1"/>
          </p:cNvSpPr>
          <p:nvPr>
            <p:ph type="dt" sz="half" idx="10"/>
          </p:nvPr>
        </p:nvSpPr>
        <p:spPr/>
        <p:txBody>
          <a:bodyPr/>
          <a:lstStyle/>
          <a:p>
            <a:fld id="{40313C6A-4259-4BC0-9D41-F13B92D820DE}" type="datetime1">
              <a:rPr lang="en-IN" smtClean="0"/>
              <a:t>20-03-2025</a:t>
            </a:fld>
            <a:endParaRPr lang="en-IN"/>
          </a:p>
        </p:txBody>
      </p:sp>
      <p:sp>
        <p:nvSpPr>
          <p:cNvPr id="6" name="Footer Placeholder 5">
            <a:extLst>
              <a:ext uri="{FF2B5EF4-FFF2-40B4-BE49-F238E27FC236}">
                <a16:creationId xmlns:a16="http://schemas.microsoft.com/office/drawing/2014/main" id="{626B13EB-E842-EF34-EE22-DF1556EC8331}"/>
              </a:ext>
            </a:extLst>
          </p:cNvPr>
          <p:cNvSpPr>
            <a:spLocks noGrp="1"/>
          </p:cNvSpPr>
          <p:nvPr>
            <p:ph type="ftr" sz="quarter" idx="11"/>
          </p:nvPr>
        </p:nvSpPr>
        <p:spPr/>
        <p:txBody>
          <a:bodyPr/>
          <a:lstStyle/>
          <a:p>
            <a:r>
              <a:rPr lang="en-US"/>
              <a:t>Intelligent Energy Management: ML-Based Building Consumption Predictions</a:t>
            </a:r>
            <a:endParaRPr lang="en-IN"/>
          </a:p>
        </p:txBody>
      </p:sp>
      <p:sp>
        <p:nvSpPr>
          <p:cNvPr id="7" name="Slide Number Placeholder 6">
            <a:extLst>
              <a:ext uri="{FF2B5EF4-FFF2-40B4-BE49-F238E27FC236}">
                <a16:creationId xmlns:a16="http://schemas.microsoft.com/office/drawing/2014/main" id="{B801561F-B05D-959B-B005-FD4E8763F7B1}"/>
              </a:ext>
            </a:extLst>
          </p:cNvPr>
          <p:cNvSpPr>
            <a:spLocks noGrp="1"/>
          </p:cNvSpPr>
          <p:nvPr>
            <p:ph type="sldNum" sz="quarter" idx="12"/>
          </p:nvPr>
        </p:nvSpPr>
        <p:spPr/>
        <p:txBody>
          <a:bodyPr/>
          <a:lstStyle/>
          <a:p>
            <a:fld id="{0F383622-505C-4D75-92C2-7A4F6845BB9D}" type="slidenum">
              <a:rPr lang="en-IN" smtClean="0"/>
              <a:t>‹#›</a:t>
            </a:fld>
            <a:endParaRPr lang="en-IN"/>
          </a:p>
        </p:txBody>
      </p:sp>
    </p:spTree>
    <p:extLst>
      <p:ext uri="{BB962C8B-B14F-4D97-AF65-F5344CB8AC3E}">
        <p14:creationId xmlns:p14="http://schemas.microsoft.com/office/powerpoint/2010/main" val="4217269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F91F4-71B4-6884-59BC-BD62445AD6D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8AF539-E733-856A-1FE0-F251BEF853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E70D89-983F-AC01-87F2-04C09A9941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557733-61FA-F080-F358-8D1E8E8740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16E3CD-9C50-42B6-ECBD-9C474CB185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9FF8E8E-8726-DB64-CA04-E0C920FA85B4}"/>
              </a:ext>
            </a:extLst>
          </p:cNvPr>
          <p:cNvSpPr>
            <a:spLocks noGrp="1"/>
          </p:cNvSpPr>
          <p:nvPr>
            <p:ph type="dt" sz="half" idx="10"/>
          </p:nvPr>
        </p:nvSpPr>
        <p:spPr/>
        <p:txBody>
          <a:bodyPr/>
          <a:lstStyle/>
          <a:p>
            <a:fld id="{0CAF91C6-EA0A-483F-B106-DFC45F7F04B6}" type="datetime1">
              <a:rPr lang="en-IN" smtClean="0"/>
              <a:t>20-03-2025</a:t>
            </a:fld>
            <a:endParaRPr lang="en-IN"/>
          </a:p>
        </p:txBody>
      </p:sp>
      <p:sp>
        <p:nvSpPr>
          <p:cNvPr id="8" name="Footer Placeholder 7">
            <a:extLst>
              <a:ext uri="{FF2B5EF4-FFF2-40B4-BE49-F238E27FC236}">
                <a16:creationId xmlns:a16="http://schemas.microsoft.com/office/drawing/2014/main" id="{E930AE47-1D9A-A18D-D369-6C5392565041}"/>
              </a:ext>
            </a:extLst>
          </p:cNvPr>
          <p:cNvSpPr>
            <a:spLocks noGrp="1"/>
          </p:cNvSpPr>
          <p:nvPr>
            <p:ph type="ftr" sz="quarter" idx="11"/>
          </p:nvPr>
        </p:nvSpPr>
        <p:spPr/>
        <p:txBody>
          <a:bodyPr/>
          <a:lstStyle/>
          <a:p>
            <a:r>
              <a:rPr lang="en-US"/>
              <a:t>Intelligent Energy Management: ML-Based Building Consumption Predictions</a:t>
            </a:r>
            <a:endParaRPr lang="en-IN"/>
          </a:p>
        </p:txBody>
      </p:sp>
      <p:sp>
        <p:nvSpPr>
          <p:cNvPr id="9" name="Slide Number Placeholder 8">
            <a:extLst>
              <a:ext uri="{FF2B5EF4-FFF2-40B4-BE49-F238E27FC236}">
                <a16:creationId xmlns:a16="http://schemas.microsoft.com/office/drawing/2014/main" id="{B476F0E8-BA5C-80D1-8FF2-D2EB59ED3326}"/>
              </a:ext>
            </a:extLst>
          </p:cNvPr>
          <p:cNvSpPr>
            <a:spLocks noGrp="1"/>
          </p:cNvSpPr>
          <p:nvPr>
            <p:ph type="sldNum" sz="quarter" idx="12"/>
          </p:nvPr>
        </p:nvSpPr>
        <p:spPr/>
        <p:txBody>
          <a:bodyPr/>
          <a:lstStyle/>
          <a:p>
            <a:fld id="{0F383622-505C-4D75-92C2-7A4F6845BB9D}" type="slidenum">
              <a:rPr lang="en-IN" smtClean="0"/>
              <a:t>‹#›</a:t>
            </a:fld>
            <a:endParaRPr lang="en-IN"/>
          </a:p>
        </p:txBody>
      </p:sp>
    </p:spTree>
    <p:extLst>
      <p:ext uri="{BB962C8B-B14F-4D97-AF65-F5344CB8AC3E}">
        <p14:creationId xmlns:p14="http://schemas.microsoft.com/office/powerpoint/2010/main" val="732834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B511-94A5-012B-7F3C-F65C1507D8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A888708-59F2-5C85-D7E7-0E4756C658DE}"/>
              </a:ext>
            </a:extLst>
          </p:cNvPr>
          <p:cNvSpPr>
            <a:spLocks noGrp="1"/>
          </p:cNvSpPr>
          <p:nvPr>
            <p:ph type="dt" sz="half" idx="10"/>
          </p:nvPr>
        </p:nvSpPr>
        <p:spPr/>
        <p:txBody>
          <a:bodyPr/>
          <a:lstStyle/>
          <a:p>
            <a:fld id="{9F685DFE-242B-4782-BF6A-D648EF9F32B3}" type="datetime1">
              <a:rPr lang="en-IN" smtClean="0"/>
              <a:t>20-03-2025</a:t>
            </a:fld>
            <a:endParaRPr lang="en-IN"/>
          </a:p>
        </p:txBody>
      </p:sp>
      <p:sp>
        <p:nvSpPr>
          <p:cNvPr id="4" name="Footer Placeholder 3">
            <a:extLst>
              <a:ext uri="{FF2B5EF4-FFF2-40B4-BE49-F238E27FC236}">
                <a16:creationId xmlns:a16="http://schemas.microsoft.com/office/drawing/2014/main" id="{712E777D-C02B-41B8-511A-A992DB31A366}"/>
              </a:ext>
            </a:extLst>
          </p:cNvPr>
          <p:cNvSpPr>
            <a:spLocks noGrp="1"/>
          </p:cNvSpPr>
          <p:nvPr>
            <p:ph type="ftr" sz="quarter" idx="11"/>
          </p:nvPr>
        </p:nvSpPr>
        <p:spPr/>
        <p:txBody>
          <a:bodyPr/>
          <a:lstStyle/>
          <a:p>
            <a:r>
              <a:rPr lang="en-US"/>
              <a:t>Intelligent Energy Management: ML-Based Building Consumption Predictions</a:t>
            </a:r>
            <a:endParaRPr lang="en-IN"/>
          </a:p>
        </p:txBody>
      </p:sp>
      <p:sp>
        <p:nvSpPr>
          <p:cNvPr id="5" name="Slide Number Placeholder 4">
            <a:extLst>
              <a:ext uri="{FF2B5EF4-FFF2-40B4-BE49-F238E27FC236}">
                <a16:creationId xmlns:a16="http://schemas.microsoft.com/office/drawing/2014/main" id="{0F6C22C6-0CC3-54B8-7366-55B141AA4610}"/>
              </a:ext>
            </a:extLst>
          </p:cNvPr>
          <p:cNvSpPr>
            <a:spLocks noGrp="1"/>
          </p:cNvSpPr>
          <p:nvPr>
            <p:ph type="sldNum" sz="quarter" idx="12"/>
          </p:nvPr>
        </p:nvSpPr>
        <p:spPr/>
        <p:txBody>
          <a:bodyPr/>
          <a:lstStyle/>
          <a:p>
            <a:fld id="{0F383622-505C-4D75-92C2-7A4F6845BB9D}" type="slidenum">
              <a:rPr lang="en-IN" smtClean="0"/>
              <a:t>‹#›</a:t>
            </a:fld>
            <a:endParaRPr lang="en-IN"/>
          </a:p>
        </p:txBody>
      </p:sp>
    </p:spTree>
    <p:extLst>
      <p:ext uri="{BB962C8B-B14F-4D97-AF65-F5344CB8AC3E}">
        <p14:creationId xmlns:p14="http://schemas.microsoft.com/office/powerpoint/2010/main" val="2059288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BC5586-8C4A-B291-D2BD-B9191BCD537A}"/>
              </a:ext>
            </a:extLst>
          </p:cNvPr>
          <p:cNvSpPr>
            <a:spLocks noGrp="1"/>
          </p:cNvSpPr>
          <p:nvPr>
            <p:ph type="dt" sz="half" idx="10"/>
          </p:nvPr>
        </p:nvSpPr>
        <p:spPr/>
        <p:txBody>
          <a:bodyPr/>
          <a:lstStyle/>
          <a:p>
            <a:fld id="{83A413A3-F712-46B9-80BA-2D887E7FEA51}" type="datetime1">
              <a:rPr lang="en-IN" smtClean="0"/>
              <a:t>20-03-2025</a:t>
            </a:fld>
            <a:endParaRPr lang="en-IN"/>
          </a:p>
        </p:txBody>
      </p:sp>
      <p:sp>
        <p:nvSpPr>
          <p:cNvPr id="3" name="Footer Placeholder 2">
            <a:extLst>
              <a:ext uri="{FF2B5EF4-FFF2-40B4-BE49-F238E27FC236}">
                <a16:creationId xmlns:a16="http://schemas.microsoft.com/office/drawing/2014/main" id="{BB5B4C1A-774F-67D6-8222-146B908C047F}"/>
              </a:ext>
            </a:extLst>
          </p:cNvPr>
          <p:cNvSpPr>
            <a:spLocks noGrp="1"/>
          </p:cNvSpPr>
          <p:nvPr>
            <p:ph type="ftr" sz="quarter" idx="11"/>
          </p:nvPr>
        </p:nvSpPr>
        <p:spPr/>
        <p:txBody>
          <a:bodyPr/>
          <a:lstStyle/>
          <a:p>
            <a:r>
              <a:rPr lang="en-US"/>
              <a:t>Intelligent Energy Management: ML-Based Building Consumption Predictions</a:t>
            </a:r>
            <a:endParaRPr lang="en-IN"/>
          </a:p>
        </p:txBody>
      </p:sp>
      <p:sp>
        <p:nvSpPr>
          <p:cNvPr id="4" name="Slide Number Placeholder 3">
            <a:extLst>
              <a:ext uri="{FF2B5EF4-FFF2-40B4-BE49-F238E27FC236}">
                <a16:creationId xmlns:a16="http://schemas.microsoft.com/office/drawing/2014/main" id="{B14ABE77-4F13-FD28-5EE6-52F4084D8A12}"/>
              </a:ext>
            </a:extLst>
          </p:cNvPr>
          <p:cNvSpPr>
            <a:spLocks noGrp="1"/>
          </p:cNvSpPr>
          <p:nvPr>
            <p:ph type="sldNum" sz="quarter" idx="12"/>
          </p:nvPr>
        </p:nvSpPr>
        <p:spPr/>
        <p:txBody>
          <a:bodyPr/>
          <a:lstStyle/>
          <a:p>
            <a:fld id="{0F383622-505C-4D75-92C2-7A4F6845BB9D}" type="slidenum">
              <a:rPr lang="en-IN" smtClean="0"/>
              <a:t>‹#›</a:t>
            </a:fld>
            <a:endParaRPr lang="en-IN"/>
          </a:p>
        </p:txBody>
      </p:sp>
    </p:spTree>
    <p:extLst>
      <p:ext uri="{BB962C8B-B14F-4D97-AF65-F5344CB8AC3E}">
        <p14:creationId xmlns:p14="http://schemas.microsoft.com/office/powerpoint/2010/main" val="4222966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D4AE5-8917-2A51-CE18-485AE8A858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14A0EC9-B685-E050-4A69-F18D3C6B50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EB310E-D9F0-7A06-4CD2-507F34C330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C0385D-B15A-DB30-3594-365A14AA0887}"/>
              </a:ext>
            </a:extLst>
          </p:cNvPr>
          <p:cNvSpPr>
            <a:spLocks noGrp="1"/>
          </p:cNvSpPr>
          <p:nvPr>
            <p:ph type="dt" sz="half" idx="10"/>
          </p:nvPr>
        </p:nvSpPr>
        <p:spPr/>
        <p:txBody>
          <a:bodyPr/>
          <a:lstStyle/>
          <a:p>
            <a:fld id="{BB703488-02F5-49CD-ACC6-1479383D3521}" type="datetime1">
              <a:rPr lang="en-IN" smtClean="0"/>
              <a:t>20-03-2025</a:t>
            </a:fld>
            <a:endParaRPr lang="en-IN"/>
          </a:p>
        </p:txBody>
      </p:sp>
      <p:sp>
        <p:nvSpPr>
          <p:cNvPr id="6" name="Footer Placeholder 5">
            <a:extLst>
              <a:ext uri="{FF2B5EF4-FFF2-40B4-BE49-F238E27FC236}">
                <a16:creationId xmlns:a16="http://schemas.microsoft.com/office/drawing/2014/main" id="{45C5B208-2037-1B16-8CD3-10EC114C57A8}"/>
              </a:ext>
            </a:extLst>
          </p:cNvPr>
          <p:cNvSpPr>
            <a:spLocks noGrp="1"/>
          </p:cNvSpPr>
          <p:nvPr>
            <p:ph type="ftr" sz="quarter" idx="11"/>
          </p:nvPr>
        </p:nvSpPr>
        <p:spPr/>
        <p:txBody>
          <a:bodyPr/>
          <a:lstStyle/>
          <a:p>
            <a:r>
              <a:rPr lang="en-US"/>
              <a:t>Intelligent Energy Management: ML-Based Building Consumption Predictions</a:t>
            </a:r>
            <a:endParaRPr lang="en-IN"/>
          </a:p>
        </p:txBody>
      </p:sp>
      <p:sp>
        <p:nvSpPr>
          <p:cNvPr id="7" name="Slide Number Placeholder 6">
            <a:extLst>
              <a:ext uri="{FF2B5EF4-FFF2-40B4-BE49-F238E27FC236}">
                <a16:creationId xmlns:a16="http://schemas.microsoft.com/office/drawing/2014/main" id="{907C7618-6A89-8ACA-6C49-84AA38FCE8DB}"/>
              </a:ext>
            </a:extLst>
          </p:cNvPr>
          <p:cNvSpPr>
            <a:spLocks noGrp="1"/>
          </p:cNvSpPr>
          <p:nvPr>
            <p:ph type="sldNum" sz="quarter" idx="12"/>
          </p:nvPr>
        </p:nvSpPr>
        <p:spPr/>
        <p:txBody>
          <a:bodyPr/>
          <a:lstStyle/>
          <a:p>
            <a:fld id="{0F383622-505C-4D75-92C2-7A4F6845BB9D}" type="slidenum">
              <a:rPr lang="en-IN" smtClean="0"/>
              <a:t>‹#›</a:t>
            </a:fld>
            <a:endParaRPr lang="en-IN"/>
          </a:p>
        </p:txBody>
      </p:sp>
    </p:spTree>
    <p:extLst>
      <p:ext uri="{BB962C8B-B14F-4D97-AF65-F5344CB8AC3E}">
        <p14:creationId xmlns:p14="http://schemas.microsoft.com/office/powerpoint/2010/main" val="1677049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D5CC7-3CB2-B24A-F55F-F54923CCBD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BA15076-9E74-13A1-8FD2-43BDB902A5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AF0C100-BE8E-38AB-7BB1-3A5CDE9B05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0B1D1A-D9F6-2035-D4F0-B98ACCC13081}"/>
              </a:ext>
            </a:extLst>
          </p:cNvPr>
          <p:cNvSpPr>
            <a:spLocks noGrp="1"/>
          </p:cNvSpPr>
          <p:nvPr>
            <p:ph type="dt" sz="half" idx="10"/>
          </p:nvPr>
        </p:nvSpPr>
        <p:spPr/>
        <p:txBody>
          <a:bodyPr/>
          <a:lstStyle/>
          <a:p>
            <a:fld id="{333A6C1A-319A-474F-8FFF-CE216DD48002}" type="datetime1">
              <a:rPr lang="en-IN" smtClean="0"/>
              <a:t>20-03-2025</a:t>
            </a:fld>
            <a:endParaRPr lang="en-IN"/>
          </a:p>
        </p:txBody>
      </p:sp>
      <p:sp>
        <p:nvSpPr>
          <p:cNvPr id="6" name="Footer Placeholder 5">
            <a:extLst>
              <a:ext uri="{FF2B5EF4-FFF2-40B4-BE49-F238E27FC236}">
                <a16:creationId xmlns:a16="http://schemas.microsoft.com/office/drawing/2014/main" id="{2F47A2F7-50F7-D4E2-8933-DDA89382DFE2}"/>
              </a:ext>
            </a:extLst>
          </p:cNvPr>
          <p:cNvSpPr>
            <a:spLocks noGrp="1"/>
          </p:cNvSpPr>
          <p:nvPr>
            <p:ph type="ftr" sz="quarter" idx="11"/>
          </p:nvPr>
        </p:nvSpPr>
        <p:spPr/>
        <p:txBody>
          <a:bodyPr/>
          <a:lstStyle/>
          <a:p>
            <a:r>
              <a:rPr lang="en-US"/>
              <a:t>Intelligent Energy Management: ML-Based Building Consumption Predictions</a:t>
            </a:r>
            <a:endParaRPr lang="en-IN"/>
          </a:p>
        </p:txBody>
      </p:sp>
      <p:sp>
        <p:nvSpPr>
          <p:cNvPr id="7" name="Slide Number Placeholder 6">
            <a:extLst>
              <a:ext uri="{FF2B5EF4-FFF2-40B4-BE49-F238E27FC236}">
                <a16:creationId xmlns:a16="http://schemas.microsoft.com/office/drawing/2014/main" id="{8419F16F-4156-B0A6-6AF7-9EE3A818D5C0}"/>
              </a:ext>
            </a:extLst>
          </p:cNvPr>
          <p:cNvSpPr>
            <a:spLocks noGrp="1"/>
          </p:cNvSpPr>
          <p:nvPr>
            <p:ph type="sldNum" sz="quarter" idx="12"/>
          </p:nvPr>
        </p:nvSpPr>
        <p:spPr/>
        <p:txBody>
          <a:bodyPr/>
          <a:lstStyle/>
          <a:p>
            <a:fld id="{0F383622-505C-4D75-92C2-7A4F6845BB9D}" type="slidenum">
              <a:rPr lang="en-IN" smtClean="0"/>
              <a:t>‹#›</a:t>
            </a:fld>
            <a:endParaRPr lang="en-IN"/>
          </a:p>
        </p:txBody>
      </p:sp>
    </p:spTree>
    <p:extLst>
      <p:ext uri="{BB962C8B-B14F-4D97-AF65-F5344CB8AC3E}">
        <p14:creationId xmlns:p14="http://schemas.microsoft.com/office/powerpoint/2010/main" val="3053462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190951-EEFE-F488-C29D-E50BD39B5A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EE539A-D5BA-3B22-8BC5-25936651C2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2D61A8-5FA1-E75D-2E12-A56AA4E3B6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20FE30-3E1C-43F2-9549-09BC84E61160}" type="datetime1">
              <a:rPr lang="en-IN" smtClean="0"/>
              <a:t>20-03-2025</a:t>
            </a:fld>
            <a:endParaRPr lang="en-IN"/>
          </a:p>
        </p:txBody>
      </p:sp>
      <p:sp>
        <p:nvSpPr>
          <p:cNvPr id="5" name="Footer Placeholder 4">
            <a:extLst>
              <a:ext uri="{FF2B5EF4-FFF2-40B4-BE49-F238E27FC236}">
                <a16:creationId xmlns:a16="http://schemas.microsoft.com/office/drawing/2014/main" id="{342AF369-9848-7093-5203-548C907C83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Intelligent Energy Management: ML-Based Building Consumption Predictions</a:t>
            </a:r>
            <a:endParaRPr lang="en-IN"/>
          </a:p>
        </p:txBody>
      </p:sp>
      <p:sp>
        <p:nvSpPr>
          <p:cNvPr id="6" name="Slide Number Placeholder 5">
            <a:extLst>
              <a:ext uri="{FF2B5EF4-FFF2-40B4-BE49-F238E27FC236}">
                <a16:creationId xmlns:a16="http://schemas.microsoft.com/office/drawing/2014/main" id="{1A354BD3-2296-7F78-9BA8-3CC7672582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83622-505C-4D75-92C2-7A4F6845BB9D}" type="slidenum">
              <a:rPr lang="en-IN" smtClean="0"/>
              <a:t>‹#›</a:t>
            </a:fld>
            <a:endParaRPr lang="en-IN"/>
          </a:p>
        </p:txBody>
      </p:sp>
    </p:spTree>
    <p:extLst>
      <p:ext uri="{BB962C8B-B14F-4D97-AF65-F5344CB8AC3E}">
        <p14:creationId xmlns:p14="http://schemas.microsoft.com/office/powerpoint/2010/main" val="804247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506C91-1074-B2EC-F790-15AE305DC3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0"/>
            <a:ext cx="6096000" cy="6858000"/>
          </a:xfrm>
          <a:prstGeom prst="rect">
            <a:avLst/>
          </a:prstGeom>
        </p:spPr>
      </p:pic>
      <p:sp>
        <p:nvSpPr>
          <p:cNvPr id="8" name="TextBox 7">
            <a:extLst>
              <a:ext uri="{FF2B5EF4-FFF2-40B4-BE49-F238E27FC236}">
                <a16:creationId xmlns:a16="http://schemas.microsoft.com/office/drawing/2014/main" id="{3A6F7460-D58D-5382-F9BF-05BF079FEAD6}"/>
              </a:ext>
            </a:extLst>
          </p:cNvPr>
          <p:cNvSpPr txBox="1"/>
          <p:nvPr/>
        </p:nvSpPr>
        <p:spPr>
          <a:xfrm>
            <a:off x="586408" y="1872159"/>
            <a:ext cx="6096000" cy="1477328"/>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3000" b="1" dirty="0"/>
              <a:t>Intelligent Energy Management: </a:t>
            </a:r>
          </a:p>
          <a:p>
            <a:r>
              <a:rPr lang="en-US" sz="3000" b="1" dirty="0"/>
              <a:t>ML-Based Building Consumption Predictions</a:t>
            </a:r>
            <a:endParaRPr lang="en-IN" sz="3000" b="1" dirty="0"/>
          </a:p>
        </p:txBody>
      </p:sp>
      <p:sp>
        <p:nvSpPr>
          <p:cNvPr id="9" name="TextBox 8">
            <a:extLst>
              <a:ext uri="{FF2B5EF4-FFF2-40B4-BE49-F238E27FC236}">
                <a16:creationId xmlns:a16="http://schemas.microsoft.com/office/drawing/2014/main" id="{D4FF2F06-FCB1-6A34-6001-650B866CA647}"/>
              </a:ext>
            </a:extLst>
          </p:cNvPr>
          <p:cNvSpPr txBox="1"/>
          <p:nvPr/>
        </p:nvSpPr>
        <p:spPr>
          <a:xfrm>
            <a:off x="586408" y="3429000"/>
            <a:ext cx="5625548" cy="369332"/>
          </a:xfrm>
          <a:prstGeom prst="rect">
            <a:avLst/>
          </a:prstGeom>
          <a:noFill/>
        </p:spPr>
        <p:txBody>
          <a:bodyPr wrap="square" rtlCol="0">
            <a:spAutoFit/>
          </a:bodyPr>
          <a:lstStyle/>
          <a:p>
            <a:r>
              <a:rPr lang="en-US" dirty="0"/>
              <a:t>SRM INSTITUTE OF SCIENCE AND TECHNOLOGY </a:t>
            </a:r>
            <a:endParaRPr lang="en-IN" dirty="0"/>
          </a:p>
        </p:txBody>
      </p:sp>
      <p:sp>
        <p:nvSpPr>
          <p:cNvPr id="10" name="Footer Placeholder 9">
            <a:extLst>
              <a:ext uri="{FF2B5EF4-FFF2-40B4-BE49-F238E27FC236}">
                <a16:creationId xmlns:a16="http://schemas.microsoft.com/office/drawing/2014/main" id="{566AB66E-7BB7-EA85-4F18-659F40CA054C}"/>
              </a:ext>
            </a:extLst>
          </p:cNvPr>
          <p:cNvSpPr>
            <a:spLocks noGrp="1"/>
          </p:cNvSpPr>
          <p:nvPr>
            <p:ph type="ftr" sz="quarter" idx="11"/>
          </p:nvPr>
        </p:nvSpPr>
        <p:spPr>
          <a:xfrm>
            <a:off x="1499797" y="6356350"/>
            <a:ext cx="4114800" cy="365125"/>
          </a:xfrm>
        </p:spPr>
        <p:txBody>
          <a:bodyPr/>
          <a:lstStyle/>
          <a:p>
            <a:r>
              <a:rPr lang="en-US" dirty="0"/>
              <a:t>Intelligent Energy Management: ML-Based Building Consumption Predictions</a:t>
            </a:r>
            <a:endParaRPr lang="en-IN" dirty="0"/>
          </a:p>
        </p:txBody>
      </p:sp>
      <p:sp>
        <p:nvSpPr>
          <p:cNvPr id="11" name="Slide Number Placeholder 10">
            <a:extLst>
              <a:ext uri="{FF2B5EF4-FFF2-40B4-BE49-F238E27FC236}">
                <a16:creationId xmlns:a16="http://schemas.microsoft.com/office/drawing/2014/main" id="{A70A8B52-3B30-CD21-17BF-7A1FBAD7F95D}"/>
              </a:ext>
            </a:extLst>
          </p:cNvPr>
          <p:cNvSpPr>
            <a:spLocks noGrp="1"/>
          </p:cNvSpPr>
          <p:nvPr>
            <p:ph type="sldNum" sz="quarter" idx="12"/>
          </p:nvPr>
        </p:nvSpPr>
        <p:spPr/>
        <p:txBody>
          <a:bodyPr/>
          <a:lstStyle/>
          <a:p>
            <a:fld id="{0F383622-505C-4D75-92C2-7A4F6845BB9D}" type="slidenum">
              <a:rPr lang="en-IN" smtClean="0"/>
              <a:t>1</a:t>
            </a:fld>
            <a:endParaRPr lang="en-IN"/>
          </a:p>
        </p:txBody>
      </p:sp>
    </p:spTree>
    <p:extLst>
      <p:ext uri="{BB962C8B-B14F-4D97-AF65-F5344CB8AC3E}">
        <p14:creationId xmlns:p14="http://schemas.microsoft.com/office/powerpoint/2010/main" val="2623712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5580E-58F0-C077-9C51-7AD03061474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C27B05A-06DA-0160-3784-769496CD7DD0}"/>
              </a:ext>
            </a:extLst>
          </p:cNvPr>
          <p:cNvSpPr txBox="1"/>
          <p:nvPr/>
        </p:nvSpPr>
        <p:spPr>
          <a:xfrm>
            <a:off x="1065307" y="383951"/>
            <a:ext cx="10800378" cy="4647426"/>
          </a:xfrm>
          <a:prstGeom prst="rect">
            <a:avLst/>
          </a:prstGeom>
          <a:noFill/>
        </p:spPr>
        <p:txBody>
          <a:bodyPr wrap="square" rtlCol="0">
            <a:spAutoFit/>
          </a:bodyPr>
          <a:lstStyle/>
          <a:p>
            <a:r>
              <a:rPr lang="en-IN" sz="2000" b="1" dirty="0">
                <a:solidFill>
                  <a:schemeClr val="accent1">
                    <a:lumMod val="75000"/>
                  </a:schemeClr>
                </a:solidFill>
              </a:rPr>
              <a:t>Conclusion &amp; Future Scope</a:t>
            </a:r>
          </a:p>
          <a:p>
            <a:r>
              <a:rPr lang="en-IN" sz="1600" b="1" dirty="0"/>
              <a:t>🔹 Key Takeaways 💡</a:t>
            </a:r>
          </a:p>
          <a:p>
            <a:r>
              <a:rPr lang="en-IN" sz="1600" dirty="0"/>
              <a:t>✅ </a:t>
            </a:r>
            <a:r>
              <a:rPr lang="en-IN" sz="1600" b="1" dirty="0"/>
              <a:t>Machine Learning enables intelligent energy predictions</a:t>
            </a:r>
            <a:r>
              <a:rPr lang="en-IN" sz="1600" dirty="0"/>
              <a:t> – reducing inefficiencies and enhancing decision-making.</a:t>
            </a:r>
            <a:br>
              <a:rPr lang="en-IN" sz="1600" dirty="0"/>
            </a:br>
            <a:r>
              <a:rPr lang="en-IN" sz="1600" dirty="0"/>
              <a:t>✅ </a:t>
            </a:r>
            <a:r>
              <a:rPr lang="en-IN" sz="1600" b="1" dirty="0"/>
              <a:t>Helps in cost reduction &amp; sustainability</a:t>
            </a:r>
            <a:r>
              <a:rPr lang="en-IN" sz="1600" dirty="0"/>
              <a:t> – optimizing power usage lowers electricity bills and reduces CO₂ emissions.</a:t>
            </a:r>
            <a:br>
              <a:rPr lang="en-IN" sz="1600" dirty="0"/>
            </a:br>
            <a:r>
              <a:rPr lang="en-IN" sz="1600" dirty="0"/>
              <a:t>✅ </a:t>
            </a:r>
            <a:r>
              <a:rPr lang="en-IN" sz="1600" b="1" dirty="0"/>
              <a:t>Optimized energy usage benefits multiple sectors</a:t>
            </a:r>
            <a:r>
              <a:rPr lang="en-IN" sz="1600" dirty="0"/>
              <a:t> – including smart cities, industries, and renewable energy projects.</a:t>
            </a:r>
          </a:p>
          <a:p>
            <a:endParaRPr lang="en-US" b="1" dirty="0">
              <a:solidFill>
                <a:schemeClr val="accent1">
                  <a:lumMod val="75000"/>
                </a:schemeClr>
              </a:solidFill>
            </a:endParaRPr>
          </a:p>
          <a:p>
            <a:r>
              <a:rPr lang="en-IN" sz="1600" b="1" dirty="0"/>
              <a:t>🔹 Future Enhancements </a:t>
            </a:r>
          </a:p>
          <a:p>
            <a:r>
              <a:rPr lang="en-IN" sz="1600" dirty="0"/>
              <a:t>✅ </a:t>
            </a:r>
            <a:r>
              <a:rPr lang="en-IN" sz="1600" b="1" dirty="0"/>
              <a:t>1. IoT Integration – Real-time Sensor Monitoring </a:t>
            </a:r>
            <a:endParaRPr lang="en-IN" sz="1600" dirty="0"/>
          </a:p>
          <a:p>
            <a:pPr marL="285750" indent="-285750">
              <a:buFont typeface="Arial" panose="020B0604020202020204" pitchFamily="34" charset="0"/>
              <a:buChar char="•"/>
            </a:pPr>
            <a:r>
              <a:rPr lang="en-IN" sz="1600" dirty="0"/>
              <a:t>Smart sensors will provide real-time energy consumption data.</a:t>
            </a:r>
          </a:p>
          <a:p>
            <a:pPr marL="285750" indent="-285750">
              <a:buFont typeface="Arial" panose="020B0604020202020204" pitchFamily="34" charset="0"/>
              <a:buChar char="•"/>
            </a:pPr>
            <a:r>
              <a:rPr lang="en-IN" sz="1600" dirty="0"/>
              <a:t>IoT + ML will enable instant energy optimizations based on conditions.</a:t>
            </a:r>
          </a:p>
          <a:p>
            <a:pPr marL="285750" indent="-285750">
              <a:buFont typeface="Arial" panose="020B0604020202020204" pitchFamily="34" charset="0"/>
              <a:buChar char="•"/>
            </a:pPr>
            <a:r>
              <a:rPr lang="en-IN" sz="1600" dirty="0"/>
              <a:t>Example: Amazon Web Services (AWS) uses IoT and AI to reduce server energy consumption by 25%.</a:t>
            </a:r>
          </a:p>
          <a:p>
            <a:endParaRPr lang="en-IN" sz="1600" dirty="0"/>
          </a:p>
          <a:p>
            <a:r>
              <a:rPr lang="en-IN" sz="1600" dirty="0"/>
              <a:t>✅ </a:t>
            </a:r>
            <a:r>
              <a:rPr lang="en-IN" sz="1600" b="1" dirty="0"/>
              <a:t>2. Reinforcement Learning – Adaptive Energy Control </a:t>
            </a:r>
            <a:endParaRPr lang="en-IN" sz="1600" dirty="0"/>
          </a:p>
          <a:p>
            <a:pPr marL="285750" indent="-285750">
              <a:buFont typeface="Arial" panose="020B0604020202020204" pitchFamily="34" charset="0"/>
              <a:buChar char="•"/>
            </a:pPr>
            <a:r>
              <a:rPr lang="en-IN" sz="1600" dirty="0"/>
              <a:t>ML models will self-learn &amp; adapt to changing energy usage patterns over time.</a:t>
            </a:r>
          </a:p>
          <a:p>
            <a:pPr marL="285750" indent="-285750">
              <a:buFont typeface="Arial" panose="020B0604020202020204" pitchFamily="34" charset="0"/>
              <a:buChar char="•"/>
            </a:pPr>
            <a:r>
              <a:rPr lang="en-IN" sz="1600" dirty="0"/>
              <a:t>AI can automatically adjust HVAC, lighting, and power storage for optimal efficiency.</a:t>
            </a:r>
          </a:p>
          <a:p>
            <a:pPr marL="285750" indent="-285750">
              <a:buFont typeface="Arial" panose="020B0604020202020204" pitchFamily="34" charset="0"/>
              <a:buChar char="•"/>
            </a:pPr>
            <a:r>
              <a:rPr lang="en-IN" sz="1600" dirty="0"/>
              <a:t>Example: Deep Reinforcement Learning reduced energy wastage in HVAC systems by 35% in test buildings.</a:t>
            </a:r>
          </a:p>
          <a:p>
            <a:endParaRPr lang="en-IN" sz="1600" dirty="0"/>
          </a:p>
          <a:p>
            <a:endParaRPr lang="en-US" b="1" dirty="0">
              <a:solidFill>
                <a:schemeClr val="accent1">
                  <a:lumMod val="75000"/>
                </a:schemeClr>
              </a:solidFill>
            </a:endParaRPr>
          </a:p>
        </p:txBody>
      </p:sp>
      <p:sp>
        <p:nvSpPr>
          <p:cNvPr id="3" name="Footer Placeholder 2">
            <a:extLst>
              <a:ext uri="{FF2B5EF4-FFF2-40B4-BE49-F238E27FC236}">
                <a16:creationId xmlns:a16="http://schemas.microsoft.com/office/drawing/2014/main" id="{04BB8964-EDD2-97C1-3C25-774E855A2F4D}"/>
              </a:ext>
            </a:extLst>
          </p:cNvPr>
          <p:cNvSpPr>
            <a:spLocks noGrp="1"/>
          </p:cNvSpPr>
          <p:nvPr>
            <p:ph type="ftr" sz="quarter" idx="11"/>
          </p:nvPr>
        </p:nvSpPr>
        <p:spPr>
          <a:xfrm>
            <a:off x="4688840" y="6356350"/>
            <a:ext cx="4114800" cy="365125"/>
          </a:xfrm>
        </p:spPr>
        <p:txBody>
          <a:bodyPr/>
          <a:lstStyle/>
          <a:p>
            <a:r>
              <a:rPr lang="en-US" dirty="0"/>
              <a:t>Intelligent Energy Management: ML-Based Building Consumption Predictions</a:t>
            </a:r>
            <a:endParaRPr lang="en-IN" dirty="0"/>
          </a:p>
        </p:txBody>
      </p:sp>
      <p:sp>
        <p:nvSpPr>
          <p:cNvPr id="4" name="Slide Number Placeholder 3">
            <a:extLst>
              <a:ext uri="{FF2B5EF4-FFF2-40B4-BE49-F238E27FC236}">
                <a16:creationId xmlns:a16="http://schemas.microsoft.com/office/drawing/2014/main" id="{A568AF39-DB7B-6258-5ECF-BC12D9D95C11}"/>
              </a:ext>
            </a:extLst>
          </p:cNvPr>
          <p:cNvSpPr>
            <a:spLocks noGrp="1"/>
          </p:cNvSpPr>
          <p:nvPr>
            <p:ph type="sldNum" sz="quarter" idx="12"/>
          </p:nvPr>
        </p:nvSpPr>
        <p:spPr/>
        <p:txBody>
          <a:bodyPr/>
          <a:lstStyle/>
          <a:p>
            <a:fld id="{0F383622-505C-4D75-92C2-7A4F6845BB9D}" type="slidenum">
              <a:rPr lang="en-IN" smtClean="0"/>
              <a:t>10</a:t>
            </a:fld>
            <a:endParaRPr lang="en-IN"/>
          </a:p>
        </p:txBody>
      </p:sp>
      <p:sp>
        <p:nvSpPr>
          <p:cNvPr id="5" name="Rectangle 4">
            <a:extLst>
              <a:ext uri="{FF2B5EF4-FFF2-40B4-BE49-F238E27FC236}">
                <a16:creationId xmlns:a16="http://schemas.microsoft.com/office/drawing/2014/main" id="{27131BD6-5804-554F-DE4C-386F224E3B51}"/>
              </a:ext>
            </a:extLst>
          </p:cNvPr>
          <p:cNvSpPr/>
          <p:nvPr/>
        </p:nvSpPr>
        <p:spPr>
          <a:xfrm>
            <a:off x="0" y="0"/>
            <a:ext cx="925158" cy="685800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23363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75047-7533-E92F-847C-B4E68C5A028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B3006F0-388E-2688-A531-0EB492DAE9AB}"/>
              </a:ext>
            </a:extLst>
          </p:cNvPr>
          <p:cNvSpPr txBox="1"/>
          <p:nvPr/>
        </p:nvSpPr>
        <p:spPr>
          <a:xfrm>
            <a:off x="943386" y="71666"/>
            <a:ext cx="11072906" cy="6571030"/>
          </a:xfrm>
          <a:prstGeom prst="rect">
            <a:avLst/>
          </a:prstGeom>
          <a:noFill/>
        </p:spPr>
        <p:txBody>
          <a:bodyPr wrap="square" rtlCol="0">
            <a:spAutoFit/>
          </a:bodyPr>
          <a:lstStyle/>
          <a:p>
            <a:r>
              <a:rPr lang="en-US" sz="1600" b="1" dirty="0">
                <a:solidFill>
                  <a:schemeClr val="accent1">
                    <a:lumMod val="75000"/>
                  </a:schemeClr>
                </a:solidFill>
              </a:rPr>
              <a:t>Why is Energy Management Important?</a:t>
            </a:r>
          </a:p>
          <a:p>
            <a:pPr>
              <a:buNone/>
            </a:pPr>
            <a:r>
              <a:rPr lang="en-US" sz="1500" b="1" dirty="0"/>
              <a:t>Rising Energy Consumption </a:t>
            </a:r>
          </a:p>
          <a:p>
            <a:pPr>
              <a:buFont typeface="Arial" panose="020B0604020202020204" pitchFamily="34" charset="0"/>
              <a:buChar char="•"/>
            </a:pPr>
            <a:r>
              <a:rPr lang="en-US" sz="1500" dirty="0"/>
              <a:t>Global energy demand is expected to increase by 50% by 2050 (IEA Report).</a:t>
            </a:r>
          </a:p>
          <a:p>
            <a:pPr>
              <a:buFont typeface="Arial" panose="020B0604020202020204" pitchFamily="34" charset="0"/>
              <a:buChar char="•"/>
            </a:pPr>
            <a:r>
              <a:rPr lang="en-US" sz="1500" dirty="0"/>
              <a:t>Buildings account for ~40% of total energy consumption worldwide.</a:t>
            </a:r>
          </a:p>
          <a:p>
            <a:endParaRPr lang="en-US" sz="1500" dirty="0"/>
          </a:p>
          <a:p>
            <a:pPr>
              <a:buNone/>
            </a:pPr>
            <a:r>
              <a:rPr lang="en-US" sz="1500" b="1" dirty="0"/>
              <a:t>Sustainability &amp; Cost Reduction </a:t>
            </a:r>
          </a:p>
          <a:p>
            <a:pPr>
              <a:buFont typeface="Arial" panose="020B0604020202020204" pitchFamily="34" charset="0"/>
              <a:buChar char="•"/>
            </a:pPr>
            <a:r>
              <a:rPr lang="en-US" sz="1500" dirty="0"/>
              <a:t>High energy costs put a financial burden on industries and households.</a:t>
            </a:r>
          </a:p>
          <a:p>
            <a:pPr>
              <a:buFont typeface="Arial" panose="020B0604020202020204" pitchFamily="34" charset="0"/>
              <a:buChar char="•"/>
            </a:pPr>
            <a:r>
              <a:rPr lang="en-US" sz="1500" dirty="0"/>
              <a:t>Governments and corporations are setting carbon neutrality goals (e.g., India’s Net Zero by 2070).</a:t>
            </a:r>
          </a:p>
          <a:p>
            <a:pPr>
              <a:buFont typeface="Arial" panose="020B0604020202020204" pitchFamily="34" charset="0"/>
              <a:buChar char="•"/>
            </a:pPr>
            <a:endParaRPr lang="en-US" sz="1500" dirty="0"/>
          </a:p>
          <a:p>
            <a:pPr>
              <a:buNone/>
            </a:pPr>
            <a:r>
              <a:rPr lang="en-US" sz="1500" b="1" dirty="0"/>
              <a:t>The Need for Intelligent Management </a:t>
            </a:r>
          </a:p>
          <a:p>
            <a:pPr>
              <a:buFont typeface="Arial" panose="020B0604020202020204" pitchFamily="34" charset="0"/>
              <a:buChar char="•"/>
            </a:pPr>
            <a:r>
              <a:rPr lang="en-US" sz="1500" dirty="0"/>
              <a:t>Traditional energy management uses fixed schedules and manual monitoring.</a:t>
            </a:r>
          </a:p>
          <a:p>
            <a:pPr>
              <a:buFont typeface="Arial" panose="020B0604020202020204" pitchFamily="34" charset="0"/>
              <a:buChar char="•"/>
            </a:pPr>
            <a:r>
              <a:rPr lang="en-US" sz="1500" dirty="0"/>
              <a:t>These approaches lack adaptability to changing consumption patterns.</a:t>
            </a:r>
          </a:p>
          <a:p>
            <a:pPr>
              <a:buFont typeface="Arial" panose="020B0604020202020204" pitchFamily="34" charset="0"/>
              <a:buChar char="•"/>
            </a:pPr>
            <a:r>
              <a:rPr lang="en-US" sz="1500" dirty="0"/>
              <a:t>Smart energy systems use real-time monitoring and predictions to optimize energy usage.</a:t>
            </a:r>
          </a:p>
          <a:p>
            <a:pPr>
              <a:buFont typeface="Arial" panose="020B0604020202020204" pitchFamily="34" charset="0"/>
              <a:buChar char="•"/>
            </a:pPr>
            <a:endParaRPr lang="en-US" sz="1500" dirty="0"/>
          </a:p>
          <a:p>
            <a:r>
              <a:rPr lang="en-US" sz="1500" b="1" dirty="0"/>
              <a:t>How Does Machine Learning Help?</a:t>
            </a:r>
          </a:p>
          <a:p>
            <a:pPr>
              <a:buNone/>
            </a:pPr>
            <a:r>
              <a:rPr lang="en-IN" sz="1500" b="1" dirty="0"/>
              <a:t>Predict Energy Demand </a:t>
            </a:r>
          </a:p>
          <a:p>
            <a:pPr>
              <a:buFont typeface="Arial" panose="020B0604020202020204" pitchFamily="34" charset="0"/>
              <a:buChar char="•"/>
            </a:pPr>
            <a:r>
              <a:rPr lang="en-IN" sz="1500" dirty="0"/>
              <a:t>ML models </a:t>
            </a:r>
            <a:r>
              <a:rPr lang="en-IN" sz="1500" dirty="0" err="1"/>
              <a:t>analyze</a:t>
            </a:r>
            <a:r>
              <a:rPr lang="en-IN" sz="1500" dirty="0"/>
              <a:t> historical data (e.g., past energy consumption, weather, occupancy).</a:t>
            </a:r>
          </a:p>
          <a:p>
            <a:pPr>
              <a:buFont typeface="Arial" panose="020B0604020202020204" pitchFamily="34" charset="0"/>
              <a:buChar char="•"/>
            </a:pPr>
            <a:r>
              <a:rPr lang="en-IN" sz="1500" dirty="0"/>
              <a:t>Helps predict future electricity usage trends in buildings.</a:t>
            </a:r>
          </a:p>
          <a:p>
            <a:pPr>
              <a:buFont typeface="Arial" panose="020B0604020202020204" pitchFamily="34" charset="0"/>
              <a:buChar char="•"/>
            </a:pPr>
            <a:r>
              <a:rPr lang="en-IN" sz="1500" dirty="0"/>
              <a:t>Enables proactive measures to avoid energy shortages or overloads.</a:t>
            </a:r>
          </a:p>
          <a:p>
            <a:pPr>
              <a:buNone/>
            </a:pPr>
            <a:r>
              <a:rPr lang="en-US" sz="1500" b="1" dirty="0"/>
              <a:t>Optimize Resource Allocation </a:t>
            </a:r>
          </a:p>
          <a:p>
            <a:pPr>
              <a:buFont typeface="Arial" panose="020B0604020202020204" pitchFamily="34" charset="0"/>
              <a:buChar char="•"/>
            </a:pPr>
            <a:r>
              <a:rPr lang="en-US" sz="1500" dirty="0"/>
              <a:t>Machine Learning adjusts power usage based on real-time data.</a:t>
            </a:r>
          </a:p>
          <a:p>
            <a:pPr>
              <a:buFont typeface="Arial" panose="020B0604020202020204" pitchFamily="34" charset="0"/>
              <a:buChar char="•"/>
            </a:pPr>
            <a:r>
              <a:rPr lang="en-US" sz="1500" dirty="0"/>
              <a:t>Example: If ML predicts low occupancy, it can reduce HVAC usage automatically.</a:t>
            </a:r>
          </a:p>
          <a:p>
            <a:pPr>
              <a:buFont typeface="Arial" panose="020B0604020202020204" pitchFamily="34" charset="0"/>
              <a:buChar char="•"/>
            </a:pPr>
            <a:r>
              <a:rPr lang="en-US" sz="1500" dirty="0"/>
              <a:t>Smart Grids: Distribute electricity more efficiently, reducing power wastage.</a:t>
            </a:r>
          </a:p>
          <a:p>
            <a:pPr>
              <a:buNone/>
            </a:pPr>
            <a:r>
              <a:rPr lang="en-IN" sz="1500" b="1" dirty="0"/>
              <a:t>Reduce Waste &amp; Improve Efficiency </a:t>
            </a:r>
          </a:p>
          <a:p>
            <a:pPr>
              <a:buFont typeface="Arial" panose="020B0604020202020204" pitchFamily="34" charset="0"/>
              <a:buChar char="•"/>
            </a:pPr>
            <a:r>
              <a:rPr lang="en-IN" sz="1500" dirty="0"/>
              <a:t>Identifies energy leaks, inefficiencies, and unusual consumption patterns.</a:t>
            </a:r>
          </a:p>
          <a:p>
            <a:pPr>
              <a:buFont typeface="Arial" panose="020B0604020202020204" pitchFamily="34" charset="0"/>
              <a:buChar char="•"/>
            </a:pPr>
            <a:r>
              <a:rPr lang="en-IN" sz="1500" dirty="0"/>
              <a:t>Suggests energy-saving actions (e.g., lowering cooling load, turning off unused devices).</a:t>
            </a:r>
          </a:p>
          <a:p>
            <a:pPr>
              <a:buFont typeface="Arial" panose="020B0604020202020204" pitchFamily="34" charset="0"/>
              <a:buChar char="•"/>
            </a:pPr>
            <a:r>
              <a:rPr lang="en-IN" sz="1500" dirty="0"/>
              <a:t>Helps in automated decision-making for sustainable energy consumption.</a:t>
            </a:r>
          </a:p>
          <a:p>
            <a:endParaRPr lang="en-IN" sz="1500" dirty="0"/>
          </a:p>
        </p:txBody>
      </p:sp>
      <p:sp>
        <p:nvSpPr>
          <p:cNvPr id="3" name="Footer Placeholder 2">
            <a:extLst>
              <a:ext uri="{FF2B5EF4-FFF2-40B4-BE49-F238E27FC236}">
                <a16:creationId xmlns:a16="http://schemas.microsoft.com/office/drawing/2014/main" id="{762B00BE-9888-4427-F16C-2E3D85B7423B}"/>
              </a:ext>
            </a:extLst>
          </p:cNvPr>
          <p:cNvSpPr>
            <a:spLocks noGrp="1"/>
          </p:cNvSpPr>
          <p:nvPr>
            <p:ph type="ftr" sz="quarter" idx="11"/>
          </p:nvPr>
        </p:nvSpPr>
        <p:spPr>
          <a:xfrm>
            <a:off x="4688840" y="6356350"/>
            <a:ext cx="4114800" cy="365125"/>
          </a:xfrm>
        </p:spPr>
        <p:txBody>
          <a:bodyPr/>
          <a:lstStyle/>
          <a:p>
            <a:r>
              <a:rPr lang="en-US" dirty="0"/>
              <a:t>Intelligent Energy Management: ML-Based Building Consumption Predictions</a:t>
            </a:r>
            <a:endParaRPr lang="en-IN" dirty="0"/>
          </a:p>
        </p:txBody>
      </p:sp>
      <p:sp>
        <p:nvSpPr>
          <p:cNvPr id="4" name="Slide Number Placeholder 3">
            <a:extLst>
              <a:ext uri="{FF2B5EF4-FFF2-40B4-BE49-F238E27FC236}">
                <a16:creationId xmlns:a16="http://schemas.microsoft.com/office/drawing/2014/main" id="{D1C88E3B-73F7-42F9-17E0-13BAE3C8ADFF}"/>
              </a:ext>
            </a:extLst>
          </p:cNvPr>
          <p:cNvSpPr>
            <a:spLocks noGrp="1"/>
          </p:cNvSpPr>
          <p:nvPr>
            <p:ph type="sldNum" sz="quarter" idx="12"/>
          </p:nvPr>
        </p:nvSpPr>
        <p:spPr/>
        <p:txBody>
          <a:bodyPr/>
          <a:lstStyle/>
          <a:p>
            <a:fld id="{0F383622-505C-4D75-92C2-7A4F6845BB9D}" type="slidenum">
              <a:rPr lang="en-IN" smtClean="0"/>
              <a:t>2</a:t>
            </a:fld>
            <a:endParaRPr lang="en-IN"/>
          </a:p>
        </p:txBody>
      </p:sp>
      <p:sp>
        <p:nvSpPr>
          <p:cNvPr id="5" name="Rectangle 4">
            <a:extLst>
              <a:ext uri="{FF2B5EF4-FFF2-40B4-BE49-F238E27FC236}">
                <a16:creationId xmlns:a16="http://schemas.microsoft.com/office/drawing/2014/main" id="{506A596A-26F9-614E-8B4D-694C5F6AD289}"/>
              </a:ext>
            </a:extLst>
          </p:cNvPr>
          <p:cNvSpPr/>
          <p:nvPr/>
        </p:nvSpPr>
        <p:spPr>
          <a:xfrm>
            <a:off x="0" y="0"/>
            <a:ext cx="925158" cy="685800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0DF11BBE-202D-3B2D-66A2-C0E836FC24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1032" y="0"/>
            <a:ext cx="6096000" cy="6858000"/>
          </a:xfrm>
          <a:prstGeom prst="rect">
            <a:avLst/>
          </a:prstGeom>
        </p:spPr>
      </p:pic>
      <p:sp>
        <p:nvSpPr>
          <p:cNvPr id="14" name="TextBox 13">
            <a:extLst>
              <a:ext uri="{FF2B5EF4-FFF2-40B4-BE49-F238E27FC236}">
                <a16:creationId xmlns:a16="http://schemas.microsoft.com/office/drawing/2014/main" id="{2AF450DC-9AFE-8C61-092E-D7A753247F00}"/>
              </a:ext>
            </a:extLst>
          </p:cNvPr>
          <p:cNvSpPr txBox="1"/>
          <p:nvPr/>
        </p:nvSpPr>
        <p:spPr>
          <a:xfrm>
            <a:off x="-6298472" y="1872159"/>
            <a:ext cx="6096000" cy="1477328"/>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3000" b="1" dirty="0"/>
              <a:t>Intelligent Energy Management: </a:t>
            </a:r>
          </a:p>
          <a:p>
            <a:r>
              <a:rPr lang="en-US" sz="3000" b="1" dirty="0"/>
              <a:t>ML-Based Building Consumption Predictions</a:t>
            </a:r>
            <a:endParaRPr lang="en-IN" sz="3000" b="1" dirty="0"/>
          </a:p>
        </p:txBody>
      </p:sp>
      <p:sp>
        <p:nvSpPr>
          <p:cNvPr id="15" name="TextBox 14">
            <a:extLst>
              <a:ext uri="{FF2B5EF4-FFF2-40B4-BE49-F238E27FC236}">
                <a16:creationId xmlns:a16="http://schemas.microsoft.com/office/drawing/2014/main" id="{C0688C34-A247-6A81-F2E5-00F13FB822CD}"/>
              </a:ext>
            </a:extLst>
          </p:cNvPr>
          <p:cNvSpPr txBox="1"/>
          <p:nvPr/>
        </p:nvSpPr>
        <p:spPr>
          <a:xfrm>
            <a:off x="-6298472" y="3429000"/>
            <a:ext cx="5625548" cy="369332"/>
          </a:xfrm>
          <a:prstGeom prst="rect">
            <a:avLst/>
          </a:prstGeom>
          <a:noFill/>
        </p:spPr>
        <p:txBody>
          <a:bodyPr wrap="square" rtlCol="0">
            <a:spAutoFit/>
          </a:bodyPr>
          <a:lstStyle/>
          <a:p>
            <a:r>
              <a:rPr lang="en-US" dirty="0"/>
              <a:t>SRM INSTITUTE OF SCIENCE AND TECHNOLOGY </a:t>
            </a:r>
            <a:endParaRPr lang="en-IN" dirty="0"/>
          </a:p>
        </p:txBody>
      </p:sp>
    </p:spTree>
    <p:extLst>
      <p:ext uri="{BB962C8B-B14F-4D97-AF65-F5344CB8AC3E}">
        <p14:creationId xmlns:p14="http://schemas.microsoft.com/office/powerpoint/2010/main" val="1688255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right)">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9D69FC-C2D8-531F-CBDF-C313A664D86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93E6527-8087-7D3C-9ECA-DAAFC11A300B}"/>
              </a:ext>
            </a:extLst>
          </p:cNvPr>
          <p:cNvSpPr txBox="1"/>
          <p:nvPr/>
        </p:nvSpPr>
        <p:spPr>
          <a:xfrm>
            <a:off x="943386" y="71666"/>
            <a:ext cx="11072906" cy="5786199"/>
          </a:xfrm>
          <a:prstGeom prst="rect">
            <a:avLst/>
          </a:prstGeom>
          <a:noFill/>
        </p:spPr>
        <p:txBody>
          <a:bodyPr wrap="square" rtlCol="0">
            <a:spAutoFit/>
          </a:bodyPr>
          <a:lstStyle/>
          <a:p>
            <a:pPr>
              <a:buNone/>
            </a:pPr>
            <a:r>
              <a:rPr lang="en-IN" b="1" dirty="0">
                <a:solidFill>
                  <a:schemeClr val="accent1">
                    <a:lumMod val="75000"/>
                  </a:schemeClr>
                </a:solidFill>
              </a:rPr>
              <a:t>Objectives of Your Project</a:t>
            </a:r>
          </a:p>
          <a:p>
            <a:pPr>
              <a:buNone/>
            </a:pPr>
            <a:r>
              <a:rPr lang="en-IN" sz="1600" b="1" dirty="0"/>
              <a:t>Develop an ML-Based Energy Consumption Prediction Model </a:t>
            </a:r>
          </a:p>
          <a:p>
            <a:pPr lvl="1">
              <a:buFont typeface="Arial" panose="020B0604020202020204" pitchFamily="34" charset="0"/>
              <a:buChar char="•"/>
            </a:pPr>
            <a:r>
              <a:rPr lang="en-IN" sz="1600" dirty="0"/>
              <a:t>Build a data-driven model to predict future energy consumption trends.</a:t>
            </a:r>
          </a:p>
          <a:p>
            <a:pPr lvl="1">
              <a:buFont typeface="Arial" panose="020B0604020202020204" pitchFamily="34" charset="0"/>
              <a:buChar char="•"/>
            </a:pPr>
            <a:r>
              <a:rPr lang="en-IN" sz="1600" dirty="0"/>
              <a:t>Use machine learning algorithms such as KNN, ARIMA, or LSTM to </a:t>
            </a:r>
            <a:r>
              <a:rPr lang="en-IN" sz="1600" dirty="0" err="1"/>
              <a:t>analyze</a:t>
            </a:r>
            <a:r>
              <a:rPr lang="en-IN" sz="1600" dirty="0"/>
              <a:t> patterns.</a:t>
            </a:r>
          </a:p>
          <a:p>
            <a:pPr lvl="1">
              <a:buFont typeface="Arial" panose="020B0604020202020204" pitchFamily="34" charset="0"/>
              <a:buChar char="•"/>
            </a:pPr>
            <a:r>
              <a:rPr lang="en-IN" sz="1600" dirty="0"/>
              <a:t>Improve forecasting accuracy using historical energy data and real-time inputs.</a:t>
            </a:r>
          </a:p>
          <a:p>
            <a:pPr>
              <a:buFont typeface="Arial" panose="020B0604020202020204" pitchFamily="34" charset="0"/>
              <a:buChar char="•"/>
            </a:pPr>
            <a:endParaRPr lang="en-IN" sz="1600" dirty="0"/>
          </a:p>
          <a:p>
            <a:pPr>
              <a:buNone/>
            </a:pPr>
            <a:r>
              <a:rPr lang="en-IN" sz="1600" b="1" dirty="0" err="1"/>
              <a:t>Analyze</a:t>
            </a:r>
            <a:r>
              <a:rPr lang="en-IN" sz="1600" b="1" dirty="0"/>
              <a:t> Real-Time Building Energy Data </a:t>
            </a:r>
          </a:p>
          <a:p>
            <a:pPr lvl="1">
              <a:buFont typeface="Arial" panose="020B0604020202020204" pitchFamily="34" charset="0"/>
              <a:buChar char="•"/>
            </a:pPr>
            <a:r>
              <a:rPr lang="en-IN" sz="1600" dirty="0"/>
              <a:t>Integrate IoT sensors and smart meters to collect real-time data.</a:t>
            </a:r>
          </a:p>
          <a:p>
            <a:pPr lvl="1">
              <a:buFont typeface="Arial" panose="020B0604020202020204" pitchFamily="34" charset="0"/>
              <a:buChar char="•"/>
            </a:pPr>
            <a:r>
              <a:rPr lang="en-IN" sz="1600" dirty="0"/>
              <a:t>Monitor key parameters such as:</a:t>
            </a:r>
            <a:br>
              <a:rPr lang="en-IN" sz="1600" dirty="0"/>
            </a:br>
            <a:r>
              <a:rPr lang="en-IN" sz="1600" dirty="0">
                <a:solidFill>
                  <a:schemeClr val="accent1">
                    <a:lumMod val="75000"/>
                  </a:schemeClr>
                </a:solidFill>
              </a:rPr>
              <a:t>✅</a:t>
            </a:r>
            <a:r>
              <a:rPr lang="en-IN" sz="1600" dirty="0"/>
              <a:t> HVAC usage (Heating, Ventilation, and Air Conditioning)</a:t>
            </a:r>
            <a:br>
              <a:rPr lang="en-IN" sz="1600" dirty="0"/>
            </a:br>
            <a:r>
              <a:rPr lang="en-IN" sz="1600" dirty="0"/>
              <a:t>✅ Lighting patterns</a:t>
            </a:r>
            <a:br>
              <a:rPr lang="en-IN" sz="1600" dirty="0"/>
            </a:br>
            <a:r>
              <a:rPr lang="en-IN" sz="1600" dirty="0"/>
              <a:t>✅ Occupancy levels</a:t>
            </a:r>
          </a:p>
          <a:p>
            <a:pPr lvl="1">
              <a:buFont typeface="Arial" panose="020B0604020202020204" pitchFamily="34" charset="0"/>
              <a:buChar char="•"/>
            </a:pPr>
            <a:r>
              <a:rPr lang="en-IN" sz="1600" dirty="0"/>
              <a:t>Identify energy wastage &amp; abnormal consumption patterns.</a:t>
            </a:r>
          </a:p>
          <a:p>
            <a:pPr>
              <a:buFont typeface="Arial" panose="020B0604020202020204" pitchFamily="34" charset="0"/>
              <a:buChar char="•"/>
            </a:pPr>
            <a:endParaRPr lang="en-IN" sz="1600" dirty="0"/>
          </a:p>
          <a:p>
            <a:pPr>
              <a:buNone/>
            </a:pPr>
            <a:r>
              <a:rPr lang="en-IN" sz="1600" b="1" dirty="0"/>
              <a:t>Optimize Energy Usage Patterns </a:t>
            </a:r>
          </a:p>
          <a:p>
            <a:pPr lvl="1">
              <a:buFont typeface="Arial" panose="020B0604020202020204" pitchFamily="34" charset="0"/>
              <a:buChar char="•"/>
            </a:pPr>
            <a:r>
              <a:rPr lang="en-IN" sz="1600" dirty="0"/>
              <a:t>Reduce energy overuse during peak hours by adjusting power distribution.</a:t>
            </a:r>
          </a:p>
          <a:p>
            <a:pPr lvl="1">
              <a:buFont typeface="Arial" panose="020B0604020202020204" pitchFamily="34" charset="0"/>
              <a:buChar char="•"/>
            </a:pPr>
            <a:r>
              <a:rPr lang="en-IN" sz="1600" dirty="0"/>
              <a:t>Implement dynamic scheduling of appliances based on demand prediction.</a:t>
            </a:r>
          </a:p>
          <a:p>
            <a:pPr lvl="1">
              <a:buFont typeface="Arial" panose="020B0604020202020204" pitchFamily="34" charset="0"/>
              <a:buChar char="•"/>
            </a:pPr>
            <a:r>
              <a:rPr lang="en-IN" sz="1600" dirty="0"/>
              <a:t>Utilize AI-driven automation for better load management in smart buildings.</a:t>
            </a:r>
          </a:p>
          <a:p>
            <a:pPr>
              <a:buFont typeface="Arial" panose="020B0604020202020204" pitchFamily="34" charset="0"/>
              <a:buChar char="•"/>
            </a:pPr>
            <a:endParaRPr lang="en-IN" sz="1600" dirty="0"/>
          </a:p>
          <a:p>
            <a:pPr>
              <a:buNone/>
            </a:pPr>
            <a:r>
              <a:rPr lang="en-IN" sz="1600" b="1" dirty="0"/>
              <a:t>Improve Sustainability &amp; Reduce Costs</a:t>
            </a:r>
          </a:p>
          <a:p>
            <a:pPr lvl="1">
              <a:buFont typeface="Arial" panose="020B0604020202020204" pitchFamily="34" charset="0"/>
              <a:buChar char="•"/>
            </a:pPr>
            <a:r>
              <a:rPr lang="en-IN" sz="1600" dirty="0"/>
              <a:t>Lower electricity bills by reducing unnecessary energy consumption.</a:t>
            </a:r>
          </a:p>
          <a:p>
            <a:pPr lvl="1">
              <a:buFont typeface="Arial" panose="020B0604020202020204" pitchFamily="34" charset="0"/>
              <a:buChar char="•"/>
            </a:pPr>
            <a:r>
              <a:rPr lang="en-IN" sz="1600" dirty="0"/>
              <a:t>Reduce carbon footprint by optimizing energy efficiency.</a:t>
            </a:r>
          </a:p>
          <a:p>
            <a:pPr lvl="1">
              <a:buFont typeface="Arial" panose="020B0604020202020204" pitchFamily="34" charset="0"/>
              <a:buChar char="•"/>
            </a:pPr>
            <a:r>
              <a:rPr lang="en-IN" sz="1600" dirty="0"/>
              <a:t>Assist industries and households in adopting sustainable energy practices.</a:t>
            </a:r>
          </a:p>
        </p:txBody>
      </p:sp>
      <p:sp>
        <p:nvSpPr>
          <p:cNvPr id="3" name="Footer Placeholder 2">
            <a:extLst>
              <a:ext uri="{FF2B5EF4-FFF2-40B4-BE49-F238E27FC236}">
                <a16:creationId xmlns:a16="http://schemas.microsoft.com/office/drawing/2014/main" id="{BAD34FB8-6922-14F2-B64D-1B8C784EF0D5}"/>
              </a:ext>
            </a:extLst>
          </p:cNvPr>
          <p:cNvSpPr>
            <a:spLocks noGrp="1"/>
          </p:cNvSpPr>
          <p:nvPr>
            <p:ph type="ftr" sz="quarter" idx="11"/>
          </p:nvPr>
        </p:nvSpPr>
        <p:spPr>
          <a:xfrm>
            <a:off x="4688840" y="6356350"/>
            <a:ext cx="4114800" cy="365125"/>
          </a:xfrm>
        </p:spPr>
        <p:txBody>
          <a:bodyPr/>
          <a:lstStyle/>
          <a:p>
            <a:r>
              <a:rPr lang="en-US" dirty="0"/>
              <a:t>Intelligent Energy Management: ML-Based Building Consumption Predictions</a:t>
            </a:r>
            <a:endParaRPr lang="en-IN" dirty="0"/>
          </a:p>
        </p:txBody>
      </p:sp>
      <p:sp>
        <p:nvSpPr>
          <p:cNvPr id="4" name="Slide Number Placeholder 3">
            <a:extLst>
              <a:ext uri="{FF2B5EF4-FFF2-40B4-BE49-F238E27FC236}">
                <a16:creationId xmlns:a16="http://schemas.microsoft.com/office/drawing/2014/main" id="{9974B9BB-88E6-6D2D-2ED0-0A6E3B8CB0EE}"/>
              </a:ext>
            </a:extLst>
          </p:cNvPr>
          <p:cNvSpPr>
            <a:spLocks noGrp="1"/>
          </p:cNvSpPr>
          <p:nvPr>
            <p:ph type="sldNum" sz="quarter" idx="12"/>
          </p:nvPr>
        </p:nvSpPr>
        <p:spPr/>
        <p:txBody>
          <a:bodyPr/>
          <a:lstStyle/>
          <a:p>
            <a:fld id="{0F383622-505C-4D75-92C2-7A4F6845BB9D}" type="slidenum">
              <a:rPr lang="en-IN" smtClean="0"/>
              <a:t>3</a:t>
            </a:fld>
            <a:endParaRPr lang="en-IN"/>
          </a:p>
        </p:txBody>
      </p:sp>
      <p:sp>
        <p:nvSpPr>
          <p:cNvPr id="5" name="Rectangle 4">
            <a:extLst>
              <a:ext uri="{FF2B5EF4-FFF2-40B4-BE49-F238E27FC236}">
                <a16:creationId xmlns:a16="http://schemas.microsoft.com/office/drawing/2014/main" id="{7B811AB0-3F7C-F213-4F37-DBD65BAC4F4C}"/>
              </a:ext>
            </a:extLst>
          </p:cNvPr>
          <p:cNvSpPr/>
          <p:nvPr/>
        </p:nvSpPr>
        <p:spPr>
          <a:xfrm>
            <a:off x="0" y="0"/>
            <a:ext cx="925158" cy="685800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63132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E16A3-4CF5-E00D-5F5F-80B66AECF5D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8D10FE9-869A-B547-378F-ED4B59729BAA}"/>
              </a:ext>
            </a:extLst>
          </p:cNvPr>
          <p:cNvSpPr txBox="1"/>
          <p:nvPr/>
        </p:nvSpPr>
        <p:spPr>
          <a:xfrm>
            <a:off x="943386" y="71666"/>
            <a:ext cx="11115936" cy="5940088"/>
          </a:xfrm>
          <a:prstGeom prst="rect">
            <a:avLst/>
          </a:prstGeom>
          <a:noFill/>
        </p:spPr>
        <p:txBody>
          <a:bodyPr wrap="square" rtlCol="0">
            <a:spAutoFit/>
          </a:bodyPr>
          <a:lstStyle/>
          <a:p>
            <a:r>
              <a:rPr lang="en-IN" sz="2000" b="1" dirty="0">
                <a:solidFill>
                  <a:schemeClr val="accent1">
                    <a:lumMod val="75000"/>
                  </a:schemeClr>
                </a:solidFill>
              </a:rPr>
              <a:t>Machine Learning Approach</a:t>
            </a:r>
          </a:p>
          <a:p>
            <a:r>
              <a:rPr lang="en-IN" b="1" dirty="0"/>
              <a:t>ML Techniques Used:</a:t>
            </a:r>
            <a:br>
              <a:rPr lang="en-IN" dirty="0"/>
            </a:br>
            <a:r>
              <a:rPr lang="en-IN" dirty="0"/>
              <a:t>Time Series Forecasting: </a:t>
            </a:r>
            <a:r>
              <a:rPr lang="en-IN" i="1" dirty="0"/>
              <a:t>(For predicting future energy demand)</a:t>
            </a:r>
            <a:endParaRPr lang="en-IN" dirty="0"/>
          </a:p>
          <a:p>
            <a:pPr marL="285750" indent="-285750">
              <a:buFont typeface="Arial" panose="020B0604020202020204" pitchFamily="34" charset="0"/>
              <a:buChar char="•"/>
            </a:pPr>
            <a:r>
              <a:rPr lang="en-IN" dirty="0"/>
              <a:t>LSTM (Long Short-Term Memory) : </a:t>
            </a:r>
            <a:r>
              <a:rPr lang="en-US" dirty="0"/>
              <a:t>LSTM is a type of recurrent neural network (RNN) that retains long-term dependencies in time-series data. It uses memory cells and gates (forget, input, and output gates) to control information flow, making it effective for energy consumption trends over time.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ARIMA (</a:t>
            </a:r>
            <a:r>
              <a:rPr lang="en-IN" dirty="0" err="1"/>
              <a:t>AutoRegressive</a:t>
            </a:r>
            <a:r>
              <a:rPr lang="en-IN" dirty="0"/>
              <a:t> Integrated Moving Average) : </a:t>
            </a:r>
            <a:r>
              <a:rPr lang="en-US" dirty="0"/>
              <a:t>ARIMA is a statistical model that predicts future values based on past observations by using autoregression (AR), differencing (I), and moving averages (MA).It works well for stable, linear trends in energy data but may struggle with highly fluctuating patterns.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err="1"/>
              <a:t>XGBoost</a:t>
            </a:r>
            <a:r>
              <a:rPr lang="en-IN" dirty="0"/>
              <a:t> (Extreme Gradient Boosting): </a:t>
            </a:r>
            <a:r>
              <a:rPr lang="en-US" dirty="0" err="1"/>
              <a:t>XGBoost</a:t>
            </a:r>
            <a:r>
              <a:rPr lang="en-US" dirty="0"/>
              <a:t> is a decision tree-based ensemble method that improves predictions by iteratively correcting errors from previous models. It efficiently handles missing values, nonlinear relationships, and feature interactions, making it ideal for complex energy consumption forecasting.</a:t>
            </a:r>
          </a:p>
          <a:p>
            <a:endParaRPr lang="en-IN" dirty="0"/>
          </a:p>
          <a:p>
            <a:r>
              <a:rPr lang="en-IN" dirty="0"/>
              <a:t>Regression Models: </a:t>
            </a:r>
            <a:r>
              <a:rPr lang="en-IN" i="1" dirty="0"/>
              <a:t>(For estimating energy consumption based on input features)</a:t>
            </a:r>
            <a:endParaRPr lang="en-IN" dirty="0"/>
          </a:p>
          <a:p>
            <a:pPr marL="285750" indent="-285750">
              <a:buFont typeface="Arial" panose="020B0604020202020204" pitchFamily="34" charset="0"/>
              <a:buChar char="•"/>
            </a:pPr>
            <a:r>
              <a:rPr lang="en-IN" dirty="0"/>
              <a:t>Linear Regression – Basic model for consumption trends.</a:t>
            </a:r>
          </a:p>
          <a:p>
            <a:pPr marL="285750" indent="-285750">
              <a:buFont typeface="Arial" panose="020B0604020202020204" pitchFamily="34" charset="0"/>
              <a:buChar char="•"/>
            </a:pPr>
            <a:r>
              <a:rPr lang="en-IN" dirty="0"/>
              <a:t>Random Forest Regression – Captures nonlinear relationships in energy usage.</a:t>
            </a:r>
          </a:p>
          <a:p>
            <a:pPr marL="285750" indent="-285750">
              <a:buFont typeface="Arial" panose="020B0604020202020204" pitchFamily="34" charset="0"/>
              <a:buChar char="•"/>
            </a:pPr>
            <a:endParaRPr lang="en-IN" dirty="0"/>
          </a:p>
          <a:p>
            <a:r>
              <a:rPr lang="en-IN" dirty="0"/>
              <a:t>Clustering Techniques: </a:t>
            </a:r>
            <a:r>
              <a:rPr lang="en-IN" i="1" dirty="0"/>
              <a:t>(For grouping similar consumption </a:t>
            </a:r>
            <a:r>
              <a:rPr lang="en-IN" i="1" dirty="0" err="1"/>
              <a:t>behaviors</a:t>
            </a:r>
            <a:r>
              <a:rPr lang="en-IN" i="1" dirty="0"/>
              <a:t>)</a:t>
            </a:r>
            <a:endParaRPr lang="en-IN" dirty="0"/>
          </a:p>
          <a:p>
            <a:pPr marL="285750" indent="-285750">
              <a:buFont typeface="Arial" panose="020B0604020202020204" pitchFamily="34" charset="0"/>
              <a:buChar char="•"/>
            </a:pPr>
            <a:r>
              <a:rPr lang="en-IN" dirty="0"/>
              <a:t>K-Means Clustering – Identifies usage patterns among buildings.</a:t>
            </a:r>
          </a:p>
        </p:txBody>
      </p:sp>
      <p:sp>
        <p:nvSpPr>
          <p:cNvPr id="3" name="Footer Placeholder 2">
            <a:extLst>
              <a:ext uri="{FF2B5EF4-FFF2-40B4-BE49-F238E27FC236}">
                <a16:creationId xmlns:a16="http://schemas.microsoft.com/office/drawing/2014/main" id="{E9E7A56A-F0D2-5474-CF03-6E4C217898A0}"/>
              </a:ext>
            </a:extLst>
          </p:cNvPr>
          <p:cNvSpPr>
            <a:spLocks noGrp="1"/>
          </p:cNvSpPr>
          <p:nvPr>
            <p:ph type="ftr" sz="quarter" idx="11"/>
          </p:nvPr>
        </p:nvSpPr>
        <p:spPr>
          <a:xfrm>
            <a:off x="4688840" y="6356350"/>
            <a:ext cx="4114800" cy="365125"/>
          </a:xfrm>
        </p:spPr>
        <p:txBody>
          <a:bodyPr/>
          <a:lstStyle/>
          <a:p>
            <a:r>
              <a:rPr lang="en-US" dirty="0"/>
              <a:t>Intelligent Energy Management: ML-Based Building Consumption Predictions</a:t>
            </a:r>
            <a:endParaRPr lang="en-IN" dirty="0"/>
          </a:p>
        </p:txBody>
      </p:sp>
      <p:sp>
        <p:nvSpPr>
          <p:cNvPr id="4" name="Slide Number Placeholder 3">
            <a:extLst>
              <a:ext uri="{FF2B5EF4-FFF2-40B4-BE49-F238E27FC236}">
                <a16:creationId xmlns:a16="http://schemas.microsoft.com/office/drawing/2014/main" id="{1538568F-D2A0-CE37-EF7A-66B3D23D320B}"/>
              </a:ext>
            </a:extLst>
          </p:cNvPr>
          <p:cNvSpPr>
            <a:spLocks noGrp="1"/>
          </p:cNvSpPr>
          <p:nvPr>
            <p:ph type="sldNum" sz="quarter" idx="12"/>
          </p:nvPr>
        </p:nvSpPr>
        <p:spPr/>
        <p:txBody>
          <a:bodyPr/>
          <a:lstStyle/>
          <a:p>
            <a:fld id="{0F383622-505C-4D75-92C2-7A4F6845BB9D}" type="slidenum">
              <a:rPr lang="en-IN" smtClean="0"/>
              <a:t>4</a:t>
            </a:fld>
            <a:endParaRPr lang="en-IN"/>
          </a:p>
        </p:txBody>
      </p:sp>
      <p:sp>
        <p:nvSpPr>
          <p:cNvPr id="5" name="Rectangle 4">
            <a:extLst>
              <a:ext uri="{FF2B5EF4-FFF2-40B4-BE49-F238E27FC236}">
                <a16:creationId xmlns:a16="http://schemas.microsoft.com/office/drawing/2014/main" id="{F351E7CC-9183-C055-4CF5-CB7BC2CBFC8C}"/>
              </a:ext>
            </a:extLst>
          </p:cNvPr>
          <p:cNvSpPr/>
          <p:nvPr/>
        </p:nvSpPr>
        <p:spPr>
          <a:xfrm>
            <a:off x="0" y="0"/>
            <a:ext cx="925158" cy="685800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61909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B14B9-9165-6602-642A-617556DAD5C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6FB167A-D03C-ED5D-099A-1D7783E724B5}"/>
              </a:ext>
            </a:extLst>
          </p:cNvPr>
          <p:cNvSpPr txBox="1"/>
          <p:nvPr/>
        </p:nvSpPr>
        <p:spPr>
          <a:xfrm>
            <a:off x="943386" y="71666"/>
            <a:ext cx="11115936" cy="4555093"/>
          </a:xfrm>
          <a:prstGeom prst="rect">
            <a:avLst/>
          </a:prstGeom>
          <a:noFill/>
        </p:spPr>
        <p:txBody>
          <a:bodyPr wrap="square" rtlCol="0">
            <a:spAutoFit/>
          </a:bodyPr>
          <a:lstStyle/>
          <a:p>
            <a:r>
              <a:rPr lang="en-IN" sz="2000" b="1" dirty="0">
                <a:solidFill>
                  <a:schemeClr val="accent1">
                    <a:lumMod val="75000"/>
                  </a:schemeClr>
                </a:solidFill>
              </a:rPr>
              <a:t>Dataset &amp; Features</a:t>
            </a:r>
          </a:p>
          <a:p>
            <a:r>
              <a:rPr lang="en-IN" b="1" dirty="0"/>
              <a:t>🔹 Dataset Source:</a:t>
            </a:r>
            <a:endParaRPr lang="en-IN" dirty="0"/>
          </a:p>
          <a:p>
            <a:pPr marL="742950" lvl="1" indent="-285750">
              <a:buFont typeface="Arial" panose="020B0604020202020204" pitchFamily="34" charset="0"/>
              <a:buChar char="•"/>
            </a:pPr>
            <a:r>
              <a:rPr lang="en-IN" b="1" dirty="0"/>
              <a:t>Public Datasets:</a:t>
            </a:r>
            <a:r>
              <a:rPr lang="en-IN" dirty="0"/>
              <a:t> Kaggle, UCI Repository, Smart Meter Data.</a:t>
            </a:r>
          </a:p>
          <a:p>
            <a:pPr marL="742950" lvl="1" indent="-285750">
              <a:buFont typeface="Arial" panose="020B0604020202020204" pitchFamily="34" charset="0"/>
              <a:buChar char="•"/>
            </a:pPr>
            <a:r>
              <a:rPr lang="en-IN" b="1" dirty="0"/>
              <a:t>Real-world Data:</a:t>
            </a:r>
            <a:r>
              <a:rPr lang="en-IN" dirty="0"/>
              <a:t> Smart Grid Sensor Readings, IoT-based Building Data.</a:t>
            </a:r>
          </a:p>
          <a:p>
            <a:endParaRPr lang="en-IN" dirty="0"/>
          </a:p>
          <a:p>
            <a:r>
              <a:rPr lang="en-IN" b="1" dirty="0"/>
              <a:t>🔹 Key Features Considered:</a:t>
            </a:r>
            <a:br>
              <a:rPr lang="en-IN" dirty="0"/>
            </a:br>
            <a:r>
              <a:rPr lang="en-IN" dirty="0"/>
              <a:t>✅ </a:t>
            </a:r>
            <a:r>
              <a:rPr lang="en-IN" b="1" dirty="0"/>
              <a:t>Time Factors:</a:t>
            </a:r>
            <a:r>
              <a:rPr lang="en-IN" dirty="0"/>
              <a:t> Time of day, weekday vs. weekend.</a:t>
            </a:r>
            <a:br>
              <a:rPr lang="en-IN" dirty="0"/>
            </a:br>
            <a:r>
              <a:rPr lang="en-IN" dirty="0"/>
              <a:t>✅ </a:t>
            </a:r>
            <a:r>
              <a:rPr lang="en-IN" b="1" dirty="0"/>
              <a:t>Weather Conditions:</a:t>
            </a:r>
            <a:r>
              <a:rPr lang="en-IN" dirty="0"/>
              <a:t> Temperature, humidity.</a:t>
            </a:r>
            <a:br>
              <a:rPr lang="en-IN" dirty="0"/>
            </a:br>
            <a:r>
              <a:rPr lang="en-IN" dirty="0"/>
              <a:t>✅ </a:t>
            </a:r>
            <a:r>
              <a:rPr lang="en-IN" b="1" dirty="0"/>
              <a:t>Building Usage:</a:t>
            </a:r>
            <a:r>
              <a:rPr lang="en-IN" dirty="0"/>
              <a:t> Occupancy, number of active devices.</a:t>
            </a:r>
            <a:br>
              <a:rPr lang="en-IN" dirty="0"/>
            </a:br>
            <a:r>
              <a:rPr lang="en-IN" dirty="0"/>
              <a:t>✅ </a:t>
            </a:r>
            <a:r>
              <a:rPr lang="en-IN" b="1" dirty="0"/>
              <a:t>Energy Consumption Patterns:</a:t>
            </a:r>
            <a:r>
              <a:rPr lang="en-IN" dirty="0"/>
              <a:t> Electricity usage per hour/day/month.</a:t>
            </a:r>
            <a:br>
              <a:rPr lang="en-IN" dirty="0"/>
            </a:br>
            <a:r>
              <a:rPr lang="en-IN" dirty="0"/>
              <a:t>✅ </a:t>
            </a:r>
            <a:r>
              <a:rPr lang="en-IN" b="1" dirty="0"/>
              <a:t>HVAC Usage:</a:t>
            </a:r>
            <a:r>
              <a:rPr lang="en-IN" dirty="0"/>
              <a:t> Heating &amp; cooling energy demand.</a:t>
            </a:r>
          </a:p>
          <a:p>
            <a:endParaRPr lang="en-IN" dirty="0"/>
          </a:p>
          <a:p>
            <a:r>
              <a:rPr lang="en-IN" b="1" dirty="0"/>
              <a:t>🔹 Data Processing Steps:</a:t>
            </a:r>
            <a:endParaRPr lang="en-IN" dirty="0"/>
          </a:p>
          <a:p>
            <a:pPr marL="742950" lvl="1" indent="-285750">
              <a:buFont typeface="Arial" panose="020B0604020202020204" pitchFamily="34" charset="0"/>
              <a:buChar char="•"/>
            </a:pPr>
            <a:r>
              <a:rPr lang="en-IN" dirty="0"/>
              <a:t>Handling missing values (mean/median imputation).</a:t>
            </a:r>
          </a:p>
          <a:p>
            <a:pPr marL="742950" lvl="1" indent="-285750">
              <a:buFont typeface="Arial" panose="020B0604020202020204" pitchFamily="34" charset="0"/>
              <a:buChar char="•"/>
            </a:pPr>
            <a:r>
              <a:rPr lang="en-IN" dirty="0"/>
              <a:t>Feature scaling (</a:t>
            </a:r>
            <a:r>
              <a:rPr lang="en-IN" dirty="0" err="1"/>
              <a:t>StandardScaler</a:t>
            </a:r>
            <a:r>
              <a:rPr lang="en-IN" dirty="0"/>
              <a:t>, </a:t>
            </a:r>
            <a:r>
              <a:rPr lang="en-IN" dirty="0" err="1"/>
              <a:t>MinMaxScaler</a:t>
            </a:r>
            <a:r>
              <a:rPr lang="en-IN" dirty="0"/>
              <a:t>).</a:t>
            </a:r>
          </a:p>
          <a:p>
            <a:pPr marL="742950" lvl="1" indent="-285750">
              <a:buFont typeface="Arial" panose="020B0604020202020204" pitchFamily="34" charset="0"/>
              <a:buChar char="•"/>
            </a:pPr>
            <a:r>
              <a:rPr lang="en-IN" dirty="0"/>
              <a:t>One-hot encoding categorical variables (e.g., seasons).</a:t>
            </a:r>
          </a:p>
        </p:txBody>
      </p:sp>
      <p:sp>
        <p:nvSpPr>
          <p:cNvPr id="3" name="Footer Placeholder 2">
            <a:extLst>
              <a:ext uri="{FF2B5EF4-FFF2-40B4-BE49-F238E27FC236}">
                <a16:creationId xmlns:a16="http://schemas.microsoft.com/office/drawing/2014/main" id="{BA211F12-84EC-2831-DF29-E9DF72437C53}"/>
              </a:ext>
            </a:extLst>
          </p:cNvPr>
          <p:cNvSpPr>
            <a:spLocks noGrp="1"/>
          </p:cNvSpPr>
          <p:nvPr>
            <p:ph type="ftr" sz="quarter" idx="11"/>
          </p:nvPr>
        </p:nvSpPr>
        <p:spPr>
          <a:xfrm>
            <a:off x="4688840" y="6356350"/>
            <a:ext cx="4114800" cy="365125"/>
          </a:xfrm>
        </p:spPr>
        <p:txBody>
          <a:bodyPr/>
          <a:lstStyle/>
          <a:p>
            <a:r>
              <a:rPr lang="en-US" dirty="0"/>
              <a:t>Intelligent Energy Management: ML-Based Building Consumption Predictions</a:t>
            </a:r>
            <a:endParaRPr lang="en-IN" dirty="0"/>
          </a:p>
        </p:txBody>
      </p:sp>
      <p:sp>
        <p:nvSpPr>
          <p:cNvPr id="4" name="Slide Number Placeholder 3">
            <a:extLst>
              <a:ext uri="{FF2B5EF4-FFF2-40B4-BE49-F238E27FC236}">
                <a16:creationId xmlns:a16="http://schemas.microsoft.com/office/drawing/2014/main" id="{137DBB7B-6EC6-5425-D38D-BA9093403BBC}"/>
              </a:ext>
            </a:extLst>
          </p:cNvPr>
          <p:cNvSpPr>
            <a:spLocks noGrp="1"/>
          </p:cNvSpPr>
          <p:nvPr>
            <p:ph type="sldNum" sz="quarter" idx="12"/>
          </p:nvPr>
        </p:nvSpPr>
        <p:spPr/>
        <p:txBody>
          <a:bodyPr/>
          <a:lstStyle/>
          <a:p>
            <a:fld id="{0F383622-505C-4D75-92C2-7A4F6845BB9D}" type="slidenum">
              <a:rPr lang="en-IN" smtClean="0"/>
              <a:t>5</a:t>
            </a:fld>
            <a:endParaRPr lang="en-IN"/>
          </a:p>
        </p:txBody>
      </p:sp>
      <p:sp>
        <p:nvSpPr>
          <p:cNvPr id="5" name="Rectangle 4">
            <a:extLst>
              <a:ext uri="{FF2B5EF4-FFF2-40B4-BE49-F238E27FC236}">
                <a16:creationId xmlns:a16="http://schemas.microsoft.com/office/drawing/2014/main" id="{3F689E3A-6344-A30A-E748-4A5DD4237BBF}"/>
              </a:ext>
            </a:extLst>
          </p:cNvPr>
          <p:cNvSpPr/>
          <p:nvPr/>
        </p:nvSpPr>
        <p:spPr>
          <a:xfrm>
            <a:off x="0" y="0"/>
            <a:ext cx="925158" cy="685800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48869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A710C-55E0-A94C-2F81-57F50CAD5A1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172F913-0599-BB05-92B9-B919BD714293}"/>
              </a:ext>
            </a:extLst>
          </p:cNvPr>
          <p:cNvSpPr txBox="1"/>
          <p:nvPr/>
        </p:nvSpPr>
        <p:spPr>
          <a:xfrm>
            <a:off x="1076064" y="415911"/>
            <a:ext cx="11115936" cy="3293209"/>
          </a:xfrm>
          <a:prstGeom prst="rect">
            <a:avLst/>
          </a:prstGeom>
          <a:noFill/>
        </p:spPr>
        <p:txBody>
          <a:bodyPr wrap="square" rtlCol="0">
            <a:spAutoFit/>
          </a:bodyPr>
          <a:lstStyle/>
          <a:p>
            <a:r>
              <a:rPr lang="en-IN" sz="2800" b="1" dirty="0">
                <a:solidFill>
                  <a:schemeClr val="accent1">
                    <a:lumMod val="75000"/>
                  </a:schemeClr>
                </a:solidFill>
              </a:rPr>
              <a:t>Model Implementation</a:t>
            </a:r>
          </a:p>
          <a:p>
            <a:r>
              <a:rPr lang="en-IN" b="1" dirty="0"/>
              <a:t>🔹 </a:t>
            </a:r>
            <a:r>
              <a:rPr lang="en-IN" sz="2000" b="1" dirty="0"/>
              <a:t>Tools &amp; Libraries Used:</a:t>
            </a:r>
            <a:br>
              <a:rPr lang="en-IN" sz="2000" dirty="0"/>
            </a:br>
            <a:r>
              <a:rPr lang="en-IN" sz="2000" dirty="0"/>
              <a:t>✅ </a:t>
            </a:r>
            <a:r>
              <a:rPr lang="en-IN" sz="2000" b="1" dirty="0"/>
              <a:t>Python</a:t>
            </a:r>
            <a:r>
              <a:rPr lang="en-IN" sz="2000" dirty="0"/>
              <a:t> – Main language.</a:t>
            </a:r>
            <a:br>
              <a:rPr lang="en-IN" sz="2000" dirty="0"/>
            </a:br>
            <a:r>
              <a:rPr lang="en-IN" sz="2000" dirty="0"/>
              <a:t>✅ </a:t>
            </a:r>
            <a:r>
              <a:rPr lang="en-IN" sz="2000" b="1" dirty="0"/>
              <a:t>Scikit-Learn &amp; TensorFlow</a:t>
            </a:r>
            <a:r>
              <a:rPr lang="en-IN" sz="2000" dirty="0"/>
              <a:t> – ML &amp; deep learning.</a:t>
            </a:r>
            <a:br>
              <a:rPr lang="en-IN" sz="2000" dirty="0"/>
            </a:br>
            <a:r>
              <a:rPr lang="en-IN" sz="2000" dirty="0"/>
              <a:t>✅ </a:t>
            </a:r>
            <a:r>
              <a:rPr lang="en-IN" sz="2000" b="1" dirty="0"/>
              <a:t>Pandas &amp; NumPy</a:t>
            </a:r>
            <a:r>
              <a:rPr lang="en-IN" sz="2000" dirty="0"/>
              <a:t> – Data handling.</a:t>
            </a:r>
            <a:br>
              <a:rPr lang="en-IN" sz="2000" dirty="0"/>
            </a:br>
            <a:r>
              <a:rPr lang="en-IN" sz="2000" dirty="0"/>
              <a:t>✅ </a:t>
            </a:r>
            <a:r>
              <a:rPr lang="en-IN" sz="2000" b="1" dirty="0"/>
              <a:t>Matplotlib &amp; Seaborn</a:t>
            </a:r>
            <a:r>
              <a:rPr lang="en-IN" sz="2000" dirty="0"/>
              <a:t> – Data visualization.</a:t>
            </a:r>
          </a:p>
          <a:p>
            <a:endParaRPr lang="en-IN" sz="2000" dirty="0"/>
          </a:p>
          <a:p>
            <a:r>
              <a:rPr lang="en-IN" sz="2000" b="1" dirty="0"/>
              <a:t>🔹 Model Selection &amp; Tuning:</a:t>
            </a:r>
            <a:endParaRPr lang="en-IN" sz="2000" dirty="0"/>
          </a:p>
          <a:p>
            <a:r>
              <a:rPr lang="en-IN" sz="2000" b="1" dirty="0"/>
              <a:t>Hyperparameter Tuning:</a:t>
            </a:r>
            <a:r>
              <a:rPr lang="en-IN" sz="2000" dirty="0"/>
              <a:t> Grid Search, Random Search.</a:t>
            </a:r>
          </a:p>
          <a:p>
            <a:r>
              <a:rPr lang="en-IN" sz="2000" b="1" dirty="0"/>
              <a:t>Cross-validation:</a:t>
            </a:r>
            <a:r>
              <a:rPr lang="en-IN" sz="2000" dirty="0"/>
              <a:t> K-Fold technique for model robustness.</a:t>
            </a:r>
          </a:p>
        </p:txBody>
      </p:sp>
      <p:sp>
        <p:nvSpPr>
          <p:cNvPr id="3" name="Footer Placeholder 2">
            <a:extLst>
              <a:ext uri="{FF2B5EF4-FFF2-40B4-BE49-F238E27FC236}">
                <a16:creationId xmlns:a16="http://schemas.microsoft.com/office/drawing/2014/main" id="{D67F52AE-5272-880D-F1F5-467F792567FB}"/>
              </a:ext>
            </a:extLst>
          </p:cNvPr>
          <p:cNvSpPr>
            <a:spLocks noGrp="1"/>
          </p:cNvSpPr>
          <p:nvPr>
            <p:ph type="ftr" sz="quarter" idx="11"/>
          </p:nvPr>
        </p:nvSpPr>
        <p:spPr>
          <a:xfrm>
            <a:off x="4688840" y="6356350"/>
            <a:ext cx="4114800" cy="365125"/>
          </a:xfrm>
        </p:spPr>
        <p:txBody>
          <a:bodyPr/>
          <a:lstStyle/>
          <a:p>
            <a:r>
              <a:rPr lang="en-US" dirty="0"/>
              <a:t>Intelligent Energy Management: ML-Based Building Consumption Predictions</a:t>
            </a:r>
            <a:endParaRPr lang="en-IN" dirty="0"/>
          </a:p>
        </p:txBody>
      </p:sp>
      <p:sp>
        <p:nvSpPr>
          <p:cNvPr id="4" name="Slide Number Placeholder 3">
            <a:extLst>
              <a:ext uri="{FF2B5EF4-FFF2-40B4-BE49-F238E27FC236}">
                <a16:creationId xmlns:a16="http://schemas.microsoft.com/office/drawing/2014/main" id="{5C6BBA85-1C0C-B031-402F-2E03FD573213}"/>
              </a:ext>
            </a:extLst>
          </p:cNvPr>
          <p:cNvSpPr>
            <a:spLocks noGrp="1"/>
          </p:cNvSpPr>
          <p:nvPr>
            <p:ph type="sldNum" sz="quarter" idx="12"/>
          </p:nvPr>
        </p:nvSpPr>
        <p:spPr/>
        <p:txBody>
          <a:bodyPr/>
          <a:lstStyle/>
          <a:p>
            <a:fld id="{0F383622-505C-4D75-92C2-7A4F6845BB9D}" type="slidenum">
              <a:rPr lang="en-IN" smtClean="0"/>
              <a:t>6</a:t>
            </a:fld>
            <a:endParaRPr lang="en-IN"/>
          </a:p>
        </p:txBody>
      </p:sp>
      <p:sp>
        <p:nvSpPr>
          <p:cNvPr id="5" name="Rectangle 4">
            <a:extLst>
              <a:ext uri="{FF2B5EF4-FFF2-40B4-BE49-F238E27FC236}">
                <a16:creationId xmlns:a16="http://schemas.microsoft.com/office/drawing/2014/main" id="{C2F77F5C-B391-43EF-20D7-6B44F671C2B2}"/>
              </a:ext>
            </a:extLst>
          </p:cNvPr>
          <p:cNvSpPr/>
          <p:nvPr/>
        </p:nvSpPr>
        <p:spPr>
          <a:xfrm>
            <a:off x="0" y="0"/>
            <a:ext cx="925158" cy="685800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9585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16414-ADEA-9D62-1542-20F0631B1E6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4EFB1BB-467A-E140-BFAE-770E899DED5C}"/>
              </a:ext>
            </a:extLst>
          </p:cNvPr>
          <p:cNvSpPr txBox="1"/>
          <p:nvPr/>
        </p:nvSpPr>
        <p:spPr>
          <a:xfrm>
            <a:off x="1076064" y="135791"/>
            <a:ext cx="11115936" cy="4924425"/>
          </a:xfrm>
          <a:prstGeom prst="rect">
            <a:avLst/>
          </a:prstGeom>
          <a:noFill/>
        </p:spPr>
        <p:txBody>
          <a:bodyPr wrap="square" rtlCol="0">
            <a:spAutoFit/>
          </a:bodyPr>
          <a:lstStyle/>
          <a:p>
            <a:r>
              <a:rPr lang="en-IN" sz="2200" b="1" dirty="0">
                <a:solidFill>
                  <a:schemeClr val="accent1">
                    <a:lumMod val="75000"/>
                  </a:schemeClr>
                </a:solidFill>
              </a:rPr>
              <a:t>Model Implementation</a:t>
            </a:r>
          </a:p>
          <a:p>
            <a:r>
              <a:rPr lang="en-IN" b="1" dirty="0"/>
              <a:t>Tools &amp; Libraries Used</a:t>
            </a:r>
          </a:p>
          <a:p>
            <a:r>
              <a:rPr lang="en-IN" dirty="0"/>
              <a:t>To develop an </a:t>
            </a:r>
            <a:r>
              <a:rPr lang="en-IN" b="1" dirty="0"/>
              <a:t>efficient and scalable</a:t>
            </a:r>
            <a:r>
              <a:rPr lang="en-IN" dirty="0"/>
              <a:t> energy consumption prediction model, the following tools were utilized:</a:t>
            </a:r>
          </a:p>
          <a:p>
            <a:r>
              <a:rPr lang="en-IN" dirty="0"/>
              <a:t>✅ </a:t>
            </a:r>
            <a:r>
              <a:rPr lang="en-IN" b="1" dirty="0"/>
              <a:t>Python</a:t>
            </a:r>
            <a:r>
              <a:rPr lang="en-IN" dirty="0"/>
              <a:t> – The primary programming language for ML development.</a:t>
            </a:r>
            <a:br>
              <a:rPr lang="en-IN" dirty="0"/>
            </a:br>
            <a:r>
              <a:rPr lang="en-IN" dirty="0"/>
              <a:t>✅ </a:t>
            </a:r>
            <a:r>
              <a:rPr lang="en-IN" b="1" dirty="0"/>
              <a:t>Scikit-Learn</a:t>
            </a:r>
            <a:r>
              <a:rPr lang="en-IN" dirty="0"/>
              <a:t> – Used for machine learning models, preprocessing, and evaluation metrics.</a:t>
            </a:r>
            <a:br>
              <a:rPr lang="en-IN" dirty="0"/>
            </a:br>
            <a:r>
              <a:rPr lang="en-IN" dirty="0"/>
              <a:t>✅ </a:t>
            </a:r>
            <a:r>
              <a:rPr lang="en-IN" b="1" dirty="0"/>
              <a:t>TensorFlow</a:t>
            </a:r>
            <a:r>
              <a:rPr lang="en-IN" dirty="0"/>
              <a:t> – Applied for deep learning models like LSTM (Long Short-Term Memory).</a:t>
            </a:r>
            <a:br>
              <a:rPr lang="en-IN" dirty="0"/>
            </a:br>
            <a:r>
              <a:rPr lang="en-IN" dirty="0"/>
              <a:t>✅ </a:t>
            </a:r>
            <a:r>
              <a:rPr lang="en-IN" b="1" dirty="0"/>
              <a:t>Pandas</a:t>
            </a:r>
            <a:r>
              <a:rPr lang="en-IN" dirty="0"/>
              <a:t> – Helps with data loading, cleaning, and manipulation.</a:t>
            </a:r>
            <a:br>
              <a:rPr lang="en-IN" dirty="0"/>
            </a:br>
            <a:r>
              <a:rPr lang="en-IN" dirty="0"/>
              <a:t>✅ </a:t>
            </a:r>
            <a:r>
              <a:rPr lang="en-IN" b="1" dirty="0"/>
              <a:t>NumPy</a:t>
            </a:r>
            <a:r>
              <a:rPr lang="en-IN" dirty="0"/>
              <a:t> – Optimizes numerical computations for handling large datasets.</a:t>
            </a:r>
            <a:br>
              <a:rPr lang="en-IN" dirty="0"/>
            </a:br>
            <a:r>
              <a:rPr lang="en-IN" dirty="0"/>
              <a:t>✅ </a:t>
            </a:r>
            <a:r>
              <a:rPr lang="en-IN" b="1" dirty="0"/>
              <a:t>Matplotlib &amp; Seaborn</a:t>
            </a:r>
            <a:r>
              <a:rPr lang="en-IN" dirty="0"/>
              <a:t> – Used for data visualization and exploratory data analysis (EDA).</a:t>
            </a:r>
          </a:p>
          <a:p>
            <a:endParaRPr lang="en-IN" sz="2000" dirty="0"/>
          </a:p>
          <a:p>
            <a:r>
              <a:rPr lang="en-IN" sz="2000" b="1" dirty="0"/>
              <a:t>Model Selection &amp; Tuning:</a:t>
            </a:r>
            <a:endParaRPr lang="en-IN" sz="2000" dirty="0"/>
          </a:p>
          <a:p>
            <a:r>
              <a:rPr lang="en-US" b="1" dirty="0"/>
              <a:t>Hyperparameter Tuning 📊</a:t>
            </a:r>
          </a:p>
          <a:p>
            <a:r>
              <a:rPr lang="en-US" dirty="0"/>
              <a:t>Machine learning models require tuning of parameters like </a:t>
            </a:r>
            <a:r>
              <a:rPr lang="en-US" b="1" dirty="0"/>
              <a:t>learning rate, number of estimators, depth of decision trees, etc.</a:t>
            </a:r>
            <a:r>
              <a:rPr lang="en-US" dirty="0"/>
              <a:t> to improve performance.</a:t>
            </a:r>
          </a:p>
          <a:p>
            <a:r>
              <a:rPr lang="en-US" dirty="0"/>
              <a:t>Two major tuning methods used:</a:t>
            </a:r>
            <a:br>
              <a:rPr lang="en-US" dirty="0"/>
            </a:br>
            <a:r>
              <a:rPr lang="en-US" dirty="0"/>
              <a:t>✅ </a:t>
            </a:r>
            <a:r>
              <a:rPr lang="en-US" b="1" dirty="0"/>
              <a:t>Grid Search</a:t>
            </a:r>
            <a:r>
              <a:rPr lang="en-US" dirty="0"/>
              <a:t> – Tries all possible parameter combinations exhaustively.</a:t>
            </a:r>
            <a:br>
              <a:rPr lang="en-US" dirty="0"/>
            </a:br>
            <a:r>
              <a:rPr lang="en-US" dirty="0"/>
              <a:t>✅ </a:t>
            </a:r>
            <a:r>
              <a:rPr lang="en-US" b="1" dirty="0"/>
              <a:t>Random Search</a:t>
            </a:r>
            <a:r>
              <a:rPr lang="en-US" dirty="0"/>
              <a:t> – Randomly selects parameter values, optimizing faster than Grid Search.</a:t>
            </a:r>
          </a:p>
        </p:txBody>
      </p:sp>
      <p:sp>
        <p:nvSpPr>
          <p:cNvPr id="3" name="Footer Placeholder 2">
            <a:extLst>
              <a:ext uri="{FF2B5EF4-FFF2-40B4-BE49-F238E27FC236}">
                <a16:creationId xmlns:a16="http://schemas.microsoft.com/office/drawing/2014/main" id="{E9AF6118-7EB6-967D-B54B-83964E3A1871}"/>
              </a:ext>
            </a:extLst>
          </p:cNvPr>
          <p:cNvSpPr>
            <a:spLocks noGrp="1"/>
          </p:cNvSpPr>
          <p:nvPr>
            <p:ph type="ftr" sz="quarter" idx="11"/>
          </p:nvPr>
        </p:nvSpPr>
        <p:spPr>
          <a:xfrm>
            <a:off x="4688840" y="6356350"/>
            <a:ext cx="4114800" cy="365125"/>
          </a:xfrm>
        </p:spPr>
        <p:txBody>
          <a:bodyPr/>
          <a:lstStyle/>
          <a:p>
            <a:r>
              <a:rPr lang="en-US" dirty="0"/>
              <a:t>Intelligent Energy Management: ML-Based Building Consumption Predictions</a:t>
            </a:r>
            <a:endParaRPr lang="en-IN" dirty="0"/>
          </a:p>
        </p:txBody>
      </p:sp>
      <p:sp>
        <p:nvSpPr>
          <p:cNvPr id="4" name="Slide Number Placeholder 3">
            <a:extLst>
              <a:ext uri="{FF2B5EF4-FFF2-40B4-BE49-F238E27FC236}">
                <a16:creationId xmlns:a16="http://schemas.microsoft.com/office/drawing/2014/main" id="{2C89F002-45FA-63EF-DDC3-3EA60A197F84}"/>
              </a:ext>
            </a:extLst>
          </p:cNvPr>
          <p:cNvSpPr>
            <a:spLocks noGrp="1"/>
          </p:cNvSpPr>
          <p:nvPr>
            <p:ph type="sldNum" sz="quarter" idx="12"/>
          </p:nvPr>
        </p:nvSpPr>
        <p:spPr/>
        <p:txBody>
          <a:bodyPr/>
          <a:lstStyle/>
          <a:p>
            <a:fld id="{0F383622-505C-4D75-92C2-7A4F6845BB9D}" type="slidenum">
              <a:rPr lang="en-IN" smtClean="0"/>
              <a:t>7</a:t>
            </a:fld>
            <a:endParaRPr lang="en-IN"/>
          </a:p>
        </p:txBody>
      </p:sp>
      <p:sp>
        <p:nvSpPr>
          <p:cNvPr id="5" name="Rectangle 4">
            <a:extLst>
              <a:ext uri="{FF2B5EF4-FFF2-40B4-BE49-F238E27FC236}">
                <a16:creationId xmlns:a16="http://schemas.microsoft.com/office/drawing/2014/main" id="{982186FC-2E10-BDF4-B090-08685202E8C9}"/>
              </a:ext>
            </a:extLst>
          </p:cNvPr>
          <p:cNvSpPr/>
          <p:nvPr/>
        </p:nvSpPr>
        <p:spPr>
          <a:xfrm>
            <a:off x="0" y="0"/>
            <a:ext cx="925158" cy="685800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11002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2143B-10D1-FB13-2150-F5EC9AD07CE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CF2FAAC-2901-0BF4-86A1-C19EF4065648}"/>
              </a:ext>
            </a:extLst>
          </p:cNvPr>
          <p:cNvSpPr txBox="1"/>
          <p:nvPr/>
        </p:nvSpPr>
        <p:spPr>
          <a:xfrm>
            <a:off x="1076064" y="136525"/>
            <a:ext cx="11115936" cy="5078313"/>
          </a:xfrm>
          <a:prstGeom prst="rect">
            <a:avLst/>
          </a:prstGeom>
          <a:noFill/>
        </p:spPr>
        <p:txBody>
          <a:bodyPr wrap="square" rtlCol="0">
            <a:spAutoFit/>
          </a:bodyPr>
          <a:lstStyle/>
          <a:p>
            <a:r>
              <a:rPr lang="en-US" sz="2000" b="1" dirty="0">
                <a:solidFill>
                  <a:schemeClr val="accent1">
                    <a:lumMod val="75000"/>
                  </a:schemeClr>
                </a:solidFill>
              </a:rPr>
              <a:t>Prediction Accuracy Metrics</a:t>
            </a:r>
          </a:p>
          <a:p>
            <a:r>
              <a:rPr lang="en-US" dirty="0"/>
              <a:t>To evaluate model performance, we used </a:t>
            </a:r>
            <a:r>
              <a:rPr lang="en-US" b="1" dirty="0"/>
              <a:t>three key metrics</a:t>
            </a:r>
            <a:r>
              <a:rPr lang="en-US" dirty="0"/>
              <a:t>:</a:t>
            </a:r>
          </a:p>
          <a:p>
            <a:r>
              <a:rPr lang="en-US" b="1" dirty="0"/>
              <a:t>1. RMSE (Root Mean Square Error) </a:t>
            </a:r>
          </a:p>
          <a:p>
            <a:r>
              <a:rPr lang="en-US" dirty="0"/>
              <a:t>Measures the </a:t>
            </a:r>
            <a:r>
              <a:rPr lang="en-US" b="1" dirty="0"/>
              <a:t>average magnitude of prediction errors</a:t>
            </a:r>
            <a:r>
              <a:rPr lang="en-US" dirty="0"/>
              <a:t>.</a:t>
            </a:r>
          </a:p>
          <a:p>
            <a:r>
              <a:rPr lang="en-IN" dirty="0"/>
              <a:t>Lower RMSE = Better accuracy.</a:t>
            </a:r>
          </a:p>
          <a:p>
            <a:r>
              <a:rPr lang="en-US" b="1" dirty="0"/>
              <a:t>2. MAE (Mean Absolute Error) </a:t>
            </a:r>
          </a:p>
          <a:p>
            <a:r>
              <a:rPr lang="en-US" dirty="0"/>
              <a:t>Represents the </a:t>
            </a:r>
            <a:r>
              <a:rPr lang="en-US" b="1" dirty="0"/>
              <a:t>absolute difference</a:t>
            </a:r>
            <a:r>
              <a:rPr lang="en-US" dirty="0"/>
              <a:t> between actual and predicted values.</a:t>
            </a:r>
          </a:p>
          <a:p>
            <a:r>
              <a:rPr lang="en-US" dirty="0"/>
              <a:t>Lower MAE = More precise predictions.</a:t>
            </a:r>
          </a:p>
          <a:p>
            <a:r>
              <a:rPr lang="en-US" b="1" dirty="0"/>
              <a:t>3. R² Score (Coefficient of Determination) </a:t>
            </a:r>
          </a:p>
          <a:p>
            <a:r>
              <a:rPr lang="en-US" dirty="0"/>
              <a:t>Evaluates </a:t>
            </a:r>
            <a:r>
              <a:rPr lang="en-US" b="1" dirty="0"/>
              <a:t>how well the model explains variance in energy consumption</a:t>
            </a:r>
            <a:r>
              <a:rPr lang="en-US" dirty="0"/>
              <a:t>.</a:t>
            </a:r>
          </a:p>
          <a:p>
            <a:r>
              <a:rPr lang="en-US" dirty="0"/>
              <a:t>Higher R² (closer to 1) = Better fit.</a:t>
            </a:r>
          </a:p>
          <a:p>
            <a:endParaRPr lang="en-US" dirty="0"/>
          </a:p>
          <a:p>
            <a:r>
              <a:rPr lang="en-IN" b="1" dirty="0"/>
              <a:t>Example Interpretation:</a:t>
            </a:r>
            <a:endParaRPr lang="en-IN" dirty="0"/>
          </a:p>
          <a:p>
            <a:r>
              <a:rPr lang="en-IN" b="1" dirty="0"/>
              <a:t>RMSE = 5.2 kWh</a:t>
            </a:r>
            <a:r>
              <a:rPr lang="en-IN" dirty="0"/>
              <a:t> → On average, predictions deviate by 5.2 kWh.</a:t>
            </a:r>
          </a:p>
          <a:p>
            <a:r>
              <a:rPr lang="en-IN" b="1" dirty="0"/>
              <a:t>MAE = 3.1 kWh</a:t>
            </a:r>
            <a:r>
              <a:rPr lang="en-IN" dirty="0"/>
              <a:t> → Typical error per prediction is 3.1 kWh.</a:t>
            </a:r>
          </a:p>
          <a:p>
            <a:r>
              <a:rPr lang="en-IN" b="1" dirty="0"/>
              <a:t>R² Score = 0.92</a:t>
            </a:r>
            <a:r>
              <a:rPr lang="en-IN" dirty="0"/>
              <a:t> → 92% of the energy consumption variation is explained by our model.</a:t>
            </a:r>
          </a:p>
          <a:p>
            <a:endParaRPr lang="en-US" dirty="0"/>
          </a:p>
          <a:p>
            <a:endParaRPr lang="en-US" dirty="0"/>
          </a:p>
        </p:txBody>
      </p:sp>
      <p:sp>
        <p:nvSpPr>
          <p:cNvPr id="3" name="Footer Placeholder 2">
            <a:extLst>
              <a:ext uri="{FF2B5EF4-FFF2-40B4-BE49-F238E27FC236}">
                <a16:creationId xmlns:a16="http://schemas.microsoft.com/office/drawing/2014/main" id="{DCAD2ED3-A557-07C9-BC86-C6DBA00C290A}"/>
              </a:ext>
            </a:extLst>
          </p:cNvPr>
          <p:cNvSpPr>
            <a:spLocks noGrp="1"/>
          </p:cNvSpPr>
          <p:nvPr>
            <p:ph type="ftr" sz="quarter" idx="11"/>
          </p:nvPr>
        </p:nvSpPr>
        <p:spPr>
          <a:xfrm>
            <a:off x="4688840" y="6356350"/>
            <a:ext cx="4114800" cy="365125"/>
          </a:xfrm>
        </p:spPr>
        <p:txBody>
          <a:bodyPr/>
          <a:lstStyle/>
          <a:p>
            <a:r>
              <a:rPr lang="en-US" dirty="0"/>
              <a:t>Intelligent Energy Management: ML-Based Building Consumption Predictions</a:t>
            </a:r>
            <a:endParaRPr lang="en-IN" dirty="0"/>
          </a:p>
        </p:txBody>
      </p:sp>
      <p:sp>
        <p:nvSpPr>
          <p:cNvPr id="4" name="Slide Number Placeholder 3">
            <a:extLst>
              <a:ext uri="{FF2B5EF4-FFF2-40B4-BE49-F238E27FC236}">
                <a16:creationId xmlns:a16="http://schemas.microsoft.com/office/drawing/2014/main" id="{6A8979D0-CC20-7184-3243-56F1E9FAE507}"/>
              </a:ext>
            </a:extLst>
          </p:cNvPr>
          <p:cNvSpPr>
            <a:spLocks noGrp="1"/>
          </p:cNvSpPr>
          <p:nvPr>
            <p:ph type="sldNum" sz="quarter" idx="12"/>
          </p:nvPr>
        </p:nvSpPr>
        <p:spPr/>
        <p:txBody>
          <a:bodyPr/>
          <a:lstStyle/>
          <a:p>
            <a:fld id="{0F383622-505C-4D75-92C2-7A4F6845BB9D}" type="slidenum">
              <a:rPr lang="en-IN" smtClean="0"/>
              <a:t>8</a:t>
            </a:fld>
            <a:endParaRPr lang="en-IN"/>
          </a:p>
        </p:txBody>
      </p:sp>
      <p:sp>
        <p:nvSpPr>
          <p:cNvPr id="5" name="Rectangle 4">
            <a:extLst>
              <a:ext uri="{FF2B5EF4-FFF2-40B4-BE49-F238E27FC236}">
                <a16:creationId xmlns:a16="http://schemas.microsoft.com/office/drawing/2014/main" id="{2EE71004-CC83-6ADE-2512-56F663F4967F}"/>
              </a:ext>
            </a:extLst>
          </p:cNvPr>
          <p:cNvSpPr/>
          <p:nvPr/>
        </p:nvSpPr>
        <p:spPr>
          <a:xfrm>
            <a:off x="0" y="0"/>
            <a:ext cx="925158" cy="685800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0687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26B258-B7E8-339C-6CFD-43F8FD36098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2E61DCA-C790-D618-258B-7111F259BE5A}"/>
              </a:ext>
            </a:extLst>
          </p:cNvPr>
          <p:cNvSpPr txBox="1"/>
          <p:nvPr/>
        </p:nvSpPr>
        <p:spPr>
          <a:xfrm>
            <a:off x="1076064" y="136525"/>
            <a:ext cx="10800378" cy="3385542"/>
          </a:xfrm>
          <a:prstGeom prst="rect">
            <a:avLst/>
          </a:prstGeom>
          <a:noFill/>
        </p:spPr>
        <p:txBody>
          <a:bodyPr wrap="square" rtlCol="0">
            <a:spAutoFit/>
          </a:bodyPr>
          <a:lstStyle/>
          <a:p>
            <a:r>
              <a:rPr lang="en-IN" sz="2000" b="1" dirty="0">
                <a:solidFill>
                  <a:schemeClr val="accent1">
                    <a:lumMod val="75000"/>
                  </a:schemeClr>
                </a:solidFill>
              </a:rPr>
              <a:t>Case Study / Real-World Applications</a:t>
            </a:r>
          </a:p>
          <a:p>
            <a:r>
              <a:rPr lang="en-US" sz="1600" b="1" dirty="0"/>
              <a:t>Where Can This ML Model Be Applied?</a:t>
            </a:r>
          </a:p>
          <a:p>
            <a:r>
              <a:rPr lang="en-US" sz="1600" b="1" dirty="0"/>
              <a:t>1. Smart Buildings (Optimizing Energy Consumption in Real Time)</a:t>
            </a:r>
          </a:p>
          <a:p>
            <a:pPr marL="742950" lvl="1" indent="-285750">
              <a:buFont typeface="Arial" panose="020B0604020202020204" pitchFamily="34" charset="0"/>
              <a:buChar char="•"/>
            </a:pPr>
            <a:r>
              <a:rPr lang="en-US" sz="1600" b="1" dirty="0"/>
              <a:t>HVAC Optimization</a:t>
            </a:r>
            <a:r>
              <a:rPr lang="en-US" sz="1600" dirty="0"/>
              <a:t> – Adjusts heating, ventilation, and air conditioning </a:t>
            </a:r>
            <a:r>
              <a:rPr lang="en-US" sz="1600" b="1" dirty="0"/>
              <a:t>based on occupancy</a:t>
            </a:r>
            <a:r>
              <a:rPr lang="en-US" sz="1600" dirty="0"/>
              <a:t> to reduce energy wastage.</a:t>
            </a:r>
          </a:p>
          <a:p>
            <a:pPr marL="742950" lvl="1" indent="-285750">
              <a:buFont typeface="Arial" panose="020B0604020202020204" pitchFamily="34" charset="0"/>
              <a:buChar char="•"/>
            </a:pPr>
            <a:r>
              <a:rPr lang="en-US" sz="1600" b="1" dirty="0"/>
              <a:t>Lighting Control</a:t>
            </a:r>
            <a:r>
              <a:rPr lang="en-US" sz="1600" dirty="0"/>
              <a:t> – Uses sensors and ML algorithms to </a:t>
            </a:r>
            <a:r>
              <a:rPr lang="en-US" sz="1600" b="1" dirty="0"/>
              <a:t>turn lights on/off based on room occupancy</a:t>
            </a:r>
            <a:r>
              <a:rPr lang="en-US" sz="1600" dirty="0"/>
              <a:t>.</a:t>
            </a:r>
          </a:p>
          <a:p>
            <a:pPr marL="742950" lvl="1" indent="-285750">
              <a:buFont typeface="Arial" panose="020B0604020202020204" pitchFamily="34" charset="0"/>
              <a:buChar char="•"/>
            </a:pPr>
            <a:r>
              <a:rPr lang="en-US" sz="1600" b="1" dirty="0"/>
              <a:t>Smart Metering</a:t>
            </a:r>
            <a:r>
              <a:rPr lang="en-US" sz="1600" dirty="0"/>
              <a:t> – Collects real-time energy consumption data to provide </a:t>
            </a:r>
            <a:r>
              <a:rPr lang="en-US" sz="1600" b="1" dirty="0"/>
              <a:t>accurate billing and efficiency insights</a:t>
            </a:r>
            <a:r>
              <a:rPr lang="en-US" sz="1600" dirty="0"/>
              <a:t>.</a:t>
            </a:r>
          </a:p>
          <a:p>
            <a:r>
              <a:rPr lang="en-IN" sz="1600" b="1" dirty="0">
                <a:solidFill>
                  <a:schemeClr val="accent1">
                    <a:lumMod val="75000"/>
                  </a:schemeClr>
                </a:solidFill>
              </a:rPr>
              <a:t> </a:t>
            </a:r>
          </a:p>
          <a:p>
            <a:r>
              <a:rPr lang="en-IN" sz="1600" b="1" dirty="0"/>
              <a:t>2. Renewable Energy Management (Maximizing Solar &amp; Wind Energy Efficiency)</a:t>
            </a:r>
          </a:p>
          <a:p>
            <a:pPr marL="742950" lvl="1" indent="-285750">
              <a:buFont typeface="Arial" panose="020B0604020202020204" pitchFamily="34" charset="0"/>
              <a:buChar char="•"/>
            </a:pPr>
            <a:r>
              <a:rPr lang="en-IN" sz="1600" b="1" dirty="0"/>
              <a:t>Solar &amp; Wind Forecasting</a:t>
            </a:r>
            <a:r>
              <a:rPr lang="en-IN" sz="1600" dirty="0"/>
              <a:t> – ML predicts </a:t>
            </a:r>
            <a:r>
              <a:rPr lang="en-IN" sz="1600" b="1" dirty="0"/>
              <a:t>power generation</a:t>
            </a:r>
            <a:r>
              <a:rPr lang="en-IN" sz="1600" dirty="0"/>
              <a:t> based on </a:t>
            </a:r>
            <a:r>
              <a:rPr lang="en-IN" sz="1600" b="1" dirty="0"/>
              <a:t>weather conditions</a:t>
            </a:r>
            <a:r>
              <a:rPr lang="en-IN" sz="1600" dirty="0"/>
              <a:t> to improve energy distribution.</a:t>
            </a:r>
          </a:p>
          <a:p>
            <a:pPr marL="742950" lvl="1" indent="-285750">
              <a:buFont typeface="Arial" panose="020B0604020202020204" pitchFamily="34" charset="0"/>
              <a:buChar char="•"/>
            </a:pPr>
            <a:r>
              <a:rPr lang="en-IN" sz="1600" b="1" dirty="0"/>
              <a:t>Smart Grid Optimization</a:t>
            </a:r>
            <a:r>
              <a:rPr lang="en-IN" sz="1600" dirty="0"/>
              <a:t> – AI helps in </a:t>
            </a:r>
            <a:r>
              <a:rPr lang="en-IN" sz="1600" b="1" dirty="0"/>
              <a:t>energy storage and distribution</a:t>
            </a:r>
            <a:r>
              <a:rPr lang="en-IN" sz="1600" dirty="0"/>
              <a:t>, ensuring a stable power supply.</a:t>
            </a:r>
          </a:p>
          <a:p>
            <a:pPr marL="742950" lvl="1" indent="-285750">
              <a:buFont typeface="Arial" panose="020B0604020202020204" pitchFamily="34" charset="0"/>
              <a:buChar char="•"/>
            </a:pPr>
            <a:r>
              <a:rPr lang="en-IN" sz="1600" b="1" dirty="0"/>
              <a:t>Demand Response Systems</a:t>
            </a:r>
            <a:r>
              <a:rPr lang="en-IN" sz="1600" dirty="0"/>
              <a:t> – ML balances </a:t>
            </a:r>
            <a:r>
              <a:rPr lang="en-IN" sz="1600" b="1" dirty="0"/>
              <a:t>energy supply and demand</a:t>
            </a:r>
            <a:r>
              <a:rPr lang="en-IN" sz="1600" dirty="0"/>
              <a:t> by predicting usage patterns.</a:t>
            </a:r>
          </a:p>
          <a:p>
            <a:endParaRPr lang="en-US" b="1" dirty="0">
              <a:solidFill>
                <a:schemeClr val="accent1">
                  <a:lumMod val="75000"/>
                </a:schemeClr>
              </a:solidFill>
            </a:endParaRPr>
          </a:p>
        </p:txBody>
      </p:sp>
      <p:sp>
        <p:nvSpPr>
          <p:cNvPr id="3" name="Footer Placeholder 2">
            <a:extLst>
              <a:ext uri="{FF2B5EF4-FFF2-40B4-BE49-F238E27FC236}">
                <a16:creationId xmlns:a16="http://schemas.microsoft.com/office/drawing/2014/main" id="{9CAAE3D3-63D7-21AC-1C83-E6BDD08F40DF}"/>
              </a:ext>
            </a:extLst>
          </p:cNvPr>
          <p:cNvSpPr>
            <a:spLocks noGrp="1"/>
          </p:cNvSpPr>
          <p:nvPr>
            <p:ph type="ftr" sz="quarter" idx="11"/>
          </p:nvPr>
        </p:nvSpPr>
        <p:spPr>
          <a:xfrm>
            <a:off x="4688840" y="6356350"/>
            <a:ext cx="4114800" cy="365125"/>
          </a:xfrm>
        </p:spPr>
        <p:txBody>
          <a:bodyPr/>
          <a:lstStyle/>
          <a:p>
            <a:r>
              <a:rPr lang="en-US" dirty="0"/>
              <a:t>Intelligent Energy Management: ML-Based Building Consumption Predictions</a:t>
            </a:r>
            <a:endParaRPr lang="en-IN" dirty="0"/>
          </a:p>
        </p:txBody>
      </p:sp>
      <p:sp>
        <p:nvSpPr>
          <p:cNvPr id="4" name="Slide Number Placeholder 3">
            <a:extLst>
              <a:ext uri="{FF2B5EF4-FFF2-40B4-BE49-F238E27FC236}">
                <a16:creationId xmlns:a16="http://schemas.microsoft.com/office/drawing/2014/main" id="{587DEB76-588D-FC6D-2770-A66BE38A19C6}"/>
              </a:ext>
            </a:extLst>
          </p:cNvPr>
          <p:cNvSpPr>
            <a:spLocks noGrp="1"/>
          </p:cNvSpPr>
          <p:nvPr>
            <p:ph type="sldNum" sz="quarter" idx="12"/>
          </p:nvPr>
        </p:nvSpPr>
        <p:spPr/>
        <p:txBody>
          <a:bodyPr/>
          <a:lstStyle/>
          <a:p>
            <a:fld id="{0F383622-505C-4D75-92C2-7A4F6845BB9D}" type="slidenum">
              <a:rPr lang="en-IN" smtClean="0"/>
              <a:t>9</a:t>
            </a:fld>
            <a:endParaRPr lang="en-IN"/>
          </a:p>
        </p:txBody>
      </p:sp>
      <p:sp>
        <p:nvSpPr>
          <p:cNvPr id="5" name="Rectangle 4">
            <a:extLst>
              <a:ext uri="{FF2B5EF4-FFF2-40B4-BE49-F238E27FC236}">
                <a16:creationId xmlns:a16="http://schemas.microsoft.com/office/drawing/2014/main" id="{5CB3D7FB-EFC2-C6B8-15F2-26C2CD196DDF}"/>
              </a:ext>
            </a:extLst>
          </p:cNvPr>
          <p:cNvSpPr/>
          <p:nvPr/>
        </p:nvSpPr>
        <p:spPr>
          <a:xfrm>
            <a:off x="0" y="0"/>
            <a:ext cx="925158" cy="685800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0" name="Table 19">
            <a:extLst>
              <a:ext uri="{FF2B5EF4-FFF2-40B4-BE49-F238E27FC236}">
                <a16:creationId xmlns:a16="http://schemas.microsoft.com/office/drawing/2014/main" id="{0B4FFDDF-11BA-1EF4-0E98-C8685910EB2F}"/>
              </a:ext>
            </a:extLst>
          </p:cNvPr>
          <p:cNvGraphicFramePr>
            <a:graphicFrameLocks noGrp="1"/>
          </p:cNvGraphicFramePr>
          <p:nvPr>
            <p:extLst>
              <p:ext uri="{D42A27DB-BD31-4B8C-83A1-F6EECF244321}">
                <p14:modId xmlns:p14="http://schemas.microsoft.com/office/powerpoint/2010/main" val="3944595712"/>
              </p:ext>
            </p:extLst>
          </p:nvPr>
        </p:nvGraphicFramePr>
        <p:xfrm>
          <a:off x="1247886" y="3306449"/>
          <a:ext cx="10628556" cy="3049901"/>
        </p:xfrm>
        <a:graphic>
          <a:graphicData uri="http://schemas.openxmlformats.org/drawingml/2006/table">
            <a:tbl>
              <a:tblPr firstRow="1" bandRow="1">
                <a:tableStyleId>{5C22544A-7EE6-4342-B048-85BDC9FD1C3A}</a:tableStyleId>
              </a:tblPr>
              <a:tblGrid>
                <a:gridCol w="2216075">
                  <a:extLst>
                    <a:ext uri="{9D8B030D-6E8A-4147-A177-3AD203B41FA5}">
                      <a16:colId xmlns:a16="http://schemas.microsoft.com/office/drawing/2014/main" val="367985733"/>
                    </a:ext>
                  </a:extLst>
                </a:gridCol>
                <a:gridCol w="4249271">
                  <a:extLst>
                    <a:ext uri="{9D8B030D-6E8A-4147-A177-3AD203B41FA5}">
                      <a16:colId xmlns:a16="http://schemas.microsoft.com/office/drawing/2014/main" val="2417298772"/>
                    </a:ext>
                  </a:extLst>
                </a:gridCol>
                <a:gridCol w="4163210">
                  <a:extLst>
                    <a:ext uri="{9D8B030D-6E8A-4147-A177-3AD203B41FA5}">
                      <a16:colId xmlns:a16="http://schemas.microsoft.com/office/drawing/2014/main" val="2947590173"/>
                    </a:ext>
                  </a:extLst>
                </a:gridCol>
              </a:tblGrid>
              <a:tr h="261095">
                <a:tc>
                  <a:txBody>
                    <a:bodyPr/>
                    <a:lstStyle/>
                    <a:p>
                      <a:r>
                        <a:rPr lang="en-IN" sz="1400" dirty="0"/>
                        <a:t>Feature</a:t>
                      </a:r>
                    </a:p>
                  </a:txBody>
                  <a:tcPr/>
                </a:tc>
                <a:tc>
                  <a:txBody>
                    <a:bodyPr/>
                    <a:lstStyle/>
                    <a:p>
                      <a:r>
                        <a:rPr lang="en-IN" sz="1400" dirty="0"/>
                        <a:t>Smart Buildings </a:t>
                      </a:r>
                    </a:p>
                  </a:txBody>
                  <a:tcPr/>
                </a:tc>
                <a:tc>
                  <a:txBody>
                    <a:bodyPr/>
                    <a:lstStyle/>
                    <a:p>
                      <a:r>
                        <a:rPr lang="en-IN" sz="1500" dirty="0"/>
                        <a:t>Traditional Buildings</a:t>
                      </a:r>
                    </a:p>
                  </a:txBody>
                  <a:tcPr anchor="ctr"/>
                </a:tc>
                <a:extLst>
                  <a:ext uri="{0D108BD9-81ED-4DB2-BD59-A6C34878D82A}">
                    <a16:rowId xmlns:a16="http://schemas.microsoft.com/office/drawing/2014/main" val="4284698607"/>
                  </a:ext>
                </a:extLst>
              </a:tr>
              <a:tr h="626628">
                <a:tc>
                  <a:txBody>
                    <a:bodyPr/>
                    <a:lstStyle/>
                    <a:p>
                      <a:r>
                        <a:rPr lang="en-IN" sz="1400" dirty="0"/>
                        <a:t>Energy Management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Uses AI &amp; IoT to monitor and optimize energy consumption in real-time</a:t>
                      </a:r>
                    </a:p>
                    <a:p>
                      <a:endParaRPr lang="en-IN" sz="1400" dirty="0"/>
                    </a:p>
                  </a:txBody>
                  <a:tcPr anchor="ctr"/>
                </a:tc>
                <a:tc>
                  <a:txBody>
                    <a:bodyPr/>
                    <a:lstStyle/>
                    <a:p>
                      <a:r>
                        <a:rPr lang="en-US" sz="1400" dirty="0"/>
                        <a:t>Manual control, leading to </a:t>
                      </a:r>
                      <a:r>
                        <a:rPr lang="en-US" sz="1400" b="1" dirty="0"/>
                        <a:t>inefficiencies and energy wastage</a:t>
                      </a:r>
                      <a:endParaRPr lang="en-IN" sz="1400" dirty="0"/>
                    </a:p>
                  </a:txBody>
                  <a:tcPr/>
                </a:tc>
                <a:extLst>
                  <a:ext uri="{0D108BD9-81ED-4DB2-BD59-A6C34878D82A}">
                    <a16:rowId xmlns:a16="http://schemas.microsoft.com/office/drawing/2014/main" val="2577891780"/>
                  </a:ext>
                </a:extLst>
              </a:tr>
              <a:tr h="443861">
                <a:tc>
                  <a:txBody>
                    <a:bodyPr/>
                    <a:lstStyle/>
                    <a:p>
                      <a:r>
                        <a:rPr lang="en-IN" sz="1400" dirty="0"/>
                        <a:t>HVAC Optimization</a:t>
                      </a:r>
                    </a:p>
                  </a:txBody>
                  <a:tcPr/>
                </a:tc>
                <a:tc>
                  <a:txBody>
                    <a:bodyPr/>
                    <a:lstStyle/>
                    <a:p>
                      <a:r>
                        <a:rPr lang="en-US" sz="1400" b="1" dirty="0"/>
                        <a:t>Automated heating/cooling</a:t>
                      </a:r>
                      <a:r>
                        <a:rPr lang="en-US" sz="1400" dirty="0"/>
                        <a:t> based on occupancy &amp; weather</a:t>
                      </a:r>
                      <a:endParaRPr lang="en-IN" sz="1400" dirty="0"/>
                    </a:p>
                  </a:txBody>
                  <a:tcPr/>
                </a:tc>
                <a:tc>
                  <a:txBody>
                    <a:bodyPr/>
                    <a:lstStyle/>
                    <a:p>
                      <a:r>
                        <a:rPr lang="en-US" sz="1400" dirty="0"/>
                        <a:t>Fixed schedules, often </a:t>
                      </a:r>
                      <a:r>
                        <a:rPr lang="en-US" sz="1400" b="1" dirty="0"/>
                        <a:t>overcooling or overheating</a:t>
                      </a:r>
                      <a:endParaRPr lang="en-IN" sz="1400" dirty="0"/>
                    </a:p>
                  </a:txBody>
                  <a:tcPr/>
                </a:tc>
                <a:extLst>
                  <a:ext uri="{0D108BD9-81ED-4DB2-BD59-A6C34878D82A}">
                    <a16:rowId xmlns:a16="http://schemas.microsoft.com/office/drawing/2014/main" val="2186334091"/>
                  </a:ext>
                </a:extLst>
              </a:tr>
              <a:tr h="443861">
                <a:tc>
                  <a:txBody>
                    <a:bodyPr/>
                    <a:lstStyle/>
                    <a:p>
                      <a:r>
                        <a:rPr lang="en-IN" sz="1400" dirty="0"/>
                        <a:t>Lighting Control</a:t>
                      </a:r>
                    </a:p>
                  </a:txBody>
                  <a:tcPr/>
                </a:tc>
                <a:tc>
                  <a:txBody>
                    <a:bodyPr/>
                    <a:lstStyle/>
                    <a:p>
                      <a:r>
                        <a:rPr lang="en-US" sz="1400" b="1" dirty="0"/>
                        <a:t>Smart lighting systems</a:t>
                      </a:r>
                      <a:r>
                        <a:rPr lang="en-US" sz="1400" dirty="0"/>
                        <a:t> adjust brightness based on occupancy</a:t>
                      </a:r>
                      <a:endParaRPr lang="en-IN" sz="1400" dirty="0"/>
                    </a:p>
                  </a:txBody>
                  <a:tcPr/>
                </a:tc>
                <a:tc>
                  <a:txBody>
                    <a:bodyPr/>
                    <a:lstStyle/>
                    <a:p>
                      <a:r>
                        <a:rPr lang="en-US" sz="1400" dirty="0"/>
                        <a:t>Lights stay </a:t>
                      </a:r>
                      <a:r>
                        <a:rPr lang="en-US" sz="1400" b="1" dirty="0"/>
                        <a:t>on unnecessarily</a:t>
                      </a:r>
                      <a:r>
                        <a:rPr lang="en-US" sz="1400" dirty="0"/>
                        <a:t>, wasting power</a:t>
                      </a:r>
                      <a:endParaRPr lang="en-IN" sz="1400" dirty="0"/>
                    </a:p>
                  </a:txBody>
                  <a:tcPr/>
                </a:tc>
                <a:extLst>
                  <a:ext uri="{0D108BD9-81ED-4DB2-BD59-A6C34878D82A}">
                    <a16:rowId xmlns:a16="http://schemas.microsoft.com/office/drawing/2014/main" val="942044573"/>
                  </a:ext>
                </a:extLst>
              </a:tr>
              <a:tr h="443861">
                <a:tc>
                  <a:txBody>
                    <a:bodyPr/>
                    <a:lstStyle/>
                    <a:p>
                      <a:r>
                        <a:rPr lang="en-IN" sz="1400" dirty="0"/>
                        <a:t>Predictive Maintenance</a:t>
                      </a:r>
                    </a:p>
                  </a:txBody>
                  <a:tcPr/>
                </a:tc>
                <a:tc>
                  <a:txBody>
                    <a:bodyPr/>
                    <a:lstStyle/>
                    <a:p>
                      <a:r>
                        <a:rPr lang="en-US" sz="1400" dirty="0"/>
                        <a:t>AI detects </a:t>
                      </a:r>
                      <a:r>
                        <a:rPr lang="en-US" sz="1400" b="1" dirty="0"/>
                        <a:t>potential failures</a:t>
                      </a:r>
                      <a:r>
                        <a:rPr lang="en-US" sz="1400" dirty="0"/>
                        <a:t> before they occur</a:t>
                      </a:r>
                      <a:endParaRPr lang="en-IN" sz="1400" dirty="0"/>
                    </a:p>
                  </a:txBody>
                  <a:tcPr/>
                </a:tc>
                <a:tc>
                  <a:txBody>
                    <a:bodyPr/>
                    <a:lstStyle/>
                    <a:p>
                      <a:r>
                        <a:rPr lang="en-US" sz="1400" b="1" dirty="0"/>
                        <a:t>Reactive approach</a:t>
                      </a:r>
                      <a:r>
                        <a:rPr lang="en-US" sz="1400" dirty="0"/>
                        <a:t> – maintenance happens </a:t>
                      </a:r>
                      <a:r>
                        <a:rPr lang="en-US" sz="1400" b="1" dirty="0"/>
                        <a:t>after breakdowns</a:t>
                      </a:r>
                      <a:endParaRPr lang="en-IN" sz="1400" dirty="0"/>
                    </a:p>
                  </a:txBody>
                  <a:tcPr/>
                </a:tc>
                <a:extLst>
                  <a:ext uri="{0D108BD9-81ED-4DB2-BD59-A6C34878D82A}">
                    <a16:rowId xmlns:a16="http://schemas.microsoft.com/office/drawing/2014/main" val="3685091166"/>
                  </a:ext>
                </a:extLst>
              </a:tr>
              <a:tr h="443861">
                <a:tc>
                  <a:txBody>
                    <a:bodyPr/>
                    <a:lstStyle/>
                    <a:p>
                      <a:r>
                        <a:rPr lang="en-IN" sz="1400" dirty="0"/>
                        <a:t>Electricity Cost Savings</a:t>
                      </a:r>
                    </a:p>
                  </a:txBody>
                  <a:tcPr/>
                </a:tc>
                <a:tc>
                  <a:txBody>
                    <a:bodyPr/>
                    <a:lstStyle/>
                    <a:p>
                      <a:r>
                        <a:rPr lang="en-US" sz="1400" dirty="0"/>
                        <a:t>Reduces bills by </a:t>
                      </a:r>
                      <a:r>
                        <a:rPr lang="en-US" sz="1400" b="1" dirty="0"/>
                        <a:t>20-30%</a:t>
                      </a:r>
                      <a:r>
                        <a:rPr lang="en-US" sz="1400" dirty="0"/>
                        <a:t> using ML predictions</a:t>
                      </a:r>
                      <a:endParaRPr lang="en-IN" sz="1400" dirty="0"/>
                    </a:p>
                  </a:txBody>
                  <a:tcPr/>
                </a:tc>
                <a:tc>
                  <a:txBody>
                    <a:bodyPr/>
                    <a:lstStyle/>
                    <a:p>
                      <a:r>
                        <a:rPr lang="en-US" sz="1400" dirty="0"/>
                        <a:t>Higher bills due to </a:t>
                      </a:r>
                      <a:r>
                        <a:rPr lang="en-US" sz="1400" b="1" dirty="0"/>
                        <a:t>inefficient energy usage</a:t>
                      </a:r>
                      <a:endParaRPr lang="en-IN" sz="1400" dirty="0"/>
                    </a:p>
                  </a:txBody>
                  <a:tcPr/>
                </a:tc>
                <a:extLst>
                  <a:ext uri="{0D108BD9-81ED-4DB2-BD59-A6C34878D82A}">
                    <a16:rowId xmlns:a16="http://schemas.microsoft.com/office/drawing/2014/main" val="30114568"/>
                  </a:ext>
                </a:extLst>
              </a:tr>
            </a:tbl>
          </a:graphicData>
        </a:graphic>
      </p:graphicFrame>
    </p:spTree>
    <p:extLst>
      <p:ext uri="{BB962C8B-B14F-4D97-AF65-F5344CB8AC3E}">
        <p14:creationId xmlns:p14="http://schemas.microsoft.com/office/powerpoint/2010/main" val="4056303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up)">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1688</Words>
  <Application>Microsoft Office PowerPoint</Application>
  <PresentationFormat>Widescreen</PresentationFormat>
  <Paragraphs>181</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VAMSI BADAM</dc:creator>
  <cp:lastModifiedBy>VAMSI BADAM</cp:lastModifiedBy>
  <cp:revision>5</cp:revision>
  <dcterms:created xsi:type="dcterms:W3CDTF">2025-03-20T15:49:17Z</dcterms:created>
  <dcterms:modified xsi:type="dcterms:W3CDTF">2025-03-20T17:14:08Z</dcterms:modified>
</cp:coreProperties>
</file>