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4ee9c5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e4ee9c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f318d7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f318d7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f318d75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80f318d754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4ee9c5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4ee9c5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e4ee9c5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e4ee9c5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4ee9c52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4ee9c52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e4ee9c5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e4ee9c5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7a05257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7a05257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e7a0525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e7a0525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e7a05257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e7a05257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7a0525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e7a05257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0f3b15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0f3b15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7a05257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7e7a052579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e7a05257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7e7a052579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10" Type="http://schemas.openxmlformats.org/officeDocument/2006/relationships/image" Target="../media/image31.png"/><Relationship Id="rId9" Type="http://schemas.openxmlformats.org/officeDocument/2006/relationships/image" Target="../media/image33.png"/><Relationship Id="rId5" Type="http://schemas.openxmlformats.org/officeDocument/2006/relationships/image" Target="../media/image29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Relationship Id="rId8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Data_link_layer" TargetMode="External"/><Relationship Id="rId4" Type="http://schemas.openxmlformats.org/officeDocument/2006/relationships/hyperlink" Target="https://en.wikipedia.org/wiki/Medium_access_control" TargetMode="External"/><Relationship Id="rId10" Type="http://schemas.openxmlformats.org/officeDocument/2006/relationships/hyperlink" Target="https://ipcisco.com/lesson/subnetting-in-ipv6/" TargetMode="External"/><Relationship Id="rId9" Type="http://schemas.openxmlformats.org/officeDocument/2006/relationships/hyperlink" Target="https://en.wikipedia.org/wiki/Subnetwork" TargetMode="External"/><Relationship Id="rId5" Type="http://schemas.openxmlformats.org/officeDocument/2006/relationships/hyperlink" Target="https://en.wikipedia.org/wiki/Logical_link_control" TargetMode="External"/><Relationship Id="rId6" Type="http://schemas.openxmlformats.org/officeDocument/2006/relationships/hyperlink" Target="https://www.youtube.com/watch?v=oeNHeixwKBI" TargetMode="External"/><Relationship Id="rId7" Type="http://schemas.openxmlformats.org/officeDocument/2006/relationships/hyperlink" Target="https://www.youtube.com/watch?v=cHU4G6uXwQY" TargetMode="External"/><Relationship Id="rId8" Type="http://schemas.openxmlformats.org/officeDocument/2006/relationships/hyperlink" Target="https://www.youtube.com/watch?v=U8ruZ7nBjZ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Data Link</a:t>
            </a:r>
            <a:r>
              <a:rPr lang="en">
                <a:solidFill>
                  <a:srgbClr val="FF9900"/>
                </a:solidFill>
              </a:rPr>
              <a:t> </a:t>
            </a:r>
            <a:r>
              <a:rPr lang="en"/>
              <a:t>Layer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Ipv6 address leading zeros.svg"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000" y="213453"/>
            <a:ext cx="3354450" cy="19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IPv6 </a:t>
            </a:r>
            <a:r>
              <a:rPr lang="en"/>
              <a:t>Subnetting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97001"/>
            <a:ext cx="3928301" cy="13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52053"/>
            <a:ext cx="38100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7550" y="3077526"/>
            <a:ext cx="31051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Devices in </a:t>
            </a:r>
            <a:r>
              <a:rPr lang="en">
                <a:solidFill>
                  <a:srgbClr val="FF9900"/>
                </a:solidFill>
              </a:rPr>
              <a:t>link </a:t>
            </a:r>
            <a:r>
              <a:rPr lang="en">
                <a:solidFill>
                  <a:schemeClr val="dk2"/>
                </a:solidFill>
              </a:rPr>
              <a:t>layer</a:t>
            </a:r>
            <a:endParaRPr/>
          </a:p>
        </p:txBody>
      </p:sp>
      <p:grpSp>
        <p:nvGrpSpPr>
          <p:cNvPr id="135" name="Google Shape;135;p23"/>
          <p:cNvGrpSpPr/>
          <p:nvPr/>
        </p:nvGrpSpPr>
        <p:grpSpPr>
          <a:xfrm>
            <a:off x="4267200" y="971550"/>
            <a:ext cx="4505325" cy="1328737"/>
            <a:chOff x="2688" y="816"/>
            <a:chExt cx="2838" cy="1116"/>
          </a:xfrm>
        </p:grpSpPr>
        <p:pic>
          <p:nvPicPr>
            <p:cNvPr id="136" name="Google Shape;13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88" y="960"/>
              <a:ext cx="1734" cy="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64" y="816"/>
              <a:ext cx="1062" cy="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3"/>
            <p:cNvSpPr txBox="1"/>
            <p:nvPr/>
          </p:nvSpPr>
          <p:spPr>
            <a:xfrm>
              <a:off x="3168" y="1632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CC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i="0" lang="e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Network </a:t>
              </a:r>
              <a:r>
                <a:rPr b="0" i="0" lang="en" sz="1800" u="none" cap="none" strike="noStrik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bridges</a:t>
              </a:r>
              <a:endParaRPr/>
            </a:p>
          </p:txBody>
        </p:sp>
      </p:grpSp>
      <p:grpSp>
        <p:nvGrpSpPr>
          <p:cNvPr id="139" name="Google Shape;139;p23"/>
          <p:cNvGrpSpPr/>
          <p:nvPr/>
        </p:nvGrpSpPr>
        <p:grpSpPr>
          <a:xfrm>
            <a:off x="4724400" y="2400300"/>
            <a:ext cx="3981482" cy="1763970"/>
            <a:chOff x="2976" y="2016"/>
            <a:chExt cx="2508" cy="1482"/>
          </a:xfrm>
        </p:grpSpPr>
        <p:pic>
          <p:nvPicPr>
            <p:cNvPr id="140" name="Google Shape;140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20" y="2112"/>
              <a:ext cx="1164" cy="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76" y="2016"/>
              <a:ext cx="1319" cy="1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3"/>
            <p:cNvSpPr txBox="1"/>
            <p:nvPr/>
          </p:nvSpPr>
          <p:spPr>
            <a:xfrm>
              <a:off x="4464" y="288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CC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i="0" lang="e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Network </a:t>
              </a:r>
              <a:r>
                <a:rPr b="0" i="0" lang="en" sz="1800" u="none" cap="none" strike="noStrik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switches</a:t>
              </a:r>
              <a:endParaRPr/>
            </a:p>
          </p:txBody>
        </p:sp>
      </p:grpSp>
      <p:grpSp>
        <p:nvGrpSpPr>
          <p:cNvPr id="143" name="Google Shape;143;p23"/>
          <p:cNvGrpSpPr/>
          <p:nvPr/>
        </p:nvGrpSpPr>
        <p:grpSpPr>
          <a:xfrm>
            <a:off x="228600" y="800100"/>
            <a:ext cx="3354765" cy="2003822"/>
            <a:chOff x="144" y="672"/>
            <a:chExt cx="2113" cy="1683"/>
          </a:xfrm>
        </p:grpSpPr>
        <p:pic>
          <p:nvPicPr>
            <p:cNvPr id="144" name="Google Shape;144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0" y="672"/>
              <a:ext cx="731" cy="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4" y="1488"/>
              <a:ext cx="2113" cy="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3"/>
            <p:cNvSpPr txBox="1"/>
            <p:nvPr/>
          </p:nvSpPr>
          <p:spPr>
            <a:xfrm>
              <a:off x="960" y="1008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CC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0" i="0" lang="e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0" i="0" lang="en" sz="1800" u="none" cap="none" strike="noStrik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Repeaters</a:t>
              </a:r>
              <a:endParaRPr/>
            </a:p>
          </p:txBody>
        </p:sp>
      </p:grpSp>
      <p:grpSp>
        <p:nvGrpSpPr>
          <p:cNvPr id="147" name="Google Shape;147;p23"/>
          <p:cNvGrpSpPr/>
          <p:nvPr/>
        </p:nvGrpSpPr>
        <p:grpSpPr>
          <a:xfrm>
            <a:off x="304800" y="3105150"/>
            <a:ext cx="2952750" cy="1609356"/>
            <a:chOff x="192" y="2544"/>
            <a:chExt cx="1860" cy="1352"/>
          </a:xfrm>
        </p:grpSpPr>
        <p:pic>
          <p:nvPicPr>
            <p:cNvPr id="148" name="Google Shape;148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2" y="2544"/>
              <a:ext cx="1056" cy="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84" y="3264"/>
              <a:ext cx="1584" cy="6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3"/>
            <p:cNvSpPr txBox="1"/>
            <p:nvPr/>
          </p:nvSpPr>
          <p:spPr>
            <a:xfrm>
              <a:off x="1152" y="288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CC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99CC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0" i="0" lang="e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b="0" i="0" lang="en" sz="1800" u="none" cap="none" strike="noStrik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Hub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</a:t>
            </a:r>
            <a:r>
              <a:rPr lang="en">
                <a:solidFill>
                  <a:srgbClr val="FF9900"/>
                </a:solidFill>
              </a:rPr>
              <a:t>Today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Tasks for today: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Subnetting for given IPv4 addresses - first host, last host, broad cast, subnet mask.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Network tour identifying Link level devices.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Identifying all devices and mapping them to appropriate layer.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Network diagram of MSIT network, and how is it scaled with bridges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Wireshark task for analyzing Link layer frames.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Identifying ARP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MAC addresses of source and destination machines.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Link level frame analyzing with footer.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References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Wikipedia: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 layer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MAC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LLC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Video on </a:t>
            </a:r>
            <a:r>
              <a:rPr lang="en"/>
              <a:t>data link</a:t>
            </a:r>
            <a:r>
              <a:rPr lang="en"/>
              <a:t> layer principles (MAC):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https://www.youtube.com/watch?v=oeNHeixwKBI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Wireless Networks video: 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https://www.youtube.com/watch?v=cHU4G6uXwQY</a:t>
            </a:r>
            <a:r>
              <a:rPr lang="en"/>
              <a:t> ,and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https://www.youtube.com/watch?v=U8ruZ7nBjZM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Subnetting: 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https://en.wikipedia.org/wiki/Subnetwork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IPv6 subnetting: </a:t>
            </a:r>
            <a:r>
              <a:rPr lang="en" sz="1100" u="sng">
                <a:solidFill>
                  <a:schemeClr val="hlink"/>
                </a:solidFill>
                <a:hlinkClick r:id="rId10"/>
              </a:rPr>
              <a:t>https://ipcisco.com/lesson/subnetting-in-ipv6/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Answers (</a:t>
            </a:r>
            <a:r>
              <a:rPr lang="en">
                <a:solidFill>
                  <a:srgbClr val="FF9900"/>
                </a:solidFill>
              </a:rPr>
              <a:t>Q</a:t>
            </a:r>
            <a:r>
              <a:rPr lang="en" sz="1800">
                <a:solidFill>
                  <a:srgbClr val="FF9900"/>
                </a:solidFill>
              </a:rPr>
              <a:t>&amp;</a:t>
            </a:r>
            <a:r>
              <a:rPr lang="en">
                <a:solidFill>
                  <a:srgbClr val="FF9900"/>
                </a:solidFill>
              </a:rPr>
              <a:t>A</a:t>
            </a:r>
            <a:r>
              <a:rPr lang="en"/>
              <a:t>)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5891125" y="4202700"/>
            <a:ext cx="31500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Thank </a:t>
            </a:r>
            <a:r>
              <a:rPr lang="en" sz="3600">
                <a:solidFill>
                  <a:srgbClr val="E11A9A"/>
                </a:solidFill>
              </a:rPr>
              <a:t>you.</a:t>
            </a:r>
            <a:endParaRPr sz="3600">
              <a:solidFill>
                <a:srgbClr val="E11A9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Agenda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data link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avoid collisions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Scaling up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link layer addressing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IP addresses and Subnetting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IPv6 Subnetting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Devices in Link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Tasks for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</a:t>
            </a:r>
            <a:r>
              <a:rPr lang="en">
                <a:solidFill>
                  <a:srgbClr val="FF9900"/>
                </a:solidFill>
              </a:rPr>
              <a:t>link </a:t>
            </a:r>
            <a:r>
              <a:rPr lang="en"/>
              <a:t>layer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70900"/>
            <a:ext cx="2290875" cy="6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13875"/>
            <a:ext cx="3525999" cy="20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837700" y="1152475"/>
            <a:ext cx="49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access control (MAC) and Logical link control (LLC) perform following actions: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Identifying packet/frame boundaries.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control.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Extending network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Control access to physical medium.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Addressing of destination stations.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4300" y="4359900"/>
            <a:ext cx="1351657" cy="5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avoid </a:t>
            </a:r>
            <a:r>
              <a:rPr lang="en">
                <a:solidFill>
                  <a:srgbClr val="FF9900"/>
                </a:solidFill>
              </a:rPr>
              <a:t>collisions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718075" y="1152475"/>
            <a:ext cx="51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/ Explicit coordination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Reservation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 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access (Send and hope to get lucky)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scheme (listen before talk)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CSMA / CD, CSMA / CA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948750"/>
            <a:ext cx="3548149" cy="18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723" y="2808198"/>
            <a:ext cx="2020565" cy="7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up </a:t>
            </a:r>
            <a:r>
              <a:rPr lang="en">
                <a:solidFill>
                  <a:srgbClr val="FF9900"/>
                </a:solidFill>
              </a:rPr>
              <a:t>networks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5" y="73675"/>
            <a:ext cx="50292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5" y="1702450"/>
            <a:ext cx="5784801" cy="15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6519" y="1702450"/>
            <a:ext cx="2775501" cy="9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6501" y="2663800"/>
            <a:ext cx="1911034" cy="2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5657" y="3385600"/>
            <a:ext cx="1776371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70950" y="3828494"/>
            <a:ext cx="2400924" cy="10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7823" y="3487023"/>
            <a:ext cx="1126050" cy="142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rgbClr val="FF9900"/>
                </a:solidFill>
              </a:rPr>
              <a:t>Link</a:t>
            </a:r>
            <a:r>
              <a:rPr lang="en">
                <a:solidFill>
                  <a:schemeClr val="dk2"/>
                </a:solidFill>
              </a:rPr>
              <a:t> level addressing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9300" y="1858550"/>
            <a:ext cx="4527946" cy="288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827352"/>
            <a:ext cx="5023250" cy="8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Framing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25" y="146025"/>
            <a:ext cx="52006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3275" y="3742700"/>
            <a:ext cx="22193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0675" y="4371350"/>
            <a:ext cx="43815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IP </a:t>
            </a:r>
            <a:r>
              <a:rPr lang="en">
                <a:solidFill>
                  <a:srgbClr val="FF9900"/>
                </a:solidFill>
              </a:rPr>
              <a:t>address</a:t>
            </a:r>
            <a:b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3028950"/>
            <a:ext cx="2286000" cy="189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886800"/>
            <a:ext cx="3253485" cy="22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000" y="243400"/>
            <a:ext cx="5170551" cy="26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4294967295" type="title"/>
          </p:nvPr>
        </p:nvSpPr>
        <p:spPr>
          <a:xfrm>
            <a:off x="4572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</a:pPr>
            <a:r>
              <a:rPr b="0" i="0" lang="en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Subnetting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descr="Untitled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250" y="3274825"/>
            <a:ext cx="656391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-1"/>
            <a:ext cx="5023875" cy="30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6750" y="1516150"/>
            <a:ext cx="3973226" cy="13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