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e4e158a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e4e158a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e1ec978d6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e1ec978d6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e1ec978d6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e1ec978d6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e1ec978d6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e1ec978d6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e1ec978d6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e1ec978d6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ecb2396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ecb2396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e4e158a8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e4e158a8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e4e158a8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e4e158a8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e4e158a8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e4e158a8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e4e158a8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e4e158a8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e1ec978d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e1ec978d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e1ec978d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7e1ec978d6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e1ec978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e1ec978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e1ec978d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e1ec978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e1ec978d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7e1ec978d6_0_1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e1ec978d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e1ec978d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e1ec978d6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e1ec978d6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layout with centered title and subtitle placeholders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683919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683919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457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3124200" y="4683919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6553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idx="10" type="dt"/>
          </p:nvPr>
        </p:nvSpPr>
        <p:spPr>
          <a:xfrm>
            <a:off x="457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1" type="ftr"/>
          </p:nvPr>
        </p:nvSpPr>
        <p:spPr>
          <a:xfrm>
            <a:off x="3124200" y="4683919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6553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 on left, text on right" type="twoColTx">
  <p:cSld name="TITLE_AND_TWO_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idx="10" type="dt"/>
          </p:nvPr>
        </p:nvSpPr>
        <p:spPr>
          <a:xfrm>
            <a:off x="457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1" type="ftr"/>
          </p:nvPr>
        </p:nvSpPr>
        <p:spPr>
          <a:xfrm>
            <a:off x="3124200" y="4683919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6553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683919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40.png"/><Relationship Id="rId10" Type="http://schemas.openxmlformats.org/officeDocument/2006/relationships/image" Target="../media/image19.png"/><Relationship Id="rId9" Type="http://schemas.openxmlformats.org/officeDocument/2006/relationships/image" Target="../media/image31.png"/><Relationship Id="rId5" Type="http://schemas.openxmlformats.org/officeDocument/2006/relationships/image" Target="../media/image18.png"/><Relationship Id="rId6" Type="http://schemas.openxmlformats.org/officeDocument/2006/relationships/image" Target="../media/image30.png"/><Relationship Id="rId7" Type="http://schemas.openxmlformats.org/officeDocument/2006/relationships/image" Target="../media/image35.png"/><Relationship Id="rId8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Relationship Id="rId4" Type="http://schemas.openxmlformats.org/officeDocument/2006/relationships/image" Target="../media/image26.png"/><Relationship Id="rId5" Type="http://schemas.openxmlformats.org/officeDocument/2006/relationships/image" Target="../media/image23.png"/><Relationship Id="rId6" Type="http://schemas.openxmlformats.org/officeDocument/2006/relationships/image" Target="../media/image25.png"/><Relationship Id="rId7" Type="http://schemas.openxmlformats.org/officeDocument/2006/relationships/image" Target="../media/image3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Relationship Id="rId4" Type="http://schemas.openxmlformats.org/officeDocument/2006/relationships/image" Target="../media/image32.png"/><Relationship Id="rId5" Type="http://schemas.openxmlformats.org/officeDocument/2006/relationships/image" Target="../media/image27.png"/><Relationship Id="rId6" Type="http://schemas.openxmlformats.org/officeDocument/2006/relationships/image" Target="../media/image3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4.png"/><Relationship Id="rId4" Type="http://schemas.openxmlformats.org/officeDocument/2006/relationships/image" Target="../media/image42.png"/><Relationship Id="rId5" Type="http://schemas.openxmlformats.org/officeDocument/2006/relationships/image" Target="../media/image38.png"/><Relationship Id="rId6" Type="http://schemas.openxmlformats.org/officeDocument/2006/relationships/image" Target="../media/image37.png"/><Relationship Id="rId7" Type="http://schemas.openxmlformats.org/officeDocument/2006/relationships/image" Target="../media/image3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msitprogram.net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tools.ietf.org/html/rfc2460" TargetMode="External"/><Relationship Id="rId4" Type="http://schemas.openxmlformats.org/officeDocument/2006/relationships/hyperlink" Target="https://www.youtube.com/watch?v=mShj-x3RMJQ&amp;t=35" TargetMode="External"/><Relationship Id="rId5" Type="http://schemas.openxmlformats.org/officeDocument/2006/relationships/hyperlink" Target="https://www.youtube.com/watch?v=cONKcx39Q3U&amp;t=27" TargetMode="External"/><Relationship Id="rId6" Type="http://schemas.openxmlformats.org/officeDocument/2006/relationships/hyperlink" Target="https://en.wikipedia.org/wiki/Endianness" TargetMode="External"/><Relationship Id="rId7" Type="http://schemas.openxmlformats.org/officeDocument/2006/relationships/hyperlink" Target="https://computer.howstuffworks.com/nat.htm" TargetMode="External"/><Relationship Id="rId8" Type="http://schemas.openxmlformats.org/officeDocument/2006/relationships/hyperlink" Target="https://en.wikipedia.org/wiki/Routing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9" Type="http://schemas.openxmlformats.org/officeDocument/2006/relationships/image" Target="../media/image6.png"/><Relationship Id="rId5" Type="http://schemas.openxmlformats.org/officeDocument/2006/relationships/image" Target="../media/image20.png"/><Relationship Id="rId6" Type="http://schemas.openxmlformats.org/officeDocument/2006/relationships/image" Target="../media/image17.jpg"/><Relationship Id="rId7" Type="http://schemas.openxmlformats.org/officeDocument/2006/relationships/image" Target="../media/image14.png"/><Relationship Id="rId8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Relationship Id="rId6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Network </a:t>
            </a:r>
            <a:r>
              <a:rPr lang="en"/>
              <a:t>Layer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81475" y="425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state </a:t>
            </a:r>
            <a:r>
              <a:rPr lang="en">
                <a:solidFill>
                  <a:srgbClr val="FF9900"/>
                </a:solidFill>
              </a:rPr>
              <a:t>example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0175"/>
            <a:ext cx="6534074" cy="384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325" y="1081625"/>
            <a:ext cx="6634713" cy="390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300" y="997775"/>
            <a:ext cx="6889844" cy="411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997050"/>
            <a:ext cx="6925751" cy="407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8350" y="1067435"/>
            <a:ext cx="6798624" cy="3949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5450" y="928475"/>
            <a:ext cx="6798625" cy="407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2875" y="905063"/>
            <a:ext cx="6973724" cy="425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2325" y="944100"/>
            <a:ext cx="7115826" cy="4176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vector </a:t>
            </a:r>
            <a:r>
              <a:rPr lang="en">
                <a:solidFill>
                  <a:srgbClr val="FF9900"/>
                </a:solidFill>
              </a:rPr>
              <a:t>example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050" y="1017725"/>
            <a:ext cx="5694723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9250" y="2876850"/>
            <a:ext cx="1057075" cy="204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5075" y="2745450"/>
            <a:ext cx="1116412" cy="21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4025" y="2818208"/>
            <a:ext cx="1057075" cy="2027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65175" y="2845285"/>
            <a:ext cx="1057075" cy="195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04179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1550" y="1088300"/>
            <a:ext cx="3299625" cy="118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OSPF</a:t>
            </a:r>
            <a:r>
              <a:rPr lang="en"/>
              <a:t> and </a:t>
            </a:r>
            <a:r>
              <a:rPr lang="en">
                <a:solidFill>
                  <a:srgbClr val="FF9900"/>
                </a:solidFill>
              </a:rPr>
              <a:t>BGP 4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3700" y="3319950"/>
            <a:ext cx="3967475" cy="178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25975" y="4145299"/>
            <a:ext cx="2558675" cy="8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50" y="59925"/>
            <a:ext cx="7728200" cy="500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Network </a:t>
            </a:r>
            <a:r>
              <a:rPr lang="en"/>
              <a:t>in Socket endpoint</a:t>
            </a:r>
            <a:endParaRPr/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982700"/>
            <a:ext cx="85206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Socket is endpoint with combination of network level and transport level detail.</a:t>
            </a:r>
            <a:endParaRPr/>
          </a:p>
        </p:txBody>
      </p:sp>
      <p:pic>
        <p:nvPicPr>
          <p:cNvPr id="195" name="Google Shape;19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875" y="4139650"/>
            <a:ext cx="458152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250" y="3443575"/>
            <a:ext cx="5048250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0600" y="1425375"/>
            <a:ext cx="4033518" cy="28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8125" y="1425375"/>
            <a:ext cx="2835425" cy="1705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27650" y="4249276"/>
            <a:ext cx="2273200" cy="87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for </a:t>
            </a:r>
            <a:r>
              <a:rPr lang="en">
                <a:solidFill>
                  <a:srgbClr val="FF9900"/>
                </a:solidFill>
              </a:rPr>
              <a:t>Today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Commands for today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Windows - tracert,pathping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Linux -traceroute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Both-route,ping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IP </a:t>
            </a:r>
            <a:r>
              <a:rPr lang="en"/>
              <a:t>Packet analyzing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Start recording traffic, choose a website that </a:t>
            </a:r>
            <a:r>
              <a:rPr lang="en"/>
              <a:t>transfers</a:t>
            </a:r>
            <a:r>
              <a:rPr lang="en"/>
              <a:t> HTTP data like </a:t>
            </a:r>
            <a:r>
              <a:rPr lang="en" u="sng">
                <a:solidFill>
                  <a:schemeClr val="hlink"/>
                </a:solidFill>
                <a:hlinkClick r:id="rId3"/>
              </a:rPr>
              <a:t>www.msitprogram.net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Pause/stop the recording.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Observe packet at IP level, notice source and destination addresses.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Notice elements of IP header such as fragment ID, TTL, network protocol.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Spanning tree for given graphs using </a:t>
            </a:r>
            <a:r>
              <a:rPr lang="en"/>
              <a:t>Dijkstra</a:t>
            </a:r>
            <a:r>
              <a:rPr lang="en"/>
              <a:t> and Bellman-ford </a:t>
            </a:r>
            <a:r>
              <a:rPr lang="en"/>
              <a:t>algorithm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a socket program (with UDP in transport with port no 2020), that sends your roll number to everyone in group (lab).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Program has static data of group roll numbers, IP addresses.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When roll number is </a:t>
            </a:r>
            <a:r>
              <a:rPr lang="en"/>
              <a:t>received</a:t>
            </a:r>
            <a:r>
              <a:rPr lang="en"/>
              <a:t>, program marks the roll call. Displays absent members.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References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IPv6: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https://tools.ietf.org/html/rfc2460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Bellman ford algorithm: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https://www.youtube.com/watch?v=mShj-x3RMJQ&amp;t=35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Dijkstra's</a:t>
            </a:r>
            <a:r>
              <a:rPr lang="en"/>
              <a:t> shortest path algorithm: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https://www.youtube.com/watch?v=cONKcx39Q3U&amp;t=27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Endianness :</a:t>
            </a:r>
            <a:r>
              <a:rPr lang="en" sz="1100" u="sng">
                <a:solidFill>
                  <a:schemeClr val="hlink"/>
                </a:solidFill>
                <a:hlinkClick r:id="rId6"/>
              </a:rPr>
              <a:t>https://en.wikipedia.org/wiki/Endianness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NAT: </a:t>
            </a:r>
            <a:r>
              <a:rPr lang="en" sz="1100" u="sng">
                <a:solidFill>
                  <a:schemeClr val="hlink"/>
                </a:solidFill>
                <a:hlinkClick r:id="rId7"/>
              </a:rPr>
              <a:t>https://computer.howstuffworks.com/nat.htm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Routing: </a:t>
            </a:r>
            <a:r>
              <a:rPr lang="en" sz="1100" u="sng">
                <a:solidFill>
                  <a:schemeClr val="hlink"/>
                </a:solidFill>
                <a:hlinkClick r:id="rId8"/>
              </a:rPr>
              <a:t>https://en.wikipedia.org/wiki/Routing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and Answers (</a:t>
            </a:r>
            <a:r>
              <a:rPr lang="en">
                <a:solidFill>
                  <a:srgbClr val="FF9900"/>
                </a:solidFill>
              </a:rPr>
              <a:t>Q</a:t>
            </a:r>
            <a:r>
              <a:rPr lang="en" sz="1800">
                <a:solidFill>
                  <a:srgbClr val="FF9900"/>
                </a:solidFill>
              </a:rPr>
              <a:t>&amp;</a:t>
            </a:r>
            <a:r>
              <a:rPr lang="en">
                <a:solidFill>
                  <a:srgbClr val="FF9900"/>
                </a:solidFill>
              </a:rPr>
              <a:t>A</a:t>
            </a:r>
            <a:r>
              <a:rPr lang="en"/>
              <a:t>)</a:t>
            </a:r>
            <a:endParaRPr/>
          </a:p>
        </p:txBody>
      </p:sp>
      <p:sp>
        <p:nvSpPr>
          <p:cNvPr id="217" name="Google Shape;217;p35"/>
          <p:cNvSpPr txBox="1"/>
          <p:nvPr>
            <p:ph idx="1" type="body"/>
          </p:nvPr>
        </p:nvSpPr>
        <p:spPr>
          <a:xfrm>
            <a:off x="5891125" y="4202700"/>
            <a:ext cx="3150000" cy="7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Thank </a:t>
            </a:r>
            <a:r>
              <a:rPr lang="en" sz="3600">
                <a:solidFill>
                  <a:srgbClr val="E11A9A"/>
                </a:solidFill>
              </a:rPr>
              <a:t>you.</a:t>
            </a:r>
            <a:endParaRPr sz="3600">
              <a:solidFill>
                <a:srgbClr val="E11A9A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Agenda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91" name="Google Shape;91;p20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Network Layer 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Reaching destination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IP Header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IPv4 and IPv6 address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Network address translation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Routing protocols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Link state example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Distance vector example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OSPF and BGP 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ICMP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Network level socket end point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Tasks for Today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9900"/>
                </a:solidFill>
              </a:rPr>
              <a:t>Network</a:t>
            </a:r>
            <a:r>
              <a:rPr lang="en" sz="2800"/>
              <a:t> layer</a:t>
            </a:r>
            <a:endParaRPr sz="2800"/>
          </a:p>
        </p:txBody>
      </p:sp>
      <p:pic>
        <p:nvPicPr>
          <p:cNvPr id="97" name="Google Shape;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1525" y="967528"/>
            <a:ext cx="2514610" cy="3775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Reaching </a:t>
            </a:r>
            <a:r>
              <a:rPr b="0" i="0" lang="en" sz="28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destination</a:t>
            </a:r>
            <a:endParaRPr sz="2800"/>
          </a:p>
        </p:txBody>
      </p:sp>
      <p:pic>
        <p:nvPicPr>
          <p:cNvPr id="103" name="Google Shape;10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700" y="693750"/>
            <a:ext cx="1371599" cy="1087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7263" y="1630850"/>
            <a:ext cx="885826" cy="1357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16050" y="509213"/>
            <a:ext cx="1438274" cy="1456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26087" y="1257300"/>
            <a:ext cx="3313112" cy="285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2700" y="2924329"/>
            <a:ext cx="5163349" cy="203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</a:t>
            </a:r>
            <a:r>
              <a:rPr lang="en">
                <a:solidFill>
                  <a:srgbClr val="FF9900"/>
                </a:solidFill>
              </a:rPr>
              <a:t>Header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13" name="Google Shape;11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975" y="820600"/>
            <a:ext cx="6650050" cy="402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</a:t>
            </a:r>
            <a:r>
              <a:rPr lang="en">
                <a:solidFill>
                  <a:srgbClr val="FF9900"/>
                </a:solidFill>
              </a:rPr>
              <a:t>Address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descr="File:Ipv4 address.svg" id="119" name="Google Shape;11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425" y="399273"/>
            <a:ext cx="3787200" cy="2271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pv6 address leading zeros.svg" id="120" name="Google Shape;12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9625" y="2054535"/>
            <a:ext cx="5126626" cy="3035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750" y="3335906"/>
            <a:ext cx="2743200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50" y="2806750"/>
            <a:ext cx="3086100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333769"/>
            <a:ext cx="8520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Network address </a:t>
            </a:r>
            <a:r>
              <a:rPr b="0" i="0" lang="en" sz="36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864356"/>
            <a:ext cx="85206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Translations between public IP addresses and internal network IP addresses for both incoming and outgoing traffic.</a:t>
            </a:r>
            <a:endParaRPr/>
          </a:p>
          <a:p>
            <a:pPr indent="-3048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Hides internal network TCP/IP addresses and server / workstation configuration data.</a:t>
            </a:r>
            <a:endParaRPr/>
          </a:p>
          <a:p>
            <a:pPr indent="-3048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Solves scarcity of IP addresses</a:t>
            </a:r>
            <a:endParaRPr/>
          </a:p>
          <a:p>
            <a:pPr indent="-3048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Static, Dynamic, Port</a:t>
            </a:r>
            <a:endParaRPr/>
          </a:p>
        </p:txBody>
      </p:sp>
      <p:pic>
        <p:nvPicPr>
          <p:cNvPr id="129" name="Google Shape;129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050" y="2827597"/>
            <a:ext cx="3371850" cy="222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29539" y="1246825"/>
            <a:ext cx="850362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90425" y="3470488"/>
            <a:ext cx="2827428" cy="15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33100" y="3494045"/>
            <a:ext cx="2743200" cy="1532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52650" y="2024025"/>
            <a:ext cx="3806726" cy="118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L3 device - the </a:t>
            </a:r>
            <a:r>
              <a:rPr lang="en">
                <a:solidFill>
                  <a:srgbClr val="FF9900"/>
                </a:solidFill>
              </a:rPr>
              <a:t>router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39" name="Google Shape;139;p26"/>
          <p:cNvSpPr/>
          <p:nvPr/>
        </p:nvSpPr>
        <p:spPr>
          <a:xfrm>
            <a:off x="432" y="1200"/>
            <a:ext cx="2400" cy="2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Hardware device capable of routing and forwarding.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Interconnection of separately managed networks.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Internet routing is sending packets from source to destination by hopping through networks.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Types of routing: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Source routing.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Table of Global destination addresses.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Virtual circuits.</a:t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150" y="1187763"/>
            <a:ext cx="1588500" cy="117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5" y="49876"/>
            <a:ext cx="2612651" cy="967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63925" y="445025"/>
            <a:ext cx="2612650" cy="171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6900" y="2532050"/>
            <a:ext cx="4241599" cy="203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</a:t>
            </a:r>
            <a:r>
              <a:rPr lang="en">
                <a:solidFill>
                  <a:srgbClr val="FF9900"/>
                </a:solidFill>
              </a:rPr>
              <a:t>protocols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state based: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Link state is known by every other router.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Each router finds shortest path spanning tree to every other router.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Implements Dijkstra’s algorithm.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Every time a link fails, new link state spanning tree is calculated by flooding.</a:t>
            </a:r>
            <a:endParaRPr/>
          </a:p>
        </p:txBody>
      </p:sp>
      <p:sp>
        <p:nvSpPr>
          <p:cNvPr id="151" name="Google Shape;151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vector based: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Routers do not know entire network, initial costs assigned to infinity and costs are added as the routes are discovered.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Calculates minimum cost spanning tree from each router based on neighbours routing tables.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Implements Bellman ford algorithm.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If links fails, routers calculate new loop free distances and converge.	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