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Simple_Mail_Transfer_Protocol" TargetMode="External"/><Relationship Id="rId22" Type="http://schemas.openxmlformats.org/officeDocument/2006/relationships/hyperlink" Target="https://en.wikipedia.org/wiki/Secure_Shell" TargetMode="External"/><Relationship Id="rId21" Type="http://schemas.openxmlformats.org/officeDocument/2006/relationships/hyperlink" Target="https://en.wikipedia.org/wiki/Simple_Network_Management_Protocol" TargetMode="External"/><Relationship Id="rId24" Type="http://schemas.openxmlformats.org/officeDocument/2006/relationships/hyperlink" Target="https://en.wikipedia.org/wiki/Transport_Layer_Security" TargetMode="External"/><Relationship Id="rId23" Type="http://schemas.openxmlformats.org/officeDocument/2006/relationships/hyperlink" Target="https://en.wikipedia.org/wiki/Telne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pplication_layer" TargetMode="External"/><Relationship Id="rId3" Type="http://schemas.openxmlformats.org/officeDocument/2006/relationships/hyperlink" Target="https://en.wikipedia.org/wiki/Border_Gateway_Protocol" TargetMode="External"/><Relationship Id="rId4" Type="http://schemas.openxmlformats.org/officeDocument/2006/relationships/hyperlink" Target="https://en.wikipedia.org/wiki/Dynamic_Host_Configuration_Protocol" TargetMode="External"/><Relationship Id="rId9" Type="http://schemas.openxmlformats.org/officeDocument/2006/relationships/hyperlink" Target="https://en.wikipedia.org/wiki/Lightweight_Directory_Access_Protocol" TargetMode="External"/><Relationship Id="rId25" Type="http://schemas.openxmlformats.org/officeDocument/2006/relationships/hyperlink" Target="https://en.wikipedia.org/wiki/XMPP" TargetMode="External"/><Relationship Id="rId5" Type="http://schemas.openxmlformats.org/officeDocument/2006/relationships/hyperlink" Target="https://en.wikipedia.org/wiki/Domain_Name_System" TargetMode="External"/><Relationship Id="rId6" Type="http://schemas.openxmlformats.org/officeDocument/2006/relationships/hyperlink" Target="https://en.wikipedia.org/wiki/File_Transfer_Protocol" TargetMode="External"/><Relationship Id="rId7" Type="http://schemas.openxmlformats.org/officeDocument/2006/relationships/hyperlink" Target="https://en.wikipedia.org/wiki/HTTPS" TargetMode="External"/><Relationship Id="rId8" Type="http://schemas.openxmlformats.org/officeDocument/2006/relationships/hyperlink" Target="https://en.wikipedia.org/wiki/Internet_Message_Access_Protocol" TargetMode="External"/><Relationship Id="rId11" Type="http://schemas.openxmlformats.org/officeDocument/2006/relationships/hyperlink" Target="https://en.wikipedia.org/wiki/MQTT" TargetMode="External"/><Relationship Id="rId10" Type="http://schemas.openxmlformats.org/officeDocument/2006/relationships/hyperlink" Target="https://en.wikipedia.org/wiki/Media_Gateway_Control_Protocol" TargetMode="External"/><Relationship Id="rId13" Type="http://schemas.openxmlformats.org/officeDocument/2006/relationships/hyperlink" Target="https://en.wikipedia.org/wiki/Network_Time_Protocol" TargetMode="External"/><Relationship Id="rId12" Type="http://schemas.openxmlformats.org/officeDocument/2006/relationships/hyperlink" Target="https://en.wikipedia.org/wiki/Network_News_Transfer_Protocol" TargetMode="External"/><Relationship Id="rId15" Type="http://schemas.openxmlformats.org/officeDocument/2006/relationships/hyperlink" Target="https://en.wikipedia.org/wiki/Open_Network_Computing_Remote_Procedure_Call" TargetMode="External"/><Relationship Id="rId14" Type="http://schemas.openxmlformats.org/officeDocument/2006/relationships/hyperlink" Target="https://en.wikipedia.org/wiki/Post_Office_Protocol" TargetMode="External"/><Relationship Id="rId17" Type="http://schemas.openxmlformats.org/officeDocument/2006/relationships/hyperlink" Target="https://en.wikipedia.org/wiki/Real_Time_Streaming_Protocol" TargetMode="External"/><Relationship Id="rId16" Type="http://schemas.openxmlformats.org/officeDocument/2006/relationships/hyperlink" Target="https://en.wikipedia.org/wiki/Real-time_Transport_Protocol" TargetMode="External"/><Relationship Id="rId19" Type="http://schemas.openxmlformats.org/officeDocument/2006/relationships/hyperlink" Target="https://en.wikipedia.org/wiki/Session_Initiation_Protocol" TargetMode="External"/><Relationship Id="rId18" Type="http://schemas.openxmlformats.org/officeDocument/2006/relationships/hyperlink" Target="https://en.wikipedia.org/wiki/Routing_Information_Protoco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4f46c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4f46c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666043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666043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666043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666043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666043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666043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666043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666043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666043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666043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666043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666043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666043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666043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666043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666043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666043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666043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bba376e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bba376e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4f46c6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4f46c6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4f46c6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4f46c6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2540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"/>
              </a:rPr>
              <a:t>Application layer</a:t>
            </a:r>
            <a:endParaRPr b="1"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3"/>
              </a:rPr>
              <a:t>BGP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4"/>
              </a:rPr>
              <a:t>DHCP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5"/>
              </a:rPr>
              <a:t>DNS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6"/>
              </a:rPr>
              <a:t>FTP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b="1" lang="en" sz="900">
                <a:solidFill>
                  <a:srgbClr val="222222"/>
                </a:solidFill>
                <a:highlight>
                  <a:srgbClr val="F9F9F9"/>
                </a:highlight>
              </a:rPr>
              <a:t>HTTP</a:t>
            </a:r>
            <a:endParaRPr b="1" sz="900"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7"/>
              </a:rPr>
              <a:t>HTTPS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8"/>
              </a:rPr>
              <a:t>IMAP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9"/>
              </a:rPr>
              <a:t>LDAP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0"/>
              </a:rPr>
              <a:t>MGCP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1"/>
              </a:rPr>
              <a:t>MQTT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2"/>
              </a:rPr>
              <a:t>NNTP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3"/>
              </a:rPr>
              <a:t>NTP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4"/>
              </a:rPr>
              <a:t>POP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5"/>
              </a:rPr>
              <a:t>ONC/RPC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6"/>
              </a:rPr>
              <a:t>RTP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7"/>
              </a:rPr>
              <a:t>RTSP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8"/>
              </a:rPr>
              <a:t>RIP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9"/>
              </a:rPr>
              <a:t>SIP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0"/>
              </a:rPr>
              <a:t>SMTP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1"/>
              </a:rPr>
              <a:t>SNMP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2"/>
              </a:rPr>
              <a:t>SSH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3"/>
              </a:rPr>
              <a:t>Telnet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4"/>
              </a:rPr>
              <a:t>TLS/SSL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Char char="●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5"/>
              </a:rPr>
              <a:t>XMPP</a:t>
            </a:r>
            <a:endParaRPr sz="900">
              <a:solidFill>
                <a:srgbClr val="0B0080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e4f46c6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e4f46c6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4f46c6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4f46c6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66604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66604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666043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666043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666043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666043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666043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e666043fa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666043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666043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666043f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666043f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666043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666043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Session_Initiation_Protocol" TargetMode="External"/><Relationship Id="rId22" Type="http://schemas.openxmlformats.org/officeDocument/2006/relationships/hyperlink" Target="https://en.wikipedia.org/wiki/Simple_Network_Management_Protocol" TargetMode="External"/><Relationship Id="rId21" Type="http://schemas.openxmlformats.org/officeDocument/2006/relationships/hyperlink" Target="https://en.wikipedia.org/wiki/Simple_Mail_Transfer_Protocol" TargetMode="External"/><Relationship Id="rId24" Type="http://schemas.openxmlformats.org/officeDocument/2006/relationships/hyperlink" Target="https://en.wikipedia.org/wiki/Telnet" TargetMode="External"/><Relationship Id="rId23" Type="http://schemas.openxmlformats.org/officeDocument/2006/relationships/hyperlink" Target="https://en.wikipedia.org/wiki/Secure_Shel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msitprogram.net" TargetMode="External"/><Relationship Id="rId4" Type="http://schemas.openxmlformats.org/officeDocument/2006/relationships/hyperlink" Target="https://en.wikipedia.org/wiki/Border_Gateway_Protocol" TargetMode="External"/><Relationship Id="rId9" Type="http://schemas.openxmlformats.org/officeDocument/2006/relationships/hyperlink" Target="https://en.wikipedia.org/wiki/Internet_Message_Access_Protocol" TargetMode="External"/><Relationship Id="rId26" Type="http://schemas.openxmlformats.org/officeDocument/2006/relationships/hyperlink" Target="https://en.wikipedia.org/wiki/XMPP" TargetMode="External"/><Relationship Id="rId25" Type="http://schemas.openxmlformats.org/officeDocument/2006/relationships/hyperlink" Target="https://en.wikipedia.org/wiki/Transport_Layer_Security" TargetMode="External"/><Relationship Id="rId5" Type="http://schemas.openxmlformats.org/officeDocument/2006/relationships/hyperlink" Target="https://en.wikipedia.org/wiki/Dynamic_Host_Configuration_Protocol" TargetMode="External"/><Relationship Id="rId6" Type="http://schemas.openxmlformats.org/officeDocument/2006/relationships/hyperlink" Target="https://en.wikipedia.org/wiki/Domain_Name_System" TargetMode="External"/><Relationship Id="rId7" Type="http://schemas.openxmlformats.org/officeDocument/2006/relationships/hyperlink" Target="https://en.wikipedia.org/wiki/File_Transfer_Protocol" TargetMode="External"/><Relationship Id="rId8" Type="http://schemas.openxmlformats.org/officeDocument/2006/relationships/hyperlink" Target="https://en.wikipedia.org/wiki/HTTPS" TargetMode="External"/><Relationship Id="rId11" Type="http://schemas.openxmlformats.org/officeDocument/2006/relationships/hyperlink" Target="https://en.wikipedia.org/wiki/Media_Gateway_Control_Protocol" TargetMode="External"/><Relationship Id="rId10" Type="http://schemas.openxmlformats.org/officeDocument/2006/relationships/hyperlink" Target="https://en.wikipedia.org/wiki/Lightweight_Directory_Access_Protocol" TargetMode="External"/><Relationship Id="rId13" Type="http://schemas.openxmlformats.org/officeDocument/2006/relationships/hyperlink" Target="https://en.wikipedia.org/wiki/Network_News_Transfer_Protocol" TargetMode="External"/><Relationship Id="rId12" Type="http://schemas.openxmlformats.org/officeDocument/2006/relationships/hyperlink" Target="https://en.wikipedia.org/wiki/MQTT" TargetMode="External"/><Relationship Id="rId15" Type="http://schemas.openxmlformats.org/officeDocument/2006/relationships/hyperlink" Target="https://en.wikipedia.org/wiki/Post_Office_Protocol" TargetMode="External"/><Relationship Id="rId14" Type="http://schemas.openxmlformats.org/officeDocument/2006/relationships/hyperlink" Target="https://en.wikipedia.org/wiki/Network_Time_Protocol" TargetMode="External"/><Relationship Id="rId17" Type="http://schemas.openxmlformats.org/officeDocument/2006/relationships/hyperlink" Target="https://en.wikipedia.org/wiki/Real-time_Transport_Protocol" TargetMode="External"/><Relationship Id="rId16" Type="http://schemas.openxmlformats.org/officeDocument/2006/relationships/hyperlink" Target="https://en.wikipedia.org/wiki/Open_Network_Computing_Remote_Procedure_Call" TargetMode="External"/><Relationship Id="rId19" Type="http://schemas.openxmlformats.org/officeDocument/2006/relationships/hyperlink" Target="https://en.wikipedia.org/wiki/Routing_Information_Protocol" TargetMode="External"/><Relationship Id="rId18" Type="http://schemas.openxmlformats.org/officeDocument/2006/relationships/hyperlink" Target="https://en.wikipedia.org/wiki/Real_Time_Streaming_Protoco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tools.ietf.org/html/rfc1122" TargetMode="External"/><Relationship Id="rId5" Type="http://schemas.openxmlformats.org/officeDocument/2006/relationships/hyperlink" Target="https://en.wikipedia.org/wiki/Multipath_TCP" TargetMode="External"/><Relationship Id="rId6" Type="http://schemas.openxmlformats.org/officeDocument/2006/relationships/hyperlink" Target="https://en.wikipedia.org/wiki/User_Datagram_Protoco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Transport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</a:t>
            </a:r>
            <a:r>
              <a:rPr lang="en">
                <a:solidFill>
                  <a:srgbClr val="FF9900"/>
                </a:solidFill>
              </a:rPr>
              <a:t>window </a:t>
            </a:r>
            <a:r>
              <a:rPr lang="en"/>
              <a:t>protocol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6793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and wait protocol results in poor throughput for long delay paths.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is receiver provides sender with window that can fill will packets.</a:t>
            </a:r>
            <a:endParaRPr/>
          </a:p>
        </p:txBody>
      </p:sp>
      <p:pic>
        <p:nvPicPr>
          <p:cNvPr descr="sliding window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0" y="2053850"/>
            <a:ext cx="3310325" cy="30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5" y="72575"/>
            <a:ext cx="3765434" cy="10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125" y="1873874"/>
            <a:ext cx="3608401" cy="1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3014" y="2734100"/>
            <a:ext cx="2628437" cy="2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 strategies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6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ACK for every packet is ineffective, cumulative ACKs upto sequence number is simple to implement.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to do if packets are lost?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Results in gap in sequence of </a:t>
            </a:r>
            <a:r>
              <a:rPr lang="en" sz="1800">
                <a:solidFill>
                  <a:schemeClr val="dk1"/>
                </a:solidFill>
              </a:rPr>
              <a:t>received</a:t>
            </a:r>
            <a:r>
              <a:rPr lang="en" sz="1800">
                <a:solidFill>
                  <a:schemeClr val="dk1"/>
                </a:solidFill>
              </a:rPr>
              <a:t> packets.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Selective repeat retransmission.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Go back N recovery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Selective ACK (SACK)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Connection</a:t>
            </a:r>
            <a:endParaRPr/>
          </a:p>
        </p:txBody>
      </p:sp>
      <p:pic>
        <p:nvPicPr>
          <p:cNvPr descr="Image:800px-TCP state diagram.png"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5" y="1017725"/>
            <a:ext cx="5986536" cy="40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725" y="2078000"/>
            <a:ext cx="3405075" cy="29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Socket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End point, of a bidirectional inter process communication flow across internet protocol based computer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Interface between an application and transport layer.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Combination of IP Address, Port number, protocol.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9725" y="1525125"/>
            <a:ext cx="2163075" cy="27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00" y="2514725"/>
            <a:ext cx="2979550" cy="1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5938" y="2961175"/>
            <a:ext cx="2857500" cy="89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0238" y="3858900"/>
            <a:ext cx="2628900" cy="102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</a:t>
            </a:r>
            <a:r>
              <a:rPr lang="en">
                <a:solidFill>
                  <a:srgbClr val="FF9900"/>
                </a:solidFill>
              </a:rPr>
              <a:t>Socket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00" y="90155"/>
            <a:ext cx="4403700" cy="49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000" y="1634750"/>
            <a:ext cx="2374300" cy="13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0900" y="3117450"/>
            <a:ext cx="2485575" cy="1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</a:t>
            </a:r>
            <a:r>
              <a:rPr lang="en">
                <a:solidFill>
                  <a:srgbClr val="FF9900"/>
                </a:solidFill>
              </a:rPr>
              <a:t>Socket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000" y="898225"/>
            <a:ext cx="4210050" cy="375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</a:t>
            </a:r>
            <a:r>
              <a:rPr lang="en">
                <a:solidFill>
                  <a:srgbClr val="FF9900"/>
                </a:solidFill>
              </a:rPr>
              <a:t>TCP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50" y="1130250"/>
            <a:ext cx="72580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</a:t>
            </a:r>
            <a:r>
              <a:rPr lang="en">
                <a:solidFill>
                  <a:srgbClr val="FF9900"/>
                </a:solidFill>
              </a:rPr>
              <a:t>TCP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150175"/>
            <a:ext cx="72390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</a:t>
            </a:r>
            <a:r>
              <a:rPr lang="en">
                <a:solidFill>
                  <a:srgbClr val="FF9900"/>
                </a:solidFill>
              </a:rPr>
              <a:t>TCP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70125"/>
            <a:ext cx="7210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SCTP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control transmission protocol also operates in transport layer serves the role of TCP and UDP. Introduced in year 2000.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Described in RFC 4960.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22" y="2303050"/>
            <a:ext cx="4912150" cy="2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Purpose of </a:t>
            </a:r>
            <a:r>
              <a:rPr lang="en"/>
              <a:t>Transport</a:t>
            </a:r>
            <a:r>
              <a:rPr lang="en"/>
              <a:t> 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Datagram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Transmission Control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Sequence numbers and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Stop and wait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Error 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Sliding window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ARQ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Connection Oriented / State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Socket (TCP Socket, UDP Socket)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TCP </a:t>
            </a:r>
            <a:r>
              <a:rPr lang="en"/>
              <a:t>Evolution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SCTP and other transport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Tasks for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464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</a:t>
            </a:r>
            <a:r>
              <a:rPr lang="en">
                <a:solidFill>
                  <a:srgbClr val="FF9900"/>
                </a:solidFill>
              </a:rPr>
              <a:t>Today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Commands for the day: netstat, and tcpdump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Wireshark packet analyzer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recording HTTP traffic, switch window to open a web browser, type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http://www.msitprogram.net</a:t>
            </a:r>
            <a:r>
              <a:rPr lang="en"/>
              <a:t>. Allow the webpage to load completely.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Pauser recording in wireshark.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recorded details of above traffic, view TCP level segment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sequence numbers, SYN, FIN and ack packets for this communication. Note: If you follow sequence number you will find all data specific to this traffic.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elements of TCP header and values specific to this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 following Application layer protocols specify transport protocol for each.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4"/>
              </a:rPr>
              <a:t>BGP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5"/>
              </a:rPr>
              <a:t>DHCP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6"/>
              </a:rPr>
              <a:t>DNS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7"/>
              </a:rPr>
              <a:t>FTP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b="1" lang="en" sz="900">
                <a:solidFill>
                  <a:srgbClr val="222222"/>
                </a:solidFill>
                <a:highlight>
                  <a:srgbClr val="F9F9F9"/>
                </a:highlight>
              </a:rPr>
              <a:t>HTTP,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8"/>
              </a:rPr>
              <a:t>HTTPS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9"/>
              </a:rPr>
              <a:t>IMAP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0"/>
              </a:rPr>
              <a:t>LDAP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1"/>
              </a:rPr>
              <a:t>MGCP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2"/>
              </a:rPr>
              <a:t>MQTT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3"/>
              </a:rPr>
              <a:t>NNTP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4"/>
              </a:rPr>
              <a:t>NTP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5"/>
              </a:rPr>
              <a:t>POP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6"/>
              </a:rPr>
              <a:t>ONC/RPC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7"/>
              </a:rPr>
              <a:t>RTP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8"/>
              </a:rPr>
              <a:t>RTSP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19"/>
              </a:rPr>
              <a:t>RIP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0"/>
              </a:rPr>
              <a:t>SIP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1"/>
              </a:rPr>
              <a:t>SMTP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2"/>
              </a:rPr>
              <a:t>SNMP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3"/>
              </a:rPr>
              <a:t>SSH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4"/>
              </a:rPr>
              <a:t>Telnet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5"/>
              </a:rPr>
              <a:t>TLS/SSL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</a:rPr>
              <a:t>,</a:t>
            </a:r>
            <a:r>
              <a:rPr lang="en" sz="900">
                <a:solidFill>
                  <a:srgbClr val="0B0080"/>
                </a:solidFill>
                <a:highlight>
                  <a:srgbClr val="F9F9F9"/>
                </a:highlight>
                <a:uFill>
                  <a:noFill/>
                </a:uFill>
                <a:hlinkClick r:id="rId26"/>
              </a:rPr>
              <a:t>XMPP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TCP &amp; UDP iterative server programs for returning text echo in upper case.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References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https://en.wikipedia.org/wiki/Transmission_Control_Protocol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https://tools.ietf.org/html/rfc1122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https://en.wikipedia.org/wiki/Multipath_TCP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https://en.wikipedia.org/wiki/User_Datagram_Protocol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Answers (</a:t>
            </a:r>
            <a:r>
              <a:rPr lang="en">
                <a:solidFill>
                  <a:srgbClr val="FF9900"/>
                </a:solidFill>
              </a:rPr>
              <a:t>Q</a:t>
            </a:r>
            <a:r>
              <a:rPr lang="en" sz="1800">
                <a:solidFill>
                  <a:srgbClr val="FF9900"/>
                </a:solidFill>
              </a:rPr>
              <a:t>&amp;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)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5891125" y="4202700"/>
            <a:ext cx="3150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</a:t>
            </a:r>
            <a:r>
              <a:rPr lang="en" sz="3600">
                <a:solidFill>
                  <a:srgbClr val="E11A9A"/>
                </a:solidFill>
              </a:rPr>
              <a:t>you.</a:t>
            </a:r>
            <a:endParaRPr sz="3600">
              <a:solidFill>
                <a:srgbClr val="E11A9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Transport </a:t>
            </a:r>
            <a:r>
              <a:rPr lang="en"/>
              <a:t>protocols</a:t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protocols are for best effort delivery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layer implement </a:t>
            </a:r>
            <a:r>
              <a:rPr lang="en"/>
              <a:t>end to end reliable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does multiplexing and demultiplexing using ports.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Headers of the transport layer are treated as payload by L3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layer implements: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Demultiplexing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In-Order delivery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Congestion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host layers.</a:t>
            </a: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50" y="2462100"/>
            <a:ext cx="3120625" cy="2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</a:t>
            </a:r>
            <a:r>
              <a:rPr lang="en">
                <a:solidFill>
                  <a:srgbClr val="FF9900"/>
                </a:solidFill>
              </a:rPr>
              <a:t>UDP</a:t>
            </a:r>
            <a:r>
              <a:rPr lang="en"/>
              <a:t>)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6763"/>
            <a:ext cx="82410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transport level protocol, defined in RFC 768.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Demultiplexes using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starting point for protocols implemented at application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DNS, Multiplayer games and multimedia streaming, RTP.</a:t>
            </a: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75" y="141425"/>
            <a:ext cx="3573875" cy="71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2"/>
          <p:cNvGrpSpPr/>
          <p:nvPr/>
        </p:nvGrpSpPr>
        <p:grpSpPr>
          <a:xfrm>
            <a:off x="4495800" y="3422800"/>
            <a:ext cx="4486275" cy="1646100"/>
            <a:chOff x="304800" y="3810000"/>
            <a:chExt cx="4486275" cy="1646100"/>
          </a:xfrm>
        </p:grpSpPr>
        <p:grpSp>
          <p:nvGrpSpPr>
            <p:cNvPr id="107" name="Google Shape;107;p22"/>
            <p:cNvGrpSpPr/>
            <p:nvPr/>
          </p:nvGrpSpPr>
          <p:grpSpPr>
            <a:xfrm>
              <a:off x="304800" y="3810000"/>
              <a:ext cx="4486275" cy="1428750"/>
              <a:chOff x="304800" y="3810000"/>
              <a:chExt cx="4486275" cy="1428750"/>
            </a:xfrm>
          </p:grpSpPr>
          <p:pic>
            <p:nvPicPr>
              <p:cNvPr id="108" name="Google Shape;108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4800" y="3810000"/>
                <a:ext cx="1657350" cy="12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81200" y="3810000"/>
                <a:ext cx="2809875" cy="1428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" name="Google Shape;110;p22"/>
            <p:cNvSpPr txBox="1"/>
            <p:nvPr/>
          </p:nvSpPr>
          <p:spPr>
            <a:xfrm>
              <a:off x="685800" y="5181600"/>
              <a:ext cx="35052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a. RTP working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</a:t>
            </a:r>
            <a:r>
              <a:rPr lang="en">
                <a:solidFill>
                  <a:srgbClr val="FF9900"/>
                </a:solidFill>
              </a:rPr>
              <a:t>TCP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reliable, ordered and error checked delivery of bytes between applications running on IP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is connection oriented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is ever evolving and still </a:t>
            </a:r>
            <a:r>
              <a:rPr lang="en"/>
              <a:t>dominantly</a:t>
            </a:r>
            <a:r>
              <a:rPr lang="en"/>
              <a:t> used for web that is HTTP 1, 2 and 3 standards.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Demultiplexing using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 using sequence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r>
              <a:rPr lang="en"/>
              <a:t> using acknowledgements,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control using window.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575" y="2501950"/>
            <a:ext cx="3051724" cy="2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800" y="807400"/>
            <a:ext cx="8416425" cy="36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numbers and </a:t>
            </a:r>
            <a:r>
              <a:rPr lang="en">
                <a:solidFill>
                  <a:srgbClr val="FF9900"/>
                </a:solidFill>
              </a:rPr>
              <a:t>handshake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byte in byte stream is number with 32 bit value, </a:t>
            </a:r>
            <a:r>
              <a:rPr lang="en"/>
              <a:t>initial</a:t>
            </a:r>
            <a:r>
              <a:rPr lang="en"/>
              <a:t> value selected in start up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breaks the byte streams into packets limited to Maximum segment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 has sequence number indicates where it fits in </a:t>
            </a:r>
            <a:r>
              <a:rPr lang="en"/>
              <a:t>byte stream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side notifies other with starting sequence number.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simply choose 0s? to avoid overlap with earlier TCP communications.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50" y="4092122"/>
            <a:ext cx="501455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925" y="2838074"/>
            <a:ext cx="1733875" cy="2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and </a:t>
            </a:r>
            <a:r>
              <a:rPr lang="en">
                <a:solidFill>
                  <a:srgbClr val="FF9900"/>
                </a:solidFill>
              </a:rPr>
              <a:t>wait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933175" y="1152475"/>
            <a:ext cx="51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packet, stop and wait until ACK arrives.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</a:t>
            </a:r>
            <a:r>
              <a:rPr lang="en"/>
              <a:t> sends acknowledgement (ACK) when it </a:t>
            </a:r>
            <a:r>
              <a:rPr lang="en"/>
              <a:t>receives</a:t>
            </a:r>
            <a:r>
              <a:rPr lang="en"/>
              <a:t>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waits for ACK / timeout.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</a:t>
            </a:r>
            <a:r>
              <a:rPr lang="en"/>
              <a:t>Automatic repeat request (ARQ) protocol.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851125"/>
            <a:ext cx="34618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</a:t>
            </a:r>
            <a:r>
              <a:rPr lang="en">
                <a:solidFill>
                  <a:srgbClr val="FF9900"/>
                </a:solidFill>
              </a:rPr>
              <a:t>recovery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00" y="1077525"/>
            <a:ext cx="73774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