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2E9A-E9FB-4FB4-A222-485FD62B781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931895-DD4F-40D9-B850-AE466FC69A87}">
      <dgm:prSet/>
      <dgm:spPr/>
      <dgm:t>
        <a:bodyPr/>
        <a:lstStyle/>
        <a:p>
          <a:r>
            <a:rPr lang="en-US" b="1" dirty="0"/>
            <a:t>Data Understanding </a:t>
          </a:r>
          <a:r>
            <a:rPr lang="en-US" dirty="0"/>
            <a:t>- Understand the dataset's structure, variables, and their meanings.</a:t>
          </a:r>
        </a:p>
      </dgm:t>
    </dgm:pt>
    <dgm:pt modelId="{2B4CCA32-E9FC-4B1C-8F61-777C77CC1B89}" type="parTrans" cxnId="{3AB68AF0-9EC3-403F-A731-F92D869F6639}">
      <dgm:prSet/>
      <dgm:spPr/>
      <dgm:t>
        <a:bodyPr/>
        <a:lstStyle/>
        <a:p>
          <a:endParaRPr lang="en-US"/>
        </a:p>
      </dgm:t>
    </dgm:pt>
    <dgm:pt modelId="{AF7CCBDB-4E05-4837-BC15-4C9AC9059E45}" type="sibTrans" cxnId="{3AB68AF0-9EC3-403F-A731-F92D869F6639}">
      <dgm:prSet/>
      <dgm:spPr/>
      <dgm:t>
        <a:bodyPr/>
        <a:lstStyle/>
        <a:p>
          <a:endParaRPr lang="en-US"/>
        </a:p>
      </dgm:t>
    </dgm:pt>
    <dgm:pt modelId="{3A24199A-216D-471E-8CFC-37D01A483812}">
      <dgm:prSet/>
      <dgm:spPr/>
      <dgm:t>
        <a:bodyPr/>
        <a:lstStyle/>
        <a:p>
          <a:r>
            <a:rPr lang="en-US" b="1" dirty="0"/>
            <a:t>Data Preprocessing </a:t>
          </a:r>
          <a:r>
            <a:rPr lang="en-US" dirty="0"/>
            <a:t>– Handling missing values, duplicates, outliers. Converting categorical features to numerical features and normalizing numerical features.</a:t>
          </a:r>
        </a:p>
      </dgm:t>
    </dgm:pt>
    <dgm:pt modelId="{ED0E20C8-8094-42A0-AF63-08C08A1D0805}" type="parTrans" cxnId="{9AA7F369-59B4-4B4F-BC8F-EF1D68B77ADD}">
      <dgm:prSet/>
      <dgm:spPr/>
      <dgm:t>
        <a:bodyPr/>
        <a:lstStyle/>
        <a:p>
          <a:endParaRPr lang="en-US"/>
        </a:p>
      </dgm:t>
    </dgm:pt>
    <dgm:pt modelId="{A17BFAA1-8BEA-44D0-B0EA-BD0AD132454A}" type="sibTrans" cxnId="{9AA7F369-59B4-4B4F-BC8F-EF1D68B77ADD}">
      <dgm:prSet/>
      <dgm:spPr/>
      <dgm:t>
        <a:bodyPr/>
        <a:lstStyle/>
        <a:p>
          <a:endParaRPr lang="en-US"/>
        </a:p>
      </dgm:t>
    </dgm:pt>
    <dgm:pt modelId="{AC579CD8-D7BA-48F4-93EA-1A1A531F19CE}">
      <dgm:prSet/>
      <dgm:spPr/>
      <dgm:t>
        <a:bodyPr/>
        <a:lstStyle/>
        <a:p>
          <a:r>
            <a:rPr lang="en-US" b="1" dirty="0"/>
            <a:t>Exploratory Data Analysis </a:t>
          </a:r>
          <a:r>
            <a:rPr lang="en-US" dirty="0"/>
            <a:t>– Exploring bank marketing data to gain initial insights and conduct univariate and bivariate analysis to identify patterns and correlations.</a:t>
          </a:r>
        </a:p>
      </dgm:t>
    </dgm:pt>
    <dgm:pt modelId="{07717FE3-780E-41C2-A44A-2F96CB7E1BA8}" type="parTrans" cxnId="{8183F02A-1075-455D-BF23-FB14739698FC}">
      <dgm:prSet/>
      <dgm:spPr/>
      <dgm:t>
        <a:bodyPr/>
        <a:lstStyle/>
        <a:p>
          <a:endParaRPr lang="en-US"/>
        </a:p>
      </dgm:t>
    </dgm:pt>
    <dgm:pt modelId="{6F65AECC-07C0-4E9B-91E9-58DD10BCEBD4}" type="sibTrans" cxnId="{8183F02A-1075-455D-BF23-FB14739698FC}">
      <dgm:prSet/>
      <dgm:spPr/>
      <dgm:t>
        <a:bodyPr/>
        <a:lstStyle/>
        <a:p>
          <a:endParaRPr lang="en-US"/>
        </a:p>
      </dgm:t>
    </dgm:pt>
    <dgm:pt modelId="{F93BAC6F-ED90-4914-8B83-2230324E9DB7}">
      <dgm:prSet/>
      <dgm:spPr/>
      <dgm:t>
        <a:bodyPr/>
        <a:lstStyle/>
        <a:p>
          <a:r>
            <a:rPr lang="en-US" b="1" dirty="0"/>
            <a:t>Feature Engineering </a:t>
          </a:r>
          <a:r>
            <a:rPr lang="en-US" dirty="0"/>
            <a:t>– Based on the insights from EDA, drop features that might be irrelevant to the model or add new features that might be useful.</a:t>
          </a:r>
        </a:p>
      </dgm:t>
    </dgm:pt>
    <dgm:pt modelId="{8A483B2B-C940-4C5F-9398-C166749992EC}" type="parTrans" cxnId="{363EF846-C410-4170-98F5-F265091295EB}">
      <dgm:prSet/>
      <dgm:spPr/>
      <dgm:t>
        <a:bodyPr/>
        <a:lstStyle/>
        <a:p>
          <a:endParaRPr lang="en-US"/>
        </a:p>
      </dgm:t>
    </dgm:pt>
    <dgm:pt modelId="{4EB1510B-10C8-4A4F-B189-AD5CCA61E911}" type="sibTrans" cxnId="{363EF846-C410-4170-98F5-F265091295EB}">
      <dgm:prSet/>
      <dgm:spPr/>
      <dgm:t>
        <a:bodyPr/>
        <a:lstStyle/>
        <a:p>
          <a:endParaRPr lang="en-US"/>
        </a:p>
      </dgm:t>
    </dgm:pt>
    <dgm:pt modelId="{C2891D74-47EB-4F77-BFA3-75B784A13DF9}" type="pres">
      <dgm:prSet presAssocID="{4ABD2E9A-E9FB-4FB4-A222-485FD62B7818}" presName="Name0" presStyleCnt="0">
        <dgm:presLayoutVars>
          <dgm:dir/>
          <dgm:resizeHandles val="exact"/>
        </dgm:presLayoutVars>
      </dgm:prSet>
      <dgm:spPr/>
    </dgm:pt>
    <dgm:pt modelId="{37EA021D-D223-48E1-ACD9-A1C93A4B461C}" type="pres">
      <dgm:prSet presAssocID="{BF931895-DD4F-40D9-B850-AE466FC69A87}" presName="node" presStyleLbl="node1" presStyleIdx="0" presStyleCnt="4">
        <dgm:presLayoutVars>
          <dgm:bulletEnabled val="1"/>
        </dgm:presLayoutVars>
      </dgm:prSet>
      <dgm:spPr/>
    </dgm:pt>
    <dgm:pt modelId="{8D840A8E-74B5-47E4-B399-047B7F1D2EB8}" type="pres">
      <dgm:prSet presAssocID="{AF7CCBDB-4E05-4837-BC15-4C9AC9059E45}" presName="sibTrans" presStyleLbl="sibTrans2D1" presStyleIdx="0" presStyleCnt="3"/>
      <dgm:spPr/>
    </dgm:pt>
    <dgm:pt modelId="{22EFDA19-4FA4-48F2-9F04-D823D7FDEF3C}" type="pres">
      <dgm:prSet presAssocID="{AF7CCBDB-4E05-4837-BC15-4C9AC9059E45}" presName="connectorText" presStyleLbl="sibTrans2D1" presStyleIdx="0" presStyleCnt="3"/>
      <dgm:spPr/>
    </dgm:pt>
    <dgm:pt modelId="{FCFBC22A-1F56-47A7-AD82-893E19C68AE5}" type="pres">
      <dgm:prSet presAssocID="{3A24199A-216D-471E-8CFC-37D01A483812}" presName="node" presStyleLbl="node1" presStyleIdx="1" presStyleCnt="4">
        <dgm:presLayoutVars>
          <dgm:bulletEnabled val="1"/>
        </dgm:presLayoutVars>
      </dgm:prSet>
      <dgm:spPr/>
    </dgm:pt>
    <dgm:pt modelId="{62EBAABF-AD5C-4F5B-AD16-90C2F4D48591}" type="pres">
      <dgm:prSet presAssocID="{A17BFAA1-8BEA-44D0-B0EA-BD0AD132454A}" presName="sibTrans" presStyleLbl="sibTrans2D1" presStyleIdx="1" presStyleCnt="3"/>
      <dgm:spPr/>
    </dgm:pt>
    <dgm:pt modelId="{7EA91FE3-C1BE-465B-9657-B20BC67492AE}" type="pres">
      <dgm:prSet presAssocID="{A17BFAA1-8BEA-44D0-B0EA-BD0AD132454A}" presName="connectorText" presStyleLbl="sibTrans2D1" presStyleIdx="1" presStyleCnt="3"/>
      <dgm:spPr/>
    </dgm:pt>
    <dgm:pt modelId="{11A5711B-2973-432B-A541-A6773FA42183}" type="pres">
      <dgm:prSet presAssocID="{AC579CD8-D7BA-48F4-93EA-1A1A531F19CE}" presName="node" presStyleLbl="node1" presStyleIdx="2" presStyleCnt="4">
        <dgm:presLayoutVars>
          <dgm:bulletEnabled val="1"/>
        </dgm:presLayoutVars>
      </dgm:prSet>
      <dgm:spPr/>
    </dgm:pt>
    <dgm:pt modelId="{8A402925-3E48-4472-9B92-18AAAC5764AD}" type="pres">
      <dgm:prSet presAssocID="{6F65AECC-07C0-4E9B-91E9-58DD10BCEBD4}" presName="sibTrans" presStyleLbl="sibTrans2D1" presStyleIdx="2" presStyleCnt="3"/>
      <dgm:spPr/>
    </dgm:pt>
    <dgm:pt modelId="{50496914-64E8-4DDA-ABA6-7725C2F555EC}" type="pres">
      <dgm:prSet presAssocID="{6F65AECC-07C0-4E9B-91E9-58DD10BCEBD4}" presName="connectorText" presStyleLbl="sibTrans2D1" presStyleIdx="2" presStyleCnt="3"/>
      <dgm:spPr/>
    </dgm:pt>
    <dgm:pt modelId="{21EE1FE2-BF34-4498-8EF4-311414C0B152}" type="pres">
      <dgm:prSet presAssocID="{F93BAC6F-ED90-4914-8B83-2230324E9DB7}" presName="node" presStyleLbl="node1" presStyleIdx="3" presStyleCnt="4">
        <dgm:presLayoutVars>
          <dgm:bulletEnabled val="1"/>
        </dgm:presLayoutVars>
      </dgm:prSet>
      <dgm:spPr/>
    </dgm:pt>
  </dgm:ptLst>
  <dgm:cxnLst>
    <dgm:cxn modelId="{D4C62A16-0B13-4732-B7BE-087C0A3E84B8}" type="presOf" srcId="{AC579CD8-D7BA-48F4-93EA-1A1A531F19CE}" destId="{11A5711B-2973-432B-A541-A6773FA42183}" srcOrd="0" destOrd="0" presId="urn:microsoft.com/office/officeart/2005/8/layout/process1"/>
    <dgm:cxn modelId="{A9DA691E-CB3B-4F21-9738-228375C00456}" type="presOf" srcId="{A17BFAA1-8BEA-44D0-B0EA-BD0AD132454A}" destId="{7EA91FE3-C1BE-465B-9657-B20BC67492AE}" srcOrd="1" destOrd="0" presId="urn:microsoft.com/office/officeart/2005/8/layout/process1"/>
    <dgm:cxn modelId="{642D0C29-CB4C-4350-BA61-F725E1ED3A06}" type="presOf" srcId="{6F65AECC-07C0-4E9B-91E9-58DD10BCEBD4}" destId="{50496914-64E8-4DDA-ABA6-7725C2F555EC}" srcOrd="1" destOrd="0" presId="urn:microsoft.com/office/officeart/2005/8/layout/process1"/>
    <dgm:cxn modelId="{8183F02A-1075-455D-BF23-FB14739698FC}" srcId="{4ABD2E9A-E9FB-4FB4-A222-485FD62B7818}" destId="{AC579CD8-D7BA-48F4-93EA-1A1A531F19CE}" srcOrd="2" destOrd="0" parTransId="{07717FE3-780E-41C2-A44A-2F96CB7E1BA8}" sibTransId="{6F65AECC-07C0-4E9B-91E9-58DD10BCEBD4}"/>
    <dgm:cxn modelId="{2D02D141-014F-41CE-A7F3-66738CC4BEBA}" type="presOf" srcId="{6F65AECC-07C0-4E9B-91E9-58DD10BCEBD4}" destId="{8A402925-3E48-4472-9B92-18AAAC5764AD}" srcOrd="0" destOrd="0" presId="urn:microsoft.com/office/officeart/2005/8/layout/process1"/>
    <dgm:cxn modelId="{363EF846-C410-4170-98F5-F265091295EB}" srcId="{4ABD2E9A-E9FB-4FB4-A222-485FD62B7818}" destId="{F93BAC6F-ED90-4914-8B83-2230324E9DB7}" srcOrd="3" destOrd="0" parTransId="{8A483B2B-C940-4C5F-9398-C166749992EC}" sibTransId="{4EB1510B-10C8-4A4F-B189-AD5CCA61E911}"/>
    <dgm:cxn modelId="{FEBB1E49-81A4-4E7C-B2DC-4C9E3164D456}" type="presOf" srcId="{A17BFAA1-8BEA-44D0-B0EA-BD0AD132454A}" destId="{62EBAABF-AD5C-4F5B-AD16-90C2F4D48591}" srcOrd="0" destOrd="0" presId="urn:microsoft.com/office/officeart/2005/8/layout/process1"/>
    <dgm:cxn modelId="{9AA7F369-59B4-4B4F-BC8F-EF1D68B77ADD}" srcId="{4ABD2E9A-E9FB-4FB4-A222-485FD62B7818}" destId="{3A24199A-216D-471E-8CFC-37D01A483812}" srcOrd="1" destOrd="0" parTransId="{ED0E20C8-8094-42A0-AF63-08C08A1D0805}" sibTransId="{A17BFAA1-8BEA-44D0-B0EA-BD0AD132454A}"/>
    <dgm:cxn modelId="{79EDCB51-889A-444A-AA64-380BA29EE00F}" type="presOf" srcId="{4ABD2E9A-E9FB-4FB4-A222-485FD62B7818}" destId="{C2891D74-47EB-4F77-BFA3-75B784A13DF9}" srcOrd="0" destOrd="0" presId="urn:microsoft.com/office/officeart/2005/8/layout/process1"/>
    <dgm:cxn modelId="{F9C7E853-F5C2-468A-A2B1-35614C451CCE}" type="presOf" srcId="{BF931895-DD4F-40D9-B850-AE466FC69A87}" destId="{37EA021D-D223-48E1-ACD9-A1C93A4B461C}" srcOrd="0" destOrd="0" presId="urn:microsoft.com/office/officeart/2005/8/layout/process1"/>
    <dgm:cxn modelId="{FA843856-0619-41B9-BFD7-A621FE163FE9}" type="presOf" srcId="{AF7CCBDB-4E05-4837-BC15-4C9AC9059E45}" destId="{22EFDA19-4FA4-48F2-9F04-D823D7FDEF3C}" srcOrd="1" destOrd="0" presId="urn:microsoft.com/office/officeart/2005/8/layout/process1"/>
    <dgm:cxn modelId="{C6E8B8B2-8557-4B58-BF62-017D6F410401}" type="presOf" srcId="{F93BAC6F-ED90-4914-8B83-2230324E9DB7}" destId="{21EE1FE2-BF34-4498-8EF4-311414C0B152}" srcOrd="0" destOrd="0" presId="urn:microsoft.com/office/officeart/2005/8/layout/process1"/>
    <dgm:cxn modelId="{FEBD07BF-725E-4C75-A05B-5CB9A84AE78E}" type="presOf" srcId="{3A24199A-216D-471E-8CFC-37D01A483812}" destId="{FCFBC22A-1F56-47A7-AD82-893E19C68AE5}" srcOrd="0" destOrd="0" presId="urn:microsoft.com/office/officeart/2005/8/layout/process1"/>
    <dgm:cxn modelId="{FA89AAC0-B995-426B-8830-E7190AA5D48C}" type="presOf" srcId="{AF7CCBDB-4E05-4837-BC15-4C9AC9059E45}" destId="{8D840A8E-74B5-47E4-B399-047B7F1D2EB8}" srcOrd="0" destOrd="0" presId="urn:microsoft.com/office/officeart/2005/8/layout/process1"/>
    <dgm:cxn modelId="{3AB68AF0-9EC3-403F-A731-F92D869F6639}" srcId="{4ABD2E9A-E9FB-4FB4-A222-485FD62B7818}" destId="{BF931895-DD4F-40D9-B850-AE466FC69A87}" srcOrd="0" destOrd="0" parTransId="{2B4CCA32-E9FC-4B1C-8F61-777C77CC1B89}" sibTransId="{AF7CCBDB-4E05-4837-BC15-4C9AC9059E45}"/>
    <dgm:cxn modelId="{D956C200-860B-4955-8F7D-06EF64B014E4}" type="presParOf" srcId="{C2891D74-47EB-4F77-BFA3-75B784A13DF9}" destId="{37EA021D-D223-48E1-ACD9-A1C93A4B461C}" srcOrd="0" destOrd="0" presId="urn:microsoft.com/office/officeart/2005/8/layout/process1"/>
    <dgm:cxn modelId="{C4CA92D4-6438-4432-804D-4840C873E6F2}" type="presParOf" srcId="{C2891D74-47EB-4F77-BFA3-75B784A13DF9}" destId="{8D840A8E-74B5-47E4-B399-047B7F1D2EB8}" srcOrd="1" destOrd="0" presId="urn:microsoft.com/office/officeart/2005/8/layout/process1"/>
    <dgm:cxn modelId="{7D3438BF-1346-43AE-95B1-8D4F112BE9BE}" type="presParOf" srcId="{8D840A8E-74B5-47E4-B399-047B7F1D2EB8}" destId="{22EFDA19-4FA4-48F2-9F04-D823D7FDEF3C}" srcOrd="0" destOrd="0" presId="urn:microsoft.com/office/officeart/2005/8/layout/process1"/>
    <dgm:cxn modelId="{3D27CAC7-65CC-4B0D-8EFA-E6D7DE52D618}" type="presParOf" srcId="{C2891D74-47EB-4F77-BFA3-75B784A13DF9}" destId="{FCFBC22A-1F56-47A7-AD82-893E19C68AE5}" srcOrd="2" destOrd="0" presId="urn:microsoft.com/office/officeart/2005/8/layout/process1"/>
    <dgm:cxn modelId="{4763CFFB-113D-4669-9B02-3C6FBD75F312}" type="presParOf" srcId="{C2891D74-47EB-4F77-BFA3-75B784A13DF9}" destId="{62EBAABF-AD5C-4F5B-AD16-90C2F4D48591}" srcOrd="3" destOrd="0" presId="urn:microsoft.com/office/officeart/2005/8/layout/process1"/>
    <dgm:cxn modelId="{FA8DD6B5-3D39-4EE9-9307-9BCFE738A9C4}" type="presParOf" srcId="{62EBAABF-AD5C-4F5B-AD16-90C2F4D48591}" destId="{7EA91FE3-C1BE-465B-9657-B20BC67492AE}" srcOrd="0" destOrd="0" presId="urn:microsoft.com/office/officeart/2005/8/layout/process1"/>
    <dgm:cxn modelId="{3ACB5DED-D119-4277-B773-28C8E54BFFF7}" type="presParOf" srcId="{C2891D74-47EB-4F77-BFA3-75B784A13DF9}" destId="{11A5711B-2973-432B-A541-A6773FA42183}" srcOrd="4" destOrd="0" presId="urn:microsoft.com/office/officeart/2005/8/layout/process1"/>
    <dgm:cxn modelId="{AC402022-8813-40C8-994C-4DE8417CA40D}" type="presParOf" srcId="{C2891D74-47EB-4F77-BFA3-75B784A13DF9}" destId="{8A402925-3E48-4472-9B92-18AAAC5764AD}" srcOrd="5" destOrd="0" presId="urn:microsoft.com/office/officeart/2005/8/layout/process1"/>
    <dgm:cxn modelId="{9C99B9EE-B748-4FC5-B45F-9B5979C7456A}" type="presParOf" srcId="{8A402925-3E48-4472-9B92-18AAAC5764AD}" destId="{50496914-64E8-4DDA-ABA6-7725C2F555EC}" srcOrd="0" destOrd="0" presId="urn:microsoft.com/office/officeart/2005/8/layout/process1"/>
    <dgm:cxn modelId="{93702255-DAD9-440C-82E4-DCB73DADA381}" type="presParOf" srcId="{C2891D74-47EB-4F77-BFA3-75B784A13DF9}" destId="{21EE1FE2-BF34-4498-8EF4-311414C0B15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7E202-9B05-4E94-8B1C-D401AD18A0BB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AF2FBF-CF09-4A27-B745-59F541ED0E75}">
      <dgm:prSet/>
      <dgm:spPr/>
      <dgm:t>
        <a:bodyPr/>
        <a:lstStyle/>
        <a:p>
          <a:r>
            <a:rPr lang="en-US" b="1" dirty="0"/>
            <a:t>Splitting Data and Model Selection </a:t>
          </a:r>
          <a:r>
            <a:rPr lang="en-US" dirty="0"/>
            <a:t>– Splitting data into training(70%), validation(15%) and test(15%) sets. Choosing appropriate models that suits the problem. It might include Logistic Regression, Tree based models, </a:t>
          </a:r>
          <a:r>
            <a:rPr lang="en-US" dirty="0" err="1"/>
            <a:t>XGBoost</a:t>
          </a:r>
          <a:r>
            <a:rPr lang="en-US" dirty="0"/>
            <a:t> etc.,</a:t>
          </a:r>
        </a:p>
      </dgm:t>
    </dgm:pt>
    <dgm:pt modelId="{006A6857-65C4-4B13-86E9-0AF21256AE75}" type="parTrans" cxnId="{CBA22837-F0A5-4623-81E6-D10F8D354D99}">
      <dgm:prSet/>
      <dgm:spPr/>
      <dgm:t>
        <a:bodyPr/>
        <a:lstStyle/>
        <a:p>
          <a:endParaRPr lang="en-US"/>
        </a:p>
      </dgm:t>
    </dgm:pt>
    <dgm:pt modelId="{DA9E1398-60C8-47C3-AE50-C5FA1EA29DB5}" type="sibTrans" cxnId="{CBA22837-F0A5-4623-81E6-D10F8D354D99}">
      <dgm:prSet/>
      <dgm:spPr/>
      <dgm:t>
        <a:bodyPr/>
        <a:lstStyle/>
        <a:p>
          <a:endParaRPr lang="en-US"/>
        </a:p>
      </dgm:t>
    </dgm:pt>
    <dgm:pt modelId="{C8A18391-C02E-48A2-9F80-175CED4E71EC}">
      <dgm:prSet/>
      <dgm:spPr/>
      <dgm:t>
        <a:bodyPr/>
        <a:lstStyle/>
        <a:p>
          <a:r>
            <a:rPr lang="en-US" b="1" dirty="0"/>
            <a:t>Model Training </a:t>
          </a:r>
          <a:r>
            <a:rPr lang="en-US" dirty="0"/>
            <a:t>- Fitting selected models on the training data. Optimize hyperparameters using techniques like grid search or random search. Implement cross-validation to assess model performance more robustly.</a:t>
          </a:r>
        </a:p>
      </dgm:t>
    </dgm:pt>
    <dgm:pt modelId="{70416571-6417-4E4A-9F8F-A2DC21C16AD4}" type="parTrans" cxnId="{DA66E917-7421-446F-B798-9EF45D1283E1}">
      <dgm:prSet/>
      <dgm:spPr/>
      <dgm:t>
        <a:bodyPr/>
        <a:lstStyle/>
        <a:p>
          <a:endParaRPr lang="en-US"/>
        </a:p>
      </dgm:t>
    </dgm:pt>
    <dgm:pt modelId="{1E424829-6C18-4CCF-9848-EBB13B9E71A6}" type="sibTrans" cxnId="{DA66E917-7421-446F-B798-9EF45D1283E1}">
      <dgm:prSet/>
      <dgm:spPr/>
      <dgm:t>
        <a:bodyPr/>
        <a:lstStyle/>
        <a:p>
          <a:endParaRPr lang="en-US"/>
        </a:p>
      </dgm:t>
    </dgm:pt>
    <dgm:pt modelId="{476B3F2F-E869-4DCC-B84C-04481E1E843F}">
      <dgm:prSet/>
      <dgm:spPr/>
      <dgm:t>
        <a:bodyPr/>
        <a:lstStyle/>
        <a:p>
          <a:r>
            <a:rPr lang="en-US" b="1" dirty="0"/>
            <a:t>Model Evaluation </a:t>
          </a:r>
          <a:r>
            <a:rPr lang="en-US" dirty="0"/>
            <a:t>- Assess model performance using various evaluation metrics, such as accuracy, precision, recall, F1-score, and ROC AUC. Create confusion matrices and visualize the results. Use learning curves to check for overfitting or underfitting.</a:t>
          </a:r>
        </a:p>
      </dgm:t>
    </dgm:pt>
    <dgm:pt modelId="{42D67B28-E640-4F48-A01B-A3B39FA89B2E}" type="parTrans" cxnId="{1B7BBC9C-14E6-4076-BADE-B509A3AFFA18}">
      <dgm:prSet/>
      <dgm:spPr/>
      <dgm:t>
        <a:bodyPr/>
        <a:lstStyle/>
        <a:p>
          <a:endParaRPr lang="en-US"/>
        </a:p>
      </dgm:t>
    </dgm:pt>
    <dgm:pt modelId="{9FE715C9-D42E-40E2-893A-F87CFB5E86D2}" type="sibTrans" cxnId="{1B7BBC9C-14E6-4076-BADE-B509A3AFFA18}">
      <dgm:prSet/>
      <dgm:spPr/>
      <dgm:t>
        <a:bodyPr/>
        <a:lstStyle/>
        <a:p>
          <a:endParaRPr lang="en-US"/>
        </a:p>
      </dgm:t>
    </dgm:pt>
    <dgm:pt modelId="{38AA4838-A103-47C2-8E2D-6C615FA7ED72}" type="pres">
      <dgm:prSet presAssocID="{22D7E202-9B05-4E94-8B1C-D401AD18A0BB}" presName="Name0" presStyleCnt="0">
        <dgm:presLayoutVars>
          <dgm:dir/>
          <dgm:resizeHandles val="exact"/>
        </dgm:presLayoutVars>
      </dgm:prSet>
      <dgm:spPr/>
    </dgm:pt>
    <dgm:pt modelId="{82B779F7-2EA9-4690-B4DF-0D6B3C59CCEA}" type="pres">
      <dgm:prSet presAssocID="{4FAF2FBF-CF09-4A27-B745-59F541ED0E75}" presName="node" presStyleLbl="node1" presStyleIdx="0" presStyleCnt="3" custScaleX="104083" custScaleY="102750">
        <dgm:presLayoutVars>
          <dgm:bulletEnabled val="1"/>
        </dgm:presLayoutVars>
      </dgm:prSet>
      <dgm:spPr/>
    </dgm:pt>
    <dgm:pt modelId="{DFD30870-5032-4439-9BF9-AB7893D4A776}" type="pres">
      <dgm:prSet presAssocID="{DA9E1398-60C8-47C3-AE50-C5FA1EA29DB5}" presName="sibTrans" presStyleLbl="sibTrans2D1" presStyleIdx="0" presStyleCnt="2"/>
      <dgm:spPr/>
    </dgm:pt>
    <dgm:pt modelId="{6B0849CA-B80D-458E-8C6F-DE2F22E5D679}" type="pres">
      <dgm:prSet presAssocID="{DA9E1398-60C8-47C3-AE50-C5FA1EA29DB5}" presName="connectorText" presStyleLbl="sibTrans2D1" presStyleIdx="0" presStyleCnt="2"/>
      <dgm:spPr/>
    </dgm:pt>
    <dgm:pt modelId="{9BE3515B-470B-4C70-A9B0-502512F46280}" type="pres">
      <dgm:prSet presAssocID="{C8A18391-C02E-48A2-9F80-175CED4E71EC}" presName="node" presStyleLbl="node1" presStyleIdx="1" presStyleCnt="3">
        <dgm:presLayoutVars>
          <dgm:bulletEnabled val="1"/>
        </dgm:presLayoutVars>
      </dgm:prSet>
      <dgm:spPr/>
    </dgm:pt>
    <dgm:pt modelId="{50203502-2387-48C0-A48A-C8663F745F9A}" type="pres">
      <dgm:prSet presAssocID="{1E424829-6C18-4CCF-9848-EBB13B9E71A6}" presName="sibTrans" presStyleLbl="sibTrans2D1" presStyleIdx="1" presStyleCnt="2"/>
      <dgm:spPr/>
    </dgm:pt>
    <dgm:pt modelId="{E36930B4-E762-4F0D-BF4D-84091472A57F}" type="pres">
      <dgm:prSet presAssocID="{1E424829-6C18-4CCF-9848-EBB13B9E71A6}" presName="connectorText" presStyleLbl="sibTrans2D1" presStyleIdx="1" presStyleCnt="2"/>
      <dgm:spPr/>
    </dgm:pt>
    <dgm:pt modelId="{20C1F1FA-0B1D-4793-847C-06DC07F88143}" type="pres">
      <dgm:prSet presAssocID="{476B3F2F-E869-4DCC-B84C-04481E1E843F}" presName="node" presStyleLbl="node1" presStyleIdx="2" presStyleCnt="3">
        <dgm:presLayoutVars>
          <dgm:bulletEnabled val="1"/>
        </dgm:presLayoutVars>
      </dgm:prSet>
      <dgm:spPr/>
    </dgm:pt>
  </dgm:ptLst>
  <dgm:cxnLst>
    <dgm:cxn modelId="{0030AF03-1C42-42A7-ABE7-3D1ACC9BBECB}" type="presOf" srcId="{476B3F2F-E869-4DCC-B84C-04481E1E843F}" destId="{20C1F1FA-0B1D-4793-847C-06DC07F88143}" srcOrd="0" destOrd="0" presId="urn:microsoft.com/office/officeart/2005/8/layout/process1"/>
    <dgm:cxn modelId="{DA66E917-7421-446F-B798-9EF45D1283E1}" srcId="{22D7E202-9B05-4E94-8B1C-D401AD18A0BB}" destId="{C8A18391-C02E-48A2-9F80-175CED4E71EC}" srcOrd="1" destOrd="0" parTransId="{70416571-6417-4E4A-9F8F-A2DC21C16AD4}" sibTransId="{1E424829-6C18-4CCF-9848-EBB13B9E71A6}"/>
    <dgm:cxn modelId="{CBA22837-F0A5-4623-81E6-D10F8D354D99}" srcId="{22D7E202-9B05-4E94-8B1C-D401AD18A0BB}" destId="{4FAF2FBF-CF09-4A27-B745-59F541ED0E75}" srcOrd="0" destOrd="0" parTransId="{006A6857-65C4-4B13-86E9-0AF21256AE75}" sibTransId="{DA9E1398-60C8-47C3-AE50-C5FA1EA29DB5}"/>
    <dgm:cxn modelId="{9F0B8870-FF22-4CF8-AD34-470BAA27E119}" type="presOf" srcId="{C8A18391-C02E-48A2-9F80-175CED4E71EC}" destId="{9BE3515B-470B-4C70-A9B0-502512F46280}" srcOrd="0" destOrd="0" presId="urn:microsoft.com/office/officeart/2005/8/layout/process1"/>
    <dgm:cxn modelId="{90F52674-27CE-4FAE-B893-F9BD2BB46501}" type="presOf" srcId="{DA9E1398-60C8-47C3-AE50-C5FA1EA29DB5}" destId="{DFD30870-5032-4439-9BF9-AB7893D4A776}" srcOrd="0" destOrd="0" presId="urn:microsoft.com/office/officeart/2005/8/layout/process1"/>
    <dgm:cxn modelId="{0F4BD877-94C0-4738-AA54-165841947293}" type="presOf" srcId="{4FAF2FBF-CF09-4A27-B745-59F541ED0E75}" destId="{82B779F7-2EA9-4690-B4DF-0D6B3C59CCEA}" srcOrd="0" destOrd="0" presId="urn:microsoft.com/office/officeart/2005/8/layout/process1"/>
    <dgm:cxn modelId="{1B7BBC9C-14E6-4076-BADE-B509A3AFFA18}" srcId="{22D7E202-9B05-4E94-8B1C-D401AD18A0BB}" destId="{476B3F2F-E869-4DCC-B84C-04481E1E843F}" srcOrd="2" destOrd="0" parTransId="{42D67B28-E640-4F48-A01B-A3B39FA89B2E}" sibTransId="{9FE715C9-D42E-40E2-893A-F87CFB5E86D2}"/>
    <dgm:cxn modelId="{B88EE4BA-697E-48E5-A65C-F8BD095A6DC9}" type="presOf" srcId="{1E424829-6C18-4CCF-9848-EBB13B9E71A6}" destId="{E36930B4-E762-4F0D-BF4D-84091472A57F}" srcOrd="1" destOrd="0" presId="urn:microsoft.com/office/officeart/2005/8/layout/process1"/>
    <dgm:cxn modelId="{D0FBBDBF-E630-4897-97F8-1B88A488613E}" type="presOf" srcId="{1E424829-6C18-4CCF-9848-EBB13B9E71A6}" destId="{50203502-2387-48C0-A48A-C8663F745F9A}" srcOrd="0" destOrd="0" presId="urn:microsoft.com/office/officeart/2005/8/layout/process1"/>
    <dgm:cxn modelId="{507EC6CD-18DC-4593-B104-5A8DC388BE67}" type="presOf" srcId="{DA9E1398-60C8-47C3-AE50-C5FA1EA29DB5}" destId="{6B0849CA-B80D-458E-8C6F-DE2F22E5D679}" srcOrd="1" destOrd="0" presId="urn:microsoft.com/office/officeart/2005/8/layout/process1"/>
    <dgm:cxn modelId="{16AC70DF-4A2B-49C0-8FB3-9E09BD6DF160}" type="presOf" srcId="{22D7E202-9B05-4E94-8B1C-D401AD18A0BB}" destId="{38AA4838-A103-47C2-8E2D-6C615FA7ED72}" srcOrd="0" destOrd="0" presId="urn:microsoft.com/office/officeart/2005/8/layout/process1"/>
    <dgm:cxn modelId="{DBAE9A73-E014-4D31-B1DF-820C5AD224F3}" type="presParOf" srcId="{38AA4838-A103-47C2-8E2D-6C615FA7ED72}" destId="{82B779F7-2EA9-4690-B4DF-0D6B3C59CCEA}" srcOrd="0" destOrd="0" presId="urn:microsoft.com/office/officeart/2005/8/layout/process1"/>
    <dgm:cxn modelId="{0FB047A2-A0B2-4C2C-B445-D62384BA0288}" type="presParOf" srcId="{38AA4838-A103-47C2-8E2D-6C615FA7ED72}" destId="{DFD30870-5032-4439-9BF9-AB7893D4A776}" srcOrd="1" destOrd="0" presId="urn:microsoft.com/office/officeart/2005/8/layout/process1"/>
    <dgm:cxn modelId="{92E7C488-74AA-4151-9707-CE3589CC7917}" type="presParOf" srcId="{DFD30870-5032-4439-9BF9-AB7893D4A776}" destId="{6B0849CA-B80D-458E-8C6F-DE2F22E5D679}" srcOrd="0" destOrd="0" presId="urn:microsoft.com/office/officeart/2005/8/layout/process1"/>
    <dgm:cxn modelId="{8B21FB7C-36A1-4994-BC7B-B9727D1927CC}" type="presParOf" srcId="{38AA4838-A103-47C2-8E2D-6C615FA7ED72}" destId="{9BE3515B-470B-4C70-A9B0-502512F46280}" srcOrd="2" destOrd="0" presId="urn:microsoft.com/office/officeart/2005/8/layout/process1"/>
    <dgm:cxn modelId="{17230E80-054D-4213-84A9-FC93867C24EB}" type="presParOf" srcId="{38AA4838-A103-47C2-8E2D-6C615FA7ED72}" destId="{50203502-2387-48C0-A48A-C8663F745F9A}" srcOrd="3" destOrd="0" presId="urn:microsoft.com/office/officeart/2005/8/layout/process1"/>
    <dgm:cxn modelId="{8E28406D-05D4-417B-AE67-3C83FDA2C912}" type="presParOf" srcId="{50203502-2387-48C0-A48A-C8663F745F9A}" destId="{E36930B4-E762-4F0D-BF4D-84091472A57F}" srcOrd="0" destOrd="0" presId="urn:microsoft.com/office/officeart/2005/8/layout/process1"/>
    <dgm:cxn modelId="{D8F1ABDF-D159-4F92-BF85-FC67B255F611}" type="presParOf" srcId="{38AA4838-A103-47C2-8E2D-6C615FA7ED72}" destId="{20C1F1FA-0B1D-4793-847C-06DC07F881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A021D-D223-48E1-ACD9-A1C93A4B461C}">
      <dsp:nvSpPr>
        <dsp:cNvPr id="0" name=""/>
        <dsp:cNvSpPr/>
      </dsp:nvSpPr>
      <dsp:spPr>
        <a:xfrm>
          <a:off x="4802" y="455652"/>
          <a:ext cx="2099658" cy="27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Understanding </a:t>
          </a:r>
          <a:r>
            <a:rPr lang="en-US" sz="1800" kern="1200" dirty="0"/>
            <a:t>- Understand the dataset's structure, variables, and their meanings.</a:t>
          </a:r>
        </a:p>
      </dsp:txBody>
      <dsp:txXfrm>
        <a:off x="66299" y="517149"/>
        <a:ext cx="1976664" cy="2655106"/>
      </dsp:txXfrm>
    </dsp:sp>
    <dsp:sp modelId="{8D840A8E-74B5-47E4-B399-047B7F1D2EB8}">
      <dsp:nvSpPr>
        <dsp:cNvPr id="0" name=""/>
        <dsp:cNvSpPr/>
      </dsp:nvSpPr>
      <dsp:spPr>
        <a:xfrm>
          <a:off x="2314426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14426" y="1688487"/>
        <a:ext cx="311589" cy="312429"/>
      </dsp:txXfrm>
    </dsp:sp>
    <dsp:sp modelId="{FCFBC22A-1F56-47A7-AD82-893E19C68AE5}">
      <dsp:nvSpPr>
        <dsp:cNvPr id="0" name=""/>
        <dsp:cNvSpPr/>
      </dsp:nvSpPr>
      <dsp:spPr>
        <a:xfrm>
          <a:off x="2944324" y="455652"/>
          <a:ext cx="2099658" cy="2778100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Preprocessing </a:t>
          </a:r>
          <a:r>
            <a:rPr lang="en-US" sz="1800" kern="1200" dirty="0"/>
            <a:t>– Handling missing values, duplicates, outliers. Converting categorical features to numerical features and normalizing numerical features.</a:t>
          </a:r>
        </a:p>
      </dsp:txBody>
      <dsp:txXfrm>
        <a:off x="3005821" y="517149"/>
        <a:ext cx="1976664" cy="2655106"/>
      </dsp:txXfrm>
    </dsp:sp>
    <dsp:sp modelId="{62EBAABF-AD5C-4F5B-AD16-90C2F4D48591}">
      <dsp:nvSpPr>
        <dsp:cNvPr id="0" name=""/>
        <dsp:cNvSpPr/>
      </dsp:nvSpPr>
      <dsp:spPr>
        <a:xfrm>
          <a:off x="5253948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53948" y="1688487"/>
        <a:ext cx="311589" cy="312429"/>
      </dsp:txXfrm>
    </dsp:sp>
    <dsp:sp modelId="{11A5711B-2973-432B-A541-A6773FA42183}">
      <dsp:nvSpPr>
        <dsp:cNvPr id="0" name=""/>
        <dsp:cNvSpPr/>
      </dsp:nvSpPr>
      <dsp:spPr>
        <a:xfrm>
          <a:off x="5883846" y="455652"/>
          <a:ext cx="2099658" cy="2778100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Data Analysis </a:t>
          </a:r>
          <a:r>
            <a:rPr lang="en-US" sz="1800" kern="1200" dirty="0"/>
            <a:t>– Exploring bank marketing data to gain initial insights and conduct univariate and bivariate analysis to identify patterns and correlations.</a:t>
          </a:r>
        </a:p>
      </dsp:txBody>
      <dsp:txXfrm>
        <a:off x="5945343" y="517149"/>
        <a:ext cx="1976664" cy="2655106"/>
      </dsp:txXfrm>
    </dsp:sp>
    <dsp:sp modelId="{8A402925-3E48-4472-9B92-18AAAC5764AD}">
      <dsp:nvSpPr>
        <dsp:cNvPr id="0" name=""/>
        <dsp:cNvSpPr/>
      </dsp:nvSpPr>
      <dsp:spPr>
        <a:xfrm>
          <a:off x="8193470" y="1584344"/>
          <a:ext cx="445127" cy="52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193470" y="1688487"/>
        <a:ext cx="311589" cy="312429"/>
      </dsp:txXfrm>
    </dsp:sp>
    <dsp:sp modelId="{21EE1FE2-BF34-4498-8EF4-311414C0B152}">
      <dsp:nvSpPr>
        <dsp:cNvPr id="0" name=""/>
        <dsp:cNvSpPr/>
      </dsp:nvSpPr>
      <dsp:spPr>
        <a:xfrm>
          <a:off x="8823368" y="455652"/>
          <a:ext cx="2099658" cy="277810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 Engineering </a:t>
          </a:r>
          <a:r>
            <a:rPr lang="en-US" sz="1800" kern="1200" dirty="0"/>
            <a:t>– Based on the insights from EDA, drop features that might be irrelevant to the model or add new features that might be useful.</a:t>
          </a:r>
        </a:p>
      </dsp:txBody>
      <dsp:txXfrm>
        <a:off x="8884865" y="517149"/>
        <a:ext cx="1976664" cy="2655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79F7-2EA9-4690-B4DF-0D6B3C59CCEA}">
      <dsp:nvSpPr>
        <dsp:cNvPr id="0" name=""/>
        <dsp:cNvSpPr/>
      </dsp:nvSpPr>
      <dsp:spPr>
        <a:xfrm>
          <a:off x="2235" y="389545"/>
          <a:ext cx="2961208" cy="2905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Splitting Data and Model Selection </a:t>
          </a:r>
          <a:r>
            <a:rPr lang="en-US" sz="1800" kern="1200" dirty="0"/>
            <a:t>– Splitting data into training(70%), validation(15%) and test(15%) sets. Choosing appropriate models that suits the problem. It might include Logistic Regression, Tree based models, </a:t>
          </a:r>
          <a:r>
            <a:rPr lang="en-US" sz="1800" kern="1200" dirty="0" err="1"/>
            <a:t>XGBoost</a:t>
          </a:r>
          <a:r>
            <a:rPr lang="en-US" sz="1800" kern="1200" dirty="0"/>
            <a:t> etc.,</a:t>
          </a:r>
        </a:p>
      </dsp:txBody>
      <dsp:txXfrm>
        <a:off x="87320" y="474630"/>
        <a:ext cx="2791038" cy="2734843"/>
      </dsp:txXfrm>
    </dsp:sp>
    <dsp:sp modelId="{DFD30870-5032-4439-9BF9-AB7893D4A776}">
      <dsp:nvSpPr>
        <dsp:cNvPr id="0" name=""/>
        <dsp:cNvSpPr/>
      </dsp:nvSpPr>
      <dsp:spPr>
        <a:xfrm>
          <a:off x="3247948" y="1489266"/>
          <a:ext cx="603149" cy="705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47948" y="1630380"/>
        <a:ext cx="422204" cy="423343"/>
      </dsp:txXfrm>
    </dsp:sp>
    <dsp:sp modelId="{9BE3515B-470B-4C70-A9B0-502512F46280}">
      <dsp:nvSpPr>
        <dsp:cNvPr id="0" name=""/>
        <dsp:cNvSpPr/>
      </dsp:nvSpPr>
      <dsp:spPr>
        <a:xfrm>
          <a:off x="4101461" y="428420"/>
          <a:ext cx="2845044" cy="2827263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Training </a:t>
          </a:r>
          <a:r>
            <a:rPr lang="en-US" sz="1800" kern="1200" dirty="0"/>
            <a:t>- Fitting selected models on the training data. Optimize hyperparameters using techniques like grid search or random search. Implement cross-validation to assess model performance more robustly.</a:t>
          </a:r>
        </a:p>
      </dsp:txBody>
      <dsp:txXfrm>
        <a:off x="4184269" y="511228"/>
        <a:ext cx="2679428" cy="2661647"/>
      </dsp:txXfrm>
    </dsp:sp>
    <dsp:sp modelId="{50203502-2387-48C0-A48A-C8663F745F9A}">
      <dsp:nvSpPr>
        <dsp:cNvPr id="0" name=""/>
        <dsp:cNvSpPr/>
      </dsp:nvSpPr>
      <dsp:spPr>
        <a:xfrm>
          <a:off x="7231011" y="1489266"/>
          <a:ext cx="603149" cy="705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31011" y="1630380"/>
        <a:ext cx="422204" cy="423343"/>
      </dsp:txXfrm>
    </dsp:sp>
    <dsp:sp modelId="{20C1F1FA-0B1D-4793-847C-06DC07F88143}">
      <dsp:nvSpPr>
        <dsp:cNvPr id="0" name=""/>
        <dsp:cNvSpPr/>
      </dsp:nvSpPr>
      <dsp:spPr>
        <a:xfrm>
          <a:off x="8084524" y="428420"/>
          <a:ext cx="2845044" cy="282726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Evaluation </a:t>
          </a:r>
          <a:r>
            <a:rPr lang="en-US" sz="1800" kern="1200" dirty="0"/>
            <a:t>- Assess model performance using various evaluation metrics, such as accuracy, precision, recall, F1-score, and ROC AUC. Create confusion matrices and visualize the results. Use learning curves to check for overfitting or underfitting.</a:t>
          </a:r>
        </a:p>
      </dsp:txBody>
      <dsp:txXfrm>
        <a:off x="8167332" y="511228"/>
        <a:ext cx="2679428" cy="266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3790-5080-4E39-974A-B3F66DAA050C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08D4-97CA-4F6D-9CE3-83ACD904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22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 Marketing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Nagaralla, Suhaas Gupta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Paladugu, Vamsi Krishna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Amit, Kapoor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Nagaiahgari, Sudhamshu Karthik 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Gopavaram, Varun Reddy</a:t>
            </a:r>
          </a:p>
        </p:txBody>
      </p:sp>
    </p:spTree>
    <p:extLst>
      <p:ext uri="{BB962C8B-B14F-4D97-AF65-F5344CB8AC3E}">
        <p14:creationId xmlns:p14="http://schemas.microsoft.com/office/powerpoint/2010/main" val="7409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19" y="124123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Enable the telemarketing team to prioritize targeting for term loan marketing program by adopting a data 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38892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Objective and Data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objective of this project is to build a Binary Classification model to predict if the client will subscribe to a bank term deposit</a:t>
            </a:r>
          </a:p>
          <a:p>
            <a:endParaRPr lang="en-US" sz="2000" dirty="0"/>
          </a:p>
          <a:p>
            <a:r>
              <a:rPr lang="en-US" sz="2000" dirty="0"/>
              <a:t>This dataset is based on "Bank Marketing" UCI dataset . The dataset and description is available here</a:t>
            </a:r>
            <a:endParaRPr lang="en-IN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https://archive.ics.uci.edu/dataset/222/bank+marketing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4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0D648-F3A0-F803-4BE0-19338D6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Description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B08440-6E04-A3AF-BFD4-7FF65702B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87548"/>
              </p:ext>
            </p:extLst>
          </p:nvPr>
        </p:nvGraphicFramePr>
        <p:xfrm>
          <a:off x="1481985" y="2112579"/>
          <a:ext cx="9251976" cy="4192811"/>
        </p:xfrm>
        <a:graphic>
          <a:graphicData uri="http://schemas.openxmlformats.org/drawingml/2006/table">
            <a:tbl>
              <a:tblPr>
                <a:noFill/>
                <a:tableStyleId>{8799B23B-EC83-4686-B30A-512413B5E67A}</a:tableStyleId>
              </a:tblPr>
              <a:tblGrid>
                <a:gridCol w="902481">
                  <a:extLst>
                    <a:ext uri="{9D8B030D-6E8A-4147-A177-3AD203B41FA5}">
                      <a16:colId xmlns:a16="http://schemas.microsoft.com/office/drawing/2014/main" val="1432802799"/>
                    </a:ext>
                  </a:extLst>
                </a:gridCol>
                <a:gridCol w="589020">
                  <a:extLst>
                    <a:ext uri="{9D8B030D-6E8A-4147-A177-3AD203B41FA5}">
                      <a16:colId xmlns:a16="http://schemas.microsoft.com/office/drawing/2014/main" val="1455979666"/>
                    </a:ext>
                  </a:extLst>
                </a:gridCol>
                <a:gridCol w="743679">
                  <a:extLst>
                    <a:ext uri="{9D8B030D-6E8A-4147-A177-3AD203B41FA5}">
                      <a16:colId xmlns:a16="http://schemas.microsoft.com/office/drawing/2014/main" val="4214763328"/>
                    </a:ext>
                  </a:extLst>
                </a:gridCol>
                <a:gridCol w="945288">
                  <a:extLst>
                    <a:ext uri="{9D8B030D-6E8A-4147-A177-3AD203B41FA5}">
                      <a16:colId xmlns:a16="http://schemas.microsoft.com/office/drawing/2014/main" val="2242343752"/>
                    </a:ext>
                  </a:extLst>
                </a:gridCol>
                <a:gridCol w="4676669">
                  <a:extLst>
                    <a:ext uri="{9D8B030D-6E8A-4147-A177-3AD203B41FA5}">
                      <a16:colId xmlns:a16="http://schemas.microsoft.com/office/drawing/2014/main" val="140758590"/>
                    </a:ext>
                  </a:extLst>
                </a:gridCol>
                <a:gridCol w="493740">
                  <a:extLst>
                    <a:ext uri="{9D8B030D-6E8A-4147-A177-3AD203B41FA5}">
                      <a16:colId xmlns:a16="http://schemas.microsoft.com/office/drawing/2014/main" val="4221308232"/>
                    </a:ext>
                  </a:extLst>
                </a:gridCol>
                <a:gridCol w="901099">
                  <a:extLst>
                    <a:ext uri="{9D8B030D-6E8A-4147-A177-3AD203B41FA5}">
                      <a16:colId xmlns:a16="http://schemas.microsoft.com/office/drawing/2014/main" val="1785145534"/>
                    </a:ext>
                  </a:extLst>
                </a:gridCol>
              </a:tblGrid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Demographic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61388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599692"/>
                  </a:ext>
                </a:extLst>
              </a:tr>
              <a:tr h="5860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job (categorical: 'admin.','blue-collar','entrepreneur','housemaid','management','retired','self-employed','services','student','technician','unemployed','unknown')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67077"/>
                  </a:ext>
                </a:extLst>
              </a:tr>
              <a:tr h="4534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 (categorical: '</a:t>
                      </a:r>
                      <a:r>
                        <a:rPr lang="en-US" sz="900" b="0" u="none" strike="noStrike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divorced','married','single','unknown</a:t>
                      </a:r>
                      <a:r>
                        <a:rPr lang="en-US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 note: 'divorced' means divorced or widowed)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203934"/>
                  </a:ext>
                </a:extLst>
              </a:tr>
              <a:tr h="5860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Level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(categorical: 'basic.4y','basic.6y','basic.9y','high.school','illiterate','professional.course','university.degree','unknown')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25447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credit in default?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73563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yearly balance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euros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691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housing loan?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956288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personal loan?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74414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communication type (categorical: 'cellular','telephone')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25378"/>
                  </a:ext>
                </a:extLst>
              </a:tr>
              <a:tr h="3209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day_of_week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contact day of the week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900" b="0" u="none" strike="noStrike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8264" marR="78264" marT="78264" marB="782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71BA8-A386-714B-D434-436CA1F5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5D62A-C7E7-528A-159B-C01B9E7AB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373397"/>
              </p:ext>
            </p:extLst>
          </p:nvPr>
        </p:nvGraphicFramePr>
        <p:xfrm>
          <a:off x="432225" y="2233719"/>
          <a:ext cx="11327554" cy="391731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420252">
                  <a:extLst>
                    <a:ext uri="{9D8B030D-6E8A-4147-A177-3AD203B41FA5}">
                      <a16:colId xmlns:a16="http://schemas.microsoft.com/office/drawing/2014/main" val="2117646350"/>
                    </a:ext>
                  </a:extLst>
                </a:gridCol>
                <a:gridCol w="951037">
                  <a:extLst>
                    <a:ext uri="{9D8B030D-6E8A-4147-A177-3AD203B41FA5}">
                      <a16:colId xmlns:a16="http://schemas.microsoft.com/office/drawing/2014/main" val="803893383"/>
                    </a:ext>
                  </a:extLst>
                </a:gridCol>
                <a:gridCol w="1195487">
                  <a:extLst>
                    <a:ext uri="{9D8B030D-6E8A-4147-A177-3AD203B41FA5}">
                      <a16:colId xmlns:a16="http://schemas.microsoft.com/office/drawing/2014/main" val="1207064572"/>
                    </a:ext>
                  </a:extLst>
                </a:gridCol>
                <a:gridCol w="1330353">
                  <a:extLst>
                    <a:ext uri="{9D8B030D-6E8A-4147-A177-3AD203B41FA5}">
                      <a16:colId xmlns:a16="http://schemas.microsoft.com/office/drawing/2014/main" val="1729165392"/>
                    </a:ext>
                  </a:extLst>
                </a:gridCol>
                <a:gridCol w="4219290">
                  <a:extLst>
                    <a:ext uri="{9D8B030D-6E8A-4147-A177-3AD203B41FA5}">
                      <a16:colId xmlns:a16="http://schemas.microsoft.com/office/drawing/2014/main" val="3824801683"/>
                    </a:ext>
                  </a:extLst>
                </a:gridCol>
                <a:gridCol w="774026">
                  <a:extLst>
                    <a:ext uri="{9D8B030D-6E8A-4147-A177-3AD203B41FA5}">
                      <a16:colId xmlns:a16="http://schemas.microsoft.com/office/drawing/2014/main" val="239463250"/>
                    </a:ext>
                  </a:extLst>
                </a:gridCol>
                <a:gridCol w="1437109">
                  <a:extLst>
                    <a:ext uri="{9D8B030D-6E8A-4147-A177-3AD203B41FA5}">
                      <a16:colId xmlns:a16="http://schemas.microsoft.com/office/drawing/2014/main" val="2271437629"/>
                    </a:ext>
                  </a:extLst>
                </a:gridCol>
              </a:tblGrid>
              <a:tr h="3195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Variable Name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Demographic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Units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Missing Values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972694"/>
                  </a:ext>
                </a:extLst>
              </a:tr>
              <a:tr h="3195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last contact month of year (categorical: 'jan', 'feb', 'mar', ..., 'nov', 'dec')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587268"/>
                  </a:ext>
                </a:extLst>
              </a:tr>
              <a:tr h="10757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9358"/>
                  </a:ext>
                </a:extLst>
              </a:tr>
              <a:tr h="47075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contacts performed during this campaign and for this client (numeric, includes last contact)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392687"/>
                  </a:ext>
                </a:extLst>
              </a:tr>
              <a:tr h="62200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pdays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days that passed by after the client was last contacted from a previous campaign (numeric; -1 means client was not previously contacted)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511307"/>
                  </a:ext>
                </a:extLst>
              </a:tr>
              <a:tr h="3195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previous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contacts performed before this campaign and for this client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02454"/>
                  </a:ext>
                </a:extLst>
              </a:tr>
              <a:tr h="47075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poutcome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outcome of the previous marketing campaign (categorical: 'failure','nonexistent','success')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72638"/>
                  </a:ext>
                </a:extLst>
              </a:tr>
              <a:tr h="3195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has the client subscribed a term deposit?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81" marR="36999" marT="65986" marB="6598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6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8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Plan of Analysis and Approach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A3465D-6700-8468-1E23-9EA7D5449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925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5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6A3C-E056-1B96-B3EA-4396C962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Plan of Analysis and Approach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3D4B91B-E7A0-3687-5392-4E24C18F2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719641"/>
              </p:ext>
            </p:extLst>
          </p:nvPr>
        </p:nvGraphicFramePr>
        <p:xfrm>
          <a:off x="640080" y="2621280"/>
          <a:ext cx="10931805" cy="368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0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724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 Marketing Prediction</vt:lpstr>
      <vt:lpstr>Problem Statement</vt:lpstr>
      <vt:lpstr>Objective and Data Source </vt:lpstr>
      <vt:lpstr>Data Description</vt:lpstr>
      <vt:lpstr>Data Description</vt:lpstr>
      <vt:lpstr>Plan of Analysis and Approach</vt:lpstr>
      <vt:lpstr>Plan of Analysis and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Telemarketing Prediction</dc:title>
  <dc:creator>Varun Reddy Gopavaram</dc:creator>
  <cp:lastModifiedBy>Vamsi Krishna Paladugu</cp:lastModifiedBy>
  <cp:revision>8</cp:revision>
  <dcterms:created xsi:type="dcterms:W3CDTF">2023-10-24T14:52:35Z</dcterms:created>
  <dcterms:modified xsi:type="dcterms:W3CDTF">2023-10-24T20:51:58Z</dcterms:modified>
</cp:coreProperties>
</file>