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361" r:id="rId2"/>
    <p:sldId id="362" r:id="rId3"/>
    <p:sldId id="376" r:id="rId4"/>
    <p:sldId id="369" r:id="rId5"/>
    <p:sldId id="384" r:id="rId6"/>
    <p:sldId id="364" r:id="rId7"/>
    <p:sldId id="368" r:id="rId8"/>
    <p:sldId id="382" r:id="rId9"/>
    <p:sldId id="375" r:id="rId10"/>
    <p:sldId id="379" r:id="rId11"/>
    <p:sldId id="363" r:id="rId12"/>
    <p:sldId id="371" r:id="rId13"/>
    <p:sldId id="372" r:id="rId14"/>
    <p:sldId id="366" r:id="rId15"/>
    <p:sldId id="367" r:id="rId16"/>
    <p:sldId id="383" r:id="rId17"/>
    <p:sldId id="377" r:id="rId18"/>
    <p:sldId id="380" r:id="rId19"/>
    <p:sldId id="378" r:id="rId20"/>
    <p:sldId id="381" r:id="rId21"/>
    <p:sldId id="373" r:id="rId22"/>
    <p:sldId id="374" r:id="rId23"/>
    <p:sldId id="370" r:id="rId24"/>
    <p:sldId id="365"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400" r:id="rId40"/>
    <p:sldId id="399" r:id="rId41"/>
    <p:sldId id="401" r:id="rId42"/>
    <p:sldId id="402" r:id="rId43"/>
    <p:sldId id="403" r:id="rId44"/>
    <p:sldId id="408" r:id="rId45"/>
    <p:sldId id="404" r:id="rId46"/>
    <p:sldId id="405" r:id="rId47"/>
    <p:sldId id="406" r:id="rId48"/>
    <p:sldId id="407"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3086F"/>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265" autoAdjust="0"/>
    <p:restoredTop sz="94660"/>
  </p:normalViewPr>
  <p:slideViewPr>
    <p:cSldViewPr snapToGrid="0">
      <p:cViewPr varScale="1">
        <p:scale>
          <a:sx n="73" d="100"/>
          <a:sy n="73" d="100"/>
        </p:scale>
        <p:origin x="-126" y="-102"/>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11-Sep-22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 xmlns:p14="http://schemas.microsoft.com/office/powerpoint/2010/main" val="136185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pPr/>
              <a:t>11-Sep-22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11-Sep-22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11-Sep-22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11-Sep-22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11-Sep-22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11-Sep-22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11-Sep-22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11-Sep-22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11-Sep-22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 Id="rId4" Type="http://schemas.openxmlformats.org/officeDocument/2006/relationships/image" Target="../media/image46.jpeg"/></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 xmlns:p14="http://schemas.microsoft.com/office/powerpoint/2010/main" val="379654907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38311481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4032507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5982000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518799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1887115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89381310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35264775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81556922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0354044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7206572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92720909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15191969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2204679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3421153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16359928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5400311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56980313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4208101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2856160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1019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7510644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66617234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45041587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87278470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7463601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31970712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6712823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51749792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98167085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79979348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6229743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9983171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98540114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02822488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263330435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561126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77249148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461081" y="701152"/>
            <a:ext cx="5016690" cy="5330588"/>
          </a:xfrm>
          <a:prstGeom prst="rect">
            <a:avLst/>
          </a:prstGeom>
        </p:spPr>
      </p:pic>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82350" y="660208"/>
            <a:ext cx="5147468" cy="5469549"/>
          </a:xfrm>
          <a:prstGeom prst="rect">
            <a:avLst/>
          </a:prstGeom>
        </p:spPr>
      </p:pic>
    </p:spTree>
    <p:extLst>
      <p:ext uri="{BB962C8B-B14F-4D97-AF65-F5344CB8AC3E}">
        <p14:creationId xmlns="" xmlns:p14="http://schemas.microsoft.com/office/powerpoint/2010/main" val="41497673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4" name="Academic performance and personalizsed instruction about your mentee to the parents."/>
          <p:cNvSpPr/>
          <p:nvPr/>
        </p:nvSpPr>
        <p:spPr>
          <a:xfrm>
            <a:off x="209005" y="685800"/>
            <a:ext cx="8020595" cy="5577840"/>
          </a:xfrm>
          <a:prstGeom prst="rect">
            <a:avLst/>
          </a:prstGeom>
          <a:solidFill>
            <a:schemeClr val="bg1">
              <a:lumMod val="95000"/>
            </a:schemeClr>
          </a:solidFill>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lvl="0" algn="ctr">
              <a:lnSpc>
                <a:spcPct val="150000"/>
              </a:lnSpc>
              <a:buClr>
                <a:srgbClr val="151515"/>
              </a:buClr>
              <a:buSzPts val="3600"/>
            </a:pPr>
            <a:r>
              <a:rPr lang="en-IN" sz="1800" b="1" dirty="0" smtClean="0">
                <a:solidFill>
                  <a:srgbClr val="151515"/>
                </a:solidFill>
                <a:latin typeface="Helvetica Neue"/>
                <a:ea typeface="Helvetica Neue"/>
                <a:cs typeface="Helvetica Neue"/>
                <a:sym typeface="Helvetica Neue"/>
              </a:rPr>
              <a:t>VEERANKI VAMSI KRISHNA</a:t>
            </a:r>
            <a:endParaRPr lang="en-IN" sz="1600" b="1" dirty="0" smtClean="0"/>
          </a:p>
          <a:p>
            <a:pPr lvl="0" algn="ctr">
              <a:lnSpc>
                <a:spcPct val="150000"/>
              </a:lnSpc>
              <a:buClr>
                <a:srgbClr val="151515"/>
              </a:buClr>
              <a:buSzPts val="3600"/>
            </a:pPr>
            <a:r>
              <a:rPr lang="en-IN" sz="1800" b="1" dirty="0" smtClean="0">
                <a:solidFill>
                  <a:srgbClr val="151515"/>
                </a:solidFill>
                <a:latin typeface="Helvetica Neue"/>
                <a:ea typeface="Helvetica Neue"/>
                <a:cs typeface="Helvetica Neue"/>
                <a:sym typeface="Helvetica Neue"/>
              </a:rPr>
              <a:t>192111311</a:t>
            </a:r>
            <a:endParaRPr lang="en-IN" sz="1600" b="1" dirty="0" smtClean="0"/>
          </a:p>
          <a:p>
            <a:pPr lvl="0" algn="ctr">
              <a:lnSpc>
                <a:spcPct val="150000"/>
              </a:lnSpc>
              <a:buClr>
                <a:srgbClr val="151515"/>
              </a:buClr>
              <a:buSzPts val="3600"/>
            </a:pPr>
            <a:r>
              <a:rPr lang="en-IN" sz="1800" b="1" dirty="0" smtClean="0">
                <a:solidFill>
                  <a:srgbClr val="151515"/>
                </a:solidFill>
                <a:latin typeface="Helvetica Neue"/>
                <a:ea typeface="Helvetica Neue"/>
                <a:cs typeface="Helvetica Neue"/>
                <a:sym typeface="Helvetica Neue"/>
              </a:rPr>
              <a:t>CSE</a:t>
            </a:r>
            <a:endParaRPr lang="en-IN" sz="1600" b="1" dirty="0" smtClean="0"/>
          </a:p>
          <a:p>
            <a:pPr lvl="0" algn="ctr">
              <a:lnSpc>
                <a:spcPct val="150000"/>
              </a:lnSpc>
              <a:buClr>
                <a:srgbClr val="151515"/>
              </a:buClr>
              <a:buSzPts val="3600"/>
            </a:pPr>
            <a:r>
              <a:rPr lang="en-IN" sz="1800" b="1" dirty="0" smtClean="0">
                <a:solidFill>
                  <a:srgbClr val="151515"/>
                </a:solidFill>
                <a:latin typeface="Helvetica Neue"/>
                <a:ea typeface="Helvetica Neue"/>
                <a:cs typeface="Helvetica Neue"/>
                <a:sym typeface="Helvetica Neue"/>
              </a:rPr>
              <a:t>Second Year</a:t>
            </a:r>
          </a:p>
          <a:p>
            <a:pPr lvl="0" algn="ctr">
              <a:lnSpc>
                <a:spcPct val="150000"/>
              </a:lnSpc>
              <a:buClr>
                <a:srgbClr val="151515"/>
              </a:buClr>
              <a:buSzPts val="3600"/>
            </a:pPr>
            <a:r>
              <a:rPr lang="en-IN" sz="1800" b="1" dirty="0" smtClean="0">
                <a:solidFill>
                  <a:srgbClr val="151515"/>
                </a:solidFill>
                <a:latin typeface="Helvetica Neue"/>
                <a:ea typeface="Helvetica Neue"/>
                <a:cs typeface="Helvetica Neue"/>
                <a:sym typeface="Helvetica Neue"/>
              </a:rPr>
              <a:t>Course Details &amp; Attendance Percentage</a:t>
            </a:r>
          </a:p>
          <a:p>
            <a:pPr lvl="0">
              <a:lnSpc>
                <a:spcPct val="150000"/>
              </a:lnSpc>
              <a:buClr>
                <a:srgbClr val="151515"/>
              </a:buClr>
              <a:buSzPts val="3600"/>
            </a:pPr>
            <a:r>
              <a:rPr lang="en-IN" sz="1600" b="1" dirty="0" smtClean="0">
                <a:solidFill>
                  <a:schemeClr val="tx2">
                    <a:lumMod val="10000"/>
                  </a:schemeClr>
                </a:solidFill>
                <a:latin typeface="Helvetica Neue"/>
                <a:ea typeface="Helvetica Neue"/>
                <a:cs typeface="Helvetica Neue"/>
                <a:sym typeface="Helvetica Neue"/>
              </a:rPr>
              <a:t>SLOT A: </a:t>
            </a:r>
            <a:r>
              <a:rPr lang="en-IN" sz="1600" b="1" dirty="0" smtClean="0">
                <a:solidFill>
                  <a:schemeClr val="tx2">
                    <a:lumMod val="10000"/>
                  </a:schemeClr>
                </a:solidFill>
              </a:rPr>
              <a:t>Computer Network for Enhancing Security-100</a:t>
            </a:r>
            <a:r>
              <a:rPr lang="en-IN" sz="1600" b="1" dirty="0" smtClean="0">
                <a:solidFill>
                  <a:schemeClr val="tx2">
                    <a:lumMod val="10000"/>
                  </a:schemeClr>
                </a:solidFill>
                <a:highlight>
                  <a:srgbClr val="F5F5F5"/>
                </a:highlight>
                <a:latin typeface="Helvetica Neue"/>
                <a:ea typeface="Helvetica Neue"/>
                <a:cs typeface="Helvetica Neue"/>
                <a:sym typeface="Helvetica Neue"/>
              </a:rPr>
              <a:t>%</a:t>
            </a:r>
            <a:endParaRPr lang="en-IN" sz="1600" b="1" dirty="0" smtClean="0">
              <a:solidFill>
                <a:schemeClr val="tx2">
                  <a:lumMod val="10000"/>
                </a:schemeClr>
              </a:solidFill>
              <a:latin typeface="Helvetica Neue"/>
              <a:ea typeface="Helvetica Neue"/>
              <a:cs typeface="Helvetica Neue"/>
              <a:sym typeface="Helvetica Neue"/>
            </a:endParaRPr>
          </a:p>
          <a:p>
            <a:pPr lvl="0">
              <a:lnSpc>
                <a:spcPct val="150000"/>
              </a:lnSpc>
              <a:buClr>
                <a:srgbClr val="151515"/>
              </a:buClr>
              <a:buSzPts val="3600"/>
            </a:pPr>
            <a:r>
              <a:rPr lang="en-IN" sz="1600" b="1" dirty="0" smtClean="0">
                <a:solidFill>
                  <a:schemeClr val="tx2">
                    <a:lumMod val="10000"/>
                  </a:schemeClr>
                </a:solidFill>
                <a:latin typeface="Helvetica Neue"/>
                <a:ea typeface="Helvetica Neue"/>
                <a:cs typeface="Helvetica Neue"/>
                <a:sym typeface="Helvetica Neue"/>
              </a:rPr>
              <a:t>SLOT B: </a:t>
            </a:r>
            <a:r>
              <a:rPr lang="en-IN" sz="1600" b="1" dirty="0" smtClean="0">
                <a:solidFill>
                  <a:schemeClr val="tx2">
                    <a:lumMod val="10000"/>
                  </a:schemeClr>
                </a:solidFill>
              </a:rPr>
              <a:t>Microprocessors and Microcontrollers for Process Control Devices-88</a:t>
            </a:r>
            <a:r>
              <a:rPr lang="en-IN" sz="1600" b="1" dirty="0" smtClean="0">
                <a:solidFill>
                  <a:schemeClr val="tx2">
                    <a:lumMod val="10000"/>
                  </a:schemeClr>
                </a:solidFill>
                <a:highlight>
                  <a:srgbClr val="F5F5F5"/>
                </a:highlight>
                <a:latin typeface="Helvetica Neue"/>
                <a:ea typeface="Helvetica Neue"/>
                <a:cs typeface="Helvetica Neue"/>
                <a:sym typeface="Helvetica Neue"/>
              </a:rPr>
              <a:t>%</a:t>
            </a:r>
            <a:endParaRPr lang="en-IN" sz="1600" b="1" dirty="0" smtClean="0">
              <a:solidFill>
                <a:schemeClr val="tx2">
                  <a:lumMod val="10000"/>
                </a:schemeClr>
              </a:solidFill>
              <a:latin typeface="Helvetica Neue"/>
              <a:ea typeface="Helvetica Neue"/>
              <a:cs typeface="Helvetica Neue"/>
              <a:sym typeface="Helvetica Neue"/>
            </a:endParaRPr>
          </a:p>
          <a:p>
            <a:pPr lvl="0">
              <a:lnSpc>
                <a:spcPct val="150000"/>
              </a:lnSpc>
              <a:buClr>
                <a:srgbClr val="151515"/>
              </a:buClr>
              <a:buSzPts val="3600"/>
            </a:pPr>
            <a:r>
              <a:rPr lang="en-IN" sz="1600" b="1" dirty="0" smtClean="0">
                <a:solidFill>
                  <a:schemeClr val="tx2">
                    <a:lumMod val="10000"/>
                  </a:schemeClr>
                </a:solidFill>
                <a:latin typeface="Helvetica Neue"/>
                <a:ea typeface="Helvetica Neue"/>
                <a:cs typeface="Helvetica Neue"/>
                <a:sym typeface="Helvetica Neue"/>
              </a:rPr>
              <a:t>SLOT C: </a:t>
            </a:r>
            <a:r>
              <a:rPr lang="en-IN" sz="1600" b="1" dirty="0" smtClean="0">
                <a:solidFill>
                  <a:schemeClr val="tx2">
                    <a:lumMod val="10000"/>
                  </a:schemeClr>
                </a:solidFill>
              </a:rPr>
              <a:t>Database Management Systems for Oracle System-100</a:t>
            </a:r>
            <a:r>
              <a:rPr lang="en-IN" sz="1600" b="1" dirty="0" smtClean="0">
                <a:solidFill>
                  <a:schemeClr val="tx2">
                    <a:lumMod val="10000"/>
                  </a:schemeClr>
                </a:solidFill>
                <a:highlight>
                  <a:srgbClr val="F5F5F5"/>
                </a:highlight>
                <a:latin typeface="Helvetica Neue"/>
                <a:ea typeface="Helvetica Neue"/>
                <a:cs typeface="Helvetica Neue"/>
                <a:sym typeface="Helvetica Neue"/>
              </a:rPr>
              <a:t>%</a:t>
            </a:r>
            <a:endParaRPr lang="en-IN" sz="1600" b="1" dirty="0" smtClean="0">
              <a:solidFill>
                <a:schemeClr val="tx2">
                  <a:lumMod val="10000"/>
                </a:schemeClr>
              </a:solidFill>
              <a:latin typeface="Helvetica Neue"/>
              <a:ea typeface="Helvetica Neue"/>
              <a:cs typeface="Helvetica Neue"/>
              <a:sym typeface="Helvetica Neue"/>
            </a:endParaRPr>
          </a:p>
          <a:p>
            <a:pPr lvl="0">
              <a:lnSpc>
                <a:spcPct val="150000"/>
              </a:lnSpc>
              <a:buClr>
                <a:srgbClr val="151515"/>
              </a:buClr>
              <a:buSzPts val="3600"/>
            </a:pPr>
            <a:r>
              <a:rPr lang="en-IN" sz="1600" b="1" dirty="0" smtClean="0">
                <a:solidFill>
                  <a:schemeClr val="tx2">
                    <a:lumMod val="10000"/>
                  </a:schemeClr>
                </a:solidFill>
                <a:latin typeface="Helvetica Neue"/>
                <a:ea typeface="Helvetica Neue"/>
                <a:cs typeface="Helvetica Neue"/>
                <a:sym typeface="Helvetica Neue"/>
              </a:rPr>
              <a:t>SLOT D: </a:t>
            </a:r>
            <a:r>
              <a:rPr lang="en-IN" sz="1600" b="1" dirty="0" smtClean="0">
                <a:solidFill>
                  <a:schemeClr val="tx2">
                    <a:lumMod val="10000"/>
                  </a:schemeClr>
                </a:solidFill>
              </a:rPr>
              <a:t>Operating Systems For Linux Administration-100</a:t>
            </a:r>
            <a:r>
              <a:rPr lang="en-IN" sz="1600" b="1" dirty="0" smtClean="0">
                <a:solidFill>
                  <a:schemeClr val="tx2">
                    <a:lumMod val="10000"/>
                  </a:schemeClr>
                </a:solidFill>
                <a:highlight>
                  <a:srgbClr val="F5F5F5"/>
                </a:highlight>
                <a:latin typeface="Helvetica Neue"/>
                <a:ea typeface="Helvetica Neue"/>
                <a:cs typeface="Helvetica Neue"/>
                <a:sym typeface="Helvetica Neue"/>
              </a:rPr>
              <a:t>%</a:t>
            </a:r>
            <a:endParaRPr lang="en-IN" sz="1600" b="1" dirty="0">
              <a:solidFill>
                <a:schemeClr val="tx2">
                  <a:lumMod val="10000"/>
                </a:schemeClr>
              </a:solidFill>
              <a:latin typeface="Helvetica Neue"/>
              <a:ea typeface="Helvetica Neue"/>
              <a:cs typeface="Helvetica Neue"/>
              <a:sym typeface="Helvetica Neue"/>
            </a:endParaRPr>
          </a:p>
        </p:txBody>
      </p:sp>
      <p:pic>
        <p:nvPicPr>
          <p:cNvPr id="7" name="Google Shape;67;p28"/>
          <p:cNvPicPr preferRelativeResize="0"/>
          <p:nvPr/>
        </p:nvPicPr>
        <p:blipFill rotWithShape="1">
          <a:blip r:embed="rId3" cstate="print">
            <a:alphaModFix/>
          </a:blip>
          <a:srcRect l="15682" r="15682"/>
          <a:stretch/>
        </p:blipFill>
        <p:spPr>
          <a:xfrm>
            <a:off x="8334103" y="685801"/>
            <a:ext cx="3857897" cy="5558246"/>
          </a:xfrm>
          <a:prstGeom prst="rect">
            <a:avLst/>
          </a:prstGeom>
          <a:noFill/>
          <a:ln>
            <a:noFill/>
          </a:ln>
        </p:spPr>
      </p:pic>
    </p:spTree>
    <p:extLst>
      <p:ext uri="{BB962C8B-B14F-4D97-AF65-F5344CB8AC3E}">
        <p14:creationId xmlns="" xmlns:p14="http://schemas.microsoft.com/office/powerpoint/2010/main" val="31029842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aphicFrame>
        <p:nvGraphicFramePr>
          <p:cNvPr id="2" name="Table 1"/>
          <p:cNvGraphicFramePr>
            <a:graphicFrameLocks noGrp="1"/>
          </p:cNvGraphicFramePr>
          <p:nvPr>
            <p:extLst>
              <p:ext uri="{D42A27DB-BD31-4B8C-83A1-F6EECF244321}">
                <p14:modId xmlns="" xmlns:p14="http://schemas.microsoft.com/office/powerpoint/2010/main" val="3611410944"/>
              </p:ext>
            </p:extLst>
          </p:nvPr>
        </p:nvGraphicFramePr>
        <p:xfrm>
          <a:off x="738554" y="1723287"/>
          <a:ext cx="10937632" cy="4106862"/>
        </p:xfrm>
        <a:graphic>
          <a:graphicData uri="http://schemas.openxmlformats.org/drawingml/2006/table">
            <a:tbl>
              <a:tblPr firstRow="1" bandRow="1">
                <a:tableStyleId>{10A1B5D5-9B99-4C35-A422-299274C87663}</a:tableStyleId>
              </a:tblPr>
              <a:tblGrid>
                <a:gridCol w="3391946">
                  <a:extLst>
                    <a:ext uri="{9D8B030D-6E8A-4147-A177-3AD203B41FA5}">
                      <a16:colId xmlns="" xmlns:a16="http://schemas.microsoft.com/office/drawing/2014/main" val="2376172239"/>
                    </a:ext>
                  </a:extLst>
                </a:gridCol>
                <a:gridCol w="2432016">
                  <a:extLst>
                    <a:ext uri="{9D8B030D-6E8A-4147-A177-3AD203B41FA5}">
                      <a16:colId xmlns="" xmlns:a16="http://schemas.microsoft.com/office/drawing/2014/main" val="3616716913"/>
                    </a:ext>
                  </a:extLst>
                </a:gridCol>
                <a:gridCol w="2556835">
                  <a:extLst>
                    <a:ext uri="{9D8B030D-6E8A-4147-A177-3AD203B41FA5}">
                      <a16:colId xmlns="" xmlns:a16="http://schemas.microsoft.com/office/drawing/2014/main" val="3150402013"/>
                    </a:ext>
                  </a:extLst>
                </a:gridCol>
                <a:gridCol w="2556835">
                  <a:extLst>
                    <a:ext uri="{9D8B030D-6E8A-4147-A177-3AD203B41FA5}">
                      <a16:colId xmlns="" xmlns:a16="http://schemas.microsoft.com/office/drawing/2014/main" val="353626606"/>
                    </a:ext>
                  </a:extLst>
                </a:gridCol>
              </a:tblGrid>
              <a:tr h="1358438">
                <a:tc>
                  <a:txBody>
                    <a:bodyPr/>
                    <a:lstStyle/>
                    <a:p>
                      <a:pPr algn="ctr"/>
                      <a:r>
                        <a:rPr lang="en-IN" sz="3000" dirty="0" smtClean="0"/>
                        <a:t>Slot D</a:t>
                      </a:r>
                      <a:endParaRPr lang="en-IN" sz="3000" b="1" dirty="0">
                        <a:latin typeface="Times New Roman" panose="02020603050405020304" pitchFamily="18" charset="0"/>
                        <a:cs typeface="Times New Roman" panose="02020603050405020304" pitchFamily="18" charset="0"/>
                      </a:endParaRPr>
                    </a:p>
                  </a:txBody>
                  <a:tcPr/>
                </a:tc>
                <a:tc>
                  <a:txBody>
                    <a:bodyPr/>
                    <a:lstStyle/>
                    <a:p>
                      <a:pPr marL="0" marR="0" indent="0" algn="ctr" defTabSz="584200" rtl="0" eaLnBrk="1" fontAlgn="auto" latinLnBrk="0" hangingPunct="1">
                        <a:lnSpc>
                          <a:spcPct val="100000"/>
                        </a:lnSpc>
                        <a:spcBef>
                          <a:spcPct val="0"/>
                        </a:spcBef>
                        <a:spcAft>
                          <a:spcPct val="0"/>
                        </a:spcAft>
                        <a:buClrTx/>
                        <a:buSzTx/>
                        <a:buFontTx/>
                        <a:buNone/>
                        <a:defRPr/>
                      </a:pPr>
                      <a:r>
                        <a:rPr lang="en-IN" sz="3000" smtClean="0"/>
                        <a:t>Total </a:t>
                      </a:r>
                      <a:endParaRPr lang="en-IN" sz="3000"/>
                    </a:p>
                    <a:p>
                      <a:pPr marL="0" marR="0" indent="0" algn="ctr" defTabSz="584200" rtl="0" eaLnBrk="1" fontAlgn="auto" latinLnBrk="0" hangingPunct="1">
                        <a:lnSpc>
                          <a:spcPct val="100000"/>
                        </a:lnSpc>
                        <a:spcBef>
                          <a:spcPct val="0"/>
                        </a:spcBef>
                        <a:spcAft>
                          <a:spcPct val="0"/>
                        </a:spcAft>
                        <a:buClrTx/>
                        <a:buSzTx/>
                        <a:buFontTx/>
                        <a:buNone/>
                        <a:defRPr/>
                      </a:pPr>
                      <a:r>
                        <a:rPr lang="en-IN" sz="3000"/>
                        <a:t>Marks</a:t>
                      </a:r>
                      <a:endParaRPr lang="en-IN" sz="3000" b="1">
                        <a:latin typeface="Times New Roman" panose="02020603050405020304" pitchFamily="18" charset="0"/>
                        <a:cs typeface="Times New Roman" panose="02020603050405020304" pitchFamily="18" charset="0"/>
                      </a:endParaRPr>
                    </a:p>
                  </a:txBody>
                  <a:tcPr/>
                </a:tc>
                <a:tc>
                  <a:txBody>
                    <a:bodyPr/>
                    <a:lstStyle/>
                    <a:p>
                      <a:pPr marL="0" marR="0" lvl="0" indent="0" algn="ctr" defTabSz="584200" rtl="0" eaLnBrk="1" fontAlgn="auto" latinLnBrk="0" hangingPunct="1">
                        <a:lnSpc>
                          <a:spcPct val="100000"/>
                        </a:lnSpc>
                        <a:spcBef>
                          <a:spcPct val="0"/>
                        </a:spcBef>
                        <a:spcAft>
                          <a:spcPct val="0"/>
                        </a:spcAft>
                        <a:buClrTx/>
                        <a:buSzTx/>
                        <a:buFontTx/>
                        <a:buNone/>
                        <a:defRPr/>
                      </a:pPr>
                      <a:r>
                        <a:rPr kumimoji="0" lang="en-IN" sz="3000" u="none" strike="noStrike" kern="0" cap="none" spc="0" normalizeH="0" baseline="0" noProof="0" smtClean="0">
                          <a:ln>
                            <a:noFill/>
                          </a:ln>
                          <a:effectLst/>
                          <a:uLnTx/>
                          <a:uFillTx/>
                          <a:sym typeface="Helvetica Neue"/>
                        </a:rPr>
                        <a:t>Marks </a:t>
                      </a:r>
                      <a:endParaRPr kumimoji="0" lang="en-IN" sz="30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3000" u="none" strike="noStrike" kern="0" cap="none" spc="0" normalizeH="0" baseline="0" noProof="0">
                          <a:ln>
                            <a:noFill/>
                          </a:ln>
                          <a:effectLst/>
                          <a:uLnTx/>
                          <a:uFillTx/>
                          <a:sym typeface="Helvetica Neue"/>
                        </a:rPr>
                        <a:t>Obtained</a:t>
                      </a:r>
                    </a:p>
                    <a:p>
                      <a:endParaRPr lang="en-IN" sz="3000" b="1"/>
                    </a:p>
                  </a:txBody>
                  <a:tcPr/>
                </a:tc>
                <a:tc>
                  <a:txBody>
                    <a:bodyPr/>
                    <a:lstStyle/>
                    <a:p>
                      <a:pPr marL="0" marR="0" lvl="0" indent="0" algn="ctr" defTabSz="584200" rtl="0" eaLnBrk="1" fontAlgn="auto" latinLnBrk="0" hangingPunct="1">
                        <a:lnSpc>
                          <a:spcPct val="100000"/>
                        </a:lnSpc>
                        <a:spcBef>
                          <a:spcPct val="0"/>
                        </a:spcBef>
                        <a:spcAft>
                          <a:spcPct val="0"/>
                        </a:spcAft>
                        <a:buClrTx/>
                        <a:buSzTx/>
                        <a:buFontTx/>
                        <a:buNone/>
                        <a:defRPr/>
                      </a:pPr>
                      <a:r>
                        <a:rPr kumimoji="0" lang="en-IN" sz="3000" u="none" strike="noStrike" kern="0" cap="none" spc="0" normalizeH="0" baseline="0" noProof="0" smtClean="0">
                          <a:ln>
                            <a:noFill/>
                          </a:ln>
                          <a:effectLst/>
                          <a:uLnTx/>
                          <a:uFillTx/>
                          <a:sym typeface="Helvetica Neue"/>
                        </a:rPr>
                        <a:t>Class Average Mark</a:t>
                      </a:r>
                      <a:endParaRPr kumimoji="0" lang="en-IN" sz="3000" u="none" strike="noStrike" kern="0" cap="none" spc="0" normalizeH="0" baseline="0" noProof="0">
                        <a:ln>
                          <a:noFill/>
                        </a:ln>
                        <a:effectLst/>
                        <a:uLnTx/>
                        <a:uFillTx/>
                        <a:sym typeface="Helvetica Neue"/>
                      </a:endParaRPr>
                    </a:p>
                  </a:txBody>
                  <a:tcPr/>
                </a:tc>
                <a:extLst>
                  <a:ext uri="{0D108BD9-81ED-4DB2-BD59-A6C34878D82A}">
                    <a16:rowId xmlns="" xmlns:a16="http://schemas.microsoft.com/office/drawing/2014/main" val="941623959"/>
                  </a:ext>
                </a:extLst>
              </a:tr>
              <a:tr h="881274">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25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2500" u="none" strike="noStrike" kern="0" cap="none" spc="0" normalizeH="0" baseline="0" noProof="0">
                          <a:ln>
                            <a:noFill/>
                          </a:ln>
                          <a:effectLst/>
                          <a:uLnTx/>
                          <a:uFillTx/>
                          <a:sym typeface="Helvetica Neue"/>
                        </a:rPr>
                        <a:t>Test 1</a:t>
                      </a:r>
                    </a:p>
                  </a:txBody>
                  <a:tcPr/>
                </a:tc>
                <a:tc>
                  <a:txBody>
                    <a:bodyPr/>
                    <a:lstStyle/>
                    <a:p>
                      <a:pPr marL="0" marR="0" lvl="0" indent="0" algn="ctr" rtl="0">
                        <a:lnSpc>
                          <a:spcPct val="100000"/>
                        </a:lnSpc>
                        <a:spcBef>
                          <a:spcPts val="0"/>
                        </a:spcBef>
                        <a:spcAft>
                          <a:spcPts val="0"/>
                        </a:spcAft>
                        <a:buClr>
                          <a:srgbClr val="000000"/>
                        </a:buClr>
                        <a:buSzPts val="3600"/>
                        <a:buFont typeface="Arial"/>
                        <a:buNone/>
                      </a:pPr>
                      <a:r>
                        <a:rPr lang="en-IN" sz="2400" dirty="0">
                          <a:solidFill>
                            <a:schemeClr val="bg2">
                              <a:lumMod val="50000"/>
                            </a:schemeClr>
                          </a:solidFill>
                        </a:rPr>
                        <a:t>25</a:t>
                      </a:r>
                      <a:endParaRPr sz="2400" u="none" strike="noStrike" cap="none" dirty="0">
                        <a:solidFill>
                          <a:schemeClr val="bg2">
                            <a:lumMod val="50000"/>
                          </a:schemeClr>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3600"/>
                        <a:buFont typeface="Arial"/>
                        <a:buNone/>
                      </a:pPr>
                      <a:r>
                        <a:rPr lang="en-IN" sz="2400" dirty="0">
                          <a:solidFill>
                            <a:schemeClr val="bg2">
                              <a:lumMod val="50000"/>
                            </a:schemeClr>
                          </a:solidFill>
                        </a:rPr>
                        <a:t>13</a:t>
                      </a:r>
                      <a:endParaRPr sz="2400" u="none" strike="noStrike" cap="none" dirty="0">
                        <a:solidFill>
                          <a:schemeClr val="bg2">
                            <a:lumMod val="50000"/>
                          </a:schemeClr>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3600"/>
                        <a:buFont typeface="Helvetica Neue"/>
                        <a:buNone/>
                      </a:pPr>
                      <a:r>
                        <a:rPr lang="en-US" sz="2400" u="none" strike="noStrike" cap="none" dirty="0" smtClean="0">
                          <a:solidFill>
                            <a:schemeClr val="bg2">
                              <a:lumMod val="50000"/>
                            </a:schemeClr>
                          </a:solidFill>
                        </a:rPr>
                        <a:t>15.43</a:t>
                      </a:r>
                      <a:endParaRPr sz="2400" u="none" strike="noStrike" cap="none" dirty="0">
                        <a:solidFill>
                          <a:schemeClr val="bg2">
                            <a:lumMod val="50000"/>
                          </a:schemeClr>
                        </a:solidFill>
                      </a:endParaRPr>
                    </a:p>
                  </a:txBody>
                  <a:tcPr marL="91450" marR="91450" marT="45725" marB="45725"/>
                </a:tc>
                <a:extLst>
                  <a:ext uri="{0D108BD9-81ED-4DB2-BD59-A6C34878D82A}">
                    <a16:rowId xmlns="" xmlns:a16="http://schemas.microsoft.com/office/drawing/2014/main" val="3283368120"/>
                  </a:ext>
                </a:extLst>
              </a:tr>
              <a:tr h="881274">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25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2500" u="none" strike="noStrike" kern="0" cap="none" spc="0" normalizeH="0" baseline="0" noProof="0">
                          <a:ln>
                            <a:noFill/>
                          </a:ln>
                          <a:effectLst/>
                          <a:uLnTx/>
                          <a:uFillTx/>
                          <a:sym typeface="Helvetica Neue"/>
                        </a:rPr>
                        <a:t>Test 2</a:t>
                      </a:r>
                    </a:p>
                  </a:txBody>
                  <a:tcPr/>
                </a:tc>
                <a:tc>
                  <a:txBody>
                    <a:bodyPr/>
                    <a:lstStyle/>
                    <a:p>
                      <a:pPr marL="0" lvl="0" indent="0" algn="ctr" rtl="0">
                        <a:spcBef>
                          <a:spcPts val="0"/>
                        </a:spcBef>
                        <a:spcAft>
                          <a:spcPts val="0"/>
                        </a:spcAft>
                        <a:buNone/>
                      </a:pPr>
                      <a:r>
                        <a:rPr lang="en-IN" sz="2400">
                          <a:solidFill>
                            <a:schemeClr val="bg2">
                              <a:lumMod val="50000"/>
                            </a:schemeClr>
                          </a:solidFill>
                          <a:latin typeface="Helvetica Neue"/>
                          <a:ea typeface="Helvetica Neue"/>
                          <a:cs typeface="Helvetica Neue"/>
                          <a:sym typeface="Helvetica Neue"/>
                        </a:rPr>
                        <a:t>25</a:t>
                      </a:r>
                      <a:endParaRPr sz="2400" u="none" strike="noStrike" cap="none">
                        <a:solidFill>
                          <a:schemeClr val="bg2">
                            <a:lumMod val="50000"/>
                          </a:schemeClr>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3600"/>
                        <a:buFont typeface="Arial"/>
                        <a:buNone/>
                      </a:pPr>
                      <a:r>
                        <a:rPr lang="en-IN" sz="2400" dirty="0" smtClean="0">
                          <a:solidFill>
                            <a:schemeClr val="bg2">
                              <a:lumMod val="50000"/>
                            </a:schemeClr>
                          </a:solidFill>
                        </a:rPr>
                        <a:t>18</a:t>
                      </a:r>
                      <a:endParaRPr sz="2400" u="none" strike="noStrike" cap="none" dirty="0">
                        <a:solidFill>
                          <a:schemeClr val="bg2">
                            <a:lumMod val="50000"/>
                          </a:schemeClr>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3600"/>
                        <a:buFont typeface="Helvetica Neue"/>
                        <a:buNone/>
                      </a:pPr>
                      <a:r>
                        <a:rPr lang="en-US" sz="2400" u="none" strike="noStrike" cap="none" dirty="0" smtClean="0">
                          <a:solidFill>
                            <a:schemeClr val="bg2">
                              <a:lumMod val="50000"/>
                            </a:schemeClr>
                          </a:solidFill>
                        </a:rPr>
                        <a:t>15.81</a:t>
                      </a:r>
                      <a:endParaRPr sz="2400" u="none" strike="noStrike" cap="none" dirty="0">
                        <a:solidFill>
                          <a:schemeClr val="bg2">
                            <a:lumMod val="50000"/>
                          </a:schemeClr>
                        </a:solidFill>
                      </a:endParaRPr>
                    </a:p>
                  </a:txBody>
                  <a:tcPr marL="91450" marR="91450" marT="45725" marB="45725"/>
                </a:tc>
                <a:extLst>
                  <a:ext uri="{0D108BD9-81ED-4DB2-BD59-A6C34878D82A}">
                    <a16:rowId xmlns="" xmlns:a16="http://schemas.microsoft.com/office/drawing/2014/main" val="2005817430"/>
                  </a:ext>
                </a:extLst>
              </a:tr>
              <a:tr h="881274">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25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2500" u="none" strike="noStrike" kern="0" cap="none" spc="0" normalizeH="0" baseline="0" noProof="0">
                          <a:ln>
                            <a:noFill/>
                          </a:ln>
                          <a:effectLst/>
                          <a:uLnTx/>
                          <a:uFillTx/>
                          <a:sym typeface="Helvetica Neue"/>
                        </a:rPr>
                        <a:t>Test </a:t>
                      </a:r>
                      <a:r>
                        <a:rPr kumimoji="0" lang="en-IN" sz="2500" u="none" strike="noStrike" kern="0" cap="none" spc="0" normalizeH="0" baseline="0" noProof="0" smtClean="0">
                          <a:ln>
                            <a:noFill/>
                          </a:ln>
                          <a:effectLst/>
                          <a:uLnTx/>
                          <a:uFillTx/>
                          <a:sym typeface="Helvetica Neue"/>
                        </a:rPr>
                        <a:t>3</a:t>
                      </a:r>
                      <a:endParaRPr kumimoji="0" lang="en-IN" sz="2500" u="none" strike="noStrike" kern="0" cap="none" spc="0" normalizeH="0" baseline="0" noProof="0">
                        <a:ln>
                          <a:noFill/>
                        </a:ln>
                        <a:effectLst/>
                        <a:uLnTx/>
                        <a:uFillTx/>
                        <a:sym typeface="Helvetica Neue"/>
                      </a:endParaRPr>
                    </a:p>
                  </a:txBody>
                  <a:tcPr/>
                </a:tc>
                <a:tc>
                  <a:txBody>
                    <a:bodyPr/>
                    <a:lstStyle/>
                    <a:p>
                      <a:pPr marL="0" lvl="0" indent="0" algn="ctr" rtl="0">
                        <a:spcBef>
                          <a:spcPts val="0"/>
                        </a:spcBef>
                        <a:spcAft>
                          <a:spcPts val="0"/>
                        </a:spcAft>
                        <a:buNone/>
                      </a:pPr>
                      <a:r>
                        <a:rPr lang="en-IN" sz="2400">
                          <a:solidFill>
                            <a:schemeClr val="bg2">
                              <a:lumMod val="50000"/>
                            </a:schemeClr>
                          </a:solidFill>
                          <a:latin typeface="Helvetica Neue"/>
                          <a:ea typeface="Helvetica Neue"/>
                          <a:cs typeface="Helvetica Neue"/>
                          <a:sym typeface="Helvetica Neue"/>
                        </a:rPr>
                        <a:t>25</a:t>
                      </a:r>
                      <a:endParaRPr sz="2400" u="none" strike="noStrike" cap="none">
                        <a:solidFill>
                          <a:schemeClr val="bg2">
                            <a:lumMod val="50000"/>
                          </a:schemeClr>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3600"/>
                        <a:buFont typeface="Arial"/>
                        <a:buNone/>
                      </a:pPr>
                      <a:r>
                        <a:rPr lang="en-IN" sz="2400" u="none" strike="noStrike" cap="none" dirty="0" smtClean="0">
                          <a:solidFill>
                            <a:schemeClr val="bg2">
                              <a:lumMod val="50000"/>
                            </a:schemeClr>
                          </a:solidFill>
                        </a:rPr>
                        <a:t>22</a:t>
                      </a:r>
                      <a:endParaRPr sz="2400" u="none" strike="noStrike" cap="none" dirty="0">
                        <a:solidFill>
                          <a:schemeClr val="bg2">
                            <a:lumMod val="50000"/>
                          </a:schemeClr>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3600"/>
                        <a:buFont typeface="Helvetica Neue"/>
                        <a:buNone/>
                      </a:pPr>
                      <a:r>
                        <a:rPr lang="en-US" sz="2400" u="none" strike="noStrike" cap="none" dirty="0" smtClean="0">
                          <a:solidFill>
                            <a:schemeClr val="bg2">
                              <a:lumMod val="50000"/>
                            </a:schemeClr>
                          </a:solidFill>
                        </a:rPr>
                        <a:t>17.70</a:t>
                      </a:r>
                      <a:endParaRPr sz="2400" u="none" strike="noStrike" cap="none" dirty="0">
                        <a:solidFill>
                          <a:schemeClr val="bg2">
                            <a:lumMod val="50000"/>
                          </a:schemeClr>
                        </a:solidFill>
                      </a:endParaRPr>
                    </a:p>
                  </a:txBody>
                  <a:tcPr marL="91450" marR="91450" marT="45725" marB="45725"/>
                </a:tc>
                <a:extLst>
                  <a:ext uri="{0D108BD9-81ED-4DB2-BD59-A6C34878D82A}">
                    <a16:rowId xmlns="" xmlns:a16="http://schemas.microsoft.com/office/drawing/2014/main" val="4192828203"/>
                  </a:ext>
                </a:extLst>
              </a:tr>
            </a:tbl>
          </a:graphicData>
        </a:graphic>
      </p:graphicFrame>
      <p:sp>
        <p:nvSpPr>
          <p:cNvPr id="4" name="Rectangle 3"/>
          <p:cNvSpPr/>
          <p:nvPr/>
        </p:nvSpPr>
        <p:spPr>
          <a:xfrm>
            <a:off x="3978303" y="585540"/>
            <a:ext cx="3815196" cy="707886"/>
          </a:xfrm>
          <a:prstGeom prst="rect">
            <a:avLst/>
          </a:prstGeom>
        </p:spPr>
        <p:txBody>
          <a:bodyPr wrap="square">
            <a:spAutoFit/>
          </a:bodyPr>
          <a:lstStyle/>
          <a:p>
            <a:pPr algn="ctr"/>
            <a:r>
              <a:rPr lang="en-IN" sz="4000" b="1" smtClean="0">
                <a:solidFill>
                  <a:schemeClr val="bg1"/>
                </a:solidFill>
                <a:latin typeface="Adobe Devanagari" panose="02040503050201020203" pitchFamily="18" charset="0"/>
                <a:cs typeface="Adobe Devanagari" panose="02040503050201020203" pitchFamily="18" charset="0"/>
              </a:rPr>
              <a:t>EXAM RESULTS</a:t>
            </a:r>
            <a:endParaRPr lang="en-IN" sz="4000" b="1">
              <a:solidFill>
                <a:schemeClr val="bg1"/>
              </a:solidFill>
              <a:latin typeface="Adobe Devanagari" panose="02040503050201020203" pitchFamily="18" charset="0"/>
              <a:cs typeface="Adobe Devanagari" panose="02040503050201020203" pitchFamily="18" charset="0"/>
            </a:endParaRPr>
          </a:p>
        </p:txBody>
      </p:sp>
    </p:spTree>
    <p:extLst>
      <p:ext uri="{BB962C8B-B14F-4D97-AF65-F5344CB8AC3E}">
        <p14:creationId xmlns="" xmlns:p14="http://schemas.microsoft.com/office/powerpoint/2010/main" val="93699025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Academic performance and personalizsed instruction about your mentee to the parents."/>
          <p:cNvSpPr/>
          <p:nvPr/>
        </p:nvSpPr>
        <p:spPr>
          <a:xfrm>
            <a:off x="339635" y="876051"/>
            <a:ext cx="11377748" cy="5348902"/>
          </a:xfrm>
          <a:prstGeom prst="rect">
            <a:avLst/>
          </a:prstGeom>
          <a:solidFill>
            <a:schemeClr val="bg1">
              <a:lumMod val="95000"/>
            </a:schemeClr>
          </a:solidFill>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lvl="0" algn="just">
              <a:lnSpc>
                <a:spcPct val="150000"/>
              </a:lnSpc>
              <a:buSzPts val="3600"/>
            </a:pPr>
            <a:r>
              <a:rPr lang="en-US" sz="1800" b="1" dirty="0" smtClean="0">
                <a:solidFill>
                  <a:srgbClr val="0E101A"/>
                </a:solidFill>
              </a:rPr>
              <a:t>Dear Parent, </a:t>
            </a:r>
          </a:p>
          <a:p>
            <a:pPr lvl="0" algn="just">
              <a:lnSpc>
                <a:spcPct val="150000"/>
              </a:lnSpc>
              <a:buSzPts val="3600"/>
            </a:pPr>
            <a:r>
              <a:rPr lang="en-US" sz="1800" b="1" dirty="0" err="1" smtClean="0">
                <a:solidFill>
                  <a:srgbClr val="151515"/>
                </a:solidFill>
                <a:latin typeface="Helvetica Neue"/>
                <a:ea typeface="Helvetica Neue"/>
                <a:cs typeface="Helvetica Neue"/>
                <a:sym typeface="Helvetica Neue"/>
              </a:rPr>
              <a:t>Vamsi</a:t>
            </a:r>
            <a:r>
              <a:rPr lang="en-US" sz="1800" b="1" dirty="0" smtClean="0">
                <a:solidFill>
                  <a:srgbClr val="151515"/>
                </a:solidFill>
                <a:latin typeface="Helvetica Neue"/>
                <a:ea typeface="Helvetica Neue"/>
                <a:cs typeface="Helvetica Neue"/>
                <a:sym typeface="Helvetica Neue"/>
              </a:rPr>
              <a:t> Krishna</a:t>
            </a:r>
            <a:r>
              <a:rPr lang="en-US" sz="1800" b="1" dirty="0" smtClean="0">
                <a:solidFill>
                  <a:srgbClr val="0E101A"/>
                </a:solidFill>
              </a:rPr>
              <a:t> is an inquirer. He got 100% attendance in slot-D this week. I appreciate him. He has scored average marks on daily tests, capable of more. His </a:t>
            </a:r>
            <a:r>
              <a:rPr lang="en-US" sz="1800" b="1" dirty="0" err="1" smtClean="0">
                <a:solidFill>
                  <a:srgbClr val="0E101A"/>
                </a:solidFill>
              </a:rPr>
              <a:t>slotD</a:t>
            </a:r>
            <a:r>
              <a:rPr lang="en-US" sz="1800" b="1" dirty="0" smtClean="0">
                <a:solidFill>
                  <a:srgbClr val="0E101A"/>
                </a:solidFill>
              </a:rPr>
              <a:t> faculty said It would be appreciable if he comes in proper dress code and clean shave. He is obedient and behaves politely in class. His performance in the class is Good. Still, he can do better. He was present for the mentor meeting, conducted on 10.09.2022. </a:t>
            </a:r>
            <a:r>
              <a:rPr lang="en-US" sz="1800" b="1" dirty="0" smtClean="0">
                <a:solidFill>
                  <a:srgbClr val="0E101A"/>
                </a:solidFill>
                <a:latin typeface="Arial" pitchFamily="34" charset="0"/>
                <a:ea typeface="Helvetica Neue"/>
                <a:cs typeface="Arial" pitchFamily="34" charset="0"/>
                <a:sym typeface="Helvetica Neue"/>
              </a:rPr>
              <a:t>Kindly find his revised class timing  given below- </a:t>
            </a:r>
          </a:p>
          <a:p>
            <a:pPr lvl="0" algn="just">
              <a:lnSpc>
                <a:spcPct val="150000"/>
              </a:lnSpc>
            </a:pPr>
            <a:r>
              <a:rPr lang="en-US" sz="1800" b="1" dirty="0" smtClean="0">
                <a:solidFill>
                  <a:srgbClr val="0E101A"/>
                </a:solidFill>
                <a:latin typeface="Arial" pitchFamily="34" charset="0"/>
                <a:ea typeface="Helvetica Neue"/>
                <a:cs typeface="Arial" pitchFamily="34" charset="0"/>
                <a:sym typeface="Helvetica Neue"/>
              </a:rPr>
              <a:t>8.00 Attendance, </a:t>
            </a:r>
          </a:p>
          <a:p>
            <a:pPr lvl="0" algn="just">
              <a:lnSpc>
                <a:spcPct val="150000"/>
              </a:lnSpc>
            </a:pPr>
            <a:r>
              <a:rPr lang="en-US" sz="1800" b="1" dirty="0" smtClean="0">
                <a:solidFill>
                  <a:srgbClr val="0E101A"/>
                </a:solidFill>
                <a:latin typeface="Arial" pitchFamily="34" charset="0"/>
                <a:ea typeface="Helvetica Neue"/>
                <a:cs typeface="Arial" pitchFamily="34" charset="0"/>
                <a:sym typeface="Helvetica Neue"/>
              </a:rPr>
              <a:t>8.10 to 8.40 am  Daily test, </a:t>
            </a:r>
          </a:p>
          <a:p>
            <a:pPr lvl="0" algn="just">
              <a:lnSpc>
                <a:spcPct val="150000"/>
              </a:lnSpc>
            </a:pPr>
            <a:r>
              <a:rPr lang="en-US" sz="1800" b="1" dirty="0" smtClean="0">
                <a:solidFill>
                  <a:srgbClr val="0E101A"/>
                </a:solidFill>
                <a:latin typeface="Arial" pitchFamily="34" charset="0"/>
                <a:ea typeface="Helvetica Neue"/>
                <a:cs typeface="Arial" pitchFamily="34" charset="0"/>
                <a:sym typeface="Helvetica Neue"/>
              </a:rPr>
              <a:t>8.40 am to 11.00 am. ( Analytical questions, gate questions and others), </a:t>
            </a:r>
          </a:p>
          <a:p>
            <a:pPr lvl="0" algn="just">
              <a:lnSpc>
                <a:spcPct val="150000"/>
              </a:lnSpc>
            </a:pPr>
            <a:r>
              <a:rPr lang="en-US" sz="1800" b="1" dirty="0" smtClean="0">
                <a:solidFill>
                  <a:srgbClr val="0E101A"/>
                </a:solidFill>
                <a:latin typeface="Arial" pitchFamily="34" charset="0"/>
                <a:ea typeface="Helvetica Neue"/>
                <a:cs typeface="Arial" pitchFamily="34" charset="0"/>
                <a:sym typeface="Helvetica Neue"/>
              </a:rPr>
              <a:t>11.00 AM to 12.00 AM Lab, </a:t>
            </a:r>
          </a:p>
          <a:p>
            <a:pPr lvl="0" algn="just">
              <a:lnSpc>
                <a:spcPct val="150000"/>
              </a:lnSpc>
            </a:pPr>
            <a:r>
              <a:rPr lang="en-US" sz="1800" b="1" dirty="0" smtClean="0">
                <a:solidFill>
                  <a:srgbClr val="0E101A"/>
                </a:solidFill>
                <a:latin typeface="Arial" pitchFamily="34" charset="0"/>
                <a:ea typeface="Helvetica Neue"/>
                <a:cs typeface="Arial" pitchFamily="34" charset="0"/>
                <a:sym typeface="Helvetica Neue"/>
              </a:rPr>
              <a:t>Lunch Break : 12.00 to 1 PM, </a:t>
            </a:r>
          </a:p>
          <a:p>
            <a:pPr lvl="0" algn="just">
              <a:lnSpc>
                <a:spcPct val="150000"/>
              </a:lnSpc>
            </a:pPr>
            <a:r>
              <a:rPr lang="en-US" sz="1800" b="1" dirty="0" smtClean="0">
                <a:solidFill>
                  <a:srgbClr val="0E101A"/>
                </a:solidFill>
                <a:latin typeface="Arial" pitchFamily="34" charset="0"/>
                <a:ea typeface="Helvetica Neue"/>
                <a:cs typeface="Arial" pitchFamily="34" charset="0"/>
                <a:sym typeface="Helvetica Neue"/>
              </a:rPr>
              <a:t>1.00 PM to 3.00 PM continue Lab</a:t>
            </a:r>
          </a:p>
          <a:p>
            <a:pPr lvl="0" algn="just">
              <a:lnSpc>
                <a:spcPct val="150000"/>
              </a:lnSpc>
              <a:buClr>
                <a:srgbClr val="000000"/>
              </a:buClr>
              <a:buSzPts val="3600"/>
            </a:pPr>
            <a:endParaRPr lang="en-US" sz="1800" b="1" dirty="0" smtClean="0">
              <a:solidFill>
                <a:srgbClr val="0E101A"/>
              </a:solidFill>
            </a:endParaRPr>
          </a:p>
          <a:p>
            <a:pPr algn="ctr"/>
            <a:r>
              <a:rPr lang="en-US" sz="1800" b="1" dirty="0" smtClean="0">
                <a:solidFill>
                  <a:schemeClr val="bg2">
                    <a:lumMod val="10000"/>
                  </a:schemeClr>
                </a:solidFill>
              </a:rPr>
              <a:t>. </a:t>
            </a:r>
            <a:endParaRPr lang="en-US" sz="1800" b="1" dirty="0">
              <a:solidFill>
                <a:schemeClr val="bg2">
                  <a:lumMod val="10000"/>
                </a:schemeClr>
              </a:solidFill>
            </a:endParaRPr>
          </a:p>
        </p:txBody>
      </p:sp>
    </p:spTree>
    <p:extLst>
      <p:ext uri="{BB962C8B-B14F-4D97-AF65-F5344CB8AC3E}">
        <p14:creationId xmlns="" xmlns:p14="http://schemas.microsoft.com/office/powerpoint/2010/main" val="363027954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Academic performance and personalizsed instruction about your mentee to the parents.">
            <a:extLst>
              <a:ext uri="{FF2B5EF4-FFF2-40B4-BE49-F238E27FC236}">
                <a16:creationId xmlns="" xmlns:a16="http://schemas.microsoft.com/office/drawing/2014/main" id="{464E7477-ED03-025C-3DD2-AE6D9F8BD06B}"/>
              </a:ext>
            </a:extLst>
          </p:cNvPr>
          <p:cNvSpPr/>
          <p:nvPr/>
        </p:nvSpPr>
        <p:spPr>
          <a:xfrm>
            <a:off x="1280942" y="692380"/>
            <a:ext cx="4697831" cy="943897"/>
          </a:xfrm>
          <a:prstGeom prst="rect">
            <a:avLst/>
          </a:prstGeom>
          <a:solidFill>
            <a:schemeClr val="bg1">
              <a:lumMod val="95000"/>
            </a:schemeClr>
          </a:solidFill>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endParaRPr lang="en-US" b="1">
              <a:solidFill>
                <a:schemeClr val="bg2">
                  <a:lumMod val="10000"/>
                </a:schemeClr>
              </a:solidFill>
            </a:endParaRPr>
          </a:p>
        </p:txBody>
      </p:sp>
      <p:sp>
        <p:nvSpPr>
          <p:cNvPr id="4" name="TextBox 3">
            <a:extLst>
              <a:ext uri="{FF2B5EF4-FFF2-40B4-BE49-F238E27FC236}">
                <a16:creationId xmlns="" xmlns:a16="http://schemas.microsoft.com/office/drawing/2014/main" id="{6B6D3EBD-08BD-99BA-39E6-2973CA290660}"/>
              </a:ext>
            </a:extLst>
          </p:cNvPr>
          <p:cNvSpPr txBox="1"/>
          <p:nvPr/>
        </p:nvSpPr>
        <p:spPr>
          <a:xfrm>
            <a:off x="1503127" y="897100"/>
            <a:ext cx="4229463" cy="4770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a:r>
              <a:rPr lang="en-IN" sz="2500" b="1">
                <a:solidFill>
                  <a:srgbClr val="000000"/>
                </a:solidFill>
                <a:latin typeface="Myriad Pro" panose="020B0503030403020204" pitchFamily="34" charset="0"/>
              </a:rPr>
              <a:t>MENTEE RESPONSE</a:t>
            </a:r>
          </a:p>
        </p:txBody>
      </p:sp>
      <p:sp>
        <p:nvSpPr>
          <p:cNvPr id="6" name="Academic performance and personalizsed instruction about your mentee to the parents.">
            <a:extLst>
              <a:ext uri="{FF2B5EF4-FFF2-40B4-BE49-F238E27FC236}">
                <a16:creationId xmlns="" xmlns:a16="http://schemas.microsoft.com/office/drawing/2014/main" id="{464E7477-ED03-025C-3DD2-AE6D9F8BD06B}"/>
              </a:ext>
            </a:extLst>
          </p:cNvPr>
          <p:cNvSpPr/>
          <p:nvPr/>
        </p:nvSpPr>
        <p:spPr>
          <a:xfrm>
            <a:off x="1280942" y="1947940"/>
            <a:ext cx="4697831" cy="4234497"/>
          </a:xfrm>
          <a:prstGeom prst="rect">
            <a:avLst/>
          </a:prstGeom>
          <a:solidFill>
            <a:schemeClr val="bg1">
              <a:lumMod val="95000"/>
            </a:schemeClr>
          </a:solidFill>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r>
              <a:rPr lang="en-US" sz="2000" b="1">
                <a:solidFill>
                  <a:schemeClr val="bg2">
                    <a:lumMod val="10000"/>
                  </a:schemeClr>
                </a:solidFill>
              </a:rPr>
              <a:t>text</a:t>
            </a:r>
          </a:p>
        </p:txBody>
      </p:sp>
      <p:sp>
        <p:nvSpPr>
          <p:cNvPr id="8" name="Academic performance and personalizsed instruction about your mentee to the parents.">
            <a:extLst>
              <a:ext uri="{FF2B5EF4-FFF2-40B4-BE49-F238E27FC236}">
                <a16:creationId xmlns="" xmlns:a16="http://schemas.microsoft.com/office/drawing/2014/main" id="{464E7477-ED03-025C-3DD2-AE6D9F8BD06B}"/>
              </a:ext>
            </a:extLst>
          </p:cNvPr>
          <p:cNvSpPr/>
          <p:nvPr/>
        </p:nvSpPr>
        <p:spPr>
          <a:xfrm>
            <a:off x="6413808" y="1947939"/>
            <a:ext cx="4697831" cy="4234497"/>
          </a:xfrm>
          <a:prstGeom prst="rect">
            <a:avLst/>
          </a:prstGeom>
          <a:solidFill>
            <a:schemeClr val="bg1">
              <a:lumMod val="95000"/>
            </a:schemeClr>
          </a:solidFill>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r>
              <a:rPr lang="en-US" sz="2000" b="1">
                <a:solidFill>
                  <a:schemeClr val="bg2">
                    <a:lumMod val="10000"/>
                  </a:schemeClr>
                </a:solidFill>
              </a:rPr>
              <a:t>text</a:t>
            </a:r>
          </a:p>
        </p:txBody>
      </p:sp>
      <p:sp>
        <p:nvSpPr>
          <p:cNvPr id="11" name="Academic performance and personalizsed instruction about your mentee to the parents.">
            <a:extLst>
              <a:ext uri="{FF2B5EF4-FFF2-40B4-BE49-F238E27FC236}">
                <a16:creationId xmlns="" xmlns:a16="http://schemas.microsoft.com/office/drawing/2014/main" id="{464E7477-ED03-025C-3DD2-AE6D9F8BD06B}"/>
              </a:ext>
            </a:extLst>
          </p:cNvPr>
          <p:cNvSpPr/>
          <p:nvPr/>
        </p:nvSpPr>
        <p:spPr>
          <a:xfrm>
            <a:off x="6413808" y="692380"/>
            <a:ext cx="4697831" cy="943897"/>
          </a:xfrm>
          <a:prstGeom prst="rect">
            <a:avLst/>
          </a:prstGeom>
          <a:solidFill>
            <a:schemeClr val="bg1">
              <a:lumMod val="95000"/>
            </a:schemeClr>
          </a:solidFill>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endParaRPr lang="en-US" b="1">
              <a:solidFill>
                <a:schemeClr val="bg2">
                  <a:lumMod val="10000"/>
                </a:schemeClr>
              </a:solidFill>
            </a:endParaRPr>
          </a:p>
        </p:txBody>
      </p:sp>
      <p:sp>
        <p:nvSpPr>
          <p:cNvPr id="12" name="TextBox 11">
            <a:extLst>
              <a:ext uri="{FF2B5EF4-FFF2-40B4-BE49-F238E27FC236}">
                <a16:creationId xmlns="" xmlns:a16="http://schemas.microsoft.com/office/drawing/2014/main" id="{6B6D3EBD-08BD-99BA-39E6-2973CA290660}"/>
              </a:ext>
            </a:extLst>
          </p:cNvPr>
          <p:cNvSpPr txBox="1"/>
          <p:nvPr/>
        </p:nvSpPr>
        <p:spPr>
          <a:xfrm>
            <a:off x="6635993" y="897100"/>
            <a:ext cx="4229463" cy="4770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a:r>
              <a:rPr lang="en-IN" sz="2500" b="1" smtClean="0">
                <a:solidFill>
                  <a:srgbClr val="000000"/>
                </a:solidFill>
                <a:latin typeface="Myriad Pro" panose="020B0503030403020204" pitchFamily="34" charset="0"/>
              </a:rPr>
              <a:t>PARANTS RESPONSE</a:t>
            </a:r>
            <a:endParaRPr lang="en-IN" sz="2500" b="1">
              <a:solidFill>
                <a:srgbClr val="000000"/>
              </a:solidFill>
              <a:latin typeface="Myriad Pro" panose="020B0503030403020204" pitchFamily="34" charset="0"/>
            </a:endParaRPr>
          </a:p>
        </p:txBody>
      </p:sp>
    </p:spTree>
    <p:extLst>
      <p:ext uri="{BB962C8B-B14F-4D97-AF65-F5344CB8AC3E}">
        <p14:creationId xmlns="" xmlns:p14="http://schemas.microsoft.com/office/powerpoint/2010/main" val="9822641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1578302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8663208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6299331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39810490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 xmlns:p14="http://schemas.microsoft.com/office/powerpoint/2010/main" val="118933617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6826</TotalTime>
  <Words>230</Words>
  <Application>Microsoft Office PowerPoint</Application>
  <PresentationFormat>Custom</PresentationFormat>
  <Paragraphs>45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Welcome</dc:creator>
  <cp:lastModifiedBy>Admin</cp:lastModifiedBy>
  <cp:revision>1169</cp:revision>
  <dcterms:created xsi:type="dcterms:W3CDTF">2022-05-05T06:13:00Z</dcterms:created>
  <dcterms:modified xsi:type="dcterms:W3CDTF">2022-09-10T19:50:12Z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BB3DB0895B264D8C8778C9F6A569D822</vt:lpwstr>
  </property>
  <property fmtid="{D5CDD505-2E9C-101B-9397-08002B2CF9AE}" pid="3" name="KSOProductBuildVer">
    <vt:lpwstr>1033-11.2.0.11128</vt:lpwstr>
  </property>
</Properties>
</file>