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3" r:id="rId1"/>
  </p:sldMasterIdLst>
  <p:notesMasterIdLst>
    <p:notesMasterId r:id="rId20"/>
  </p:notesMasterIdLst>
  <p:sldIdLst>
    <p:sldId id="256" r:id="rId2"/>
    <p:sldId id="266" r:id="rId3"/>
    <p:sldId id="267" r:id="rId4"/>
    <p:sldId id="268" r:id="rId5"/>
    <p:sldId id="259" r:id="rId6"/>
    <p:sldId id="270" r:id="rId7"/>
    <p:sldId id="280" r:id="rId8"/>
    <p:sldId id="281" r:id="rId9"/>
    <p:sldId id="273" r:id="rId10"/>
    <p:sldId id="274" r:id="rId11"/>
    <p:sldId id="275" r:id="rId12"/>
    <p:sldId id="276" r:id="rId13"/>
    <p:sldId id="278" r:id="rId14"/>
    <p:sldId id="271" r:id="rId15"/>
    <p:sldId id="272" r:id="rId16"/>
    <p:sldId id="279" r:id="rId17"/>
    <p:sldId id="269" r:id="rId18"/>
    <p:sldId id="265" r:id="rId19"/>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531" autoAdjust="0"/>
  </p:normalViewPr>
  <p:slideViewPr>
    <p:cSldViewPr>
      <p:cViewPr varScale="1">
        <p:scale>
          <a:sx n="88" d="100"/>
          <a:sy n="88" d="100"/>
        </p:scale>
        <p:origin x="46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CF1DE0F-F687-4674-A869-307927268E89}" type="datetimeFigureOut">
              <a:rPr lang="en-IN" smtClean="0"/>
              <a:t>01-11-2023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E63C611-3765-4FDA-8A6B-41E8D6A74F14}" type="slidenum">
              <a:rPr lang="en-IN" smtClean="0"/>
              <a:t>‹#›</a:t>
            </a:fld>
            <a:endParaRPr lang="en-IN"/>
          </a:p>
        </p:txBody>
      </p:sp>
    </p:spTree>
    <p:extLst>
      <p:ext uri="{BB962C8B-B14F-4D97-AF65-F5344CB8AC3E}">
        <p14:creationId xmlns:p14="http://schemas.microsoft.com/office/powerpoint/2010/main" val="843223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63C611-3765-4FDA-8A6B-41E8D6A74F14}" type="slidenum">
              <a:rPr lang="en-IN" smtClean="0"/>
              <a:t>4</a:t>
            </a:fld>
            <a:endParaRPr lang="en-IN"/>
          </a:p>
        </p:txBody>
      </p:sp>
    </p:spTree>
    <p:extLst>
      <p:ext uri="{BB962C8B-B14F-4D97-AF65-F5344CB8AC3E}">
        <p14:creationId xmlns:p14="http://schemas.microsoft.com/office/powerpoint/2010/main" val="2802465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77862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77369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46664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56494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59013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47768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91297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33070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97202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8305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20174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8160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1659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06734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13098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77594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1D8BD707-D9CF-40AE-B4C6-C98DA3205C09}" type="datetimeFigureOut">
              <a:rPr lang="en-US" smtClean="0"/>
              <a:t>11/1/2023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13423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D8BD707-D9CF-40AE-B4C6-C98DA3205C09}" type="datetimeFigureOut">
              <a:rPr lang="en-US" smtClean="0"/>
              <a:t>11/1/2023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529632524"/>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0" y="1752600"/>
            <a:ext cx="8153400" cy="289823"/>
          </a:xfrm>
          <a:prstGeom prst="rect">
            <a:avLst/>
          </a:prstGeom>
        </p:spPr>
        <p:txBody>
          <a:bodyPr vert="horz" wrap="square" lIns="0" tIns="12700" rIns="0" bIns="0" rtlCol="0">
            <a:spAutoFit/>
          </a:bodyPr>
          <a:lstStyle/>
          <a:p>
            <a:pPr marL="12700">
              <a:lnSpc>
                <a:spcPct val="100000"/>
              </a:lnSpc>
              <a:spcBef>
                <a:spcPts val="100"/>
              </a:spcBef>
            </a:pPr>
            <a:r>
              <a:rPr sz="1800" b="1" spc="-105" dirty="0">
                <a:latin typeface="Georgia"/>
                <a:cs typeface="Georgia"/>
              </a:rPr>
              <a:t>D</a:t>
            </a:r>
            <a:r>
              <a:rPr sz="1800" b="1" spc="-75" dirty="0">
                <a:latin typeface="Georgia"/>
                <a:cs typeface="Georgia"/>
              </a:rPr>
              <a:t>E</a:t>
            </a:r>
            <a:r>
              <a:rPr sz="1800" b="1" spc="-215" dirty="0">
                <a:latin typeface="Georgia"/>
                <a:cs typeface="Georgia"/>
              </a:rPr>
              <a:t>P</a:t>
            </a:r>
            <a:r>
              <a:rPr sz="1800" b="1" spc="-95" dirty="0">
                <a:latin typeface="Georgia"/>
                <a:cs typeface="Georgia"/>
              </a:rPr>
              <a:t>A</a:t>
            </a:r>
            <a:r>
              <a:rPr sz="1800" b="1" spc="-240" dirty="0">
                <a:latin typeface="Georgia"/>
                <a:cs typeface="Georgia"/>
              </a:rPr>
              <a:t>R</a:t>
            </a:r>
            <a:r>
              <a:rPr sz="1800" b="1" spc="-15" dirty="0">
                <a:latin typeface="Georgia"/>
                <a:cs typeface="Georgia"/>
              </a:rPr>
              <a:t>T</a:t>
            </a:r>
            <a:r>
              <a:rPr sz="1800" b="1" spc="15" dirty="0">
                <a:latin typeface="Georgia"/>
                <a:cs typeface="Georgia"/>
              </a:rPr>
              <a:t>M</a:t>
            </a:r>
            <a:r>
              <a:rPr sz="1800" b="1" spc="-105" dirty="0">
                <a:latin typeface="Georgia"/>
                <a:cs typeface="Georgia"/>
              </a:rPr>
              <a:t>E</a:t>
            </a:r>
            <a:r>
              <a:rPr sz="1800" b="1" spc="-165" dirty="0">
                <a:latin typeface="Georgia"/>
                <a:cs typeface="Georgia"/>
              </a:rPr>
              <a:t>N</a:t>
            </a:r>
            <a:r>
              <a:rPr sz="1800" b="1" spc="120" dirty="0">
                <a:latin typeface="Georgia"/>
                <a:cs typeface="Georgia"/>
              </a:rPr>
              <a:t>T</a:t>
            </a:r>
            <a:r>
              <a:rPr sz="1800" b="1" spc="-85" dirty="0">
                <a:latin typeface="Georgia"/>
                <a:cs typeface="Georgia"/>
              </a:rPr>
              <a:t> </a:t>
            </a:r>
            <a:r>
              <a:rPr sz="1800" b="1" spc="-130" dirty="0">
                <a:latin typeface="Georgia"/>
                <a:cs typeface="Georgia"/>
              </a:rPr>
              <a:t>O</a:t>
            </a:r>
            <a:r>
              <a:rPr sz="1800" b="1" spc="-105" dirty="0">
                <a:latin typeface="Georgia"/>
                <a:cs typeface="Georgia"/>
              </a:rPr>
              <a:t>F</a:t>
            </a:r>
            <a:r>
              <a:rPr sz="1800" b="1" spc="10" dirty="0">
                <a:latin typeface="Georgia"/>
                <a:cs typeface="Georgia"/>
              </a:rPr>
              <a:t> </a:t>
            </a:r>
            <a:r>
              <a:rPr lang="en-US" b="1" spc="-135" dirty="0">
                <a:latin typeface="Georgia"/>
                <a:cs typeface="Georgia"/>
              </a:rPr>
              <a:t>COMPUTER SCIENCE AND ENGINEETRING</a:t>
            </a:r>
            <a:endParaRPr sz="1800" dirty="0">
              <a:latin typeface="Georgia"/>
              <a:cs typeface="Georgia"/>
            </a:endParaRPr>
          </a:p>
        </p:txBody>
      </p:sp>
      <p:sp>
        <p:nvSpPr>
          <p:cNvPr id="3" name="object 3"/>
          <p:cNvSpPr txBox="1">
            <a:spLocks noGrp="1"/>
          </p:cNvSpPr>
          <p:nvPr>
            <p:ph type="title"/>
          </p:nvPr>
        </p:nvSpPr>
        <p:spPr>
          <a:xfrm>
            <a:off x="756602" y="2583261"/>
            <a:ext cx="5796598" cy="324448"/>
          </a:xfrm>
          <a:prstGeom prst="rect">
            <a:avLst/>
          </a:prstGeom>
        </p:spPr>
        <p:txBody>
          <a:bodyPr vert="horz" wrap="square" lIns="0" tIns="16510" rIns="0" bIns="0" rtlCol="0">
            <a:spAutoFit/>
          </a:bodyPr>
          <a:lstStyle/>
          <a:p>
            <a:pPr marL="12700">
              <a:lnSpc>
                <a:spcPct val="100000"/>
              </a:lnSpc>
              <a:spcBef>
                <a:spcPts val="130"/>
              </a:spcBef>
            </a:pPr>
            <a:r>
              <a:rPr sz="2000" b="1" spc="-130" dirty="0">
                <a:solidFill>
                  <a:schemeClr val="tx1"/>
                </a:solidFill>
                <a:latin typeface="Georgia"/>
                <a:cs typeface="Georgia"/>
              </a:rPr>
              <a:t>P</a:t>
            </a:r>
            <a:r>
              <a:rPr sz="2000" b="1" spc="-300" dirty="0">
                <a:solidFill>
                  <a:schemeClr val="tx1"/>
                </a:solidFill>
                <a:latin typeface="Georgia"/>
                <a:cs typeface="Georgia"/>
              </a:rPr>
              <a:t>r</a:t>
            </a:r>
            <a:r>
              <a:rPr sz="2000" b="1" spc="-150" dirty="0">
                <a:solidFill>
                  <a:schemeClr val="tx1"/>
                </a:solidFill>
                <a:latin typeface="Georgia"/>
                <a:cs typeface="Georgia"/>
              </a:rPr>
              <a:t>o</a:t>
            </a:r>
            <a:r>
              <a:rPr sz="2000" b="1" spc="-95" dirty="0">
                <a:solidFill>
                  <a:schemeClr val="tx1"/>
                </a:solidFill>
                <a:latin typeface="Georgia"/>
                <a:cs typeface="Georgia"/>
              </a:rPr>
              <a:t>j</a:t>
            </a:r>
            <a:r>
              <a:rPr sz="2000" b="1" spc="-150" dirty="0">
                <a:solidFill>
                  <a:schemeClr val="tx1"/>
                </a:solidFill>
                <a:latin typeface="Georgia"/>
                <a:cs typeface="Georgia"/>
              </a:rPr>
              <a:t>e</a:t>
            </a:r>
            <a:r>
              <a:rPr sz="2000" b="1" spc="-114" dirty="0">
                <a:solidFill>
                  <a:schemeClr val="tx1"/>
                </a:solidFill>
                <a:latin typeface="Georgia"/>
                <a:cs typeface="Georgia"/>
              </a:rPr>
              <a:t>c</a:t>
            </a:r>
            <a:r>
              <a:rPr sz="2000" b="1" spc="-15" dirty="0">
                <a:solidFill>
                  <a:schemeClr val="tx1"/>
                </a:solidFill>
                <a:latin typeface="Georgia"/>
                <a:cs typeface="Georgia"/>
              </a:rPr>
              <a:t>t </a:t>
            </a:r>
            <a:r>
              <a:rPr sz="2000" b="1" spc="-260" dirty="0">
                <a:solidFill>
                  <a:schemeClr val="tx1"/>
                </a:solidFill>
                <a:latin typeface="Georgia"/>
                <a:cs typeface="Georgia"/>
              </a:rPr>
              <a:t>n</a:t>
            </a:r>
            <a:r>
              <a:rPr sz="2000" b="1" spc="-215" dirty="0">
                <a:solidFill>
                  <a:schemeClr val="tx1"/>
                </a:solidFill>
                <a:latin typeface="Georgia"/>
                <a:cs typeface="Georgia"/>
              </a:rPr>
              <a:t>a</a:t>
            </a:r>
            <a:r>
              <a:rPr sz="2000" b="1" spc="-385" dirty="0">
                <a:solidFill>
                  <a:schemeClr val="tx1"/>
                </a:solidFill>
                <a:latin typeface="Georgia"/>
                <a:cs typeface="Georgia"/>
              </a:rPr>
              <a:t>m</a:t>
            </a:r>
            <a:r>
              <a:rPr sz="2000" b="1" spc="-175" dirty="0">
                <a:solidFill>
                  <a:schemeClr val="tx1"/>
                </a:solidFill>
                <a:latin typeface="Georgia"/>
                <a:cs typeface="Georgia"/>
              </a:rPr>
              <a:t>e</a:t>
            </a:r>
            <a:r>
              <a:rPr sz="2000" b="1" spc="-55" dirty="0">
                <a:solidFill>
                  <a:schemeClr val="tx1"/>
                </a:solidFill>
                <a:latin typeface="Georgia"/>
                <a:cs typeface="Georgia"/>
              </a:rPr>
              <a:t> </a:t>
            </a:r>
            <a:r>
              <a:rPr sz="1800" b="1" dirty="0">
                <a:solidFill>
                  <a:schemeClr val="tx1"/>
                </a:solidFill>
                <a:latin typeface="Arial"/>
                <a:cs typeface="Arial"/>
              </a:rPr>
              <a:t>:</a:t>
            </a:r>
            <a:r>
              <a:rPr sz="1800" b="1" spc="-130" dirty="0">
                <a:solidFill>
                  <a:schemeClr val="tx1"/>
                </a:solidFill>
                <a:latin typeface="Arial"/>
                <a:cs typeface="Arial"/>
              </a:rPr>
              <a:t> </a:t>
            </a:r>
            <a:r>
              <a:rPr sz="1800" spc="-75" dirty="0">
                <a:solidFill>
                  <a:schemeClr val="tx1"/>
                </a:solidFill>
                <a:latin typeface="Arial MT"/>
                <a:cs typeface="Arial MT"/>
              </a:rPr>
              <a:t>A</a:t>
            </a:r>
            <a:r>
              <a:rPr sz="1800" spc="-30" dirty="0">
                <a:solidFill>
                  <a:schemeClr val="tx1"/>
                </a:solidFill>
                <a:latin typeface="Arial MT"/>
                <a:cs typeface="Arial MT"/>
              </a:rPr>
              <a:t>i</a:t>
            </a:r>
            <a:r>
              <a:rPr sz="1800" dirty="0">
                <a:solidFill>
                  <a:schemeClr val="tx1"/>
                </a:solidFill>
                <a:latin typeface="Arial MT"/>
                <a:cs typeface="Arial MT"/>
              </a:rPr>
              <a:t>r</a:t>
            </a:r>
            <a:r>
              <a:rPr sz="1800" spc="95" dirty="0">
                <a:solidFill>
                  <a:schemeClr val="tx1"/>
                </a:solidFill>
                <a:latin typeface="Arial MT"/>
                <a:cs typeface="Arial MT"/>
              </a:rPr>
              <a:t> </a:t>
            </a:r>
            <a:r>
              <a:rPr sz="1800" spc="20" dirty="0">
                <a:solidFill>
                  <a:schemeClr val="tx1"/>
                </a:solidFill>
                <a:latin typeface="Arial MT"/>
                <a:cs typeface="Arial MT"/>
              </a:rPr>
              <a:t>Q</a:t>
            </a:r>
            <a:r>
              <a:rPr sz="1800" spc="45" dirty="0">
                <a:solidFill>
                  <a:schemeClr val="tx1"/>
                </a:solidFill>
                <a:latin typeface="Arial MT"/>
                <a:cs typeface="Arial MT"/>
              </a:rPr>
              <a:t>u</a:t>
            </a:r>
            <a:r>
              <a:rPr sz="1800" spc="-30" dirty="0">
                <a:solidFill>
                  <a:schemeClr val="tx1"/>
                </a:solidFill>
                <a:latin typeface="Arial MT"/>
                <a:cs typeface="Arial MT"/>
              </a:rPr>
              <a:t>a</a:t>
            </a:r>
            <a:r>
              <a:rPr sz="1800" spc="45" dirty="0">
                <a:solidFill>
                  <a:schemeClr val="tx1"/>
                </a:solidFill>
                <a:latin typeface="Arial MT"/>
                <a:cs typeface="Arial MT"/>
              </a:rPr>
              <a:t>l</a:t>
            </a:r>
            <a:r>
              <a:rPr sz="1800" spc="-30" dirty="0">
                <a:solidFill>
                  <a:schemeClr val="tx1"/>
                </a:solidFill>
                <a:latin typeface="Arial MT"/>
                <a:cs typeface="Arial MT"/>
              </a:rPr>
              <a:t>i</a:t>
            </a:r>
            <a:r>
              <a:rPr sz="1800" spc="20" dirty="0">
                <a:solidFill>
                  <a:schemeClr val="tx1"/>
                </a:solidFill>
                <a:latin typeface="Arial MT"/>
                <a:cs typeface="Arial MT"/>
              </a:rPr>
              <a:t>t</a:t>
            </a:r>
            <a:r>
              <a:rPr sz="1800" dirty="0">
                <a:solidFill>
                  <a:schemeClr val="tx1"/>
                </a:solidFill>
                <a:latin typeface="Arial MT"/>
                <a:cs typeface="Arial MT"/>
              </a:rPr>
              <a:t>y</a:t>
            </a:r>
            <a:r>
              <a:rPr sz="1800" spc="-50" dirty="0">
                <a:solidFill>
                  <a:schemeClr val="tx1"/>
                </a:solidFill>
                <a:latin typeface="Arial MT"/>
                <a:cs typeface="Arial MT"/>
              </a:rPr>
              <a:t> </a:t>
            </a:r>
            <a:r>
              <a:rPr sz="1800" spc="-75" dirty="0">
                <a:solidFill>
                  <a:schemeClr val="tx1"/>
                </a:solidFill>
                <a:latin typeface="Arial MT"/>
                <a:cs typeface="Arial MT"/>
              </a:rPr>
              <a:t>M</a:t>
            </a:r>
            <a:r>
              <a:rPr sz="1800" spc="-30" dirty="0">
                <a:solidFill>
                  <a:schemeClr val="tx1"/>
                </a:solidFill>
                <a:latin typeface="Arial MT"/>
                <a:cs typeface="Arial MT"/>
              </a:rPr>
              <a:t>o</a:t>
            </a:r>
            <a:r>
              <a:rPr sz="1800" spc="45" dirty="0">
                <a:solidFill>
                  <a:schemeClr val="tx1"/>
                </a:solidFill>
                <a:latin typeface="Arial MT"/>
                <a:cs typeface="Arial MT"/>
              </a:rPr>
              <a:t>n</a:t>
            </a:r>
            <a:r>
              <a:rPr sz="1800" spc="-30" dirty="0">
                <a:solidFill>
                  <a:schemeClr val="tx1"/>
                </a:solidFill>
                <a:latin typeface="Arial MT"/>
                <a:cs typeface="Arial MT"/>
              </a:rPr>
              <a:t>i</a:t>
            </a:r>
            <a:r>
              <a:rPr sz="1800" spc="20" dirty="0">
                <a:solidFill>
                  <a:schemeClr val="tx1"/>
                </a:solidFill>
                <a:latin typeface="Arial MT"/>
                <a:cs typeface="Arial MT"/>
              </a:rPr>
              <a:t>t</a:t>
            </a:r>
            <a:r>
              <a:rPr sz="1800" spc="-30" dirty="0">
                <a:solidFill>
                  <a:schemeClr val="tx1"/>
                </a:solidFill>
                <a:latin typeface="Arial MT"/>
                <a:cs typeface="Arial MT"/>
              </a:rPr>
              <a:t>o</a:t>
            </a:r>
            <a:r>
              <a:rPr sz="1800" dirty="0">
                <a:solidFill>
                  <a:schemeClr val="tx1"/>
                </a:solidFill>
                <a:latin typeface="Arial MT"/>
                <a:cs typeface="Arial MT"/>
              </a:rPr>
              <a:t>r</a:t>
            </a:r>
            <a:r>
              <a:rPr sz="1800" spc="-30" dirty="0">
                <a:solidFill>
                  <a:schemeClr val="tx1"/>
                </a:solidFill>
                <a:latin typeface="Arial MT"/>
                <a:cs typeface="Arial MT"/>
              </a:rPr>
              <a:t>i</a:t>
            </a:r>
            <a:r>
              <a:rPr sz="1800" spc="45" dirty="0">
                <a:solidFill>
                  <a:schemeClr val="tx1"/>
                </a:solidFill>
                <a:latin typeface="Arial MT"/>
                <a:cs typeface="Arial MT"/>
              </a:rPr>
              <a:t>n</a:t>
            </a:r>
            <a:r>
              <a:rPr sz="1800" dirty="0">
                <a:solidFill>
                  <a:schemeClr val="tx1"/>
                </a:solidFill>
                <a:latin typeface="Arial MT"/>
                <a:cs typeface="Arial MT"/>
              </a:rPr>
              <a:t>g</a:t>
            </a:r>
          </a:p>
        </p:txBody>
      </p:sp>
      <p:sp>
        <p:nvSpPr>
          <p:cNvPr id="4" name="object 4"/>
          <p:cNvSpPr txBox="1"/>
          <p:nvPr/>
        </p:nvSpPr>
        <p:spPr>
          <a:xfrm>
            <a:off x="756602" y="2887027"/>
            <a:ext cx="6482398" cy="2477281"/>
          </a:xfrm>
          <a:prstGeom prst="rect">
            <a:avLst/>
          </a:prstGeom>
        </p:spPr>
        <p:txBody>
          <a:bodyPr vert="horz" wrap="square" lIns="0" tIns="136525" rIns="0" bIns="0" rtlCol="0">
            <a:spAutoFit/>
          </a:bodyPr>
          <a:lstStyle/>
          <a:p>
            <a:pPr marL="12700">
              <a:lnSpc>
                <a:spcPct val="100000"/>
              </a:lnSpc>
              <a:spcBef>
                <a:spcPts val="1075"/>
              </a:spcBef>
              <a:tabLst>
                <a:tab pos="1584960" algn="l"/>
              </a:tabLst>
            </a:pPr>
            <a:r>
              <a:rPr sz="2000" b="1" spc="55" dirty="0">
                <a:latin typeface="Georgia"/>
                <a:cs typeface="Georgia"/>
              </a:rPr>
              <a:t>T</a:t>
            </a:r>
            <a:r>
              <a:rPr sz="2000" b="1" spc="-175" dirty="0">
                <a:latin typeface="Georgia"/>
                <a:cs typeface="Georgia"/>
              </a:rPr>
              <a:t>e</a:t>
            </a:r>
            <a:r>
              <a:rPr sz="2000" b="1" spc="-225" dirty="0">
                <a:latin typeface="Georgia"/>
                <a:cs typeface="Georgia"/>
              </a:rPr>
              <a:t>a</a:t>
            </a:r>
            <a:r>
              <a:rPr sz="2000" b="1" spc="-365" dirty="0">
                <a:latin typeface="Georgia"/>
                <a:cs typeface="Georgia"/>
              </a:rPr>
              <a:t>m</a:t>
            </a:r>
            <a:r>
              <a:rPr sz="2000" b="1" dirty="0">
                <a:latin typeface="Georgia"/>
                <a:cs typeface="Georgia"/>
              </a:rPr>
              <a:t> </a:t>
            </a:r>
            <a:r>
              <a:rPr sz="2000" b="1" spc="-260" dirty="0">
                <a:latin typeface="Georgia"/>
                <a:cs typeface="Georgia"/>
              </a:rPr>
              <a:t>n</a:t>
            </a:r>
            <a:r>
              <a:rPr sz="2000" b="1" spc="-225" dirty="0">
                <a:latin typeface="Georgia"/>
                <a:cs typeface="Georgia"/>
              </a:rPr>
              <a:t>a</a:t>
            </a:r>
            <a:r>
              <a:rPr sz="2000" b="1" spc="-385" dirty="0">
                <a:latin typeface="Georgia"/>
                <a:cs typeface="Georgia"/>
              </a:rPr>
              <a:t>m</a:t>
            </a:r>
            <a:r>
              <a:rPr sz="2000" b="1" spc="-175" dirty="0">
                <a:latin typeface="Georgia"/>
                <a:cs typeface="Georgia"/>
              </a:rPr>
              <a:t>e</a:t>
            </a:r>
            <a:r>
              <a:rPr sz="2000" b="1" dirty="0">
                <a:latin typeface="Georgia"/>
                <a:cs typeface="Georgia"/>
              </a:rPr>
              <a:t>	</a:t>
            </a:r>
            <a:r>
              <a:rPr sz="2000" b="1" spc="-250" dirty="0">
                <a:latin typeface="Georgia"/>
                <a:cs typeface="Georgia"/>
              </a:rPr>
              <a:t>:</a:t>
            </a:r>
            <a:r>
              <a:rPr sz="2000" b="1" spc="-20" dirty="0">
                <a:latin typeface="Georgia"/>
                <a:cs typeface="Georgia"/>
              </a:rPr>
              <a:t> </a:t>
            </a:r>
            <a:r>
              <a:rPr sz="1800" dirty="0">
                <a:latin typeface="Arial MT"/>
                <a:cs typeface="Arial MT"/>
              </a:rPr>
              <a:t>Pr</a:t>
            </a:r>
            <a:r>
              <a:rPr sz="1800" spc="-25" dirty="0">
                <a:latin typeface="Arial MT"/>
                <a:cs typeface="Arial MT"/>
              </a:rPr>
              <a:t>o</a:t>
            </a:r>
            <a:r>
              <a:rPr sz="1800" spc="45" dirty="0">
                <a:latin typeface="Arial MT"/>
                <a:cs typeface="Arial MT"/>
              </a:rPr>
              <a:t>j</a:t>
            </a:r>
            <a:r>
              <a:rPr sz="1800" spc="-30" dirty="0">
                <a:latin typeface="Arial MT"/>
                <a:cs typeface="Arial MT"/>
              </a:rPr>
              <a:t>_22478_</a:t>
            </a:r>
            <a:r>
              <a:rPr sz="1800" spc="-275" dirty="0">
                <a:latin typeface="Arial MT"/>
                <a:cs typeface="Arial MT"/>
              </a:rPr>
              <a:t>T</a:t>
            </a:r>
            <a:r>
              <a:rPr sz="1800" spc="-30" dirty="0">
                <a:latin typeface="Arial MT"/>
                <a:cs typeface="Arial MT"/>
              </a:rPr>
              <a:t>ea</a:t>
            </a:r>
            <a:r>
              <a:rPr sz="1800" dirty="0">
                <a:latin typeface="Arial MT"/>
                <a:cs typeface="Arial MT"/>
              </a:rPr>
              <a:t>m</a:t>
            </a:r>
            <a:r>
              <a:rPr sz="1800" spc="-25" dirty="0">
                <a:latin typeface="Arial MT"/>
                <a:cs typeface="Arial MT"/>
              </a:rPr>
              <a:t>_</a:t>
            </a:r>
            <a:r>
              <a:rPr lang="en-GB" dirty="0">
                <a:latin typeface="Arial MT"/>
                <a:cs typeface="Arial MT"/>
              </a:rPr>
              <a:t>5</a:t>
            </a:r>
            <a:endParaRPr sz="1800" dirty="0">
              <a:latin typeface="Arial MT"/>
              <a:cs typeface="Arial MT"/>
            </a:endParaRPr>
          </a:p>
          <a:p>
            <a:pPr marL="12700">
              <a:lnSpc>
                <a:spcPct val="100000"/>
              </a:lnSpc>
              <a:spcBef>
                <a:spcPts val="980"/>
              </a:spcBef>
            </a:pPr>
            <a:r>
              <a:rPr sz="2000" b="1" spc="55" dirty="0">
                <a:latin typeface="Georgia"/>
                <a:cs typeface="Georgia"/>
              </a:rPr>
              <a:t>T</a:t>
            </a:r>
            <a:r>
              <a:rPr sz="2000" b="1" spc="-175" dirty="0">
                <a:latin typeface="Georgia"/>
                <a:cs typeface="Georgia"/>
              </a:rPr>
              <a:t>e</a:t>
            </a:r>
            <a:r>
              <a:rPr sz="2000" b="1" spc="-225" dirty="0">
                <a:latin typeface="Georgia"/>
                <a:cs typeface="Georgia"/>
              </a:rPr>
              <a:t>a</a:t>
            </a:r>
            <a:r>
              <a:rPr sz="2000" b="1" spc="-365" dirty="0">
                <a:latin typeface="Georgia"/>
                <a:cs typeface="Georgia"/>
              </a:rPr>
              <a:t>m</a:t>
            </a:r>
            <a:r>
              <a:rPr sz="2000" b="1" dirty="0">
                <a:latin typeface="Georgia"/>
                <a:cs typeface="Georgia"/>
              </a:rPr>
              <a:t> </a:t>
            </a:r>
            <a:r>
              <a:rPr sz="2000" b="1" spc="-385" dirty="0">
                <a:latin typeface="Georgia"/>
                <a:cs typeface="Georgia"/>
              </a:rPr>
              <a:t>m</a:t>
            </a:r>
            <a:r>
              <a:rPr sz="2000" b="1" spc="-175" dirty="0">
                <a:latin typeface="Georgia"/>
                <a:cs typeface="Georgia"/>
              </a:rPr>
              <a:t>e</a:t>
            </a:r>
            <a:r>
              <a:rPr sz="2000" b="1" spc="-385" dirty="0">
                <a:latin typeface="Georgia"/>
                <a:cs typeface="Georgia"/>
              </a:rPr>
              <a:t>m</a:t>
            </a:r>
            <a:r>
              <a:rPr sz="2000" b="1" spc="-170" dirty="0">
                <a:latin typeface="Georgia"/>
                <a:cs typeface="Georgia"/>
              </a:rPr>
              <a:t>b</a:t>
            </a:r>
            <a:r>
              <a:rPr sz="2000" b="1" spc="-175" dirty="0">
                <a:latin typeface="Georgia"/>
                <a:cs typeface="Georgia"/>
              </a:rPr>
              <a:t>e</a:t>
            </a:r>
            <a:r>
              <a:rPr sz="2000" b="1" spc="-210" dirty="0">
                <a:latin typeface="Georgia"/>
                <a:cs typeface="Georgia"/>
              </a:rPr>
              <a:t>r</a:t>
            </a:r>
            <a:r>
              <a:rPr sz="2000" b="1" spc="-200" dirty="0">
                <a:latin typeface="Georgia"/>
                <a:cs typeface="Georgia"/>
              </a:rPr>
              <a:t>s</a:t>
            </a:r>
            <a:r>
              <a:rPr sz="2000" b="1" spc="-5" dirty="0">
                <a:latin typeface="Georgia"/>
                <a:cs typeface="Georgia"/>
              </a:rPr>
              <a:t> </a:t>
            </a:r>
            <a:r>
              <a:rPr sz="2000" b="1" spc="-250" dirty="0">
                <a:latin typeface="Georgia"/>
                <a:cs typeface="Georgia"/>
              </a:rPr>
              <a:t>:</a:t>
            </a:r>
            <a:endParaRPr sz="2000" dirty="0">
              <a:latin typeface="Georgia"/>
              <a:cs typeface="Georgia"/>
            </a:endParaRPr>
          </a:p>
          <a:p>
            <a:pPr marL="469900">
              <a:lnSpc>
                <a:spcPct val="100000"/>
              </a:lnSpc>
              <a:spcBef>
                <a:spcPts val="1030"/>
              </a:spcBef>
            </a:pPr>
            <a:r>
              <a:rPr lang="en-GB" sz="1800" spc="-5" dirty="0" err="1">
                <a:latin typeface="Arial MT"/>
                <a:cs typeface="Arial MT"/>
              </a:rPr>
              <a:t>Javvaji</a:t>
            </a:r>
            <a:r>
              <a:rPr lang="en-GB" sz="1800" spc="-5" dirty="0">
                <a:latin typeface="Arial MT"/>
                <a:cs typeface="Arial MT"/>
              </a:rPr>
              <a:t> </a:t>
            </a:r>
            <a:r>
              <a:rPr lang="en-GB" sz="1800" spc="-5" dirty="0" err="1">
                <a:latin typeface="Arial MT"/>
                <a:cs typeface="Arial MT"/>
              </a:rPr>
              <a:t>vamsikrishna</a:t>
            </a:r>
            <a:r>
              <a:rPr sz="1800" spc="-35" dirty="0">
                <a:latin typeface="Arial MT"/>
                <a:cs typeface="Arial MT"/>
              </a:rPr>
              <a:t>(113321</a:t>
            </a:r>
            <a:r>
              <a:rPr lang="en-US" sz="1800" spc="-35" dirty="0">
                <a:latin typeface="Arial MT"/>
                <a:cs typeface="Arial MT"/>
              </a:rPr>
              <a:t>104032</a:t>
            </a:r>
            <a:r>
              <a:rPr sz="1800" spc="-35" dirty="0">
                <a:latin typeface="Arial MT"/>
                <a:cs typeface="Arial MT"/>
              </a:rPr>
              <a:t>)</a:t>
            </a:r>
            <a:endParaRPr sz="1800" dirty="0">
              <a:latin typeface="Arial MT"/>
              <a:cs typeface="Arial MT"/>
            </a:endParaRPr>
          </a:p>
          <a:p>
            <a:pPr marL="469900" marR="202565">
              <a:lnSpc>
                <a:spcPct val="146000"/>
              </a:lnSpc>
              <a:spcBef>
                <a:spcPts val="150"/>
              </a:spcBef>
            </a:pPr>
            <a:r>
              <a:rPr lang="en-GB" sz="1800" dirty="0" err="1">
                <a:latin typeface="Arial MT"/>
                <a:cs typeface="Arial MT"/>
              </a:rPr>
              <a:t>Kantabathina</a:t>
            </a:r>
            <a:r>
              <a:rPr lang="en-GB" sz="1800" dirty="0">
                <a:latin typeface="Arial MT"/>
                <a:cs typeface="Arial MT"/>
              </a:rPr>
              <a:t> Venkata Koushik </a:t>
            </a:r>
            <a:r>
              <a:rPr lang="en-GB" sz="1800" dirty="0" err="1">
                <a:latin typeface="Arial MT"/>
                <a:cs typeface="Arial MT"/>
              </a:rPr>
              <a:t>reddy</a:t>
            </a:r>
            <a:r>
              <a:rPr sz="1800" dirty="0">
                <a:latin typeface="Arial MT"/>
                <a:cs typeface="Arial MT"/>
              </a:rPr>
              <a:t>(</a:t>
            </a:r>
            <a:r>
              <a:rPr sz="1800" spc="-185" dirty="0">
                <a:latin typeface="Arial MT"/>
                <a:cs typeface="Arial MT"/>
              </a:rPr>
              <a:t>1</a:t>
            </a:r>
            <a:r>
              <a:rPr sz="1800" spc="-30" dirty="0">
                <a:latin typeface="Arial MT"/>
                <a:cs typeface="Arial MT"/>
              </a:rPr>
              <a:t>13321</a:t>
            </a:r>
            <a:r>
              <a:rPr lang="en-US" sz="1800" spc="-30" dirty="0">
                <a:latin typeface="Arial MT"/>
                <a:cs typeface="Arial MT"/>
              </a:rPr>
              <a:t>104037</a:t>
            </a:r>
            <a:r>
              <a:rPr sz="1800" dirty="0">
                <a:latin typeface="Arial MT"/>
                <a:cs typeface="Arial MT"/>
              </a:rPr>
              <a:t>)  </a:t>
            </a:r>
            <a:r>
              <a:rPr lang="en-GB" sz="1800" spc="-5" dirty="0">
                <a:latin typeface="Arial MT"/>
                <a:cs typeface="Arial MT"/>
              </a:rPr>
              <a:t>Katari Lokesh</a:t>
            </a:r>
            <a:r>
              <a:rPr sz="1800" spc="-40" dirty="0">
                <a:latin typeface="Arial MT"/>
                <a:cs typeface="Arial MT"/>
              </a:rPr>
              <a:t>(11332</a:t>
            </a:r>
            <a:r>
              <a:rPr lang="en-US" sz="1800" spc="-40" dirty="0">
                <a:latin typeface="Arial MT"/>
                <a:cs typeface="Arial MT"/>
              </a:rPr>
              <a:t>1104040</a:t>
            </a:r>
            <a:r>
              <a:rPr sz="1800" spc="-40" dirty="0">
                <a:latin typeface="Arial MT"/>
                <a:cs typeface="Arial MT"/>
              </a:rPr>
              <a:t>) </a:t>
            </a:r>
            <a:r>
              <a:rPr sz="1800" spc="-35" dirty="0">
                <a:latin typeface="Arial MT"/>
                <a:cs typeface="Arial MT"/>
              </a:rPr>
              <a:t> </a:t>
            </a:r>
            <a:r>
              <a:rPr lang="en-GB" spc="-50" dirty="0">
                <a:latin typeface="Arial MT"/>
                <a:cs typeface="Arial MT"/>
              </a:rPr>
              <a:t>Arun Kishore P M</a:t>
            </a:r>
            <a:r>
              <a:rPr sz="1800" dirty="0">
                <a:latin typeface="Arial MT"/>
                <a:cs typeface="Arial MT"/>
              </a:rPr>
              <a:t>(</a:t>
            </a:r>
            <a:r>
              <a:rPr sz="1800" spc="-180" dirty="0">
                <a:latin typeface="Arial MT"/>
                <a:cs typeface="Arial MT"/>
              </a:rPr>
              <a:t>1</a:t>
            </a:r>
            <a:r>
              <a:rPr sz="1800" spc="-30" dirty="0">
                <a:latin typeface="Arial MT"/>
                <a:cs typeface="Arial MT"/>
              </a:rPr>
              <a:t>13321</a:t>
            </a:r>
            <a:r>
              <a:rPr lang="en-US" sz="1800" spc="-30" dirty="0">
                <a:latin typeface="Arial MT"/>
                <a:cs typeface="Arial MT"/>
              </a:rPr>
              <a:t>104047</a:t>
            </a:r>
            <a:r>
              <a:rPr sz="1800" dirty="0">
                <a:latin typeface="Arial MT"/>
                <a:cs typeface="Arial MT"/>
              </a:rPr>
              <a:t>)</a:t>
            </a:r>
          </a:p>
        </p:txBody>
      </p:sp>
      <p:pic>
        <p:nvPicPr>
          <p:cNvPr id="5" name="object 5"/>
          <p:cNvPicPr/>
          <p:nvPr/>
        </p:nvPicPr>
        <p:blipFill>
          <a:blip r:embed="rId2" cstate="print"/>
          <a:stretch>
            <a:fillRect/>
          </a:stretch>
        </p:blipFill>
        <p:spPr>
          <a:xfrm>
            <a:off x="352425" y="238125"/>
            <a:ext cx="9248775" cy="1323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9AEE-723B-048E-7C01-1DCB83BD1A0C}"/>
              </a:ext>
            </a:extLst>
          </p:cNvPr>
          <p:cNvSpPr>
            <a:spLocks noGrp="1"/>
          </p:cNvSpPr>
          <p:nvPr>
            <p:ph type="title"/>
          </p:nvPr>
        </p:nvSpPr>
        <p:spPr>
          <a:xfrm>
            <a:off x="756602" y="634111"/>
            <a:ext cx="6863398" cy="1107996"/>
          </a:xfrm>
        </p:spPr>
        <p:txBody>
          <a:bodyPr>
            <a:normAutofit fontScale="90000"/>
          </a:bodyPr>
          <a:lstStyle/>
          <a:p>
            <a:r>
              <a:rPr lang="en-US" sz="4000" dirty="0">
                <a:latin typeface="Times New Roman" panose="02020603050405020304" pitchFamily="18" charset="0"/>
                <a:cs typeface="Times New Roman" panose="02020603050405020304" pitchFamily="18" charset="0"/>
              </a:rPr>
              <a:t>Screenshots of the IoT devices</a:t>
            </a:r>
            <a:endParaRPr lang="en-IN"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E67B7C7-1EA7-0838-2324-B1C8FB46A348}"/>
              </a:ext>
            </a:extLst>
          </p:cNvPr>
          <p:cNvPicPr>
            <a:picLocks noChangeAspect="1"/>
          </p:cNvPicPr>
          <p:nvPr/>
        </p:nvPicPr>
        <p:blipFill>
          <a:blip r:embed="rId2"/>
          <a:stretch>
            <a:fillRect/>
          </a:stretch>
        </p:blipFill>
        <p:spPr>
          <a:xfrm>
            <a:off x="1524000" y="1828800"/>
            <a:ext cx="6753225" cy="3885702"/>
          </a:xfrm>
          <a:prstGeom prst="rect">
            <a:avLst/>
          </a:prstGeom>
        </p:spPr>
      </p:pic>
    </p:spTree>
    <p:extLst>
      <p:ext uri="{BB962C8B-B14F-4D97-AF65-F5344CB8AC3E}">
        <p14:creationId xmlns:p14="http://schemas.microsoft.com/office/powerpoint/2010/main" val="2646957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E24F62-FC0F-89C1-AF4B-D5A8E5030916}"/>
              </a:ext>
            </a:extLst>
          </p:cNvPr>
          <p:cNvPicPr>
            <a:picLocks noChangeAspect="1"/>
          </p:cNvPicPr>
          <p:nvPr/>
        </p:nvPicPr>
        <p:blipFill>
          <a:blip r:embed="rId2"/>
          <a:stretch>
            <a:fillRect/>
          </a:stretch>
        </p:blipFill>
        <p:spPr>
          <a:xfrm>
            <a:off x="2362200" y="1524000"/>
            <a:ext cx="6086475" cy="4215447"/>
          </a:xfrm>
          <a:prstGeom prst="rect">
            <a:avLst/>
          </a:prstGeom>
        </p:spPr>
      </p:pic>
    </p:spTree>
    <p:extLst>
      <p:ext uri="{BB962C8B-B14F-4D97-AF65-F5344CB8AC3E}">
        <p14:creationId xmlns:p14="http://schemas.microsoft.com/office/powerpoint/2010/main" val="162214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157B-6596-48E5-DCC6-604EBEDA5A3E}"/>
              </a:ext>
            </a:extLst>
          </p:cNvPr>
          <p:cNvSpPr>
            <a:spLocks noGrp="1"/>
          </p:cNvSpPr>
          <p:nvPr>
            <p:ph type="title"/>
          </p:nvPr>
        </p:nvSpPr>
        <p:spPr>
          <a:xfrm>
            <a:off x="381000" y="609600"/>
            <a:ext cx="9301798" cy="575310"/>
          </a:xfrm>
        </p:spPr>
        <p:txBody>
          <a:bodyPr>
            <a:noAutofit/>
          </a:bodyPr>
          <a:lstStyle/>
          <a:p>
            <a:r>
              <a:rPr lang="en-IN" dirty="0">
                <a:effectLst/>
                <a:latin typeface="Times New Roman" panose="02020603050405020304" pitchFamily="18" charset="0"/>
                <a:ea typeface="Malgun Gothic" panose="020B0503020000020004" pitchFamily="34" charset="-127"/>
              </a:rPr>
              <a:t>SCREENSHOT OF PYTHON CODE OUTPUT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524000"/>
            <a:ext cx="7543800" cy="4241316"/>
          </a:xfrm>
          <a:prstGeom prst="rect">
            <a:avLst/>
          </a:prstGeom>
        </p:spPr>
      </p:pic>
    </p:spTree>
    <p:extLst>
      <p:ext uri="{BB962C8B-B14F-4D97-AF65-F5344CB8AC3E}">
        <p14:creationId xmlns:p14="http://schemas.microsoft.com/office/powerpoint/2010/main" val="406247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14400"/>
            <a:ext cx="9067800" cy="5098148"/>
          </a:xfrm>
          <a:prstGeom prst="rect">
            <a:avLst/>
          </a:prstGeom>
        </p:spPr>
      </p:pic>
    </p:spTree>
    <p:extLst>
      <p:ext uri="{BB962C8B-B14F-4D97-AF65-F5344CB8AC3E}">
        <p14:creationId xmlns:p14="http://schemas.microsoft.com/office/powerpoint/2010/main" val="1154639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75B0-72DB-2145-D0F1-5ACBCAAC8787}"/>
              </a:ext>
            </a:extLst>
          </p:cNvPr>
          <p:cNvSpPr>
            <a:spLocks noGrp="1"/>
          </p:cNvSpPr>
          <p:nvPr>
            <p:ph type="title"/>
          </p:nvPr>
        </p:nvSpPr>
        <p:spPr>
          <a:xfrm>
            <a:off x="677334" y="609600"/>
            <a:ext cx="3894666" cy="990600"/>
          </a:xfrm>
        </p:spPr>
        <p:txBody>
          <a:bodyPr>
            <a:normAutofit fontScale="90000"/>
          </a:bodyPr>
          <a:lstStyle/>
          <a:p>
            <a:r>
              <a:rPr lang="en-IN" sz="4000" i="0" dirty="0">
                <a:effectLst/>
                <a:latin typeface="Times New Roman" panose="02020603050405020304" pitchFamily="18" charset="0"/>
                <a:cs typeface="Times New Roman" panose="02020603050405020304" pitchFamily="18" charset="0"/>
              </a:rPr>
              <a:t>IoT Device Code</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A5E52BA-6E64-1B33-66DA-760993926D99}"/>
              </a:ext>
            </a:extLst>
          </p:cNvPr>
          <p:cNvSpPr>
            <a:spLocks noGrp="1"/>
          </p:cNvSpPr>
          <p:nvPr>
            <p:ph idx="1"/>
          </p:nvPr>
        </p:nvSpPr>
        <p:spPr>
          <a:xfrm>
            <a:off x="1981200" y="2286000"/>
            <a:ext cx="6553200" cy="2514600"/>
          </a:xfrm>
        </p:spPr>
        <p:txBody>
          <a:bodyPr>
            <a:normAutofit/>
          </a:bodyPr>
          <a:lstStyle/>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Initialize and configure sensors.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Set up data transmission protocols (e.g., MQTT or HTTP).</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Implement error handling and retry mechanisms for data transmission.</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Continuously collect and send data to the central platform</a:t>
            </a:r>
            <a:r>
              <a:rPr lang="en-US" sz="2000" dirty="0"/>
              <a:t>.</a:t>
            </a:r>
          </a:p>
          <a:p>
            <a:endParaRPr lang="en-IN" dirty="0"/>
          </a:p>
        </p:txBody>
      </p:sp>
    </p:spTree>
    <p:extLst>
      <p:ext uri="{BB962C8B-B14F-4D97-AF65-F5344CB8AC3E}">
        <p14:creationId xmlns:p14="http://schemas.microsoft.com/office/powerpoint/2010/main" val="1094128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1E5B8-1EE6-245E-C04C-08B7D4684526}"/>
              </a:ext>
            </a:extLst>
          </p:cNvPr>
          <p:cNvSpPr>
            <a:spLocks noGrp="1"/>
          </p:cNvSpPr>
          <p:nvPr>
            <p:ph type="title"/>
          </p:nvPr>
        </p:nvSpPr>
        <p:spPr>
          <a:xfrm>
            <a:off x="756602" y="634111"/>
            <a:ext cx="6329998" cy="1107996"/>
          </a:xfrm>
        </p:spPr>
        <p:txBody>
          <a:bodyPr>
            <a:normAutofit fontScale="90000"/>
          </a:bodyPr>
          <a:lstStyle/>
          <a:p>
            <a:r>
              <a:rPr lang="en-IN" sz="4000" b="1" i="0" dirty="0">
                <a:effectLst/>
                <a:latin typeface="Times New Roman" panose="02020603050405020304" pitchFamily="18" charset="0"/>
                <a:cs typeface="Times New Roman" panose="02020603050405020304" pitchFamily="18" charset="0"/>
              </a:rPr>
              <a:t>Data Sharing Platform UI</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41BD262-FBAE-52B0-7582-97D3BAF07BE5}"/>
              </a:ext>
            </a:extLst>
          </p:cNvPr>
          <p:cNvSpPr>
            <a:spLocks noGrp="1"/>
          </p:cNvSpPr>
          <p:nvPr>
            <p:ph idx="1"/>
          </p:nvPr>
        </p:nvSpPr>
        <p:spPr>
          <a:xfrm>
            <a:off x="756602" y="1524000"/>
            <a:ext cx="8362315" cy="5105400"/>
          </a:xfrm>
        </p:spPr>
        <p:txBody>
          <a:bodyPr>
            <a:noAutofit/>
          </a:bodyPr>
          <a:lstStyle/>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platform's user interface should include the following components:</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User Registration and Login: Secure user authentication for data access.</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Dashboard: A user-friendly dashboard displaying real-time air quality data.</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Historical Data Visualization: Charts and graphs for historical data analysis.</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Alert Configuration: A settings page to set and manage alert thresholds.</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Notifications: Real-time alerts and notifications when air quality parameters exceed thresholds.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5174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6B30-2928-47C0-0AB9-B409326A6BCE}"/>
              </a:ext>
            </a:extLst>
          </p:cNvPr>
          <p:cNvSpPr>
            <a:spLocks noGrp="1"/>
          </p:cNvSpPr>
          <p:nvPr>
            <p:ph type="title"/>
          </p:nvPr>
        </p:nvSpPr>
        <p:spPr>
          <a:xfrm>
            <a:off x="1141413" y="609600"/>
            <a:ext cx="9905998" cy="838200"/>
          </a:xfrm>
        </p:spPr>
        <p:txBody>
          <a:bodyPr>
            <a:normAutofit/>
          </a:bodyPr>
          <a:lstStyle/>
          <a:p>
            <a:r>
              <a:rPr lang="en-IN" sz="4000" dirty="0">
                <a:latin typeface="Times New Roman" panose="02020603050405020304" pitchFamily="18" charset="0"/>
                <a:cs typeface="Times New Roman" panose="02020603050405020304" pitchFamily="18" charset="0"/>
              </a:rPr>
              <a:t>EXPLANATION </a:t>
            </a:r>
          </a:p>
        </p:txBody>
      </p:sp>
      <p:sp>
        <p:nvSpPr>
          <p:cNvPr id="3" name="Text Placeholder 2">
            <a:extLst>
              <a:ext uri="{FF2B5EF4-FFF2-40B4-BE49-F238E27FC236}">
                <a16:creationId xmlns:a16="http://schemas.microsoft.com/office/drawing/2014/main" id="{2586F37D-5220-E4B8-F64F-2349AFEC60CA}"/>
              </a:ext>
            </a:extLst>
          </p:cNvPr>
          <p:cNvSpPr>
            <a:spLocks noGrp="1"/>
          </p:cNvSpPr>
          <p:nvPr>
            <p:ph idx="1"/>
          </p:nvPr>
        </p:nvSpPr>
        <p:spPr>
          <a:xfrm>
            <a:off x="1600200" y="2133600"/>
            <a:ext cx="7752715" cy="4307384"/>
          </a:xfrm>
        </p:spPr>
        <p:txBody>
          <a:bodyPr>
            <a:normAutofit/>
          </a:bodyPr>
          <a:lstStyle/>
          <a:p>
            <a:r>
              <a:rPr lang="en-GB" sz="2000" dirty="0">
                <a:latin typeface="Calibri" panose="020F0502020204030204" pitchFamily="34" charset="0"/>
                <a:ea typeface="Calibri" panose="020F0502020204030204" pitchFamily="34" charset="0"/>
                <a:cs typeface="Calibri" panose="020F0502020204030204" pitchFamily="34" charset="0"/>
              </a:rPr>
              <a:t>Monitoring air quality is crucial for protecting the environment and public health, particularly in cities where air pollution is a problem. An Internet of Things (IoT)-based air quality monitoring system is presented in this project. It is intended to continually gather data from IoT devices that have sensors measuring important air quality indicators, such as PM2.5, CO, NO2, and O3. The main goals of the project are to classify air quality situations, compute an Air Quality Index (AQI), and transfer this data to a central platform. A user-friendly platform allows users to access this data, establish alarm levels, and get messages when the quality of the air declines. By enabling people and communities to make educated decisions about their well-being and the influence they have on the environment, this technology helps to raise awareness of environmental issues in real time.</a:t>
            </a:r>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503082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65E6-2946-3A7B-6395-4A60D10C53C9}"/>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140DFF64-B5C4-8ECC-E4F3-CE5B1D90A257}"/>
              </a:ext>
            </a:extLst>
          </p:cNvPr>
          <p:cNvSpPr>
            <a:spLocks noGrp="1"/>
          </p:cNvSpPr>
          <p:nvPr>
            <p:ph idx="1"/>
          </p:nvPr>
        </p:nvSpPr>
        <p:spPr>
          <a:xfrm>
            <a:off x="644677" y="1930400"/>
            <a:ext cx="8362315" cy="2743200"/>
          </a:xfrm>
        </p:spPr>
        <p:txBody>
          <a:bodyPr>
            <a:normAutofit/>
          </a:bodyPr>
          <a:lstStyle/>
          <a:p>
            <a:r>
              <a:rPr lang="en-GB" sz="2000" dirty="0">
                <a:latin typeface="Calibri" panose="020F0502020204030204" pitchFamily="34" charset="0"/>
                <a:ea typeface="Calibri" panose="020F0502020204030204" pitchFamily="34" charset="0"/>
                <a:cs typeface="Calibri" panose="020F0502020204030204" pitchFamily="34" charset="0"/>
              </a:rPr>
              <a:t>For environmental and public health monitoring, the creation of an Internet of Things air quality monitoring system is essential. This project seeks to give people and authorities an easy-to-use platform to get real-time data on air quality by merging web technologies with air quality sensors. The platform will help people make more educated decisions about environmental management and raise awareness of issues related to air quality. It is anticipated that this project's successful conclusion would enhance air quality management and monitoring in several areas.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8511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3124200"/>
            <a:ext cx="5387721" cy="1029128"/>
          </a:xfrm>
          <a:prstGeom prst="rect">
            <a:avLst/>
          </a:prstGeom>
        </p:spPr>
        <p:txBody>
          <a:bodyPr vert="horz" wrap="square" lIns="0" tIns="13335" rIns="0" bIns="0" rtlCol="0">
            <a:spAutoFit/>
          </a:bodyPr>
          <a:lstStyle/>
          <a:p>
            <a:pPr marL="12700">
              <a:lnSpc>
                <a:spcPct val="100000"/>
              </a:lnSpc>
              <a:spcBef>
                <a:spcPts val="105"/>
              </a:spcBef>
            </a:pPr>
            <a:r>
              <a:rPr sz="6600" spc="5" dirty="0">
                <a:latin typeface="Times New Roman" panose="02020603050405020304" pitchFamily="18" charset="0"/>
                <a:cs typeface="Times New Roman" panose="02020603050405020304" pitchFamily="18" charset="0"/>
              </a:rPr>
              <a:t>THANK</a:t>
            </a:r>
            <a:r>
              <a:rPr sz="6600" spc="-265" dirty="0">
                <a:latin typeface="Times New Roman" panose="02020603050405020304" pitchFamily="18" charset="0"/>
                <a:cs typeface="Times New Roman" panose="02020603050405020304" pitchFamily="18" charset="0"/>
              </a:rPr>
              <a:t> </a:t>
            </a:r>
            <a:r>
              <a:rPr sz="6600" spc="-15" dirty="0">
                <a:latin typeface="Times New Roman" panose="02020603050405020304" pitchFamily="18" charset="0"/>
                <a:cs typeface="Times New Roman" panose="02020603050405020304" pitchFamily="18" charset="0"/>
              </a:rPr>
              <a:t>YOU</a:t>
            </a:r>
            <a:endParaRPr sz="6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191-26A6-C819-C90F-42E5D4B949E3}"/>
              </a:ext>
            </a:extLst>
          </p:cNvPr>
          <p:cNvSpPr>
            <a:spLocks noGrp="1"/>
          </p:cNvSpPr>
          <p:nvPr>
            <p:ph type="title"/>
          </p:nvPr>
        </p:nvSpPr>
        <p:spPr>
          <a:xfrm>
            <a:off x="677334" y="609600"/>
            <a:ext cx="8596668" cy="990600"/>
          </a:xfrm>
        </p:spPr>
        <p:txBody>
          <a:bodyPr>
            <a:normAutofit/>
          </a:bodyPr>
          <a:lstStyle/>
          <a:p>
            <a:r>
              <a:rPr lang="en-IN" sz="4800" b="1" i="0" dirty="0">
                <a:effectLst/>
                <a:latin typeface="Times New Roman" panose="02020603050405020304" pitchFamily="18" charset="0"/>
                <a:cs typeface="Times New Roman" panose="02020603050405020304" pitchFamily="18" charset="0"/>
              </a:rPr>
              <a:t>Problem Statement</a:t>
            </a: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0B844CB-62D8-C918-FEE8-F3C18E139915}"/>
              </a:ext>
            </a:extLst>
          </p:cNvPr>
          <p:cNvSpPr>
            <a:spLocks noGrp="1"/>
          </p:cNvSpPr>
          <p:nvPr>
            <p:ph idx="1"/>
          </p:nvPr>
        </p:nvSpPr>
        <p:spPr>
          <a:xfrm>
            <a:off x="667543" y="2023110"/>
            <a:ext cx="8890317" cy="3447098"/>
          </a:xfrm>
        </p:spPr>
        <p:txBody>
          <a:bodyPr>
            <a:noAutofit/>
          </a:bodyPr>
          <a:lstStyle/>
          <a:p>
            <a:r>
              <a:rPr lang="en-GB" sz="2800" dirty="0">
                <a:latin typeface="Calibri" panose="020F0502020204030204" pitchFamily="34" charset="0"/>
                <a:ea typeface="Calibri" panose="020F0502020204030204" pitchFamily="34" charset="0"/>
                <a:cs typeface="Calibri" panose="020F0502020204030204" pitchFamily="34" charset="0"/>
              </a:rPr>
              <a:t>In many urban areas, air quality is a major issue that affects people's health and wellbeing. Air quality monitoring is essential for identifying sources of pollution and for taking effective action to improve air quality. The goal of this project is to create an IoT-based solution for real-time monitoring of air quality. The system will gather data from a variety of sensors and provide an easy-to-use platform for users to view and </a:t>
            </a:r>
            <a:r>
              <a:rPr lang="en-GB" sz="2800" dirty="0" err="1">
                <a:latin typeface="Calibri" panose="020F0502020204030204" pitchFamily="34" charset="0"/>
                <a:ea typeface="Calibri" panose="020F0502020204030204" pitchFamily="34" charset="0"/>
                <a:cs typeface="Calibri" panose="020F0502020204030204" pitchFamily="34" charset="0"/>
              </a:rPr>
              <a:t>analyze</a:t>
            </a:r>
            <a:r>
              <a:rPr lang="en-GB" sz="2800" dirty="0">
                <a:latin typeface="Calibri" panose="020F0502020204030204" pitchFamily="34" charset="0"/>
                <a:ea typeface="Calibri" panose="020F0502020204030204" pitchFamily="34" charset="0"/>
                <a:cs typeface="Calibri" panose="020F0502020204030204" pitchFamily="34" charset="0"/>
              </a:rPr>
              <a:t> this data.</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2661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8646-BA33-9B53-E935-BD1C78BE0166}"/>
              </a:ext>
            </a:extLst>
          </p:cNvPr>
          <p:cNvSpPr>
            <a:spLocks noGrp="1"/>
          </p:cNvSpPr>
          <p:nvPr>
            <p:ph type="title"/>
          </p:nvPr>
        </p:nvSpPr>
        <p:spPr/>
        <p:txBody>
          <a:bodyPr>
            <a:normAutofit/>
          </a:bodyPr>
          <a:lstStyle/>
          <a:p>
            <a:r>
              <a:rPr lang="en-IN" sz="4000" b="1" i="0" dirty="0">
                <a:effectLst/>
                <a:latin typeface="Times New Roman" panose="02020603050405020304" pitchFamily="18" charset="0"/>
                <a:cs typeface="Times New Roman" panose="02020603050405020304" pitchFamily="18" charset="0"/>
              </a:rPr>
              <a:t>Objectives:</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4ED3DFE-4028-01C1-7C79-7F38FD0D7FC9}"/>
              </a:ext>
            </a:extLst>
          </p:cNvPr>
          <p:cNvSpPr>
            <a:spLocks noGrp="1"/>
          </p:cNvSpPr>
          <p:nvPr>
            <p:ph idx="1"/>
          </p:nvPr>
        </p:nvSpPr>
        <p:spPr>
          <a:xfrm>
            <a:off x="609600" y="1676400"/>
            <a:ext cx="8620351" cy="4876800"/>
          </a:xfrm>
        </p:spPr>
        <p:txBody>
          <a:bodyPr>
            <a:normAutofit/>
          </a:bodyPr>
          <a:lstStyle/>
          <a:p>
            <a:pPr>
              <a:buFont typeface="+mj-lt"/>
              <a:buAutoNum type="arabicPeriod"/>
            </a:pPr>
            <a:r>
              <a:rPr lang="en-GB" sz="1600" b="1" dirty="0">
                <a:latin typeface="Calibri" panose="020F0502020204030204" pitchFamily="34" charset="0"/>
                <a:ea typeface="Calibri" panose="020F0502020204030204" pitchFamily="34" charset="0"/>
                <a:cs typeface="Calibri" panose="020F0502020204030204" pitchFamily="34" charset="0"/>
              </a:rPr>
              <a:t>Real-time air quality monitoring</a:t>
            </a:r>
            <a:r>
              <a:rPr lang="en-GB" sz="1600" dirty="0">
                <a:latin typeface="Calibri" panose="020F0502020204030204" pitchFamily="34" charset="0"/>
                <a:ea typeface="Calibri" panose="020F0502020204030204" pitchFamily="34" charset="0"/>
                <a:cs typeface="Calibri" panose="020F0502020204030204" pitchFamily="34" charset="0"/>
              </a:rPr>
              <a:t>: Create an Internet of Things (IoT) system that continuously monitors important air quality indicators, such as PM2.5, PM10, CO, NO2, and ozone.</a:t>
            </a:r>
          </a:p>
          <a:p>
            <a:pPr>
              <a:buFont typeface="+mj-lt"/>
              <a:buAutoNum type="arabicPeriod"/>
            </a:pPr>
            <a:r>
              <a:rPr lang="en-GB" sz="1600" b="1" dirty="0">
                <a:solidFill>
                  <a:schemeClr val="tx1"/>
                </a:solidFill>
                <a:latin typeface="Calibri" panose="020F0502020204030204" pitchFamily="34" charset="0"/>
                <a:ea typeface="Calibri" panose="020F0502020204030204" pitchFamily="34" charset="0"/>
                <a:cs typeface="Calibri" panose="020F0502020204030204" pitchFamily="34" charset="0"/>
              </a:rPr>
              <a:t>Data Collection and Transmission: </a:t>
            </a:r>
            <a:r>
              <a:rPr lang="en-GB" sz="1600" dirty="0">
                <a:solidFill>
                  <a:schemeClr val="tx1"/>
                </a:solidFill>
                <a:latin typeface="Calibri" panose="020F0502020204030204" pitchFamily="34" charset="0"/>
                <a:ea typeface="Calibri" panose="020F0502020204030204" pitchFamily="34" charset="0"/>
                <a:cs typeface="Calibri" panose="020F0502020204030204" pitchFamily="34" charset="0"/>
              </a:rPr>
              <a:t>Configure Internet of Things devices with the necessary Real-time Air Quality Monitoring: Create an Internet of Things (IoT) system that is able to detect important air quality metrics in real-time, such as ozone (O3), carbon monoxide (CO), nitrogen dioxide (NO2), and particulate matter (PM2.5 and PM10). Configure Internet of Things (IoT) devices with the necessary sensors to gather data on air quality and send it to a central platform. </a:t>
            </a:r>
          </a:p>
          <a:p>
            <a:pPr>
              <a:buFont typeface="+mj-lt"/>
              <a:buAutoNum type="arabicPeriod"/>
            </a:pPr>
            <a:r>
              <a:rPr lang="en-GB" sz="1600" b="1" dirty="0">
                <a:solidFill>
                  <a:schemeClr val="tx1"/>
                </a:solidFill>
                <a:latin typeface="Calibri" panose="020F0502020204030204" pitchFamily="34" charset="0"/>
                <a:ea typeface="Calibri" panose="020F0502020204030204" pitchFamily="34" charset="0"/>
                <a:cs typeface="Calibri" panose="020F0502020204030204" pitchFamily="34" charset="0"/>
              </a:rPr>
              <a:t>Data Visualisation</a:t>
            </a:r>
            <a:r>
              <a:rPr lang="en-GB" sz="1600" dirty="0">
                <a:solidFill>
                  <a:schemeClr val="tx1"/>
                </a:solidFill>
                <a:latin typeface="Calibri" panose="020F0502020204030204" pitchFamily="34" charset="0"/>
                <a:ea typeface="Calibri" panose="020F0502020204030204" pitchFamily="34" charset="0"/>
                <a:cs typeface="Calibri" panose="020F0502020204030204" pitchFamily="34" charset="0"/>
              </a:rPr>
              <a:t>: Provide an easy-to-use platform for exchanging data, allowing users to access historical data and current air quality statistics via an intuitive user interface. : Provide an easy-to-use platform for exchanging data, allowing users to access historical data and current air quality statistics via an intuitive user interface</a:t>
            </a:r>
          </a:p>
          <a:p>
            <a:pPr>
              <a:buFont typeface="+mj-lt"/>
              <a:buAutoNum type="arabicPeriod"/>
            </a:pPr>
            <a:r>
              <a:rPr lang="en-GB" sz="1600" b="1" dirty="0">
                <a:solidFill>
                  <a:schemeClr val="tx1"/>
                </a:solidFill>
                <a:latin typeface="Calibri" panose="020F0502020204030204" pitchFamily="34" charset="0"/>
                <a:ea typeface="Calibri" panose="020F0502020204030204" pitchFamily="34" charset="0"/>
                <a:cs typeface="Calibri" panose="020F0502020204030204" pitchFamily="34" charset="0"/>
              </a:rPr>
              <a:t>Alerting and Reporting: </a:t>
            </a:r>
            <a:r>
              <a:rPr lang="en-GB" sz="1600" dirty="0">
                <a:solidFill>
                  <a:schemeClr val="tx1"/>
                </a:solidFill>
                <a:latin typeface="Calibri" panose="020F0502020204030204" pitchFamily="34" charset="0"/>
                <a:ea typeface="Calibri" panose="020F0502020204030204" pitchFamily="34" charset="0"/>
                <a:cs typeface="Calibri" panose="020F0502020204030204" pitchFamily="34" charset="0"/>
              </a:rPr>
              <a:t>Put in place an alerting system that sends out notifications to users when metrics related to air quality surpass predetermined limits. Make reports as well for the examination of past data. sensors to gather information about air quality and send it to a central hub. Put in place an alerting system that sends out notifications to users when metrics related to air quality surpass predetermined limits. Make reports as well for the examination of past data.</a:t>
            </a:r>
          </a:p>
          <a:p>
            <a:endParaRPr lang="en-IN" sz="1000" dirty="0"/>
          </a:p>
        </p:txBody>
      </p:sp>
    </p:spTree>
    <p:extLst>
      <p:ext uri="{BB962C8B-B14F-4D97-AF65-F5344CB8AC3E}">
        <p14:creationId xmlns:p14="http://schemas.microsoft.com/office/powerpoint/2010/main" val="103056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A5B1-15BA-ABD7-31B5-04543A2FE129}"/>
              </a:ext>
            </a:extLst>
          </p:cNvPr>
          <p:cNvSpPr>
            <a:spLocks noGrp="1"/>
          </p:cNvSpPr>
          <p:nvPr>
            <p:ph type="title"/>
          </p:nvPr>
        </p:nvSpPr>
        <p:spPr>
          <a:xfrm>
            <a:off x="677334" y="609600"/>
            <a:ext cx="8596668" cy="990600"/>
          </a:xfrm>
        </p:spPr>
        <p:txBody>
          <a:bodyPr>
            <a:normAutofit/>
          </a:bodyPr>
          <a:lstStyle/>
          <a:p>
            <a:r>
              <a:rPr lang="en-IN" sz="4000" b="1" i="0" dirty="0">
                <a:effectLst/>
                <a:latin typeface="Times New Roman" panose="02020603050405020304" pitchFamily="18" charset="0"/>
                <a:cs typeface="Times New Roman" panose="02020603050405020304" pitchFamily="18" charset="0"/>
              </a:rPr>
              <a:t>IoT Device Setup</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7C4A475-1C60-AC49-71FE-F55D0FD2A629}"/>
              </a:ext>
            </a:extLst>
          </p:cNvPr>
          <p:cNvSpPr>
            <a:spLocks noGrp="1"/>
          </p:cNvSpPr>
          <p:nvPr>
            <p:ph idx="1"/>
          </p:nvPr>
        </p:nvSpPr>
        <p:spPr>
          <a:xfrm>
            <a:off x="609600" y="1600200"/>
            <a:ext cx="9220200" cy="4648200"/>
          </a:xfrm>
        </p:spPr>
        <p:txBody>
          <a:bodyPr>
            <a:normAutofit/>
          </a:bodyPr>
          <a:lstStyle/>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For the IoT device setup, we will use the following components and sensors:</a:t>
            </a:r>
          </a:p>
          <a:p>
            <a:pPr marL="285750" indent="-285750">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Microcontroller: </a:t>
            </a:r>
            <a:r>
              <a:rPr lang="en-US" sz="2400" dirty="0">
                <a:latin typeface="Calibri" panose="020F0502020204030204" pitchFamily="34" charset="0"/>
                <a:ea typeface="Calibri" panose="020F0502020204030204" pitchFamily="34" charset="0"/>
                <a:cs typeface="Calibri" panose="020F0502020204030204" pitchFamily="34" charset="0"/>
              </a:rPr>
              <a:t>Raspberry Pi or Arduino for data processing and communication.</a:t>
            </a:r>
          </a:p>
          <a:p>
            <a:pPr marL="285750" indent="-285750">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Air Quality Sensors</a:t>
            </a:r>
            <a:r>
              <a:rPr lang="en-US" sz="2400" dirty="0">
                <a:latin typeface="Calibri" panose="020F0502020204030204" pitchFamily="34" charset="0"/>
                <a:ea typeface="Calibri" panose="020F0502020204030204" pitchFamily="34" charset="0"/>
                <a:cs typeface="Calibri" panose="020F0502020204030204" pitchFamily="34" charset="0"/>
              </a:rPr>
              <a:t>: Sensors capable of measuring PM2.5, PM10, CO, NO2, and O3 levels.</a:t>
            </a:r>
          </a:p>
          <a:p>
            <a:pPr marL="285750" indent="-285750">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Data Transmission: </a:t>
            </a:r>
            <a:r>
              <a:rPr lang="en-US" sz="2400" dirty="0">
                <a:latin typeface="Calibri" panose="020F0502020204030204" pitchFamily="34" charset="0"/>
                <a:ea typeface="Calibri" panose="020F0502020204030204" pitchFamily="34" charset="0"/>
                <a:cs typeface="Calibri" panose="020F0502020204030204" pitchFamily="34" charset="0"/>
              </a:rPr>
              <a:t>Wi-Fi or GSM module to send data to the central platform.</a:t>
            </a:r>
          </a:p>
          <a:p>
            <a:pPr marL="285750" indent="-285750">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Power Supply: </a:t>
            </a:r>
            <a:r>
              <a:rPr lang="en-US" sz="2400" dirty="0">
                <a:latin typeface="Calibri" panose="020F0502020204030204" pitchFamily="34" charset="0"/>
                <a:ea typeface="Calibri" panose="020F0502020204030204" pitchFamily="34" charset="0"/>
                <a:cs typeface="Calibri" panose="020F0502020204030204" pitchFamily="34" charset="0"/>
              </a:rPr>
              <a:t>Battery or an external power source depending on the deployment location</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579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762000"/>
            <a:ext cx="5181600" cy="629018"/>
          </a:xfrm>
          <a:prstGeom prst="rect">
            <a:avLst/>
          </a:prstGeom>
        </p:spPr>
        <p:txBody>
          <a:bodyPr vert="horz" wrap="square" lIns="0" tIns="13335" rIns="0" bIns="0" rtlCol="0">
            <a:spAutoFit/>
          </a:bodyPr>
          <a:lstStyle/>
          <a:p>
            <a:pPr marL="12700">
              <a:lnSpc>
                <a:spcPct val="100000"/>
              </a:lnSpc>
              <a:spcBef>
                <a:spcPts val="105"/>
              </a:spcBef>
            </a:pPr>
            <a:r>
              <a:rPr lang="en-IN" sz="4000" b="1" i="0" dirty="0">
                <a:effectLst/>
                <a:latin typeface="Times New Roman" panose="02020603050405020304" pitchFamily="18" charset="0"/>
                <a:cs typeface="Times New Roman" panose="02020603050405020304" pitchFamily="18" charset="0"/>
              </a:rPr>
              <a:t>Platform Development</a:t>
            </a:r>
            <a:endParaRPr sz="4000" spc="-5"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idx="1"/>
          </p:nvPr>
        </p:nvSpPr>
        <p:spPr>
          <a:xfrm>
            <a:off x="1066800" y="2209800"/>
            <a:ext cx="8382000" cy="3073918"/>
          </a:xfrm>
          <a:prstGeom prst="rect">
            <a:avLst/>
          </a:prstGeom>
        </p:spPr>
        <p:txBody>
          <a:bodyPr vert="horz" wrap="square" lIns="0" tIns="148590" rIns="0" bIns="0" rtlCol="0">
            <a:spAutoFit/>
          </a:bodyPr>
          <a:lstStyle/>
          <a:p>
            <a:pPr marL="298450" indent="-285750" algn="just">
              <a:lnSpc>
                <a:spcPct val="100000"/>
              </a:lnSpc>
              <a:spcBef>
                <a:spcPts val="1170"/>
              </a:spcBef>
              <a:buFont typeface="Arial" panose="020B0604020202020204" pitchFamily="34" charset="0"/>
              <a:buChar char="•"/>
            </a:pPr>
            <a:r>
              <a:rPr lang="en-US" sz="2000" b="1" spc="-10" dirty="0">
                <a:solidFill>
                  <a:schemeClr val="tx1"/>
                </a:solidFill>
                <a:latin typeface="Calibri"/>
                <a:cs typeface="Calibri"/>
              </a:rPr>
              <a:t>Database Setup: </a:t>
            </a:r>
            <a:r>
              <a:rPr lang="en-US" sz="2000" b="0" spc="-10" dirty="0">
                <a:solidFill>
                  <a:schemeClr val="tx1"/>
                </a:solidFill>
                <a:latin typeface="Calibri"/>
                <a:cs typeface="Calibri"/>
              </a:rPr>
              <a:t>Create a database to store the incoming air quality data.</a:t>
            </a:r>
          </a:p>
          <a:p>
            <a:pPr marL="298450" indent="-285750" algn="just">
              <a:lnSpc>
                <a:spcPct val="100000"/>
              </a:lnSpc>
              <a:spcBef>
                <a:spcPts val="1170"/>
              </a:spcBef>
              <a:buFont typeface="Arial" panose="020B0604020202020204" pitchFamily="34" charset="0"/>
              <a:buChar char="•"/>
            </a:pPr>
            <a:r>
              <a:rPr lang="en-US" sz="2000" b="1" spc="-10" dirty="0">
                <a:solidFill>
                  <a:schemeClr val="tx1"/>
                </a:solidFill>
                <a:latin typeface="Calibri"/>
                <a:cs typeface="Calibri"/>
              </a:rPr>
              <a:t>Web Application: </a:t>
            </a:r>
            <a:r>
              <a:rPr lang="en-US" sz="2000" b="0" spc="-10" dirty="0">
                <a:solidFill>
                  <a:schemeClr val="tx1"/>
                </a:solidFill>
                <a:latin typeface="Calibri"/>
                <a:cs typeface="Calibri"/>
              </a:rPr>
              <a:t>Develop a web-based application that allows users to access and visualize the data. The platform should have user registration, login, and data representation features.</a:t>
            </a:r>
          </a:p>
          <a:p>
            <a:pPr marL="298450" indent="-285750" algn="just">
              <a:lnSpc>
                <a:spcPct val="100000"/>
              </a:lnSpc>
              <a:spcBef>
                <a:spcPts val="1170"/>
              </a:spcBef>
              <a:buFont typeface="Arial" panose="020B0604020202020204" pitchFamily="34" charset="0"/>
              <a:buChar char="•"/>
            </a:pPr>
            <a:r>
              <a:rPr lang="en-US" sz="2000" b="1" spc="-10" dirty="0">
                <a:solidFill>
                  <a:schemeClr val="tx1"/>
                </a:solidFill>
                <a:latin typeface="Calibri"/>
                <a:cs typeface="Calibri"/>
              </a:rPr>
              <a:t>Threshold Configuration: </a:t>
            </a:r>
            <a:r>
              <a:rPr lang="en-US" sz="2000" b="0" spc="-10" dirty="0">
                <a:solidFill>
                  <a:schemeClr val="tx1"/>
                </a:solidFill>
                <a:latin typeface="Calibri"/>
                <a:cs typeface="Calibri"/>
              </a:rPr>
              <a:t>Implement a feature that enables users to set alert thresholds for each air quality parameter.</a:t>
            </a:r>
          </a:p>
          <a:p>
            <a:pPr marL="298450" indent="-285750" algn="just">
              <a:lnSpc>
                <a:spcPct val="100000"/>
              </a:lnSpc>
              <a:spcBef>
                <a:spcPts val="1170"/>
              </a:spcBef>
              <a:buFont typeface="Arial" panose="020B0604020202020204" pitchFamily="34" charset="0"/>
              <a:buChar char="•"/>
            </a:pPr>
            <a:r>
              <a:rPr lang="en-US" sz="2000" b="1" spc="-10" dirty="0">
                <a:solidFill>
                  <a:schemeClr val="tx1"/>
                </a:solidFill>
                <a:latin typeface="Calibri"/>
                <a:cs typeface="Calibri"/>
              </a:rPr>
              <a:t>Real-time Updates: </a:t>
            </a:r>
            <a:r>
              <a:rPr lang="en-US" sz="2000" b="0" spc="-10" dirty="0">
                <a:solidFill>
                  <a:schemeClr val="tx1"/>
                </a:solidFill>
                <a:latin typeface="Calibri"/>
                <a:cs typeface="Calibri"/>
              </a:rPr>
              <a:t>Ensure that the platform receives and updates data in real-time.</a:t>
            </a:r>
            <a:endParaRPr lang="en-IN" sz="2000" b="0" spc="-10" dirty="0">
              <a:solidFill>
                <a:schemeClr val="tx1"/>
              </a:solidFill>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A0F7-D3C2-F0DE-C0C6-ACB189A2FE50}"/>
              </a:ext>
            </a:extLst>
          </p:cNvPr>
          <p:cNvSpPr>
            <a:spLocks noGrp="1"/>
          </p:cNvSpPr>
          <p:nvPr>
            <p:ph type="title"/>
          </p:nvPr>
        </p:nvSpPr>
        <p:spPr>
          <a:xfrm>
            <a:off x="761518" y="533400"/>
            <a:ext cx="5339398" cy="553998"/>
          </a:xfrm>
        </p:spPr>
        <p:txBody>
          <a:bodyPr>
            <a:noAutofit/>
          </a:bodyPr>
          <a:lstStyle/>
          <a:p>
            <a:r>
              <a:rPr lang="en-IN" sz="4000" dirty="0">
                <a:latin typeface="Times New Roman" panose="02020603050405020304" pitchFamily="18" charset="0"/>
                <a:cs typeface="Times New Roman" panose="02020603050405020304" pitchFamily="18" charset="0"/>
              </a:rPr>
              <a:t>Code</a:t>
            </a:r>
          </a:p>
        </p:txBody>
      </p:sp>
      <p:sp>
        <p:nvSpPr>
          <p:cNvPr id="3" name="Text Placeholder 2">
            <a:extLst>
              <a:ext uri="{FF2B5EF4-FFF2-40B4-BE49-F238E27FC236}">
                <a16:creationId xmlns:a16="http://schemas.microsoft.com/office/drawing/2014/main" id="{9363F1A9-3CA9-17CA-46BD-5A06FAE37F1C}"/>
              </a:ext>
            </a:extLst>
          </p:cNvPr>
          <p:cNvSpPr>
            <a:spLocks noGrp="1"/>
          </p:cNvSpPr>
          <p:nvPr>
            <p:ph idx="1"/>
          </p:nvPr>
        </p:nvSpPr>
        <p:spPr>
          <a:xfrm>
            <a:off x="781183" y="1295400"/>
            <a:ext cx="8692198" cy="5283645"/>
          </a:xfrm>
        </p:spPr>
        <p:txBody>
          <a:bodyPr>
            <a:normAutofit fontScale="25000" lnSpcReduction="20000"/>
          </a:bodyPr>
          <a:lstStyle/>
          <a:p>
            <a:pPr marL="0" indent="0">
              <a:buNone/>
            </a:pPr>
            <a:r>
              <a:rPr lang="en-IN" sz="7200" dirty="0">
                <a:latin typeface="Calibri" panose="020F0502020204030204" pitchFamily="34" charset="0"/>
                <a:ea typeface="Calibri" panose="020F0502020204030204" pitchFamily="34" charset="0"/>
                <a:cs typeface="Calibri" panose="020F0502020204030204" pitchFamily="34" charset="0"/>
              </a:rPr>
              <a:t>import random</a:t>
            </a:r>
          </a:p>
          <a:p>
            <a:pPr marL="0" indent="0">
              <a:buNone/>
            </a:pPr>
            <a:r>
              <a:rPr lang="en-IN" sz="7200" dirty="0">
                <a:latin typeface="Calibri" panose="020F0502020204030204" pitchFamily="34" charset="0"/>
                <a:ea typeface="Calibri" panose="020F0502020204030204" pitchFamily="34" charset="0"/>
                <a:cs typeface="Calibri" panose="020F0502020204030204" pitchFamily="34" charset="0"/>
              </a:rPr>
              <a:t># Function to generate random sensor data</a:t>
            </a:r>
          </a:p>
          <a:p>
            <a:pPr marL="0" indent="0">
              <a:buNone/>
            </a:pPr>
            <a:r>
              <a:rPr lang="en-IN" sz="7200" dirty="0">
                <a:latin typeface="Calibri" panose="020F0502020204030204" pitchFamily="34" charset="0"/>
                <a:ea typeface="Calibri" panose="020F0502020204030204" pitchFamily="34" charset="0"/>
                <a:cs typeface="Calibri" panose="020F0502020204030204" pitchFamily="34" charset="0"/>
              </a:rPr>
              <a:t>def </a:t>
            </a:r>
            <a:r>
              <a:rPr lang="en-IN" sz="7200" dirty="0" err="1">
                <a:latin typeface="Calibri" panose="020F0502020204030204" pitchFamily="34" charset="0"/>
                <a:ea typeface="Calibri" panose="020F0502020204030204" pitchFamily="34" charset="0"/>
                <a:cs typeface="Calibri" panose="020F0502020204030204" pitchFamily="34" charset="0"/>
              </a:rPr>
              <a:t>generate_sensor_data</a:t>
            </a:r>
            <a:r>
              <a:rPr lang="en-IN" sz="7200"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IN" sz="7200" dirty="0">
                <a:latin typeface="Calibri" panose="020F0502020204030204" pitchFamily="34" charset="0"/>
                <a:ea typeface="Calibri" panose="020F0502020204030204" pitchFamily="34" charset="0"/>
                <a:cs typeface="Calibri" panose="020F0502020204030204" pitchFamily="34" charset="0"/>
              </a:rPr>
              <a:t>    pm25 = </a:t>
            </a:r>
            <a:r>
              <a:rPr lang="en-IN" sz="7200" dirty="0" err="1">
                <a:latin typeface="Calibri" panose="020F0502020204030204" pitchFamily="34" charset="0"/>
                <a:ea typeface="Calibri" panose="020F0502020204030204" pitchFamily="34" charset="0"/>
                <a:cs typeface="Calibri" panose="020F0502020204030204" pitchFamily="34" charset="0"/>
              </a:rPr>
              <a:t>random.uniform</a:t>
            </a:r>
            <a:r>
              <a:rPr lang="en-IN" sz="7200" dirty="0">
                <a:latin typeface="Calibri" panose="020F0502020204030204" pitchFamily="34" charset="0"/>
                <a:ea typeface="Calibri" panose="020F0502020204030204" pitchFamily="34" charset="0"/>
                <a:cs typeface="Calibri" panose="020F0502020204030204" pitchFamily="34" charset="0"/>
              </a:rPr>
              <a:t>(0, 100)</a:t>
            </a:r>
          </a:p>
          <a:p>
            <a:pPr marL="0" indent="0">
              <a:buNone/>
            </a:pPr>
            <a:r>
              <a:rPr lang="en-IN" sz="7200" dirty="0">
                <a:latin typeface="Calibri" panose="020F0502020204030204" pitchFamily="34" charset="0"/>
                <a:ea typeface="Calibri" panose="020F0502020204030204" pitchFamily="34" charset="0"/>
                <a:cs typeface="Calibri" panose="020F0502020204030204" pitchFamily="34" charset="0"/>
              </a:rPr>
              <a:t>    co = </a:t>
            </a:r>
            <a:r>
              <a:rPr lang="en-IN" sz="7200" dirty="0" err="1">
                <a:latin typeface="Calibri" panose="020F0502020204030204" pitchFamily="34" charset="0"/>
                <a:ea typeface="Calibri" panose="020F0502020204030204" pitchFamily="34" charset="0"/>
                <a:cs typeface="Calibri" panose="020F0502020204030204" pitchFamily="34" charset="0"/>
              </a:rPr>
              <a:t>random.uniform</a:t>
            </a:r>
            <a:r>
              <a:rPr lang="en-IN" sz="7200" dirty="0">
                <a:latin typeface="Calibri" panose="020F0502020204030204" pitchFamily="34" charset="0"/>
                <a:ea typeface="Calibri" panose="020F0502020204030204" pitchFamily="34" charset="0"/>
                <a:cs typeface="Calibri" panose="020F0502020204030204" pitchFamily="34" charset="0"/>
              </a:rPr>
              <a:t>(0, 5)</a:t>
            </a:r>
          </a:p>
          <a:p>
            <a:pPr marL="0" indent="0">
              <a:buNone/>
            </a:pPr>
            <a:r>
              <a:rPr lang="en-IN" sz="7200" dirty="0">
                <a:latin typeface="Calibri" panose="020F0502020204030204" pitchFamily="34" charset="0"/>
                <a:ea typeface="Calibri" panose="020F0502020204030204" pitchFamily="34" charset="0"/>
                <a:cs typeface="Calibri" panose="020F0502020204030204" pitchFamily="34" charset="0"/>
              </a:rPr>
              <a:t>    no2 = </a:t>
            </a:r>
            <a:r>
              <a:rPr lang="en-IN" sz="7200" dirty="0" err="1">
                <a:latin typeface="Calibri" panose="020F0502020204030204" pitchFamily="34" charset="0"/>
                <a:ea typeface="Calibri" panose="020F0502020204030204" pitchFamily="34" charset="0"/>
                <a:cs typeface="Calibri" panose="020F0502020204030204" pitchFamily="34" charset="0"/>
              </a:rPr>
              <a:t>random.uniform</a:t>
            </a:r>
            <a:r>
              <a:rPr lang="en-IN" sz="7200" dirty="0">
                <a:latin typeface="Calibri" panose="020F0502020204030204" pitchFamily="34" charset="0"/>
                <a:ea typeface="Calibri" panose="020F0502020204030204" pitchFamily="34" charset="0"/>
                <a:cs typeface="Calibri" panose="020F0502020204030204" pitchFamily="34" charset="0"/>
              </a:rPr>
              <a:t>(0, 1)</a:t>
            </a:r>
          </a:p>
          <a:p>
            <a:pPr marL="0" indent="0">
              <a:buNone/>
            </a:pPr>
            <a:r>
              <a:rPr lang="en-IN" sz="7200" dirty="0">
                <a:latin typeface="Calibri" panose="020F0502020204030204" pitchFamily="34" charset="0"/>
                <a:ea typeface="Calibri" panose="020F0502020204030204" pitchFamily="34" charset="0"/>
                <a:cs typeface="Calibri" panose="020F0502020204030204" pitchFamily="34" charset="0"/>
              </a:rPr>
              <a:t>    o3 = </a:t>
            </a:r>
            <a:r>
              <a:rPr lang="en-IN" sz="7200" dirty="0" err="1">
                <a:latin typeface="Calibri" panose="020F0502020204030204" pitchFamily="34" charset="0"/>
                <a:ea typeface="Calibri" panose="020F0502020204030204" pitchFamily="34" charset="0"/>
                <a:cs typeface="Calibri" panose="020F0502020204030204" pitchFamily="34" charset="0"/>
              </a:rPr>
              <a:t>random.uniform</a:t>
            </a:r>
            <a:r>
              <a:rPr lang="en-IN" sz="7200" dirty="0">
                <a:latin typeface="Calibri" panose="020F0502020204030204" pitchFamily="34" charset="0"/>
                <a:ea typeface="Calibri" panose="020F0502020204030204" pitchFamily="34" charset="0"/>
                <a:cs typeface="Calibri" panose="020F0502020204030204" pitchFamily="34" charset="0"/>
              </a:rPr>
              <a:t>(0, 0.1)</a:t>
            </a:r>
          </a:p>
          <a:p>
            <a:pPr marL="0" indent="0">
              <a:buNone/>
            </a:pPr>
            <a:r>
              <a:rPr lang="en-IN" sz="7200" dirty="0">
                <a:latin typeface="Calibri" panose="020F0502020204030204" pitchFamily="34" charset="0"/>
                <a:ea typeface="Calibri" panose="020F0502020204030204" pitchFamily="34" charset="0"/>
                <a:cs typeface="Calibri" panose="020F0502020204030204" pitchFamily="34" charset="0"/>
              </a:rPr>
              <a:t>    return pm25, co, no2, o3</a:t>
            </a:r>
          </a:p>
          <a:p>
            <a:pPr marL="0" indent="0">
              <a:buNone/>
            </a:pPr>
            <a:r>
              <a:rPr lang="en-IN" sz="7200" dirty="0">
                <a:latin typeface="Calibri" panose="020F0502020204030204" pitchFamily="34" charset="0"/>
                <a:ea typeface="Calibri" panose="020F0502020204030204" pitchFamily="34" charset="0"/>
                <a:cs typeface="Calibri" panose="020F0502020204030204" pitchFamily="34" charset="0"/>
              </a:rPr>
              <a:t># Function to calculate the Air Quality Index (AQI)</a:t>
            </a:r>
          </a:p>
          <a:p>
            <a:pPr marL="0" indent="0">
              <a:buNone/>
            </a:pPr>
            <a:r>
              <a:rPr lang="en-IN" sz="7200" dirty="0">
                <a:latin typeface="Calibri" panose="020F0502020204030204" pitchFamily="34" charset="0"/>
                <a:ea typeface="Calibri" panose="020F0502020204030204" pitchFamily="34" charset="0"/>
                <a:cs typeface="Calibri" panose="020F0502020204030204" pitchFamily="34" charset="0"/>
              </a:rPr>
              <a:t>def </a:t>
            </a:r>
            <a:r>
              <a:rPr lang="en-IN" sz="7200" dirty="0" err="1">
                <a:latin typeface="Calibri" panose="020F0502020204030204" pitchFamily="34" charset="0"/>
                <a:ea typeface="Calibri" panose="020F0502020204030204" pitchFamily="34" charset="0"/>
                <a:cs typeface="Calibri" panose="020F0502020204030204" pitchFamily="34" charset="0"/>
              </a:rPr>
              <a:t>calculate_aqi</a:t>
            </a:r>
            <a:r>
              <a:rPr lang="en-IN" sz="7200" dirty="0">
                <a:latin typeface="Calibri" panose="020F0502020204030204" pitchFamily="34" charset="0"/>
                <a:ea typeface="Calibri" panose="020F0502020204030204" pitchFamily="34" charset="0"/>
                <a:cs typeface="Calibri" panose="020F0502020204030204" pitchFamily="34" charset="0"/>
              </a:rPr>
              <a:t>(pm25, co, no2, o3):</a:t>
            </a:r>
          </a:p>
          <a:p>
            <a:pPr marL="0" indent="0">
              <a:buNone/>
            </a:pPr>
            <a:r>
              <a:rPr lang="en-IN" sz="7200" dirty="0">
                <a:latin typeface="Calibri" panose="020F0502020204030204" pitchFamily="34" charset="0"/>
                <a:ea typeface="Calibri" panose="020F0502020204030204" pitchFamily="34" charset="0"/>
                <a:cs typeface="Calibri" panose="020F0502020204030204" pitchFamily="34" charset="0"/>
              </a:rPr>
              <a:t>    # Replace with your AQI calculation logic</a:t>
            </a:r>
          </a:p>
          <a:p>
            <a:pPr marL="0" indent="0">
              <a:buNone/>
            </a:pPr>
            <a:r>
              <a:rPr lang="en-IN" sz="7200" dirty="0">
                <a:latin typeface="Calibri" panose="020F0502020204030204" pitchFamily="34" charset="0"/>
                <a:ea typeface="Calibri" panose="020F0502020204030204" pitchFamily="34" charset="0"/>
                <a:cs typeface="Calibri" panose="020F0502020204030204" pitchFamily="34" charset="0"/>
              </a:rPr>
              <a:t>    # This is a simplified example; use an appropriate formula for AQI calculation</a:t>
            </a:r>
          </a:p>
          <a:p>
            <a:pPr marL="0" indent="0">
              <a:buNone/>
            </a:pPr>
            <a:r>
              <a:rPr lang="en-IN" sz="7200" dirty="0">
                <a:latin typeface="Calibri" panose="020F0502020204030204" pitchFamily="34" charset="0"/>
                <a:ea typeface="Calibri" panose="020F0502020204030204" pitchFamily="34" charset="0"/>
                <a:cs typeface="Calibri" panose="020F0502020204030204" pitchFamily="34" charset="0"/>
              </a:rPr>
              <a:t>    </a:t>
            </a:r>
            <a:r>
              <a:rPr lang="en-IN" sz="7200" dirty="0" err="1">
                <a:latin typeface="Calibri" panose="020F0502020204030204" pitchFamily="34" charset="0"/>
                <a:ea typeface="Calibri" panose="020F0502020204030204" pitchFamily="34" charset="0"/>
                <a:cs typeface="Calibri" panose="020F0502020204030204" pitchFamily="34" charset="0"/>
              </a:rPr>
              <a:t>aqi</a:t>
            </a:r>
            <a:r>
              <a:rPr lang="en-IN" sz="7200" dirty="0">
                <a:latin typeface="Calibri" panose="020F0502020204030204" pitchFamily="34" charset="0"/>
                <a:ea typeface="Calibri" panose="020F0502020204030204" pitchFamily="34" charset="0"/>
                <a:cs typeface="Calibri" panose="020F0502020204030204" pitchFamily="34" charset="0"/>
              </a:rPr>
              <a:t> = (pm25 + co + no2 + o3) / 4</a:t>
            </a:r>
          </a:p>
          <a:p>
            <a:pPr marL="0" indent="0">
              <a:buNone/>
            </a:pPr>
            <a:r>
              <a:rPr lang="en-IN" sz="7200" dirty="0">
                <a:latin typeface="Calibri" panose="020F0502020204030204" pitchFamily="34" charset="0"/>
                <a:ea typeface="Calibri" panose="020F0502020204030204" pitchFamily="34" charset="0"/>
                <a:cs typeface="Calibri" panose="020F0502020204030204" pitchFamily="34" charset="0"/>
              </a:rPr>
              <a:t>    return </a:t>
            </a:r>
            <a:r>
              <a:rPr lang="en-IN" sz="7200" dirty="0" err="1">
                <a:latin typeface="Calibri" panose="020F0502020204030204" pitchFamily="34" charset="0"/>
                <a:ea typeface="Calibri" panose="020F0502020204030204" pitchFamily="34" charset="0"/>
                <a:cs typeface="Calibri" panose="020F0502020204030204" pitchFamily="34" charset="0"/>
              </a:rPr>
              <a:t>aqi</a:t>
            </a:r>
            <a:endParaRPr lang="en-IN" sz="7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181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456266" cy="762000"/>
          </a:xfrm>
        </p:spPr>
        <p:txBody>
          <a:bodyPr>
            <a:normAutofit fontScale="90000"/>
          </a:bodyPr>
          <a:lstStyle/>
          <a:p>
            <a:r>
              <a:rPr lang="en-GB" sz="4000" dirty="0">
                <a:latin typeface="Times New Roman" panose="02020603050405020304" pitchFamily="18" charset="0"/>
                <a:cs typeface="Times New Roman" panose="02020603050405020304" pitchFamily="18" charset="0"/>
              </a:rPr>
              <a:t>Code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71600"/>
            <a:ext cx="8596668" cy="5029199"/>
          </a:xfrm>
        </p:spPr>
        <p:txBody>
          <a:bodyPr>
            <a:noAutofit/>
          </a:bodyPr>
          <a:lstStyle/>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Function to classify air quality based on AQI</a:t>
            </a:r>
          </a:p>
          <a:p>
            <a:pPr marL="0" indent="0">
              <a:buNone/>
            </a:pPr>
            <a:r>
              <a:rPr lang="en-IN" dirty="0" err="1">
                <a:latin typeface="Calibri" panose="020F0502020204030204" pitchFamily="34" charset="0"/>
                <a:ea typeface="Calibri" panose="020F0502020204030204" pitchFamily="34" charset="0"/>
                <a:cs typeface="Calibri" panose="020F0502020204030204" pitchFamily="34" charset="0"/>
              </a:rPr>
              <a:t>def</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classify_air_quality</a:t>
            </a:r>
            <a:r>
              <a:rPr lang="en-IN" dirty="0">
                <a:latin typeface="Calibri" panose="020F0502020204030204" pitchFamily="34" charset="0"/>
                <a:ea typeface="Calibri" panose="020F0502020204030204" pitchFamily="34" charset="0"/>
                <a:cs typeface="Calibri" panose="020F0502020204030204" pitchFamily="34" charset="0"/>
              </a:rPr>
              <a:t>(</a:t>
            </a:r>
            <a:r>
              <a:rPr lang="en-IN" dirty="0" err="1">
                <a:latin typeface="Calibri" panose="020F0502020204030204" pitchFamily="34" charset="0"/>
                <a:ea typeface="Calibri" panose="020F0502020204030204" pitchFamily="34" charset="0"/>
                <a:cs typeface="Calibri" panose="020F0502020204030204" pitchFamily="34" charset="0"/>
              </a:rPr>
              <a:t>aqi</a:t>
            </a:r>
            <a:r>
              <a:rPr lang="en-IN"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if </a:t>
            </a:r>
            <a:r>
              <a:rPr lang="en-IN" dirty="0" err="1">
                <a:latin typeface="Calibri" panose="020F0502020204030204" pitchFamily="34" charset="0"/>
                <a:ea typeface="Calibri" panose="020F0502020204030204" pitchFamily="34" charset="0"/>
                <a:cs typeface="Calibri" panose="020F0502020204030204" pitchFamily="34" charset="0"/>
              </a:rPr>
              <a:t>aqi</a:t>
            </a:r>
            <a:r>
              <a:rPr lang="en-IN" dirty="0">
                <a:latin typeface="Calibri" panose="020F0502020204030204" pitchFamily="34" charset="0"/>
                <a:ea typeface="Calibri" panose="020F0502020204030204" pitchFamily="34" charset="0"/>
                <a:cs typeface="Calibri" panose="020F0502020204030204" pitchFamily="34" charset="0"/>
              </a:rPr>
              <a:t> &lt;= 50:</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return "Good"</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elif</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aqi</a:t>
            </a:r>
            <a:r>
              <a:rPr lang="en-IN" dirty="0">
                <a:latin typeface="Calibri" panose="020F0502020204030204" pitchFamily="34" charset="0"/>
                <a:ea typeface="Calibri" panose="020F0502020204030204" pitchFamily="34" charset="0"/>
                <a:cs typeface="Calibri" panose="020F0502020204030204" pitchFamily="34" charset="0"/>
              </a:rPr>
              <a:t> &lt;= 100:</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return "Moderate"</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elif</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aqi</a:t>
            </a:r>
            <a:r>
              <a:rPr lang="en-IN" dirty="0">
                <a:latin typeface="Calibri" panose="020F0502020204030204" pitchFamily="34" charset="0"/>
                <a:ea typeface="Calibri" panose="020F0502020204030204" pitchFamily="34" charset="0"/>
                <a:cs typeface="Calibri" panose="020F0502020204030204" pitchFamily="34" charset="0"/>
              </a:rPr>
              <a:t> &lt;= 150:</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return "Unhealthy for Sensitive Groups"</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elif</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aqi</a:t>
            </a:r>
            <a:r>
              <a:rPr lang="en-IN" dirty="0">
                <a:latin typeface="Calibri" panose="020F0502020204030204" pitchFamily="34" charset="0"/>
                <a:ea typeface="Calibri" panose="020F0502020204030204" pitchFamily="34" charset="0"/>
                <a:cs typeface="Calibri" panose="020F0502020204030204" pitchFamily="34" charset="0"/>
              </a:rPr>
              <a:t> &lt;= 200:</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return "Unhealthy"</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else:</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return "Very Unhealthy"</a:t>
            </a:r>
          </a:p>
        </p:txBody>
      </p:sp>
    </p:spTree>
    <p:extLst>
      <p:ext uri="{BB962C8B-B14F-4D97-AF65-F5344CB8AC3E}">
        <p14:creationId xmlns:p14="http://schemas.microsoft.com/office/powerpoint/2010/main" val="2103944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380066" cy="685800"/>
          </a:xfrm>
        </p:spPr>
        <p:txBody>
          <a:bodyPr>
            <a:normAutofit fontScale="90000"/>
          </a:bodyPr>
          <a:lstStyle/>
          <a:p>
            <a:r>
              <a:rPr lang="en-GB" sz="4000" dirty="0">
                <a:latin typeface="Times New Roman" panose="02020603050405020304" pitchFamily="18" charset="0"/>
                <a:cs typeface="Times New Roman" panose="02020603050405020304" pitchFamily="18" charset="0"/>
              </a:rPr>
              <a:t>Code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95400"/>
            <a:ext cx="8596668" cy="5257800"/>
          </a:xfrm>
        </p:spPr>
        <p:txBody>
          <a:bodyPr>
            <a:normAutofit lnSpcReduction="10000"/>
          </a:bodyPr>
          <a:lstStyle/>
          <a:p>
            <a:pPr marL="0" indent="0">
              <a:buNone/>
            </a:pPr>
            <a:r>
              <a:rPr lang="en-IN" sz="1900" dirty="0">
                <a:latin typeface="Calibri" panose="020F0502020204030204" pitchFamily="34" charset="0"/>
                <a:ea typeface="Calibri" panose="020F0502020204030204" pitchFamily="34" charset="0"/>
                <a:cs typeface="Calibri" panose="020F0502020204030204" pitchFamily="34" charset="0"/>
              </a:rPr>
              <a:t># Generate sensor data</a:t>
            </a:r>
          </a:p>
          <a:p>
            <a:pPr marL="0" indent="0">
              <a:buNone/>
            </a:pPr>
            <a:r>
              <a:rPr lang="en-IN" sz="1900" dirty="0">
                <a:latin typeface="Calibri" panose="020F0502020204030204" pitchFamily="34" charset="0"/>
                <a:ea typeface="Calibri" panose="020F0502020204030204" pitchFamily="34" charset="0"/>
                <a:cs typeface="Calibri" panose="020F0502020204030204" pitchFamily="34" charset="0"/>
              </a:rPr>
              <a:t>pm25, co, no2, o3 = </a:t>
            </a:r>
            <a:r>
              <a:rPr lang="en-IN" sz="1900" dirty="0" err="1">
                <a:latin typeface="Calibri" panose="020F0502020204030204" pitchFamily="34" charset="0"/>
                <a:ea typeface="Calibri" panose="020F0502020204030204" pitchFamily="34" charset="0"/>
                <a:cs typeface="Calibri" panose="020F0502020204030204" pitchFamily="34" charset="0"/>
              </a:rPr>
              <a:t>generate_sensor_data</a:t>
            </a:r>
            <a:r>
              <a:rPr lang="en-IN" sz="1900"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IN" sz="1900" dirty="0">
                <a:latin typeface="Calibri" panose="020F0502020204030204" pitchFamily="34" charset="0"/>
                <a:ea typeface="Calibri" panose="020F0502020204030204" pitchFamily="34" charset="0"/>
                <a:cs typeface="Calibri" panose="020F0502020204030204" pitchFamily="34" charset="0"/>
              </a:rPr>
              <a:t># Calculate AQI</a:t>
            </a:r>
          </a:p>
          <a:p>
            <a:pPr marL="0" indent="0">
              <a:buNone/>
            </a:pPr>
            <a:r>
              <a:rPr lang="en-IN" sz="1900" dirty="0" err="1">
                <a:latin typeface="Calibri" panose="020F0502020204030204" pitchFamily="34" charset="0"/>
                <a:ea typeface="Calibri" panose="020F0502020204030204" pitchFamily="34" charset="0"/>
                <a:cs typeface="Calibri" panose="020F0502020204030204" pitchFamily="34" charset="0"/>
              </a:rPr>
              <a:t>aqi</a:t>
            </a:r>
            <a:r>
              <a:rPr lang="en-IN" sz="1900" dirty="0">
                <a:latin typeface="Calibri" panose="020F0502020204030204" pitchFamily="34" charset="0"/>
                <a:ea typeface="Calibri" panose="020F0502020204030204" pitchFamily="34" charset="0"/>
                <a:cs typeface="Calibri" panose="020F0502020204030204" pitchFamily="34" charset="0"/>
              </a:rPr>
              <a:t> = </a:t>
            </a:r>
            <a:r>
              <a:rPr lang="en-IN" sz="1900" dirty="0" err="1">
                <a:latin typeface="Calibri" panose="020F0502020204030204" pitchFamily="34" charset="0"/>
                <a:ea typeface="Calibri" panose="020F0502020204030204" pitchFamily="34" charset="0"/>
                <a:cs typeface="Calibri" panose="020F0502020204030204" pitchFamily="34" charset="0"/>
              </a:rPr>
              <a:t>calculate_aqi</a:t>
            </a:r>
            <a:r>
              <a:rPr lang="en-IN" sz="1900" dirty="0">
                <a:latin typeface="Calibri" panose="020F0502020204030204" pitchFamily="34" charset="0"/>
                <a:ea typeface="Calibri" panose="020F0502020204030204" pitchFamily="34" charset="0"/>
                <a:cs typeface="Calibri" panose="020F0502020204030204" pitchFamily="34" charset="0"/>
              </a:rPr>
              <a:t>(pm25, co, no2, o3)</a:t>
            </a:r>
          </a:p>
          <a:p>
            <a:pPr marL="0" indent="0">
              <a:buNone/>
            </a:pPr>
            <a:r>
              <a:rPr lang="en-IN" sz="1900" dirty="0">
                <a:latin typeface="Calibri" panose="020F0502020204030204" pitchFamily="34" charset="0"/>
                <a:ea typeface="Calibri" panose="020F0502020204030204" pitchFamily="34" charset="0"/>
                <a:cs typeface="Calibri" panose="020F0502020204030204" pitchFamily="34" charset="0"/>
              </a:rPr>
              <a:t># Classify air quality</a:t>
            </a:r>
          </a:p>
          <a:p>
            <a:pPr marL="0" indent="0">
              <a:buNone/>
            </a:pPr>
            <a:r>
              <a:rPr lang="en-IN" sz="1900" dirty="0" err="1">
                <a:latin typeface="Calibri" panose="020F0502020204030204" pitchFamily="34" charset="0"/>
                <a:ea typeface="Calibri" panose="020F0502020204030204" pitchFamily="34" charset="0"/>
                <a:cs typeface="Calibri" panose="020F0502020204030204" pitchFamily="34" charset="0"/>
              </a:rPr>
              <a:t>air_quality</a:t>
            </a:r>
            <a:r>
              <a:rPr lang="en-IN" sz="1900" dirty="0">
                <a:latin typeface="Calibri" panose="020F0502020204030204" pitchFamily="34" charset="0"/>
                <a:ea typeface="Calibri" panose="020F0502020204030204" pitchFamily="34" charset="0"/>
                <a:cs typeface="Calibri" panose="020F0502020204030204" pitchFamily="34" charset="0"/>
              </a:rPr>
              <a:t> = </a:t>
            </a:r>
            <a:r>
              <a:rPr lang="en-IN" sz="1900" dirty="0" err="1">
                <a:latin typeface="Calibri" panose="020F0502020204030204" pitchFamily="34" charset="0"/>
                <a:ea typeface="Calibri" panose="020F0502020204030204" pitchFamily="34" charset="0"/>
                <a:cs typeface="Calibri" panose="020F0502020204030204" pitchFamily="34" charset="0"/>
              </a:rPr>
              <a:t>classify_air_quality</a:t>
            </a:r>
            <a:r>
              <a:rPr lang="en-IN" sz="1900" dirty="0">
                <a:latin typeface="Calibri" panose="020F0502020204030204" pitchFamily="34" charset="0"/>
                <a:ea typeface="Calibri" panose="020F0502020204030204" pitchFamily="34" charset="0"/>
                <a:cs typeface="Calibri" panose="020F0502020204030204" pitchFamily="34" charset="0"/>
              </a:rPr>
              <a:t>(</a:t>
            </a:r>
            <a:r>
              <a:rPr lang="en-IN" sz="1900" dirty="0" err="1">
                <a:latin typeface="Calibri" panose="020F0502020204030204" pitchFamily="34" charset="0"/>
                <a:ea typeface="Calibri" panose="020F0502020204030204" pitchFamily="34" charset="0"/>
                <a:cs typeface="Calibri" panose="020F0502020204030204" pitchFamily="34" charset="0"/>
              </a:rPr>
              <a:t>aqi</a:t>
            </a:r>
            <a:r>
              <a:rPr lang="en-IN" sz="1900"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IN" sz="1900" dirty="0">
                <a:latin typeface="Calibri" panose="020F0502020204030204" pitchFamily="34" charset="0"/>
                <a:ea typeface="Calibri" panose="020F0502020204030204" pitchFamily="34" charset="0"/>
                <a:cs typeface="Calibri" panose="020F0502020204030204" pitchFamily="34" charset="0"/>
              </a:rPr>
              <a:t># Output the results</a:t>
            </a:r>
          </a:p>
          <a:p>
            <a:pPr marL="0" indent="0">
              <a:buNone/>
            </a:pPr>
            <a:r>
              <a:rPr lang="en-IN" sz="1900" dirty="0">
                <a:latin typeface="Calibri" panose="020F0502020204030204" pitchFamily="34" charset="0"/>
                <a:ea typeface="Calibri" panose="020F0502020204030204" pitchFamily="34" charset="0"/>
                <a:cs typeface="Calibri" panose="020F0502020204030204" pitchFamily="34" charset="0"/>
              </a:rPr>
              <a:t>print(f"PM2.5: {pm25} µg/m³")</a:t>
            </a:r>
          </a:p>
          <a:p>
            <a:pPr marL="0" indent="0">
              <a:buNone/>
            </a:pPr>
            <a:r>
              <a:rPr lang="en-IN" sz="1900" dirty="0">
                <a:latin typeface="Calibri" panose="020F0502020204030204" pitchFamily="34" charset="0"/>
                <a:ea typeface="Calibri" panose="020F0502020204030204" pitchFamily="34" charset="0"/>
                <a:cs typeface="Calibri" panose="020F0502020204030204" pitchFamily="34" charset="0"/>
              </a:rPr>
              <a:t>print(</a:t>
            </a:r>
            <a:r>
              <a:rPr lang="en-IN" sz="1900" dirty="0" err="1">
                <a:latin typeface="Calibri" panose="020F0502020204030204" pitchFamily="34" charset="0"/>
                <a:ea typeface="Calibri" panose="020F0502020204030204" pitchFamily="34" charset="0"/>
                <a:cs typeface="Calibri" panose="020F0502020204030204" pitchFamily="34" charset="0"/>
              </a:rPr>
              <a:t>f"CO</a:t>
            </a:r>
            <a:r>
              <a:rPr lang="en-IN" sz="1900" dirty="0">
                <a:latin typeface="Calibri" panose="020F0502020204030204" pitchFamily="34" charset="0"/>
                <a:ea typeface="Calibri" panose="020F0502020204030204" pitchFamily="34" charset="0"/>
                <a:cs typeface="Calibri" panose="020F0502020204030204" pitchFamily="34" charset="0"/>
              </a:rPr>
              <a:t>: {co} ppm")</a:t>
            </a:r>
          </a:p>
          <a:p>
            <a:pPr marL="0" indent="0">
              <a:buNone/>
            </a:pPr>
            <a:r>
              <a:rPr lang="en-IN" sz="1900" dirty="0">
                <a:latin typeface="Calibri" panose="020F0502020204030204" pitchFamily="34" charset="0"/>
                <a:ea typeface="Calibri" panose="020F0502020204030204" pitchFamily="34" charset="0"/>
                <a:cs typeface="Calibri" panose="020F0502020204030204" pitchFamily="34" charset="0"/>
              </a:rPr>
              <a:t>print(f"NO2: {no2} ppm")</a:t>
            </a:r>
          </a:p>
          <a:p>
            <a:pPr marL="0" indent="0">
              <a:buNone/>
            </a:pPr>
            <a:r>
              <a:rPr lang="en-IN" sz="1900" dirty="0">
                <a:latin typeface="Calibri" panose="020F0502020204030204" pitchFamily="34" charset="0"/>
                <a:ea typeface="Calibri" panose="020F0502020204030204" pitchFamily="34" charset="0"/>
                <a:cs typeface="Calibri" panose="020F0502020204030204" pitchFamily="34" charset="0"/>
              </a:rPr>
              <a:t>print(f"O3: {o3} ppm")</a:t>
            </a:r>
          </a:p>
          <a:p>
            <a:pPr marL="0" indent="0">
              <a:buNone/>
            </a:pPr>
            <a:r>
              <a:rPr lang="en-IN" sz="1900" dirty="0">
                <a:latin typeface="Calibri" panose="020F0502020204030204" pitchFamily="34" charset="0"/>
                <a:ea typeface="Calibri" panose="020F0502020204030204" pitchFamily="34" charset="0"/>
                <a:cs typeface="Calibri" panose="020F0502020204030204" pitchFamily="34" charset="0"/>
              </a:rPr>
              <a:t>print(</a:t>
            </a:r>
            <a:r>
              <a:rPr lang="en-IN" sz="1900" dirty="0" err="1">
                <a:latin typeface="Calibri" panose="020F0502020204030204" pitchFamily="34" charset="0"/>
                <a:ea typeface="Calibri" panose="020F0502020204030204" pitchFamily="34" charset="0"/>
                <a:cs typeface="Calibri" panose="020F0502020204030204" pitchFamily="34" charset="0"/>
              </a:rPr>
              <a:t>f"AQI</a:t>
            </a:r>
            <a:r>
              <a:rPr lang="en-IN" sz="1900" dirty="0">
                <a:latin typeface="Calibri" panose="020F0502020204030204" pitchFamily="34" charset="0"/>
                <a:ea typeface="Calibri" panose="020F0502020204030204" pitchFamily="34" charset="0"/>
                <a:cs typeface="Calibri" panose="020F0502020204030204" pitchFamily="34" charset="0"/>
              </a:rPr>
              <a:t>: {</a:t>
            </a:r>
            <a:r>
              <a:rPr lang="en-IN" sz="1900" dirty="0" err="1">
                <a:latin typeface="Calibri" panose="020F0502020204030204" pitchFamily="34" charset="0"/>
                <a:ea typeface="Calibri" panose="020F0502020204030204" pitchFamily="34" charset="0"/>
                <a:cs typeface="Calibri" panose="020F0502020204030204" pitchFamily="34" charset="0"/>
              </a:rPr>
              <a:t>aqi</a:t>
            </a:r>
            <a:r>
              <a:rPr lang="en-IN" sz="1900"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IN" sz="1900" dirty="0">
                <a:latin typeface="Calibri" panose="020F0502020204030204" pitchFamily="34" charset="0"/>
                <a:ea typeface="Calibri" panose="020F0502020204030204" pitchFamily="34" charset="0"/>
                <a:cs typeface="Calibri" panose="020F0502020204030204" pitchFamily="34" charset="0"/>
              </a:rPr>
              <a:t>print(</a:t>
            </a:r>
            <a:r>
              <a:rPr lang="en-IN" sz="1900" dirty="0" err="1">
                <a:latin typeface="Calibri" panose="020F0502020204030204" pitchFamily="34" charset="0"/>
                <a:ea typeface="Calibri" panose="020F0502020204030204" pitchFamily="34" charset="0"/>
                <a:cs typeface="Calibri" panose="020F0502020204030204" pitchFamily="34" charset="0"/>
              </a:rPr>
              <a:t>f"Air</a:t>
            </a:r>
            <a:r>
              <a:rPr lang="en-IN" sz="1900" dirty="0">
                <a:latin typeface="Calibri" panose="020F0502020204030204" pitchFamily="34" charset="0"/>
                <a:ea typeface="Calibri" panose="020F0502020204030204" pitchFamily="34" charset="0"/>
                <a:cs typeface="Calibri" panose="020F0502020204030204" pitchFamily="34" charset="0"/>
              </a:rPr>
              <a:t> Quality: {</a:t>
            </a:r>
            <a:r>
              <a:rPr lang="en-IN" sz="1900" dirty="0" err="1">
                <a:latin typeface="Calibri" panose="020F0502020204030204" pitchFamily="34" charset="0"/>
                <a:ea typeface="Calibri" panose="020F0502020204030204" pitchFamily="34" charset="0"/>
                <a:cs typeface="Calibri" panose="020F0502020204030204" pitchFamily="34" charset="0"/>
              </a:rPr>
              <a:t>air_quality</a:t>
            </a:r>
            <a:r>
              <a:rPr lang="en-IN" sz="1900" dirty="0">
                <a:latin typeface="Calibri" panose="020F0502020204030204" pitchFamily="34" charset="0"/>
                <a:ea typeface="Calibri" panose="020F0502020204030204" pitchFamily="34" charset="0"/>
                <a:cs typeface="Calibri" panose="020F0502020204030204" pitchFamily="34" charset="0"/>
              </a:rPr>
              <a:t>}")</a:t>
            </a:r>
          </a:p>
          <a:p>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0410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EA29-835B-0026-EC67-53C2E8FFFC91}"/>
              </a:ext>
            </a:extLst>
          </p:cNvPr>
          <p:cNvSpPr>
            <a:spLocks noGrp="1"/>
          </p:cNvSpPr>
          <p:nvPr>
            <p:ph type="title"/>
          </p:nvPr>
        </p:nvSpPr>
        <p:spPr>
          <a:xfrm>
            <a:off x="677334" y="609600"/>
            <a:ext cx="5037666" cy="990600"/>
          </a:xfrm>
        </p:spPr>
        <p:txBody>
          <a:bodyPr>
            <a:normAutofit/>
          </a:bodyPr>
          <a:lstStyle/>
          <a:p>
            <a:r>
              <a:rPr lang="en-IN" sz="4000" dirty="0">
                <a:latin typeface="Times New Roman" panose="02020603050405020304" pitchFamily="18" charset="0"/>
                <a:cs typeface="Times New Roman" panose="02020603050405020304" pitchFamily="18" charset="0"/>
              </a:rPr>
              <a:t>BLOCK DIAGRAM</a:t>
            </a:r>
          </a:p>
        </p:txBody>
      </p:sp>
      <p:pic>
        <p:nvPicPr>
          <p:cNvPr id="5" name="Picture 4">
            <a:extLst>
              <a:ext uri="{FF2B5EF4-FFF2-40B4-BE49-F238E27FC236}">
                <a16:creationId xmlns:a16="http://schemas.microsoft.com/office/drawing/2014/main" id="{0ED8701E-8951-9BB8-671D-C0EAEC2134EE}"/>
              </a:ext>
            </a:extLst>
          </p:cNvPr>
          <p:cNvPicPr>
            <a:picLocks noChangeAspect="1"/>
          </p:cNvPicPr>
          <p:nvPr/>
        </p:nvPicPr>
        <p:blipFill>
          <a:blip r:embed="rId2"/>
          <a:stretch>
            <a:fillRect/>
          </a:stretch>
        </p:blipFill>
        <p:spPr>
          <a:xfrm>
            <a:off x="2514600" y="1981200"/>
            <a:ext cx="4843462" cy="3472671"/>
          </a:xfrm>
          <a:prstGeom prst="rect">
            <a:avLst/>
          </a:prstGeom>
        </p:spPr>
      </p:pic>
    </p:spTree>
    <p:extLst>
      <p:ext uri="{BB962C8B-B14F-4D97-AF65-F5344CB8AC3E}">
        <p14:creationId xmlns:p14="http://schemas.microsoft.com/office/powerpoint/2010/main" val="3700750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86</TotalTime>
  <Words>1274</Words>
  <Application>Microsoft Office PowerPoint</Application>
  <PresentationFormat>Widescreen</PresentationFormat>
  <Paragraphs>90</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MT</vt:lpstr>
      <vt:lpstr>Calibri</vt:lpstr>
      <vt:lpstr>Century Gothic</vt:lpstr>
      <vt:lpstr>Georgia</vt:lpstr>
      <vt:lpstr>Times New Roman</vt:lpstr>
      <vt:lpstr>Mesh</vt:lpstr>
      <vt:lpstr>Project name : Air Quality Monitoring</vt:lpstr>
      <vt:lpstr>Problem Statement</vt:lpstr>
      <vt:lpstr>Objectives:</vt:lpstr>
      <vt:lpstr>IoT Device Setup</vt:lpstr>
      <vt:lpstr>Platform Development</vt:lpstr>
      <vt:lpstr>Code</vt:lpstr>
      <vt:lpstr>Code</vt:lpstr>
      <vt:lpstr>Code</vt:lpstr>
      <vt:lpstr>BLOCK DIAGRAM</vt:lpstr>
      <vt:lpstr>Screenshots of the IoT devices</vt:lpstr>
      <vt:lpstr>PowerPoint Presentation</vt:lpstr>
      <vt:lpstr>SCREENSHOT OF PYTHON CODE OUTPUT</vt:lpstr>
      <vt:lpstr>PowerPoint Presentation</vt:lpstr>
      <vt:lpstr>IoT Device Code</vt:lpstr>
      <vt:lpstr>Data Sharing Platform UI</vt:lpstr>
      <vt:lpstr>EXPLANATION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 Air Quality Monitoring</dc:title>
  <dc:creator>Vishnu Vatrapu</dc:creator>
  <cp:lastModifiedBy>Vishnu Vatrapu</cp:lastModifiedBy>
  <cp:revision>11</cp:revision>
  <dcterms:created xsi:type="dcterms:W3CDTF">2023-09-30T12:37:30Z</dcterms:created>
  <dcterms:modified xsi:type="dcterms:W3CDTF">2023-11-01T16:52:50Z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2023-09-30T00:00:00Z</vt:filetime>
  </property>
  <property fmtid="{D5CDD505-2E9C-101B-9397-08002B2CF9AE}" pid="3" name="LastSaved">
    <vt:filetime>2023-09-30T00:00:00Z</vt:filetime>
  </property>
</Properties>
</file>