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1"/>
  </p:sldMasterIdLst>
  <p:notesMasterIdLst>
    <p:notesMasterId r:id="rId9"/>
  </p:notesMasterIdLst>
  <p:sldIdLst>
    <p:sldId id="256" r:id="rId2"/>
    <p:sldId id="266" r:id="rId3"/>
    <p:sldId id="267" r:id="rId4"/>
    <p:sldId id="268" r:id="rId5"/>
    <p:sldId id="259" r:id="rId6"/>
    <p:sldId id="269" r:id="rId7"/>
    <p:sldId id="265"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149"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CF1DE0F-F687-4674-A869-307927268E89}" type="datetimeFigureOut">
              <a:rPr lang="en-IN" smtClean="0"/>
              <a:t>01-11-2023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63C611-3765-4FDA-8A6B-41E8D6A74F14}" type="slidenum">
              <a:rPr lang="en-IN" smtClean="0"/>
              <a:t>‹#›</a:t>
            </a:fld>
            <a:endParaRPr lang="en-IN"/>
          </a:p>
        </p:txBody>
      </p:sp>
    </p:spTree>
    <p:extLst>
      <p:ext uri="{BB962C8B-B14F-4D97-AF65-F5344CB8AC3E}">
        <p14:creationId xmlns:p14="http://schemas.microsoft.com/office/powerpoint/2010/main" val="8432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63C611-3765-4FDA-8A6B-41E8D6A74F14}" type="slidenum">
              <a:rPr lang="en-IN" smtClean="0"/>
              <a:t>4</a:t>
            </a:fld>
            <a:endParaRPr lang="en-IN"/>
          </a:p>
        </p:txBody>
      </p:sp>
    </p:spTree>
    <p:extLst>
      <p:ext uri="{BB962C8B-B14F-4D97-AF65-F5344CB8AC3E}">
        <p14:creationId xmlns:p14="http://schemas.microsoft.com/office/powerpoint/2010/main" val="280246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6682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00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85860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3318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D8BD707-D9CF-40AE-B4C6-C98DA3205C09}" type="datetimeFigureOut">
              <a:rPr lang="en-US" smtClean="0"/>
              <a:t>11/1/2023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428096270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7596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493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880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4281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94819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0976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D8BD707-D9CF-40AE-B4C6-C98DA3205C09}" type="datetimeFigureOut">
              <a:rPr lang="en-US" smtClean="0"/>
              <a:t>11/1/2023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780160852"/>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7800" y="1752600"/>
            <a:ext cx="7543800" cy="289823"/>
          </a:xfrm>
          <a:prstGeom prst="rect">
            <a:avLst/>
          </a:prstGeom>
        </p:spPr>
        <p:txBody>
          <a:bodyPr vert="horz" wrap="square" lIns="0" tIns="12700" rIns="0" bIns="0" rtlCol="0">
            <a:spAutoFit/>
          </a:bodyPr>
          <a:lstStyle/>
          <a:p>
            <a:pPr marL="12700" algn="ctr">
              <a:lnSpc>
                <a:spcPct val="100000"/>
              </a:lnSpc>
              <a:spcBef>
                <a:spcPts val="100"/>
              </a:spcBef>
            </a:pPr>
            <a:r>
              <a:rPr lang="en-US" b="1" spc="-130" dirty="0">
                <a:solidFill>
                  <a:srgbClr val="404040"/>
                </a:solidFill>
                <a:latin typeface="Times New Roman" panose="02020603050405020304" pitchFamily="18" charset="0"/>
                <a:cs typeface="Times New Roman" panose="02020603050405020304" pitchFamily="18" charset="0"/>
              </a:rPr>
              <a:t>DEPARTMENT OF COMPUTER SCIENCE AND ENGINEERING</a:t>
            </a:r>
            <a:endParaRPr sz="1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756602" y="2577845"/>
            <a:ext cx="3879850" cy="335280"/>
          </a:xfrm>
          <a:prstGeom prst="rect">
            <a:avLst/>
          </a:prstGeom>
        </p:spPr>
        <p:txBody>
          <a:bodyPr vert="horz" wrap="square" lIns="0" tIns="16510" rIns="0" bIns="0" rtlCol="0">
            <a:spAutoFit/>
          </a:bodyPr>
          <a:lstStyle/>
          <a:p>
            <a:pPr marL="12700">
              <a:lnSpc>
                <a:spcPct val="100000"/>
              </a:lnSpc>
              <a:spcBef>
                <a:spcPts val="130"/>
              </a:spcBef>
            </a:pPr>
            <a:r>
              <a:rPr sz="2000" b="1" spc="-130" dirty="0">
                <a:solidFill>
                  <a:srgbClr val="404040"/>
                </a:solidFill>
                <a:latin typeface="Georgia"/>
                <a:cs typeface="Georgia"/>
              </a:rPr>
              <a:t>P</a:t>
            </a:r>
            <a:r>
              <a:rPr sz="2000" b="1" spc="-300" dirty="0">
                <a:solidFill>
                  <a:srgbClr val="404040"/>
                </a:solidFill>
                <a:latin typeface="Georgia"/>
                <a:cs typeface="Georgia"/>
              </a:rPr>
              <a:t>r</a:t>
            </a:r>
            <a:r>
              <a:rPr sz="2000" b="1" spc="-150" dirty="0">
                <a:solidFill>
                  <a:srgbClr val="404040"/>
                </a:solidFill>
                <a:latin typeface="Georgia"/>
                <a:cs typeface="Georgia"/>
              </a:rPr>
              <a:t>o</a:t>
            </a:r>
            <a:r>
              <a:rPr sz="2000" b="1" spc="-95" dirty="0">
                <a:solidFill>
                  <a:srgbClr val="404040"/>
                </a:solidFill>
                <a:latin typeface="Georgia"/>
                <a:cs typeface="Georgia"/>
              </a:rPr>
              <a:t>j</a:t>
            </a:r>
            <a:r>
              <a:rPr sz="2000" b="1" spc="-150" dirty="0">
                <a:solidFill>
                  <a:srgbClr val="404040"/>
                </a:solidFill>
                <a:latin typeface="Georgia"/>
                <a:cs typeface="Georgia"/>
              </a:rPr>
              <a:t>e</a:t>
            </a:r>
            <a:r>
              <a:rPr sz="2000" b="1" spc="-114" dirty="0">
                <a:solidFill>
                  <a:srgbClr val="404040"/>
                </a:solidFill>
                <a:latin typeface="Georgia"/>
                <a:cs typeface="Georgia"/>
              </a:rPr>
              <a:t>c</a:t>
            </a:r>
            <a:r>
              <a:rPr sz="2000" b="1" spc="-15" dirty="0">
                <a:solidFill>
                  <a:srgbClr val="404040"/>
                </a:solidFill>
                <a:latin typeface="Georgia"/>
                <a:cs typeface="Georgia"/>
              </a:rPr>
              <a:t>t </a:t>
            </a:r>
            <a:r>
              <a:rPr sz="2000" b="1" spc="-260" dirty="0">
                <a:solidFill>
                  <a:srgbClr val="404040"/>
                </a:solidFill>
                <a:latin typeface="Georgia"/>
                <a:cs typeface="Georgia"/>
              </a:rPr>
              <a:t>n</a:t>
            </a:r>
            <a:r>
              <a:rPr sz="2000" b="1" spc="-21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55" dirty="0">
                <a:solidFill>
                  <a:srgbClr val="404040"/>
                </a:solidFill>
                <a:latin typeface="Georgia"/>
                <a:cs typeface="Georgia"/>
              </a:rPr>
              <a:t> </a:t>
            </a:r>
            <a:r>
              <a:rPr sz="1800" b="1" dirty="0">
                <a:solidFill>
                  <a:srgbClr val="404040"/>
                </a:solidFill>
                <a:latin typeface="Arial"/>
                <a:cs typeface="Arial"/>
              </a:rPr>
              <a:t>:</a:t>
            </a:r>
            <a:r>
              <a:rPr sz="1800" b="1" spc="-130" dirty="0">
                <a:solidFill>
                  <a:srgbClr val="404040"/>
                </a:solidFill>
                <a:latin typeface="Arial"/>
                <a:cs typeface="Arial"/>
              </a:rPr>
              <a:t> </a:t>
            </a:r>
            <a:r>
              <a:rPr sz="1800" spc="-75" dirty="0">
                <a:solidFill>
                  <a:srgbClr val="404040"/>
                </a:solidFill>
                <a:latin typeface="Arial MT"/>
                <a:cs typeface="Arial MT"/>
              </a:rPr>
              <a:t>A</a:t>
            </a:r>
            <a:r>
              <a:rPr sz="1800" spc="-30" dirty="0">
                <a:solidFill>
                  <a:srgbClr val="404040"/>
                </a:solidFill>
                <a:latin typeface="Arial MT"/>
                <a:cs typeface="Arial MT"/>
              </a:rPr>
              <a:t>i</a:t>
            </a:r>
            <a:r>
              <a:rPr sz="1800" dirty="0">
                <a:solidFill>
                  <a:srgbClr val="404040"/>
                </a:solidFill>
                <a:latin typeface="Arial MT"/>
                <a:cs typeface="Arial MT"/>
              </a:rPr>
              <a:t>r</a:t>
            </a:r>
            <a:r>
              <a:rPr sz="1800" spc="95" dirty="0">
                <a:solidFill>
                  <a:srgbClr val="404040"/>
                </a:solidFill>
                <a:latin typeface="Arial MT"/>
                <a:cs typeface="Arial MT"/>
              </a:rPr>
              <a:t> </a:t>
            </a:r>
            <a:r>
              <a:rPr sz="1800" spc="20" dirty="0">
                <a:solidFill>
                  <a:srgbClr val="404040"/>
                </a:solidFill>
                <a:latin typeface="Arial MT"/>
                <a:cs typeface="Arial MT"/>
              </a:rPr>
              <a:t>Q</a:t>
            </a:r>
            <a:r>
              <a:rPr sz="1800" spc="45" dirty="0">
                <a:solidFill>
                  <a:srgbClr val="404040"/>
                </a:solidFill>
                <a:latin typeface="Arial MT"/>
                <a:cs typeface="Arial MT"/>
              </a:rPr>
              <a:t>u</a:t>
            </a:r>
            <a:r>
              <a:rPr sz="1800" spc="-30" dirty="0">
                <a:solidFill>
                  <a:srgbClr val="404040"/>
                </a:solidFill>
                <a:latin typeface="Arial MT"/>
                <a:cs typeface="Arial MT"/>
              </a:rPr>
              <a:t>a</a:t>
            </a:r>
            <a:r>
              <a:rPr sz="1800" spc="45" dirty="0">
                <a:solidFill>
                  <a:srgbClr val="404040"/>
                </a:solidFill>
                <a:latin typeface="Arial MT"/>
                <a:cs typeface="Arial MT"/>
              </a:rPr>
              <a:t>l</a:t>
            </a:r>
            <a:r>
              <a:rPr sz="1800" spc="-30" dirty="0">
                <a:solidFill>
                  <a:srgbClr val="404040"/>
                </a:solidFill>
                <a:latin typeface="Arial MT"/>
                <a:cs typeface="Arial MT"/>
              </a:rPr>
              <a:t>i</a:t>
            </a:r>
            <a:r>
              <a:rPr sz="1800" spc="20" dirty="0">
                <a:solidFill>
                  <a:srgbClr val="404040"/>
                </a:solidFill>
                <a:latin typeface="Arial MT"/>
                <a:cs typeface="Arial MT"/>
              </a:rPr>
              <a:t>t</a:t>
            </a:r>
            <a:r>
              <a:rPr sz="1800" dirty="0">
                <a:solidFill>
                  <a:srgbClr val="404040"/>
                </a:solidFill>
                <a:latin typeface="Arial MT"/>
                <a:cs typeface="Arial MT"/>
              </a:rPr>
              <a:t>y</a:t>
            </a:r>
            <a:r>
              <a:rPr sz="1800" spc="-50" dirty="0">
                <a:solidFill>
                  <a:srgbClr val="404040"/>
                </a:solidFill>
                <a:latin typeface="Arial MT"/>
                <a:cs typeface="Arial MT"/>
              </a:rPr>
              <a:t> </a:t>
            </a:r>
            <a:r>
              <a:rPr sz="1800" spc="-75" dirty="0">
                <a:solidFill>
                  <a:srgbClr val="404040"/>
                </a:solidFill>
                <a:latin typeface="Arial MT"/>
                <a:cs typeface="Arial MT"/>
              </a:rPr>
              <a:t>M</a:t>
            </a:r>
            <a:r>
              <a:rPr sz="1800" spc="-30" dirty="0">
                <a:solidFill>
                  <a:srgbClr val="404040"/>
                </a:solidFill>
                <a:latin typeface="Arial MT"/>
                <a:cs typeface="Arial MT"/>
              </a:rPr>
              <a:t>o</a:t>
            </a:r>
            <a:r>
              <a:rPr sz="1800" spc="45" dirty="0">
                <a:solidFill>
                  <a:srgbClr val="404040"/>
                </a:solidFill>
                <a:latin typeface="Arial MT"/>
                <a:cs typeface="Arial MT"/>
              </a:rPr>
              <a:t>n</a:t>
            </a:r>
            <a:r>
              <a:rPr sz="1800" spc="-30" dirty="0">
                <a:solidFill>
                  <a:srgbClr val="404040"/>
                </a:solidFill>
                <a:latin typeface="Arial MT"/>
                <a:cs typeface="Arial MT"/>
              </a:rPr>
              <a:t>i</a:t>
            </a:r>
            <a:r>
              <a:rPr sz="1800" spc="20" dirty="0">
                <a:solidFill>
                  <a:srgbClr val="404040"/>
                </a:solidFill>
                <a:latin typeface="Arial MT"/>
                <a:cs typeface="Arial MT"/>
              </a:rPr>
              <a:t>t</a:t>
            </a:r>
            <a:r>
              <a:rPr sz="1800" spc="-30" dirty="0">
                <a:solidFill>
                  <a:srgbClr val="404040"/>
                </a:solidFill>
                <a:latin typeface="Arial MT"/>
                <a:cs typeface="Arial MT"/>
              </a:rPr>
              <a:t>o</a:t>
            </a:r>
            <a:r>
              <a:rPr sz="1800" dirty="0">
                <a:solidFill>
                  <a:srgbClr val="404040"/>
                </a:solidFill>
                <a:latin typeface="Arial MT"/>
                <a:cs typeface="Arial MT"/>
              </a:rPr>
              <a:t>r</a:t>
            </a:r>
            <a:r>
              <a:rPr sz="1800" spc="-30" dirty="0">
                <a:solidFill>
                  <a:srgbClr val="404040"/>
                </a:solidFill>
                <a:latin typeface="Arial MT"/>
                <a:cs typeface="Arial MT"/>
              </a:rPr>
              <a:t>i</a:t>
            </a:r>
            <a:r>
              <a:rPr sz="1800" spc="45" dirty="0">
                <a:solidFill>
                  <a:srgbClr val="404040"/>
                </a:solidFill>
                <a:latin typeface="Arial MT"/>
                <a:cs typeface="Arial MT"/>
              </a:rPr>
              <a:t>n</a:t>
            </a:r>
            <a:r>
              <a:rPr sz="1800" dirty="0">
                <a:solidFill>
                  <a:srgbClr val="404040"/>
                </a:solidFill>
                <a:latin typeface="Arial MT"/>
                <a:cs typeface="Arial MT"/>
              </a:rPr>
              <a:t>g</a:t>
            </a:r>
            <a:endParaRPr sz="1800" dirty="0">
              <a:latin typeface="Arial MT"/>
              <a:cs typeface="Arial MT"/>
            </a:endParaRPr>
          </a:p>
        </p:txBody>
      </p:sp>
      <p:sp>
        <p:nvSpPr>
          <p:cNvPr id="4" name="object 4"/>
          <p:cNvSpPr txBox="1"/>
          <p:nvPr/>
        </p:nvSpPr>
        <p:spPr>
          <a:xfrm>
            <a:off x="756602" y="2887027"/>
            <a:ext cx="6558598" cy="2533707"/>
          </a:xfrm>
          <a:prstGeom prst="rect">
            <a:avLst/>
          </a:prstGeom>
        </p:spPr>
        <p:txBody>
          <a:bodyPr vert="horz" wrap="square" lIns="0" tIns="136525" rIns="0" bIns="0" rtlCol="0">
            <a:spAutoFit/>
          </a:bodyPr>
          <a:lstStyle/>
          <a:p>
            <a:pPr marL="12700">
              <a:lnSpc>
                <a:spcPct val="100000"/>
              </a:lnSpc>
              <a:spcBef>
                <a:spcPts val="1075"/>
              </a:spcBef>
              <a:tabLst>
                <a:tab pos="1584960" algn="l"/>
              </a:tabLst>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260" dirty="0">
                <a:solidFill>
                  <a:srgbClr val="404040"/>
                </a:solidFill>
                <a:latin typeface="Georgia"/>
                <a:cs typeface="Georgia"/>
              </a:rPr>
              <a:t>n</a:t>
            </a:r>
            <a:r>
              <a:rPr sz="2000" b="1" spc="-225" dirty="0">
                <a:solidFill>
                  <a:srgbClr val="404040"/>
                </a:solidFill>
                <a:latin typeface="Georgia"/>
                <a:cs typeface="Georgia"/>
              </a:rPr>
              <a:t>a</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dirty="0">
                <a:solidFill>
                  <a:srgbClr val="404040"/>
                </a:solidFill>
                <a:latin typeface="Georgia"/>
                <a:cs typeface="Georgia"/>
              </a:rPr>
              <a:t>	</a:t>
            </a:r>
            <a:r>
              <a:rPr sz="2000" b="1" spc="-250" dirty="0">
                <a:solidFill>
                  <a:srgbClr val="404040"/>
                </a:solidFill>
                <a:latin typeface="Georgia"/>
                <a:cs typeface="Georgia"/>
              </a:rPr>
              <a:t>:</a:t>
            </a:r>
            <a:r>
              <a:rPr sz="2000" b="1" spc="-20" dirty="0">
                <a:solidFill>
                  <a:srgbClr val="404040"/>
                </a:solidFill>
                <a:latin typeface="Georgia"/>
                <a:cs typeface="Georgia"/>
              </a:rPr>
              <a:t> </a:t>
            </a:r>
            <a:r>
              <a:rPr sz="1800" dirty="0">
                <a:solidFill>
                  <a:srgbClr val="404040"/>
                </a:solidFill>
                <a:latin typeface="Arial MT"/>
                <a:cs typeface="Arial MT"/>
              </a:rPr>
              <a:t>Pr</a:t>
            </a:r>
            <a:r>
              <a:rPr sz="1800" spc="-25" dirty="0">
                <a:solidFill>
                  <a:srgbClr val="404040"/>
                </a:solidFill>
                <a:latin typeface="Arial MT"/>
                <a:cs typeface="Arial MT"/>
              </a:rPr>
              <a:t>o</a:t>
            </a:r>
            <a:r>
              <a:rPr sz="1800" spc="45" dirty="0">
                <a:solidFill>
                  <a:srgbClr val="404040"/>
                </a:solidFill>
                <a:latin typeface="Arial MT"/>
                <a:cs typeface="Arial MT"/>
              </a:rPr>
              <a:t>j</a:t>
            </a:r>
            <a:r>
              <a:rPr sz="1800" spc="-30" dirty="0">
                <a:solidFill>
                  <a:srgbClr val="404040"/>
                </a:solidFill>
                <a:latin typeface="Arial MT"/>
                <a:cs typeface="Arial MT"/>
              </a:rPr>
              <a:t>_22478_</a:t>
            </a:r>
            <a:r>
              <a:rPr sz="1800" spc="-275" dirty="0">
                <a:solidFill>
                  <a:srgbClr val="404040"/>
                </a:solidFill>
                <a:latin typeface="Arial MT"/>
                <a:cs typeface="Arial MT"/>
              </a:rPr>
              <a:t>T</a:t>
            </a:r>
            <a:r>
              <a:rPr sz="1800" spc="-30" dirty="0">
                <a:solidFill>
                  <a:srgbClr val="404040"/>
                </a:solidFill>
                <a:latin typeface="Arial MT"/>
                <a:cs typeface="Arial MT"/>
              </a:rPr>
              <a:t>ea</a:t>
            </a:r>
            <a:r>
              <a:rPr sz="1800" dirty="0">
                <a:solidFill>
                  <a:srgbClr val="404040"/>
                </a:solidFill>
                <a:latin typeface="Arial MT"/>
                <a:cs typeface="Arial MT"/>
              </a:rPr>
              <a:t>m</a:t>
            </a:r>
            <a:r>
              <a:rPr sz="1800" spc="-25" dirty="0">
                <a:solidFill>
                  <a:srgbClr val="404040"/>
                </a:solidFill>
                <a:latin typeface="Arial MT"/>
                <a:cs typeface="Arial MT"/>
              </a:rPr>
              <a:t>_</a:t>
            </a:r>
            <a:r>
              <a:rPr lang="en-GB" dirty="0">
                <a:solidFill>
                  <a:srgbClr val="404040"/>
                </a:solidFill>
                <a:latin typeface="Arial MT"/>
                <a:cs typeface="Arial MT"/>
              </a:rPr>
              <a:t>5</a:t>
            </a:r>
            <a:endParaRPr sz="1800" dirty="0">
              <a:latin typeface="Arial MT"/>
              <a:cs typeface="Arial MT"/>
            </a:endParaRPr>
          </a:p>
          <a:p>
            <a:pPr marL="12700">
              <a:lnSpc>
                <a:spcPct val="100000"/>
              </a:lnSpc>
              <a:spcBef>
                <a:spcPts val="980"/>
              </a:spcBef>
            </a:pPr>
            <a:r>
              <a:rPr sz="2000" b="1" spc="55" dirty="0">
                <a:solidFill>
                  <a:srgbClr val="404040"/>
                </a:solidFill>
                <a:latin typeface="Georgia"/>
                <a:cs typeface="Georgia"/>
              </a:rPr>
              <a:t>T</a:t>
            </a:r>
            <a:r>
              <a:rPr sz="2000" b="1" spc="-175" dirty="0">
                <a:solidFill>
                  <a:srgbClr val="404040"/>
                </a:solidFill>
                <a:latin typeface="Georgia"/>
                <a:cs typeface="Georgia"/>
              </a:rPr>
              <a:t>e</a:t>
            </a:r>
            <a:r>
              <a:rPr sz="2000" b="1" spc="-225" dirty="0">
                <a:solidFill>
                  <a:srgbClr val="404040"/>
                </a:solidFill>
                <a:latin typeface="Georgia"/>
                <a:cs typeface="Georgia"/>
              </a:rPr>
              <a:t>a</a:t>
            </a:r>
            <a:r>
              <a:rPr sz="2000" b="1" spc="-365" dirty="0">
                <a:solidFill>
                  <a:srgbClr val="404040"/>
                </a:solidFill>
                <a:latin typeface="Georgia"/>
                <a:cs typeface="Georgia"/>
              </a:rPr>
              <a:t>m</a:t>
            </a:r>
            <a:r>
              <a:rPr sz="2000" b="1" dirty="0">
                <a:solidFill>
                  <a:srgbClr val="404040"/>
                </a:solidFill>
                <a:latin typeface="Georgia"/>
                <a:cs typeface="Georgia"/>
              </a:rPr>
              <a:t> </a:t>
            </a:r>
            <a:r>
              <a:rPr sz="2000" b="1" spc="-385" dirty="0">
                <a:solidFill>
                  <a:srgbClr val="404040"/>
                </a:solidFill>
                <a:latin typeface="Georgia"/>
                <a:cs typeface="Georgia"/>
              </a:rPr>
              <a:t>m</a:t>
            </a:r>
            <a:r>
              <a:rPr sz="2000" b="1" spc="-175" dirty="0">
                <a:solidFill>
                  <a:srgbClr val="404040"/>
                </a:solidFill>
                <a:latin typeface="Georgia"/>
                <a:cs typeface="Georgia"/>
              </a:rPr>
              <a:t>e</a:t>
            </a:r>
            <a:r>
              <a:rPr sz="2000" b="1" spc="-385" dirty="0">
                <a:solidFill>
                  <a:srgbClr val="404040"/>
                </a:solidFill>
                <a:latin typeface="Georgia"/>
                <a:cs typeface="Georgia"/>
              </a:rPr>
              <a:t>m</a:t>
            </a:r>
            <a:r>
              <a:rPr sz="2000" b="1" spc="-170" dirty="0">
                <a:solidFill>
                  <a:srgbClr val="404040"/>
                </a:solidFill>
                <a:latin typeface="Georgia"/>
                <a:cs typeface="Georgia"/>
              </a:rPr>
              <a:t>b</a:t>
            </a:r>
            <a:r>
              <a:rPr sz="2000" b="1" spc="-175" dirty="0">
                <a:solidFill>
                  <a:srgbClr val="404040"/>
                </a:solidFill>
                <a:latin typeface="Georgia"/>
                <a:cs typeface="Georgia"/>
              </a:rPr>
              <a:t>e</a:t>
            </a:r>
            <a:r>
              <a:rPr sz="2000" b="1" spc="-210" dirty="0">
                <a:solidFill>
                  <a:srgbClr val="404040"/>
                </a:solidFill>
                <a:latin typeface="Georgia"/>
                <a:cs typeface="Georgia"/>
              </a:rPr>
              <a:t>r</a:t>
            </a:r>
            <a:r>
              <a:rPr sz="2000" b="1" spc="-200" dirty="0">
                <a:solidFill>
                  <a:srgbClr val="404040"/>
                </a:solidFill>
                <a:latin typeface="Georgia"/>
                <a:cs typeface="Georgia"/>
              </a:rPr>
              <a:t>s</a:t>
            </a:r>
            <a:r>
              <a:rPr sz="2000" b="1" spc="-5" dirty="0">
                <a:solidFill>
                  <a:srgbClr val="404040"/>
                </a:solidFill>
                <a:latin typeface="Georgia"/>
                <a:cs typeface="Georgia"/>
              </a:rPr>
              <a:t> </a:t>
            </a:r>
            <a:r>
              <a:rPr sz="2000" b="1" spc="-250" dirty="0">
                <a:solidFill>
                  <a:srgbClr val="404040"/>
                </a:solidFill>
                <a:latin typeface="Georgia"/>
                <a:cs typeface="Georgia"/>
              </a:rPr>
              <a:t>:</a:t>
            </a:r>
            <a:endParaRPr lang="en-US" sz="2000" b="1" spc="-250" dirty="0">
              <a:solidFill>
                <a:srgbClr val="404040"/>
              </a:solidFill>
              <a:latin typeface="Georgia"/>
              <a:cs typeface="Georgia"/>
            </a:endParaRPr>
          </a:p>
          <a:p>
            <a:pPr marL="12700">
              <a:lnSpc>
                <a:spcPct val="100000"/>
              </a:lnSpc>
              <a:spcBef>
                <a:spcPts val="980"/>
              </a:spcBef>
            </a:pPr>
            <a:r>
              <a:rPr lang="en-IN" sz="2000" b="1" spc="-250" dirty="0">
                <a:solidFill>
                  <a:srgbClr val="404040"/>
                </a:solidFill>
                <a:latin typeface="Georgia"/>
                <a:cs typeface="Arial MT"/>
              </a:rPr>
              <a:t>            </a:t>
            </a:r>
            <a:r>
              <a:rPr lang="en-IN" sz="2000" spc="-250" dirty="0" err="1">
                <a:solidFill>
                  <a:srgbClr val="404040"/>
                </a:solidFill>
                <a:latin typeface="Georgia"/>
                <a:cs typeface="Arial MT"/>
              </a:rPr>
              <a:t>javvaji</a:t>
            </a:r>
            <a:r>
              <a:rPr lang="en-IN" sz="2000" b="1" spc="-250" dirty="0">
                <a:solidFill>
                  <a:srgbClr val="404040"/>
                </a:solidFill>
                <a:latin typeface="Georgia"/>
                <a:cs typeface="Arial MT"/>
              </a:rPr>
              <a:t>  </a:t>
            </a:r>
            <a:r>
              <a:rPr lang="en-IN" sz="2000" spc="-250" dirty="0" err="1">
                <a:solidFill>
                  <a:srgbClr val="404040"/>
                </a:solidFill>
                <a:latin typeface="Georgia"/>
                <a:cs typeface="Arial MT"/>
              </a:rPr>
              <a:t>vamsikrishna</a:t>
            </a:r>
            <a:r>
              <a:rPr lang="en-IN" sz="2000" spc="-250" dirty="0">
                <a:solidFill>
                  <a:srgbClr val="404040"/>
                </a:solidFill>
                <a:latin typeface="Georgia"/>
                <a:cs typeface="Arial MT"/>
              </a:rPr>
              <a:t>(113321104032)</a:t>
            </a:r>
            <a:endParaRPr sz="1800" dirty="0">
              <a:latin typeface="Arial MT"/>
              <a:cs typeface="Arial MT"/>
            </a:endParaRPr>
          </a:p>
          <a:p>
            <a:pPr marL="469900" marR="202565">
              <a:lnSpc>
                <a:spcPct val="146000"/>
              </a:lnSpc>
              <a:spcBef>
                <a:spcPts val="150"/>
              </a:spcBef>
            </a:pPr>
            <a:r>
              <a:rPr lang="en-GB" sz="1800" dirty="0" err="1">
                <a:solidFill>
                  <a:srgbClr val="404040"/>
                </a:solidFill>
                <a:latin typeface="Arial MT"/>
                <a:cs typeface="Arial MT"/>
              </a:rPr>
              <a:t>Kantabathina</a:t>
            </a:r>
            <a:r>
              <a:rPr lang="en-GB" sz="1800" dirty="0">
                <a:solidFill>
                  <a:srgbClr val="404040"/>
                </a:solidFill>
                <a:latin typeface="Arial MT"/>
                <a:cs typeface="Arial MT"/>
              </a:rPr>
              <a:t> Venkata </a:t>
            </a:r>
            <a:r>
              <a:rPr lang="en-GB" sz="1800" dirty="0" err="1">
                <a:solidFill>
                  <a:srgbClr val="404040"/>
                </a:solidFill>
                <a:latin typeface="Arial MT"/>
                <a:cs typeface="Arial MT"/>
              </a:rPr>
              <a:t>koushik</a:t>
            </a:r>
            <a:r>
              <a:rPr lang="en-GB" sz="1800" dirty="0">
                <a:solidFill>
                  <a:srgbClr val="404040"/>
                </a:solidFill>
                <a:latin typeface="Arial MT"/>
                <a:cs typeface="Arial MT"/>
              </a:rPr>
              <a:t> </a:t>
            </a:r>
            <a:r>
              <a:rPr lang="en-GB" sz="1800" dirty="0" err="1">
                <a:solidFill>
                  <a:srgbClr val="404040"/>
                </a:solidFill>
                <a:latin typeface="Arial MT"/>
                <a:cs typeface="Arial MT"/>
              </a:rPr>
              <a:t>reddy</a:t>
            </a:r>
            <a:r>
              <a:rPr sz="1800" dirty="0">
                <a:solidFill>
                  <a:srgbClr val="404040"/>
                </a:solidFill>
                <a:latin typeface="Arial MT"/>
                <a:cs typeface="Arial MT"/>
              </a:rPr>
              <a:t>(</a:t>
            </a:r>
            <a:r>
              <a:rPr sz="1800" spc="-185" dirty="0">
                <a:solidFill>
                  <a:srgbClr val="404040"/>
                </a:solidFill>
                <a:latin typeface="Arial MT"/>
                <a:cs typeface="Arial MT"/>
              </a:rPr>
              <a:t>1</a:t>
            </a:r>
            <a:r>
              <a:rPr sz="1800" spc="-30" dirty="0">
                <a:solidFill>
                  <a:srgbClr val="404040"/>
                </a:solidFill>
                <a:latin typeface="Arial MT"/>
                <a:cs typeface="Arial MT"/>
              </a:rPr>
              <a:t>13321</a:t>
            </a:r>
            <a:r>
              <a:rPr lang="en-US" sz="1800" spc="-30" dirty="0">
                <a:solidFill>
                  <a:srgbClr val="404040"/>
                </a:solidFill>
                <a:latin typeface="Arial MT"/>
                <a:cs typeface="Arial MT"/>
              </a:rPr>
              <a:t>104037</a:t>
            </a:r>
            <a:r>
              <a:rPr sz="1800" dirty="0">
                <a:solidFill>
                  <a:srgbClr val="404040"/>
                </a:solidFill>
                <a:latin typeface="Arial MT"/>
                <a:cs typeface="Arial MT"/>
              </a:rPr>
              <a:t>)  </a:t>
            </a:r>
            <a:r>
              <a:rPr lang="en-GB" sz="1800" spc="-5" dirty="0">
                <a:solidFill>
                  <a:srgbClr val="404040"/>
                </a:solidFill>
                <a:latin typeface="Arial MT"/>
                <a:cs typeface="Arial MT"/>
              </a:rPr>
              <a:t>Katari </a:t>
            </a:r>
            <a:r>
              <a:rPr lang="en-GB" sz="1800" spc="-5" dirty="0" err="1">
                <a:solidFill>
                  <a:srgbClr val="404040"/>
                </a:solidFill>
                <a:latin typeface="Arial MT"/>
                <a:cs typeface="Arial MT"/>
              </a:rPr>
              <a:t>lokesh</a:t>
            </a:r>
            <a:r>
              <a:rPr sz="1800" spc="-40" dirty="0">
                <a:solidFill>
                  <a:srgbClr val="404040"/>
                </a:solidFill>
                <a:latin typeface="Arial MT"/>
                <a:cs typeface="Arial MT"/>
              </a:rPr>
              <a:t>(113321</a:t>
            </a:r>
            <a:r>
              <a:rPr lang="en-US" sz="1800" spc="-40" dirty="0">
                <a:solidFill>
                  <a:srgbClr val="404040"/>
                </a:solidFill>
                <a:latin typeface="Arial MT"/>
                <a:cs typeface="Arial MT"/>
              </a:rPr>
              <a:t>104040</a:t>
            </a:r>
            <a:r>
              <a:rPr sz="1800" spc="-40" dirty="0">
                <a:solidFill>
                  <a:srgbClr val="404040"/>
                </a:solidFill>
                <a:latin typeface="Arial MT"/>
                <a:cs typeface="Arial MT"/>
              </a:rPr>
              <a:t>)</a:t>
            </a:r>
            <a:endParaRPr lang="en-US" sz="1800" spc="-40" dirty="0">
              <a:solidFill>
                <a:srgbClr val="404040"/>
              </a:solidFill>
              <a:latin typeface="Arial MT"/>
              <a:cs typeface="Arial MT"/>
            </a:endParaRPr>
          </a:p>
          <a:p>
            <a:pPr marL="469900" marR="202565">
              <a:lnSpc>
                <a:spcPct val="146000"/>
              </a:lnSpc>
              <a:spcBef>
                <a:spcPts val="150"/>
              </a:spcBef>
            </a:pPr>
            <a:r>
              <a:rPr lang="en-GB" spc="-50" dirty="0">
                <a:solidFill>
                  <a:srgbClr val="404040"/>
                </a:solidFill>
                <a:latin typeface="Arial MT"/>
                <a:cs typeface="Arial MT"/>
              </a:rPr>
              <a:t>Kishore P M</a:t>
            </a:r>
            <a:r>
              <a:rPr sz="1800" dirty="0">
                <a:solidFill>
                  <a:srgbClr val="404040"/>
                </a:solidFill>
                <a:latin typeface="Arial MT"/>
                <a:cs typeface="Arial MT"/>
              </a:rPr>
              <a:t>(</a:t>
            </a:r>
            <a:r>
              <a:rPr sz="1800" spc="-180" dirty="0">
                <a:solidFill>
                  <a:srgbClr val="404040"/>
                </a:solidFill>
                <a:latin typeface="Arial MT"/>
                <a:cs typeface="Arial MT"/>
              </a:rPr>
              <a:t>1</a:t>
            </a:r>
            <a:r>
              <a:rPr sz="1800" spc="-30" dirty="0">
                <a:solidFill>
                  <a:srgbClr val="404040"/>
                </a:solidFill>
                <a:latin typeface="Arial MT"/>
                <a:cs typeface="Arial MT"/>
              </a:rPr>
              <a:t>13321</a:t>
            </a:r>
            <a:r>
              <a:rPr lang="en-US" sz="1800" spc="-30" dirty="0">
                <a:solidFill>
                  <a:srgbClr val="404040"/>
                </a:solidFill>
                <a:latin typeface="Arial MT"/>
                <a:cs typeface="Arial MT"/>
              </a:rPr>
              <a:t>104047</a:t>
            </a:r>
            <a:r>
              <a:rPr sz="1800" dirty="0">
                <a:solidFill>
                  <a:srgbClr val="404040"/>
                </a:solidFill>
                <a:latin typeface="Arial MT"/>
                <a:cs typeface="Arial MT"/>
              </a:rPr>
              <a:t>)</a:t>
            </a:r>
            <a:endParaRPr sz="1800" dirty="0">
              <a:latin typeface="Arial MT"/>
              <a:cs typeface="Arial MT"/>
            </a:endParaRPr>
          </a:p>
        </p:txBody>
      </p:sp>
      <p:pic>
        <p:nvPicPr>
          <p:cNvPr id="5" name="object 5"/>
          <p:cNvPicPr/>
          <p:nvPr/>
        </p:nvPicPr>
        <p:blipFill>
          <a:blip r:embed="rId2" cstate="print"/>
          <a:stretch>
            <a:fillRect/>
          </a:stretch>
        </p:blipFill>
        <p:spPr>
          <a:xfrm>
            <a:off x="756602" y="274034"/>
            <a:ext cx="9248775" cy="1323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191-26A6-C819-C90F-42E5D4B949E3}"/>
              </a:ext>
            </a:extLst>
          </p:cNvPr>
          <p:cNvSpPr>
            <a:spLocks noGrp="1"/>
          </p:cNvSpPr>
          <p:nvPr>
            <p:ph type="title"/>
          </p:nvPr>
        </p:nvSpPr>
        <p:spPr>
          <a:xfrm>
            <a:off x="152400" y="685800"/>
            <a:ext cx="2294466" cy="685800"/>
          </a:xfrm>
        </p:spPr>
        <p:txBody>
          <a:bodyPr>
            <a:normAutofit/>
          </a:bodyPr>
          <a:lstStyle/>
          <a:p>
            <a:pPr algn="ctr"/>
            <a:r>
              <a:rPr lang="en-IN" b="1" i="0" dirty="0">
                <a:effectLst/>
                <a:latin typeface="Calibri" panose="020F0502020204030204" pitchFamily="34" charset="0"/>
                <a:ea typeface="Calibri" panose="020F0502020204030204" pitchFamily="34" charset="0"/>
                <a:cs typeface="Calibri" panose="020F0502020204030204" pitchFamily="34" charset="0"/>
              </a:rPr>
              <a:t>Project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0B844CB-62D8-C918-FEE8-F3C18E139915}"/>
              </a:ext>
            </a:extLst>
          </p:cNvPr>
          <p:cNvSpPr>
            <a:spLocks noGrp="1"/>
          </p:cNvSpPr>
          <p:nvPr>
            <p:ph idx="1"/>
          </p:nvPr>
        </p:nvSpPr>
        <p:spPr>
          <a:xfrm>
            <a:off x="667543" y="2023110"/>
            <a:ext cx="8890317" cy="2154436"/>
          </a:xfrm>
        </p:spPr>
        <p:txBody>
          <a:bodyPr>
            <a:normAutofit/>
          </a:bodyPr>
          <a:lstStyle/>
          <a:p>
            <a:r>
              <a:rPr lang="en-GB" sz="2800" dirty="0">
                <a:latin typeface="Times New Roman" panose="02020603050405020304" pitchFamily="18" charset="0"/>
                <a:cs typeface="Times New Roman" panose="02020603050405020304" pitchFamily="18" charset="0"/>
              </a:rPr>
              <a:t>This Internet of Things project uses a MQ135 sensor and a Raspberry Pi to monitor air quality. The goal is to gather data on current air quality and transfer it to a distant server for analysis. Sensor calibration, data transfer, and server configuration are among the prerequisites.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661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8646-BA33-9B53-E935-BD1C78BE0166}"/>
              </a:ext>
            </a:extLst>
          </p:cNvPr>
          <p:cNvSpPr>
            <a:spLocks noGrp="1"/>
          </p:cNvSpPr>
          <p:nvPr>
            <p:ph type="title"/>
          </p:nvPr>
        </p:nvSpPr>
        <p:spPr>
          <a:xfrm>
            <a:off x="76200" y="685800"/>
            <a:ext cx="4123266" cy="685800"/>
          </a:xfrm>
        </p:spPr>
        <p:txBody>
          <a:bodyPr>
            <a:normAutofit/>
          </a:bodyPr>
          <a:lstStyle/>
          <a:p>
            <a:pPr algn="ctr"/>
            <a:r>
              <a:rPr lang="en-IN" b="1" i="0" dirty="0">
                <a:effectLst/>
                <a:latin typeface="Calibri" panose="020F0502020204030204" pitchFamily="34" charset="0"/>
                <a:ea typeface="Calibri" panose="020F0502020204030204" pitchFamily="34" charset="0"/>
                <a:cs typeface="Calibri" panose="020F0502020204030204" pitchFamily="34" charset="0"/>
              </a:rPr>
              <a:t>Requirements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24ED3DFE-4028-01C1-7C79-7F38FD0D7FC9}"/>
              </a:ext>
            </a:extLst>
          </p:cNvPr>
          <p:cNvSpPr>
            <a:spLocks noGrp="1"/>
          </p:cNvSpPr>
          <p:nvPr>
            <p:ph idx="1"/>
          </p:nvPr>
        </p:nvSpPr>
        <p:spPr>
          <a:xfrm>
            <a:off x="609600" y="1905000"/>
            <a:ext cx="8620351" cy="4724400"/>
          </a:xfrm>
        </p:spPr>
        <p:txBody>
          <a:bodyPr>
            <a:normAutofit/>
          </a:bodyPr>
          <a:lstStyle/>
          <a:p>
            <a:r>
              <a:rPr lang="en-US" sz="2000" b="1" dirty="0">
                <a:latin typeface="Times New Roman" panose="02020603050405020304" pitchFamily="18" charset="0"/>
                <a:cs typeface="Times New Roman" panose="02020603050405020304" pitchFamily="18" charset="0"/>
              </a:rPr>
              <a:t>Sensors</a:t>
            </a:r>
            <a:r>
              <a:rPr lang="en-US" sz="2000" dirty="0">
                <a:latin typeface="Times New Roman" panose="02020603050405020304" pitchFamily="18" charset="0"/>
                <a:cs typeface="Times New Roman" panose="02020603050405020304" pitchFamily="18" charset="0"/>
              </a:rPr>
              <a:t>: Air quality sensors to measure parameters such as PM2.5, PM10, CO2, CO, temperature, and humidity.</a:t>
            </a:r>
          </a:p>
          <a:p>
            <a:r>
              <a:rPr lang="en-US" sz="2000" b="1" dirty="0">
                <a:latin typeface="Times New Roman" panose="02020603050405020304" pitchFamily="18" charset="0"/>
                <a:cs typeface="Times New Roman" panose="02020603050405020304" pitchFamily="18" charset="0"/>
              </a:rPr>
              <a:t>Microcontrollers</a:t>
            </a:r>
            <a:r>
              <a:rPr lang="en-US" sz="2000" dirty="0">
                <a:latin typeface="Times New Roman" panose="02020603050405020304" pitchFamily="18" charset="0"/>
                <a:cs typeface="Times New Roman" panose="02020603050405020304" pitchFamily="18" charset="0"/>
              </a:rPr>
              <a:t>: Devices like Arduino or Raspberry Pi to collect data from sensors and transmit it to a central server.</a:t>
            </a:r>
          </a:p>
          <a:p>
            <a:r>
              <a:rPr lang="en-US" sz="2000" b="1" dirty="0">
                <a:latin typeface="Times New Roman" panose="02020603050405020304" pitchFamily="18" charset="0"/>
                <a:cs typeface="Times New Roman" panose="02020603050405020304" pitchFamily="18" charset="0"/>
              </a:rPr>
              <a:t>Central Server: </a:t>
            </a:r>
            <a:r>
              <a:rPr lang="en-US" sz="2000" dirty="0">
                <a:latin typeface="Times New Roman" panose="02020603050405020304" pitchFamily="18" charset="0"/>
                <a:cs typeface="Times New Roman" panose="02020603050405020304" pitchFamily="18" charset="0"/>
              </a:rPr>
              <a:t>A cloud-based server to receive, store, and process the sensor data.</a:t>
            </a:r>
          </a:p>
          <a:p>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A database system for data storage and retrieval.</a:t>
            </a:r>
          </a:p>
          <a:p>
            <a:r>
              <a:rPr lang="en-US" sz="2000" b="1" dirty="0">
                <a:latin typeface="Times New Roman" panose="02020603050405020304" pitchFamily="18" charset="0"/>
                <a:cs typeface="Times New Roman" panose="02020603050405020304" pitchFamily="18" charset="0"/>
              </a:rPr>
              <a:t>Web Application</a:t>
            </a:r>
            <a:r>
              <a:rPr lang="en-US" sz="2000" dirty="0">
                <a:latin typeface="Times New Roman" panose="02020603050405020304" pitchFamily="18" charset="0"/>
                <a:cs typeface="Times New Roman" panose="02020603050405020304" pitchFamily="18" charset="0"/>
              </a:rPr>
              <a:t>: A user-friendly web application for data visualization and user interaction.</a:t>
            </a:r>
          </a:p>
          <a:p>
            <a:r>
              <a:rPr lang="en-US" sz="2000" b="1" dirty="0">
                <a:latin typeface="Times New Roman" panose="02020603050405020304" pitchFamily="18" charset="0"/>
                <a:cs typeface="Times New Roman" panose="02020603050405020304" pitchFamily="18" charset="0"/>
              </a:rPr>
              <a:t>Communication Protocols</a:t>
            </a:r>
            <a:r>
              <a:rPr lang="en-US" sz="2000" dirty="0">
                <a:latin typeface="Times New Roman" panose="02020603050405020304" pitchFamily="18" charset="0"/>
                <a:cs typeface="Times New Roman" panose="02020603050405020304" pitchFamily="18" charset="0"/>
              </a:rPr>
              <a:t>: MQTT or HTTP for data transmission from sensors to the server.</a:t>
            </a:r>
          </a:p>
        </p:txBody>
      </p:sp>
    </p:spTree>
    <p:extLst>
      <p:ext uri="{BB962C8B-B14F-4D97-AF65-F5344CB8AC3E}">
        <p14:creationId xmlns:p14="http://schemas.microsoft.com/office/powerpoint/2010/main" val="10305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A5B1-15BA-ABD7-31B5-04543A2FE129}"/>
              </a:ext>
            </a:extLst>
          </p:cNvPr>
          <p:cNvSpPr>
            <a:spLocks noGrp="1"/>
          </p:cNvSpPr>
          <p:nvPr>
            <p:ph type="title"/>
          </p:nvPr>
        </p:nvSpPr>
        <p:spPr>
          <a:xfrm>
            <a:off x="31143" y="685800"/>
            <a:ext cx="4961466" cy="685800"/>
          </a:xfrm>
        </p:spPr>
        <p:txBody>
          <a:bodyPr>
            <a:normAutofit/>
          </a:bodyPr>
          <a:lstStyle/>
          <a:p>
            <a:pPr algn="ctr"/>
            <a:r>
              <a:rPr lang="en-IN" dirty="0">
                <a:latin typeface="Calibri" panose="020F0502020204030204" pitchFamily="34" charset="0"/>
                <a:ea typeface="Calibri" panose="020F0502020204030204" pitchFamily="34" charset="0"/>
                <a:cs typeface="Calibri" panose="020F0502020204030204" pitchFamily="34" charset="0"/>
              </a:rPr>
              <a:t>Web Technologies</a:t>
            </a:r>
          </a:p>
        </p:txBody>
      </p:sp>
      <p:sp>
        <p:nvSpPr>
          <p:cNvPr id="3" name="Text Placeholder 2">
            <a:extLst>
              <a:ext uri="{FF2B5EF4-FFF2-40B4-BE49-F238E27FC236}">
                <a16:creationId xmlns:a16="http://schemas.microsoft.com/office/drawing/2014/main" id="{37C4A475-1C60-AC49-71FE-F55D0FD2A629}"/>
              </a:ext>
            </a:extLst>
          </p:cNvPr>
          <p:cNvSpPr>
            <a:spLocks noGrp="1"/>
          </p:cNvSpPr>
          <p:nvPr>
            <p:ph idx="1"/>
          </p:nvPr>
        </p:nvSpPr>
        <p:spPr>
          <a:xfrm>
            <a:off x="609600" y="1905000"/>
            <a:ext cx="8839200" cy="3581400"/>
          </a:xfrm>
        </p:spPr>
        <p:txBody>
          <a:bodyPr>
            <a:normAutofit fontScale="92500" lnSpcReduction="10000"/>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Front-end Development: </a:t>
            </a:r>
            <a:r>
              <a:rPr lang="en-IN" dirty="0">
                <a:latin typeface="Times New Roman" panose="02020603050405020304" pitchFamily="18" charset="0"/>
                <a:cs typeface="Times New Roman" panose="02020603050405020304" pitchFamily="18" charset="0"/>
              </a:rPr>
              <a:t>HTML, CSS, JavaScript, and front-end frameworks (e.g., React, Angular, or Vue.js) for building the user interface of the web application.</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Back-end Development: </a:t>
            </a:r>
            <a:r>
              <a:rPr lang="en-IN" dirty="0">
                <a:latin typeface="Times New Roman" panose="02020603050405020304" pitchFamily="18" charset="0"/>
                <a:cs typeface="Times New Roman" panose="02020603050405020304" pitchFamily="18" charset="0"/>
              </a:rPr>
              <a:t>Node.js, Python, or Java for the server-side application responsible for data processing and database communication.</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Database: </a:t>
            </a:r>
            <a:r>
              <a:rPr lang="en-IN" dirty="0">
                <a:latin typeface="Times New Roman" panose="02020603050405020304" pitchFamily="18" charset="0"/>
                <a:cs typeface="Times New Roman" panose="02020603050405020304" pitchFamily="18" charset="0"/>
              </a:rPr>
              <a:t>SQL or NoSQL databases like MySQL, PostgreSQL, MongoDB, or Firebase for data storage and retrieval.</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Cloud Services: </a:t>
            </a:r>
            <a:r>
              <a:rPr lang="en-IN" dirty="0">
                <a:latin typeface="Times New Roman" panose="02020603050405020304" pitchFamily="18" charset="0"/>
                <a:cs typeface="Times New Roman" panose="02020603050405020304" pitchFamily="18" charset="0"/>
              </a:rPr>
              <a:t>Utilize cloud platforms like AWS, Azure, or Google Cloud for hosting the central server.</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Data Visualization: </a:t>
            </a:r>
            <a:r>
              <a:rPr lang="en-IN" dirty="0">
                <a:latin typeface="Times New Roman" panose="02020603050405020304" pitchFamily="18" charset="0"/>
                <a:cs typeface="Times New Roman" panose="02020603050405020304" pitchFamily="18" charset="0"/>
              </a:rPr>
              <a:t>Use libraries like D3.js or charting libraries such as Chart.js to create interactive and informative data visualizations.</a:t>
            </a:r>
          </a:p>
        </p:txBody>
      </p:sp>
    </p:spTree>
    <p:extLst>
      <p:ext uri="{BB962C8B-B14F-4D97-AF65-F5344CB8AC3E}">
        <p14:creationId xmlns:p14="http://schemas.microsoft.com/office/powerpoint/2010/main" val="285579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641862"/>
            <a:ext cx="4800600" cy="629018"/>
          </a:xfrm>
          <a:prstGeom prst="rect">
            <a:avLst/>
          </a:prstGeom>
        </p:spPr>
        <p:txBody>
          <a:bodyPr vert="horz" wrap="square" lIns="0" tIns="13335" rIns="0" bIns="0" rtlCol="0">
            <a:spAutoFit/>
          </a:bodyPr>
          <a:lstStyle/>
          <a:p>
            <a:pPr marL="12700" algn="ctr">
              <a:lnSpc>
                <a:spcPct val="100000"/>
              </a:lnSpc>
              <a:spcBef>
                <a:spcPts val="105"/>
              </a:spcBef>
            </a:pPr>
            <a:r>
              <a:rPr lang="en-IN" spc="-5" dirty="0" err="1">
                <a:latin typeface="Calibri" panose="020F0502020204030204" pitchFamily="34" charset="0"/>
                <a:ea typeface="Calibri" panose="020F0502020204030204" pitchFamily="34" charset="0"/>
                <a:cs typeface="Calibri" panose="020F0502020204030204" pitchFamily="34" charset="0"/>
              </a:rPr>
              <a:t>StagesDevelopment</a:t>
            </a:r>
            <a:endParaRPr spc="-5" dirty="0">
              <a:latin typeface="Calibri" panose="020F0502020204030204" pitchFamily="34" charset="0"/>
              <a:ea typeface="Calibri" panose="020F0502020204030204" pitchFamily="34" charset="0"/>
              <a:cs typeface="Calibri" panose="020F0502020204030204" pitchFamily="34" charset="0"/>
            </a:endParaRPr>
          </a:p>
        </p:txBody>
      </p:sp>
      <p:sp>
        <p:nvSpPr>
          <p:cNvPr id="3" name="object 3"/>
          <p:cNvSpPr txBox="1">
            <a:spLocks noGrp="1"/>
          </p:cNvSpPr>
          <p:nvPr>
            <p:ph idx="1"/>
          </p:nvPr>
        </p:nvSpPr>
        <p:spPr>
          <a:xfrm>
            <a:off x="756602" y="1117155"/>
            <a:ext cx="8362315" cy="5074466"/>
          </a:xfrm>
          <a:prstGeom prst="rect">
            <a:avLst/>
          </a:prstGeom>
        </p:spPr>
        <p:txBody>
          <a:bodyPr vert="horz" wrap="square" lIns="0" tIns="148590" rIns="0" bIns="0" rtlCol="0">
            <a:spAutoFit/>
          </a:bodyPr>
          <a:lstStyle/>
          <a:p>
            <a:pPr marL="298450" indent="-285750" algn="just">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Sensor Integration: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Connect air quality sensors to microcontrollers and develop code to read and transmit data to the central server.</a:t>
            </a: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Server Setup: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Set up the cloud-based server for data reception and establish a database for data storage.</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Processing: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Create scripts to process and clean incoming sensor data.</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Web Application Development: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Design and develop a user-friendly web application for data visualization and interaction.</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Real-time Data Display: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 real-time data display features in the web application, enabling users to monitor air quality conditions instantly.</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User Authentication: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Add user authentication and authorization for secure access to the platform.</a:t>
            </a:r>
          </a:p>
          <a:p>
            <a:pPr marL="298450" indent="-285750" algn="just">
              <a:lnSpc>
                <a:spcPct val="100000"/>
              </a:lnSpc>
              <a:spcBef>
                <a:spcPts val="1170"/>
              </a:spcBef>
              <a:buFont typeface="Arial" panose="020B0604020202020204" pitchFamily="34" charset="0"/>
              <a:buChar char="•"/>
            </a:pPr>
            <a:r>
              <a:rPr lang="en-US" sz="2000" b="1"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Notifications: </a:t>
            </a:r>
            <a:r>
              <a:rPr lang="en-US" sz="2000" spc="-114"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Implement alerting and notification features to inform users of critical air quality conditions.</a:t>
            </a:r>
            <a:endParaRPr lang="en-IN" sz="2000" spc="-1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965E6-2946-3A7B-6395-4A60D10C53C9}"/>
              </a:ext>
            </a:extLst>
          </p:cNvPr>
          <p:cNvSpPr>
            <a:spLocks noGrp="1"/>
          </p:cNvSpPr>
          <p:nvPr>
            <p:ph type="title"/>
          </p:nvPr>
        </p:nvSpPr>
        <p:spPr>
          <a:xfrm>
            <a:off x="685800" y="762000"/>
            <a:ext cx="2751666" cy="762000"/>
          </a:xfrm>
        </p:spPr>
        <p:txBody>
          <a:bodyPr>
            <a:normAutofit fontScale="90000"/>
          </a:bodyPr>
          <a:lstStyle/>
          <a:p>
            <a:pPr algn="ctr"/>
            <a:r>
              <a:rPr lang="en-IN"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140DFF64-B5C4-8ECC-E4F3-CE5B1D90A257}"/>
              </a:ext>
            </a:extLst>
          </p:cNvPr>
          <p:cNvSpPr>
            <a:spLocks noGrp="1"/>
          </p:cNvSpPr>
          <p:nvPr>
            <p:ph idx="1"/>
          </p:nvPr>
        </p:nvSpPr>
        <p:spPr>
          <a:xfrm>
            <a:off x="533400" y="2362200"/>
            <a:ext cx="8362315" cy="2667000"/>
          </a:xfrm>
        </p:spPr>
        <p:txBody>
          <a:bodyPr>
            <a:normAutofit/>
          </a:bodyPr>
          <a:lstStyle/>
          <a:p>
            <a:r>
              <a:rPr lang="en-GB" sz="2000" dirty="0">
                <a:latin typeface="Times New Roman" panose="02020603050405020304" pitchFamily="18" charset="0"/>
                <a:cs typeface="Times New Roman" panose="02020603050405020304" pitchFamily="18" charset="0"/>
              </a:rPr>
              <a:t>For environmental and public health monitoring, the creation of an Internet of Things air quality monitoring system is essential. This project seeks to develop a user-friendly platform for people and authorities to obtain real-time air quality data by fusing air quality sensors with web technology. The platform will help people make more educated decisions about environmental management and raise awareness of issues related to air quality. It is anticipated that this project's successful conclusion would enhance air quality management and monitoring in several areas.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51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3200400"/>
            <a:ext cx="5768721" cy="1029128"/>
          </a:xfrm>
          <a:prstGeom prst="rect">
            <a:avLst/>
          </a:prstGeom>
        </p:spPr>
        <p:txBody>
          <a:bodyPr vert="horz" wrap="square" lIns="0" tIns="13335" rIns="0" bIns="0" rtlCol="0">
            <a:spAutoFit/>
          </a:bodyPr>
          <a:lstStyle/>
          <a:p>
            <a:pPr marL="12700" algn="ctr">
              <a:lnSpc>
                <a:spcPct val="100000"/>
              </a:lnSpc>
              <a:spcBef>
                <a:spcPts val="105"/>
              </a:spcBef>
            </a:pPr>
            <a:r>
              <a:rPr lang="en-US" sz="6600" spc="-15" dirty="0"/>
              <a:t>NK</a:t>
            </a:r>
            <a:endParaRPr sz="6600" dirty="0"/>
          </a:p>
        </p:txBody>
      </p:sp>
      <p:pic>
        <p:nvPicPr>
          <p:cNvPr id="3" name="Picture 2">
            <a:extLst>
              <a:ext uri="{FF2B5EF4-FFF2-40B4-BE49-F238E27FC236}">
                <a16:creationId xmlns:a16="http://schemas.microsoft.com/office/drawing/2014/main" id="{03FF2FFA-E13E-817B-4DD1-D65AA3B6166F}"/>
              </a:ext>
            </a:extLst>
          </p:cNvPr>
          <p:cNvPicPr>
            <a:picLocks noChangeAspect="1"/>
          </p:cNvPicPr>
          <p:nvPr/>
        </p:nvPicPr>
        <p:blipFill>
          <a:blip r:embed="rId2"/>
          <a:stretch>
            <a:fillRect/>
          </a:stretch>
        </p:blipFill>
        <p:spPr>
          <a:xfrm>
            <a:off x="0" y="1828800"/>
            <a:ext cx="12192000" cy="5029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77</TotalTime>
  <Words>553</Words>
  <Application>Microsoft Office PowerPoint</Application>
  <PresentationFormat>Widescreen</PresentationFormat>
  <Paragraphs>34</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MT</vt:lpstr>
      <vt:lpstr>Calibri</vt:lpstr>
      <vt:lpstr>Corbel</vt:lpstr>
      <vt:lpstr>Georgia</vt:lpstr>
      <vt:lpstr>Times New Roman</vt:lpstr>
      <vt:lpstr>Wingdings</vt:lpstr>
      <vt:lpstr>Banded</vt:lpstr>
      <vt:lpstr>Project name : Air Quality Monitoring</vt:lpstr>
      <vt:lpstr>Project</vt:lpstr>
      <vt:lpstr>Requirements</vt:lpstr>
      <vt:lpstr>Web Technologies</vt:lpstr>
      <vt:lpstr>StagesDevelopment</vt:lpstr>
      <vt:lpstr>Conclusion</vt:lpstr>
      <vt:lpstr>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Air Quality Monitoring</dc:title>
  <dc:creator>Vishnu Vatrapu</dc:creator>
  <cp:lastModifiedBy>Vishnu Vatrapu</cp:lastModifiedBy>
  <cp:revision>10</cp:revision>
  <dcterms:created xsi:type="dcterms:W3CDTF">2023-09-30T12:37:30Z</dcterms:created>
  <dcterms:modified xsi:type="dcterms:W3CDTF">2023-11-01T16:22:12Z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2023-09-30T00:00:00Z</vt:filetime>
  </property>
  <property fmtid="{D5CDD505-2E9C-101B-9397-08002B2CF9AE}" pid="3" name="LastSaved">
    <vt:filetime>2023-09-30T00:00:00Z</vt:filetime>
  </property>
</Properties>
</file>