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Open Sans Bold" charset="1" panose="00000000000000000000"/>
      <p:regular r:id="rId15"/>
    </p:embeddedFont>
    <p:embeddedFont>
      <p:font typeface="Open Sans Semi-Bold" charset="1" panose="00000000000000000000"/>
      <p:regular r:id="rId16"/>
    </p:embeddedFont>
    <p:embeddedFont>
      <p:font typeface="Canva Sans" charset="1" panose="020B0503030501040103"/>
      <p:regular r:id="rId17"/>
    </p:embeddedFont>
    <p:embeddedFont>
      <p:font typeface="Canva Sans Bold" charset="1" panose="020B08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1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27816" y="0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94442" y="3936725"/>
            <a:ext cx="13099116" cy="1395094"/>
            <a:chOff x="0" y="0"/>
            <a:chExt cx="3449973" cy="36743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49973" cy="367432"/>
            </a:xfrm>
            <a:custGeom>
              <a:avLst/>
              <a:gdLst/>
              <a:ahLst/>
              <a:cxnLst/>
              <a:rect r="r" b="b" t="t" l="l"/>
              <a:pathLst>
                <a:path h="367432" w="3449973">
                  <a:moveTo>
                    <a:pt x="0" y="0"/>
                  </a:moveTo>
                  <a:lnTo>
                    <a:pt x="3449973" y="0"/>
                  </a:lnTo>
                  <a:lnTo>
                    <a:pt x="3449973" y="367432"/>
                  </a:lnTo>
                  <a:lnTo>
                    <a:pt x="0" y="3674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449973" cy="405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0800000">
            <a:off x="0" y="6172200"/>
            <a:ext cx="4160184" cy="4114800"/>
          </a:xfrm>
          <a:custGeom>
            <a:avLst/>
            <a:gdLst/>
            <a:ahLst/>
            <a:cxnLst/>
            <a:rect r="r" b="b" t="t" l="l"/>
            <a:pathLst>
              <a:path h="4114800" w="4160184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320448" y="5506010"/>
            <a:ext cx="4746219" cy="4780990"/>
          </a:xfrm>
          <a:custGeom>
            <a:avLst/>
            <a:gdLst/>
            <a:ahLst/>
            <a:cxnLst/>
            <a:rect r="r" b="b" t="t" l="l"/>
            <a:pathLst>
              <a:path h="4780990" w="4746219">
                <a:moveTo>
                  <a:pt x="0" y="0"/>
                </a:moveTo>
                <a:lnTo>
                  <a:pt x="4746220" y="0"/>
                </a:lnTo>
                <a:lnTo>
                  <a:pt x="4746220" y="4780990"/>
                </a:lnTo>
                <a:lnTo>
                  <a:pt x="0" y="47809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94442" y="3765275"/>
            <a:ext cx="1309911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5E17E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SMART LIGHTING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5E1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2910" y="1965487"/>
            <a:ext cx="8804549" cy="1173397"/>
            <a:chOff x="0" y="0"/>
            <a:chExt cx="2318894" cy="3090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18894" cy="309043"/>
            </a:xfrm>
            <a:custGeom>
              <a:avLst/>
              <a:gdLst/>
              <a:ahLst/>
              <a:cxnLst/>
              <a:rect r="r" b="b" t="t" l="l"/>
              <a:pathLst>
                <a:path h="309043" w="2318894">
                  <a:moveTo>
                    <a:pt x="0" y="0"/>
                  </a:moveTo>
                  <a:lnTo>
                    <a:pt x="2318894" y="0"/>
                  </a:lnTo>
                  <a:lnTo>
                    <a:pt x="2318894" y="309043"/>
                  </a:lnTo>
                  <a:lnTo>
                    <a:pt x="0" y="3090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318894" cy="3471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4110434"/>
            <a:ext cx="964534" cy="96453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5E17EB"/>
                  </a:solidFill>
                  <a:latin typeface="Open Sans Semi-Bold"/>
                  <a:ea typeface="Open Sans Semi-Bold"/>
                  <a:cs typeface="Open Sans Semi-Bold"/>
                  <a:sym typeface="Open Sans Semi-Bold"/>
                </a:rPr>
                <a:t>23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5507449"/>
            <a:ext cx="964534" cy="96453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5E17EB"/>
                  </a:solidFill>
                  <a:latin typeface="Open Sans Semi-Bold"/>
                  <a:ea typeface="Open Sans Semi-Bold"/>
                  <a:cs typeface="Open Sans Semi-Bold"/>
                  <a:sym typeface="Open Sans Semi-Bold"/>
                </a:rPr>
                <a:t>25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6900608"/>
            <a:ext cx="964534" cy="96453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5E17EB"/>
                  </a:solidFill>
                  <a:latin typeface="Open Sans Semi-Bold"/>
                  <a:ea typeface="Open Sans Semi-Bold"/>
                  <a:cs typeface="Open Sans Semi-Bold"/>
                  <a:sym typeface="Open Sans Semi-Bold"/>
                </a:rPr>
                <a:t>27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32910" y="8293766"/>
            <a:ext cx="964534" cy="96453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5E17EB"/>
                  </a:solidFill>
                  <a:latin typeface="Open Sans Semi-Bold"/>
                  <a:ea typeface="Open Sans Semi-Bold"/>
                  <a:cs typeface="Open Sans Semi-Bold"/>
                  <a:sym typeface="Open Sans Semi-Bold"/>
                </a:rPr>
                <a:t>41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263178" y="2061012"/>
            <a:ext cx="8344014" cy="887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5E17EB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TEAM -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68894" y="4323460"/>
            <a:ext cx="6270132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YESHWANTH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68894" y="7113634"/>
            <a:ext cx="6270132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VAMSI KRISHNA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2087723" y="4058167"/>
            <a:ext cx="5171577" cy="4287279"/>
            <a:chOff x="0" y="0"/>
            <a:chExt cx="6895435" cy="5716371"/>
          </a:xfrm>
        </p:grpSpPr>
      </p:grpSp>
      <p:sp>
        <p:nvSpPr>
          <p:cNvPr name="TextBox 21" id="21"/>
          <p:cNvSpPr txBox="true"/>
          <p:nvPr/>
        </p:nvSpPr>
        <p:spPr>
          <a:xfrm rot="0">
            <a:off x="2168894" y="5717903"/>
            <a:ext cx="6270132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ARAVIND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68894" y="8509365"/>
            <a:ext cx="6270132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TANVIKA NORI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1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768126">
            <a:off x="1510967" y="535160"/>
            <a:ext cx="2504730" cy="2504730"/>
          </a:xfrm>
          <a:custGeom>
            <a:avLst/>
            <a:gdLst/>
            <a:ahLst/>
            <a:cxnLst/>
            <a:rect r="r" b="b" t="t" l="l"/>
            <a:pathLst>
              <a:path h="2504730" w="2504730">
                <a:moveTo>
                  <a:pt x="0" y="0"/>
                </a:moveTo>
                <a:lnTo>
                  <a:pt x="2504730" y="0"/>
                </a:lnTo>
                <a:lnTo>
                  <a:pt x="2504730" y="2504730"/>
                </a:lnTo>
                <a:lnTo>
                  <a:pt x="0" y="25047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70177" y="923925"/>
            <a:ext cx="615606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10967" y="4327517"/>
            <a:ext cx="14848264" cy="136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5"/>
              </a:lnSpc>
            </a:pPr>
            <a:r>
              <a:rPr lang="en-US" sz="2596">
                <a:solidFill>
                  <a:srgbClr val="C1FF72"/>
                </a:solidFill>
                <a:latin typeface="Canva Sans"/>
                <a:ea typeface="Canva Sans"/>
                <a:cs typeface="Canva Sans"/>
                <a:sym typeface="Canva Sans"/>
              </a:rPr>
              <a:t>Project Goal</a:t>
            </a:r>
            <a:r>
              <a:rPr lang="en-US" sz="259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>
              <a:lnSpc>
                <a:spcPts val="3635"/>
              </a:lnSpc>
            </a:pPr>
            <a:r>
              <a:rPr lang="en-US" sz="259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Design an automated lighting system that adjusts based on real-time environmental data.</a:t>
            </a:r>
          </a:p>
          <a:p>
            <a:pPr algn="l">
              <a:lnSpc>
                <a:spcPts val="3635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510967" y="3469270"/>
            <a:ext cx="11908293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C1FF72"/>
                </a:solidFill>
                <a:latin typeface="Canva Sans"/>
                <a:ea typeface="Canva Sans"/>
                <a:cs typeface="Canva Sans"/>
                <a:sym typeface="Canva Sans"/>
              </a:rPr>
              <a:t>TITLE: </a:t>
            </a: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Smart Lighting System Using</a:t>
            </a:r>
            <a:r>
              <a:rPr lang="en-US" sz="2799">
                <a:solidFill>
                  <a:srgbClr val="C1FF72"/>
                </a:solidFill>
                <a:latin typeface="Canva Sans"/>
                <a:ea typeface="Canva Sans"/>
                <a:cs typeface="Canva Sans"/>
                <a:sym typeface="Canva Sans"/>
              </a:rPr>
              <a:t>  </a:t>
            </a: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STM32F401 Black Pill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0967" y="5639474"/>
            <a:ext cx="15495052" cy="227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5"/>
              </a:lnSpc>
            </a:pPr>
            <a:r>
              <a:rPr lang="en-US" sz="2596">
                <a:solidFill>
                  <a:srgbClr val="C1FF72"/>
                </a:solidFill>
                <a:latin typeface="Canva Sans"/>
                <a:ea typeface="Canva Sans"/>
                <a:cs typeface="Canva Sans"/>
                <a:sym typeface="Canva Sans"/>
              </a:rPr>
              <a:t>Key Features</a:t>
            </a:r>
            <a:r>
              <a:rPr lang="en-US" sz="259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>
              <a:lnSpc>
                <a:spcPts val="3635"/>
              </a:lnSpc>
            </a:pPr>
            <a:r>
              <a:rPr lang="en-US" sz="259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Uses multiple sensors for optimized, energy-efficient lighting control.</a:t>
            </a:r>
          </a:p>
          <a:p>
            <a:pPr algn="l">
              <a:lnSpc>
                <a:spcPts val="3635"/>
              </a:lnSpc>
            </a:pPr>
            <a:r>
              <a:rPr lang="en-US" sz="259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Adapts lighting based on human presence, ambient light, proximity, and temperature.</a:t>
            </a:r>
          </a:p>
          <a:p>
            <a:pPr algn="l">
              <a:lnSpc>
                <a:spcPts val="3635"/>
              </a:lnSpc>
            </a:pPr>
          </a:p>
          <a:p>
            <a:pPr algn="l">
              <a:lnSpc>
                <a:spcPts val="3635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510967" y="7576606"/>
            <a:ext cx="15495052" cy="1820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5"/>
              </a:lnSpc>
            </a:pPr>
            <a:r>
              <a:rPr lang="en-US" sz="2596">
                <a:solidFill>
                  <a:srgbClr val="C1FF72"/>
                </a:solidFill>
                <a:latin typeface="Canva Sans"/>
                <a:ea typeface="Canva Sans"/>
                <a:cs typeface="Canva Sans"/>
                <a:sym typeface="Canva Sans"/>
              </a:rPr>
              <a:t>Project Relevance</a:t>
            </a:r>
            <a:r>
              <a:rPr lang="en-US" sz="259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>
              <a:lnSpc>
                <a:spcPts val="3635"/>
              </a:lnSpc>
            </a:pPr>
            <a:r>
              <a:rPr lang="en-US" sz="259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 response to the growing need for sustainable energy solutions, this project contributes to reducing energy wastage in lighting.</a:t>
            </a:r>
          </a:p>
          <a:p>
            <a:pPr algn="l">
              <a:lnSpc>
                <a:spcPts val="363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1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2138" y="554240"/>
            <a:ext cx="7089114" cy="1173397"/>
            <a:chOff x="0" y="0"/>
            <a:chExt cx="1867092" cy="3090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67092" cy="309043"/>
            </a:xfrm>
            <a:custGeom>
              <a:avLst/>
              <a:gdLst/>
              <a:ahLst/>
              <a:cxnLst/>
              <a:rect r="r" b="b" t="t" l="l"/>
              <a:pathLst>
                <a:path h="309043" w="1867092">
                  <a:moveTo>
                    <a:pt x="0" y="0"/>
                  </a:moveTo>
                  <a:lnTo>
                    <a:pt x="1867092" y="0"/>
                  </a:lnTo>
                  <a:lnTo>
                    <a:pt x="1867092" y="309043"/>
                  </a:lnTo>
                  <a:lnTo>
                    <a:pt x="0" y="30904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1867092" cy="3852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79"/>
                </a:lnSpc>
                <a:spcBef>
                  <a:spcPct val="0"/>
                </a:spcBef>
              </a:pPr>
              <a:r>
                <a:rPr lang="en-US" sz="41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System Components 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52138" y="2061012"/>
            <a:ext cx="6869886" cy="887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5E17EB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System Components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15177" y="2183223"/>
            <a:ext cx="10006227" cy="2352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C1FF72"/>
                </a:solidFill>
                <a:latin typeface="Canva Sans"/>
                <a:ea typeface="Canva Sans"/>
                <a:cs typeface="Canva Sans"/>
                <a:sym typeface="Canva Sans"/>
              </a:rPr>
              <a:t>Microcontroller: STM32F401 Black Pill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84 MHz Cortex-M4 CPU, 40 GPIO pins, 3 ADC channels.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Manages input from multiple sensors, processes data, and controls LED output.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515177" y="4301133"/>
            <a:ext cx="10880770" cy="2352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C1FF72"/>
                </a:solidFill>
                <a:latin typeface="Canva Sans"/>
                <a:ea typeface="Canva Sans"/>
                <a:cs typeface="Canva Sans"/>
                <a:sym typeface="Canva Sans"/>
              </a:rPr>
              <a:t>Key Sensors: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PIR Sensor (Passive Infrared):      Detects motion.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LDR (Light Dependent Resistor):  Detects ambient light levels.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Ultrasonic Sensor:  Measures distance to nearby objects for                                         proximity-based lighting.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5400000">
            <a:off x="12821133" y="1659713"/>
            <a:ext cx="8597836" cy="3015609"/>
          </a:xfrm>
          <a:custGeom>
            <a:avLst/>
            <a:gdLst/>
            <a:ahLst/>
            <a:cxnLst/>
            <a:rect r="r" b="b" t="t" l="l"/>
            <a:pathLst>
              <a:path h="3015609" w="8597836">
                <a:moveTo>
                  <a:pt x="0" y="0"/>
                </a:moveTo>
                <a:lnTo>
                  <a:pt x="8597836" y="0"/>
                </a:lnTo>
                <a:lnTo>
                  <a:pt x="8597836" y="3015609"/>
                </a:lnTo>
                <a:lnTo>
                  <a:pt x="0" y="30156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15177" y="6900823"/>
            <a:ext cx="10880770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C1FF72"/>
                </a:solidFill>
                <a:latin typeface="Canva Sans"/>
                <a:ea typeface="Canva Sans"/>
                <a:cs typeface="Canva Sans"/>
                <a:sym typeface="Canva Sans"/>
              </a:rPr>
              <a:t>LED Indicators: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hows real-time feedback from sensors (e.g., LDR LED, PIR LED, Ultrasonic LED).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1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21540" y="439326"/>
            <a:ext cx="13966533" cy="1244382"/>
            <a:chOff x="0" y="0"/>
            <a:chExt cx="3678428" cy="3277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8429" cy="327738"/>
            </a:xfrm>
            <a:custGeom>
              <a:avLst/>
              <a:gdLst/>
              <a:ahLst/>
              <a:cxnLst/>
              <a:rect r="r" b="b" t="t" l="l"/>
              <a:pathLst>
                <a:path h="327738" w="3678429">
                  <a:moveTo>
                    <a:pt x="0" y="0"/>
                  </a:moveTo>
                  <a:lnTo>
                    <a:pt x="3678429" y="0"/>
                  </a:lnTo>
                  <a:lnTo>
                    <a:pt x="3678429" y="327738"/>
                  </a:lnTo>
                  <a:lnTo>
                    <a:pt x="0" y="32773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78428" cy="3658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439326"/>
            <a:ext cx="4050609" cy="2680767"/>
          </a:xfrm>
          <a:custGeom>
            <a:avLst/>
            <a:gdLst/>
            <a:ahLst/>
            <a:cxnLst/>
            <a:rect r="r" b="b" t="t" l="l"/>
            <a:pathLst>
              <a:path h="2680767" w="4050609">
                <a:moveTo>
                  <a:pt x="0" y="0"/>
                </a:moveTo>
                <a:lnTo>
                  <a:pt x="4050609" y="0"/>
                </a:lnTo>
                <a:lnTo>
                  <a:pt x="4050609" y="2680766"/>
                </a:lnTo>
                <a:lnTo>
                  <a:pt x="0" y="2680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30719" y="537527"/>
            <a:ext cx="13757281" cy="887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5E17EB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Importance of Each Sensor in the System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8189" y="3939043"/>
            <a:ext cx="3721813" cy="422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9"/>
              </a:lnSpc>
            </a:pPr>
            <a:r>
              <a:rPr lang="en-US" sz="2585">
                <a:solidFill>
                  <a:srgbClr val="C1FF72"/>
                </a:solidFill>
                <a:latin typeface="Canva Sans"/>
                <a:ea typeface="Canva Sans"/>
                <a:cs typeface="Canva Sans"/>
                <a:sym typeface="Canva Sans"/>
              </a:rPr>
              <a:t>PIR Sensor</a:t>
            </a:r>
            <a:r>
              <a:rPr lang="en-US" sz="25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>
              <a:lnSpc>
                <a:spcPts val="3339"/>
              </a:lnSpc>
            </a:pPr>
            <a:r>
              <a:rPr lang="en-US" sz="23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Function: Detects motion to trigger lighting when movement is sensed within a specific range.</a:t>
            </a:r>
          </a:p>
          <a:p>
            <a:pPr algn="l">
              <a:lnSpc>
                <a:spcPts val="3339"/>
              </a:lnSpc>
            </a:pPr>
            <a:r>
              <a:rPr lang="en-US" sz="23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Purpose: Reduces energy usage by turning lights on only when presence is detected</a:t>
            </a:r>
          </a:p>
          <a:p>
            <a:pPr algn="l">
              <a:lnSpc>
                <a:spcPts val="333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824209" y="3798294"/>
            <a:ext cx="4319791" cy="4223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589">
                <a:solidFill>
                  <a:srgbClr val="C1FF72"/>
                </a:solidFill>
                <a:latin typeface="Canva Sans"/>
                <a:ea typeface="Canva Sans"/>
                <a:cs typeface="Canva Sans"/>
                <a:sym typeface="Canva Sans"/>
              </a:rPr>
              <a:t>LDR (Analog and Digital):</a:t>
            </a:r>
          </a:p>
          <a:p>
            <a:pPr algn="l">
              <a:lnSpc>
                <a:spcPts val="3346"/>
              </a:lnSpc>
            </a:pPr>
            <a:r>
              <a:rPr lang="en-US" sz="239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Function: Monitors light intensity in the environment.</a:t>
            </a:r>
          </a:p>
          <a:p>
            <a:pPr algn="l">
              <a:lnSpc>
                <a:spcPts val="3346"/>
              </a:lnSpc>
            </a:pPr>
            <a:r>
              <a:rPr lang="en-US" sz="239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Purpose: Automatically adjusts lighting based on ambient brightness, ensuring comfort and conserving energy during daylight.</a:t>
            </a:r>
          </a:p>
          <a:p>
            <a:pPr algn="l">
              <a:lnSpc>
                <a:spcPts val="3346"/>
              </a:lnSpc>
            </a:pPr>
          </a:p>
          <a:p>
            <a:pPr algn="l">
              <a:lnSpc>
                <a:spcPts val="334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586014" y="3798294"/>
            <a:ext cx="4038675" cy="4642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589">
                <a:solidFill>
                  <a:srgbClr val="C1FF72"/>
                </a:solidFill>
                <a:latin typeface="Canva Sans"/>
                <a:ea typeface="Canva Sans"/>
                <a:cs typeface="Canva Sans"/>
                <a:sym typeface="Canva Sans"/>
              </a:rPr>
              <a:t>Ultrasonic Sensor:</a:t>
            </a:r>
          </a:p>
          <a:p>
            <a:pPr algn="l">
              <a:lnSpc>
                <a:spcPts val="3346"/>
              </a:lnSpc>
            </a:pPr>
            <a:r>
              <a:rPr lang="en-US" sz="239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Function: Detects distance between people or objects and the light source.</a:t>
            </a:r>
          </a:p>
          <a:p>
            <a:pPr algn="l">
              <a:lnSpc>
                <a:spcPts val="3346"/>
              </a:lnSpc>
            </a:pPr>
            <a:r>
              <a:rPr lang="en-US" sz="239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Purpose: Adjusts brightness levels based on proximity, enhancing user experience and energy savings.</a:t>
            </a:r>
          </a:p>
          <a:p>
            <a:pPr algn="l">
              <a:lnSpc>
                <a:spcPts val="3346"/>
              </a:lnSpc>
            </a:pPr>
          </a:p>
          <a:p>
            <a:pPr algn="l">
              <a:lnSpc>
                <a:spcPts val="3346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3949398" y="3939043"/>
            <a:ext cx="4038675" cy="2127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5"/>
              </a:lnSpc>
            </a:pPr>
            <a:r>
              <a:rPr lang="en-US" sz="2589">
                <a:solidFill>
                  <a:srgbClr val="C1FF72"/>
                </a:solidFill>
                <a:latin typeface="Canva Sans"/>
                <a:ea typeface="Canva Sans"/>
                <a:cs typeface="Canva Sans"/>
                <a:sym typeface="Canva Sans"/>
              </a:rPr>
              <a:t>Bluetooth Sensor:</a:t>
            </a:r>
          </a:p>
          <a:p>
            <a:pPr algn="l">
              <a:lnSpc>
                <a:spcPts val="3346"/>
              </a:lnSpc>
            </a:pPr>
            <a:r>
              <a:rPr lang="en-US" sz="239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Function: </a:t>
            </a:r>
          </a:p>
          <a:p>
            <a:pPr algn="l">
              <a:lnSpc>
                <a:spcPts val="3346"/>
              </a:lnSpc>
            </a:pPr>
            <a:r>
              <a:rPr lang="en-US" sz="239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Purpose: </a:t>
            </a:r>
          </a:p>
          <a:p>
            <a:pPr algn="l">
              <a:lnSpc>
                <a:spcPts val="3346"/>
              </a:lnSpc>
            </a:pPr>
          </a:p>
          <a:p>
            <a:pPr algn="l">
              <a:lnSpc>
                <a:spcPts val="3346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4237391" y="7745658"/>
            <a:ext cx="4050609" cy="2680767"/>
          </a:xfrm>
          <a:custGeom>
            <a:avLst/>
            <a:gdLst/>
            <a:ahLst/>
            <a:cxnLst/>
            <a:rect r="r" b="b" t="t" l="l"/>
            <a:pathLst>
              <a:path h="2680767" w="4050609">
                <a:moveTo>
                  <a:pt x="0" y="0"/>
                </a:moveTo>
                <a:lnTo>
                  <a:pt x="4050609" y="0"/>
                </a:lnTo>
                <a:lnTo>
                  <a:pt x="4050609" y="2680766"/>
                </a:lnTo>
                <a:lnTo>
                  <a:pt x="0" y="26807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1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08493" y="442001"/>
            <a:ext cx="14047712" cy="1139668"/>
            <a:chOff x="0" y="0"/>
            <a:chExt cx="3699809" cy="300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99809" cy="300160"/>
            </a:xfrm>
            <a:custGeom>
              <a:avLst/>
              <a:gdLst/>
              <a:ahLst/>
              <a:cxnLst/>
              <a:rect r="r" b="b" t="t" l="l"/>
              <a:pathLst>
                <a:path h="300160" w="3699809">
                  <a:moveTo>
                    <a:pt x="0" y="0"/>
                  </a:moveTo>
                  <a:lnTo>
                    <a:pt x="3699809" y="0"/>
                  </a:lnTo>
                  <a:lnTo>
                    <a:pt x="3699809" y="300160"/>
                  </a:lnTo>
                  <a:lnTo>
                    <a:pt x="0" y="3001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99809" cy="3382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16894" y="3015063"/>
            <a:ext cx="10813007" cy="5985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PA1 - LDR Digital Input: Detects binary light level (on/off).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PA2 - PIR LED Output: Lights up when motion is detected by PIR.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PA3 - PIR Sensor Input: Receives motion detection input.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PA4 - Ultrasonic Trigger Output: Starts distance measurement.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PA5 - Ultrasonic Echo Input: Receives the reflected ultrasonic pulse.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PA6 - LDR LED Output: Displays ambient light detection status.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PA7 - Ultrasonic LED Output: Displays proximity detection status.</a:t>
            </a:r>
          </a:p>
          <a:p>
            <a:pPr algn="l">
              <a:lnSpc>
                <a:spcPts val="237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125828" y="3086100"/>
            <a:ext cx="4206580" cy="4114800"/>
          </a:xfrm>
          <a:custGeom>
            <a:avLst/>
            <a:gdLst/>
            <a:ahLst/>
            <a:cxnLst/>
            <a:rect r="r" b="b" t="t" l="l"/>
            <a:pathLst>
              <a:path h="4114800" w="4206580">
                <a:moveTo>
                  <a:pt x="0" y="0"/>
                </a:moveTo>
                <a:lnTo>
                  <a:pt x="4206580" y="0"/>
                </a:lnTo>
                <a:lnTo>
                  <a:pt x="42065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10967" y="537527"/>
            <a:ext cx="15821442" cy="887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5E17EB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Sensor Connections and Pin Configuration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55332" y="1943817"/>
            <a:ext cx="10813007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C1FF72"/>
                </a:solidFill>
                <a:latin typeface="Canva Sans"/>
                <a:ea typeface="Canva Sans"/>
                <a:cs typeface="Canva Sans"/>
                <a:sym typeface="Canva Sans"/>
              </a:rPr>
              <a:t>Microcontroller Pins and Sensor Mapping: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1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38001" y="189272"/>
            <a:ext cx="9681042" cy="1072928"/>
            <a:chOff x="0" y="0"/>
            <a:chExt cx="2549739" cy="2825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49740" cy="282582"/>
            </a:xfrm>
            <a:custGeom>
              <a:avLst/>
              <a:gdLst/>
              <a:ahLst/>
              <a:cxnLst/>
              <a:rect r="r" b="b" t="t" l="l"/>
              <a:pathLst>
                <a:path h="282582" w="2549740">
                  <a:moveTo>
                    <a:pt x="0" y="0"/>
                  </a:moveTo>
                  <a:lnTo>
                    <a:pt x="2549740" y="0"/>
                  </a:lnTo>
                  <a:lnTo>
                    <a:pt x="2549740" y="282582"/>
                  </a:lnTo>
                  <a:lnTo>
                    <a:pt x="0" y="28258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2549739" cy="3683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579"/>
                </a:lnSpc>
                <a:spcBef>
                  <a:spcPct val="0"/>
                </a:spcBef>
              </a:pPr>
              <a:r>
                <a:rPr lang="en-US" b="true" sz="46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Scenario Example 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012387" y="1508014"/>
            <a:ext cx="9186482" cy="152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6"/>
              </a:lnSpc>
            </a:pPr>
            <a:r>
              <a:rPr lang="en-US" sz="307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Scenario: Entering a Dimly Lit Room</a:t>
            </a:r>
          </a:p>
          <a:p>
            <a:pPr algn="ctr">
              <a:lnSpc>
                <a:spcPts val="4306"/>
              </a:lnSpc>
            </a:pPr>
          </a:p>
          <a:p>
            <a:pPr algn="ctr">
              <a:lnSpc>
                <a:spcPts val="3653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12604" y="2244299"/>
            <a:ext cx="17975396" cy="5929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Step 1: PIR Sensor detects your movement as you enter.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Step 2: System checks LDR; if ambient light is low, lights turn on.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Step 3: As you move closer, the Ultrasonic Sensor adjusts brightness for optimal visibility.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Benefits: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Energy Efficiency: Lights only activate when needed and adjust based on real-time conditions.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User Comfort: Light brightness adapts to distance and ambient conditions, creating a tailored lighting experience.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Convenience: Manual override provides control flexibility.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480841" y="1506764"/>
            <a:ext cx="2005198" cy="2016196"/>
          </a:xfrm>
          <a:custGeom>
            <a:avLst/>
            <a:gdLst/>
            <a:ahLst/>
            <a:cxnLst/>
            <a:rect r="r" b="b" t="t" l="l"/>
            <a:pathLst>
              <a:path h="2016196" w="2005198">
                <a:moveTo>
                  <a:pt x="0" y="0"/>
                </a:moveTo>
                <a:lnTo>
                  <a:pt x="2005199" y="0"/>
                </a:lnTo>
                <a:lnTo>
                  <a:pt x="2005199" y="2016196"/>
                </a:lnTo>
                <a:lnTo>
                  <a:pt x="0" y="20161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1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6755" y="112160"/>
            <a:ext cx="10065191" cy="1052212"/>
            <a:chOff x="0" y="0"/>
            <a:chExt cx="2650914" cy="2771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50914" cy="277126"/>
            </a:xfrm>
            <a:custGeom>
              <a:avLst/>
              <a:gdLst/>
              <a:ahLst/>
              <a:cxnLst/>
              <a:rect r="r" b="b" t="t" l="l"/>
              <a:pathLst>
                <a:path h="277126" w="2650914">
                  <a:moveTo>
                    <a:pt x="0" y="0"/>
                  </a:moveTo>
                  <a:lnTo>
                    <a:pt x="2650914" y="0"/>
                  </a:lnTo>
                  <a:lnTo>
                    <a:pt x="2650914" y="277126"/>
                  </a:lnTo>
                  <a:lnTo>
                    <a:pt x="0" y="27712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50914" cy="3152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323974"/>
            <a:ext cx="10813007" cy="9016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C1FF72"/>
                </a:solidFill>
                <a:latin typeface="Canva Sans"/>
                <a:ea typeface="Canva Sans"/>
                <a:cs typeface="Canva Sans"/>
                <a:sym typeface="Canva Sans"/>
              </a:rPr>
              <a:t>Advantages of the Smart Lighting System: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Energy Savings: Automatic, sensor-driven lighting reduces unnecessary power consumption.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Enhanced User Comfort: Lighting conditions are always optimal due to proximity and ambient adjustments.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Sustainability: Reduces environmental impact by lowering overall energy usage.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Automation: Minimal user intervention required due to the integration of multiple sensors.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Conclusion: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Smart Lighting System demonstrates an innovative solution for energy-efficient, adaptive lighting. Through real-time data from sensors, it provides a responsive lighting environment that meets user needs while conserving energy.</a:t>
            </a:r>
          </a:p>
          <a:p>
            <a:pPr algn="l">
              <a:lnSpc>
                <a:spcPts val="391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434425" y="5422952"/>
            <a:ext cx="3054081" cy="4408779"/>
          </a:xfrm>
          <a:custGeom>
            <a:avLst/>
            <a:gdLst/>
            <a:ahLst/>
            <a:cxnLst/>
            <a:rect r="r" b="b" t="t" l="l"/>
            <a:pathLst>
              <a:path h="4408779" w="3054081">
                <a:moveTo>
                  <a:pt x="0" y="0"/>
                </a:moveTo>
                <a:lnTo>
                  <a:pt x="3054081" y="0"/>
                </a:lnTo>
                <a:lnTo>
                  <a:pt x="3054081" y="4408779"/>
                </a:lnTo>
                <a:lnTo>
                  <a:pt x="0" y="44087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537669" y="51441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41604"/>
            <a:ext cx="12587721" cy="887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5E17EB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Key Benefits And Conclusion 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1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93095" y="1028700"/>
            <a:ext cx="9654134" cy="7565331"/>
          </a:xfrm>
          <a:custGeom>
            <a:avLst/>
            <a:gdLst/>
            <a:ahLst/>
            <a:cxnLst/>
            <a:rect r="r" b="b" t="t" l="l"/>
            <a:pathLst>
              <a:path h="7565331" w="9654134">
                <a:moveTo>
                  <a:pt x="0" y="0"/>
                </a:moveTo>
                <a:lnTo>
                  <a:pt x="9654134" y="0"/>
                </a:lnTo>
                <a:lnTo>
                  <a:pt x="9654134" y="7565331"/>
                </a:lnTo>
                <a:lnTo>
                  <a:pt x="0" y="7565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DAGVlnmFabU</dc:identifier>
  <dcterms:modified xsi:type="dcterms:W3CDTF">2011-08-01T06:04:30Z</dcterms:modified>
  <cp:revision>1</cp:revision>
  <dc:title>Computer Systems Quiz Presentation in Purple Bold Style</dc:title>
</cp:coreProperties>
</file>