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i krishh" initials="vk" lastIdx="1" clrIdx="0">
    <p:extLst>
      <p:ext uri="{19B8F6BF-5375-455C-9EA6-DF929625EA0E}">
        <p15:presenceInfo xmlns:p15="http://schemas.microsoft.com/office/powerpoint/2012/main" userId="ca7a48dbc6c110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CBC798-6E65-42C4-AAA6-ED2AACA88A41}"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356E0-35AD-4CFF-B496-05F8629C169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2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C798-6E65-42C4-AAA6-ED2AACA88A41}"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254688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C798-6E65-42C4-AAA6-ED2AACA88A41}"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2403034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C798-6E65-42C4-AAA6-ED2AACA88A41}"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112405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C798-6E65-42C4-AAA6-ED2AACA88A41}"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231253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C798-6E65-42C4-AAA6-ED2AACA88A41}"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356E0-35AD-4CFF-B496-05F8629C169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10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BC798-6E65-42C4-AAA6-ED2AACA88A41}"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108531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BC798-6E65-42C4-AAA6-ED2AACA88A41}" type="datetimeFigureOut">
              <a:rPr lang="en-IN" smtClean="0"/>
              <a:t>20-03-2022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337779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BC798-6E65-42C4-AAA6-ED2AACA88A41}" type="datetimeFigureOut">
              <a:rPr lang="en-IN" smtClean="0"/>
              <a:t>20-03-2022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44115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CBC798-6E65-42C4-AAA6-ED2AACA88A41}" type="datetimeFigureOut">
              <a:rPr lang="en-IN" smtClean="0"/>
              <a:t>20-03-2022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45586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CBC798-6E65-42C4-AAA6-ED2AACA88A41}" type="datetimeFigureOut">
              <a:rPr lang="en-IN" smtClean="0"/>
              <a:t>20-03-2022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B356E0-35AD-4CFF-B496-05F8629C1697}" type="slidenum">
              <a:rPr lang="en-IN" smtClean="0"/>
              <a:t>‹#›</a:t>
            </a:fld>
            <a:endParaRPr lang="en-IN"/>
          </a:p>
        </p:txBody>
      </p:sp>
    </p:spTree>
    <p:extLst>
      <p:ext uri="{BB962C8B-B14F-4D97-AF65-F5344CB8AC3E}">
        <p14:creationId xmlns:p14="http://schemas.microsoft.com/office/powerpoint/2010/main" val="262852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C798-6E65-42C4-AAA6-ED2AACA88A41}"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356E0-35AD-4CFF-B496-05F8629C1697}" type="slidenum">
              <a:rPr lang="en-IN" smtClean="0"/>
              <a:t>‹#›</a:t>
            </a:fld>
            <a:endParaRPr lang="en-IN"/>
          </a:p>
        </p:txBody>
      </p:sp>
    </p:spTree>
    <p:extLst>
      <p:ext uri="{BB962C8B-B14F-4D97-AF65-F5344CB8AC3E}">
        <p14:creationId xmlns:p14="http://schemas.microsoft.com/office/powerpoint/2010/main" val="421766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CBC798-6E65-42C4-AAA6-ED2AACA88A41}" type="datetimeFigureOut">
              <a:rPr lang="en-IN" smtClean="0"/>
              <a:t>20-03-2022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B356E0-35AD-4CFF-B496-05F8629C169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6164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rockcontent.com/blog/wordpress/" TargetMode="Externa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hyperlink" Target="https://kinsta.com/knowledgebase/what-is-wordpres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ortswigger.net/web-security/xxe" TargetMode="External"/><Relationship Id="rId2" Type="http://schemas.openxmlformats.org/officeDocument/2006/relationships/hyperlink" Target="https://portswigger.net/web-security/ssrf" TargetMode="Externa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www.synack.com/blog/a-deep-dive-into-xxe-injec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log.wpsec.com/wordpress-xxe-in-media-library-cve-2021-29447/" TargetMode="External"/><Relationship Id="rId2" Type="http://schemas.openxmlformats.org/officeDocument/2006/relationships/hyperlink" Target="https://www.owasp.org/index.php/Top_10-2017_A4-XML_External_Entities_(XXE)" TargetMode="Externa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6898-3C05-4987-A27C-4F9AD1FEA48D}"/>
              </a:ext>
            </a:extLst>
          </p:cNvPr>
          <p:cNvSpPr>
            <a:spLocks noGrp="1"/>
          </p:cNvSpPr>
          <p:nvPr>
            <p:ph type="ctrTitle"/>
          </p:nvPr>
        </p:nvSpPr>
        <p:spPr/>
        <p:txBody>
          <a:bodyPr/>
          <a:lstStyle/>
          <a:p>
            <a:r>
              <a:rPr lang="en-US" dirty="0"/>
              <a:t>WordPress XXE Vulnerability</a:t>
            </a:r>
            <a:endParaRPr lang="en-IN" dirty="0"/>
          </a:p>
        </p:txBody>
      </p:sp>
      <p:sp>
        <p:nvSpPr>
          <p:cNvPr id="3" name="Subtitle 2">
            <a:extLst>
              <a:ext uri="{FF2B5EF4-FFF2-40B4-BE49-F238E27FC236}">
                <a16:creationId xmlns:a16="http://schemas.microsoft.com/office/drawing/2014/main" id="{1C5E7554-DC93-40CF-8464-22969AE7802E}"/>
              </a:ext>
            </a:extLst>
          </p:cNvPr>
          <p:cNvSpPr>
            <a:spLocks noGrp="1"/>
          </p:cNvSpPr>
          <p:nvPr>
            <p:ph type="subTitle" idx="1"/>
          </p:nvPr>
        </p:nvSpPr>
        <p:spPr/>
        <p:txBody>
          <a:bodyPr/>
          <a:lstStyle/>
          <a:p>
            <a:r>
              <a:rPr lang="en-US" dirty="0"/>
              <a:t>CVE 2021-29447 </a:t>
            </a:r>
            <a:endParaRPr lang="en-IN" dirty="0"/>
          </a:p>
        </p:txBody>
      </p:sp>
    </p:spTree>
    <p:extLst>
      <p:ext uri="{BB962C8B-B14F-4D97-AF65-F5344CB8AC3E}">
        <p14:creationId xmlns:p14="http://schemas.microsoft.com/office/powerpoint/2010/main" val="74397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CA23-069B-43C7-8C3C-1E9FC09A9A7E}"/>
              </a:ext>
            </a:extLst>
          </p:cNvPr>
          <p:cNvSpPr>
            <a:spLocks noGrp="1"/>
          </p:cNvSpPr>
          <p:nvPr>
            <p:ph type="title"/>
          </p:nvPr>
        </p:nvSpPr>
        <p:spPr/>
        <p:txBody>
          <a:bodyPr/>
          <a:lstStyle/>
          <a:p>
            <a:r>
              <a:rPr lang="en-US" dirty="0"/>
              <a:t>Topics	</a:t>
            </a:r>
            <a:endParaRPr lang="en-IN" dirty="0"/>
          </a:p>
        </p:txBody>
      </p:sp>
      <p:sp>
        <p:nvSpPr>
          <p:cNvPr id="3" name="Content Placeholder 2">
            <a:extLst>
              <a:ext uri="{FF2B5EF4-FFF2-40B4-BE49-F238E27FC236}">
                <a16:creationId xmlns:a16="http://schemas.microsoft.com/office/drawing/2014/main" id="{E757DC78-29E6-4C60-B876-22D9E62F8DE2}"/>
              </a:ext>
            </a:extLst>
          </p:cNvPr>
          <p:cNvSpPr>
            <a:spLocks noGrp="1"/>
          </p:cNvSpPr>
          <p:nvPr>
            <p:ph sz="quarter" idx="13"/>
          </p:nvPr>
        </p:nvSpPr>
        <p:spPr/>
        <p:txBody>
          <a:bodyPr/>
          <a:lstStyle/>
          <a:p>
            <a:pPr>
              <a:buFont typeface="Wingdings" panose="05000000000000000000" pitchFamily="2" charset="2"/>
              <a:buChar char="Ø"/>
            </a:pPr>
            <a:r>
              <a:rPr lang="en-US" dirty="0"/>
              <a:t> What is WordPress??</a:t>
            </a:r>
          </a:p>
          <a:p>
            <a:pPr>
              <a:buFont typeface="Wingdings" panose="05000000000000000000" pitchFamily="2" charset="2"/>
              <a:buChar char="Ø"/>
            </a:pPr>
            <a:r>
              <a:rPr lang="en-US" dirty="0"/>
              <a:t> XXE Attack</a:t>
            </a:r>
          </a:p>
          <a:p>
            <a:pPr>
              <a:buFont typeface="Wingdings" panose="05000000000000000000" pitchFamily="2" charset="2"/>
              <a:buChar char="Ø"/>
            </a:pPr>
            <a:r>
              <a:rPr lang="en-US" dirty="0"/>
              <a:t> WordPress Vulnerability??</a:t>
            </a:r>
          </a:p>
          <a:p>
            <a:pPr>
              <a:buFont typeface="Wingdings" panose="05000000000000000000" pitchFamily="2" charset="2"/>
              <a:buChar char="Ø"/>
            </a:pPr>
            <a:r>
              <a:rPr lang="en-US" dirty="0"/>
              <a:t> Demo</a:t>
            </a:r>
          </a:p>
          <a:p>
            <a:pPr>
              <a:buFont typeface="Wingdings" panose="05000000000000000000" pitchFamily="2" charset="2"/>
              <a:buChar char="Ø"/>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03372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E48E-BAB2-4587-B114-E08C1B127E2E}"/>
              </a:ext>
            </a:extLst>
          </p:cNvPr>
          <p:cNvSpPr>
            <a:spLocks noGrp="1"/>
          </p:cNvSpPr>
          <p:nvPr>
            <p:ph type="title"/>
          </p:nvPr>
        </p:nvSpPr>
        <p:spPr/>
        <p:txBody>
          <a:bodyPr/>
          <a:lstStyle/>
          <a:p>
            <a:r>
              <a:rPr lang="en-US" dirty="0"/>
              <a:t>What is WordPress??</a:t>
            </a:r>
            <a:endParaRPr lang="en-IN" dirty="0"/>
          </a:p>
        </p:txBody>
      </p:sp>
      <p:pic>
        <p:nvPicPr>
          <p:cNvPr id="7" name="Content Placeholder 6">
            <a:extLst>
              <a:ext uri="{FF2B5EF4-FFF2-40B4-BE49-F238E27FC236}">
                <a16:creationId xmlns:a16="http://schemas.microsoft.com/office/drawing/2014/main" id="{5C818982-0516-4A69-9C9A-F8A8606E144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303059" y="2111995"/>
            <a:ext cx="4852621" cy="3594212"/>
          </a:xfrm>
        </p:spPr>
      </p:pic>
      <p:sp>
        <p:nvSpPr>
          <p:cNvPr id="9" name="TextBox 8">
            <a:extLst>
              <a:ext uri="{FF2B5EF4-FFF2-40B4-BE49-F238E27FC236}">
                <a16:creationId xmlns:a16="http://schemas.microsoft.com/office/drawing/2014/main" id="{0AE4F1F3-AC11-464B-A72C-548B1B088CA2}"/>
              </a:ext>
            </a:extLst>
          </p:cNvPr>
          <p:cNvSpPr txBox="1"/>
          <p:nvPr/>
        </p:nvSpPr>
        <p:spPr>
          <a:xfrm>
            <a:off x="6706333" y="5711510"/>
            <a:ext cx="6097464" cy="615553"/>
          </a:xfrm>
          <a:prstGeom prst="rect">
            <a:avLst/>
          </a:prstGeom>
          <a:noFill/>
        </p:spPr>
        <p:txBody>
          <a:bodyPr wrap="square">
            <a:spAutoFit/>
          </a:bodyPr>
          <a:lstStyle/>
          <a:p>
            <a:r>
              <a:rPr lang="en-IN" sz="1600" dirty="0">
                <a:hlinkClick r:id="rId3"/>
              </a:rPr>
              <a:t> https://rockcontent.com/blog/wordpress/</a:t>
            </a:r>
            <a:endParaRPr lang="en-IN" sz="1600" dirty="0"/>
          </a:p>
          <a:p>
            <a:endParaRPr lang="en-IN" dirty="0"/>
          </a:p>
        </p:txBody>
      </p:sp>
      <p:sp>
        <p:nvSpPr>
          <p:cNvPr id="10" name="TextBox 9">
            <a:extLst>
              <a:ext uri="{FF2B5EF4-FFF2-40B4-BE49-F238E27FC236}">
                <a16:creationId xmlns:a16="http://schemas.microsoft.com/office/drawing/2014/main" id="{CF2E4A5C-7D1B-4D87-9A46-EB9894EAEFE2}"/>
              </a:ext>
            </a:extLst>
          </p:cNvPr>
          <p:cNvSpPr txBox="1"/>
          <p:nvPr/>
        </p:nvSpPr>
        <p:spPr>
          <a:xfrm>
            <a:off x="1036320" y="2111995"/>
            <a:ext cx="4503419" cy="5232202"/>
          </a:xfrm>
          <a:prstGeom prst="rect">
            <a:avLst/>
          </a:prstGeom>
          <a:noFill/>
        </p:spPr>
        <p:txBody>
          <a:bodyPr wrap="square" rtlCol="0">
            <a:spAutoFit/>
          </a:bodyPr>
          <a:lstStyle/>
          <a:p>
            <a:endParaRPr lang="en-US" dirty="0"/>
          </a:p>
          <a:p>
            <a:endParaRPr lang="en-IN" dirty="0"/>
          </a:p>
          <a:p>
            <a:pPr marL="285750" indent="-285750">
              <a:buFont typeface="Arial" panose="020B0604020202020204" pitchFamily="34" charset="0"/>
              <a:buChar char="•"/>
            </a:pPr>
            <a:r>
              <a:rPr lang="en-US" sz="1600" b="0" i="0" dirty="0">
                <a:solidFill>
                  <a:srgbClr val="4D5156"/>
                </a:solidFill>
                <a:effectLst/>
                <a:latin typeface="arial" panose="020B0604020202020204" pitchFamily="34" charset="0"/>
              </a:rPr>
              <a:t>WordPress is a free and open-source content management system written in PHP and paired with a MySQL or MariaDB database. Features include a plugin architecture and a template system, referred to within WordPress as Themes.</a:t>
            </a:r>
          </a:p>
          <a:p>
            <a:endParaRPr lang="en-IN" sz="1600" dirty="0"/>
          </a:p>
          <a:p>
            <a:pPr marL="285750" indent="-285750">
              <a:buFont typeface="Arial" panose="020B0604020202020204" pitchFamily="34" charset="0"/>
              <a:buChar char="•"/>
            </a:pPr>
            <a:r>
              <a:rPr lang="en-IN" sz="1600" dirty="0">
                <a:solidFill>
                  <a:srgbClr val="4D5156"/>
                </a:solidFill>
                <a:latin typeface="arial" panose="020B0604020202020204" pitchFamily="34" charset="0"/>
              </a:rPr>
              <a:t>Matt Mullenweg and Mike Little</a:t>
            </a:r>
          </a:p>
          <a:p>
            <a:endParaRPr lang="en-IN" dirty="0"/>
          </a:p>
          <a:p>
            <a:endParaRPr lang="en-IN" dirty="0"/>
          </a:p>
          <a:p>
            <a:endParaRPr lang="en-IN" dirty="0"/>
          </a:p>
          <a:p>
            <a:endParaRPr lang="en-IN" dirty="0"/>
          </a:p>
          <a:p>
            <a:endParaRPr lang="en-IN" sz="1100" dirty="0">
              <a:hlinkClick r:id="rId4"/>
            </a:endParaRPr>
          </a:p>
          <a:p>
            <a:endParaRPr lang="en-IN" sz="1100" dirty="0">
              <a:hlinkClick r:id="rId4"/>
            </a:endParaRPr>
          </a:p>
          <a:p>
            <a:r>
              <a:rPr lang="en-IN" sz="1100" dirty="0">
                <a:hlinkClick r:id="rId4"/>
              </a:rPr>
              <a:t>https://kinsta.com/knowledgebase/what-is-wordpress/</a:t>
            </a:r>
            <a:endParaRPr lang="en-IN" sz="1100" dirty="0"/>
          </a:p>
          <a:p>
            <a:endParaRPr lang="en-IN" sz="1100" dirty="0"/>
          </a:p>
          <a:p>
            <a:endParaRPr lang="en-IN" dirty="0"/>
          </a:p>
          <a:p>
            <a:endParaRPr lang="en-IN" dirty="0"/>
          </a:p>
          <a:p>
            <a:endParaRPr lang="en-IN" dirty="0"/>
          </a:p>
        </p:txBody>
      </p:sp>
      <p:sp>
        <p:nvSpPr>
          <p:cNvPr id="11" name="Thought Bubble: Cloud 10">
            <a:extLst>
              <a:ext uri="{FF2B5EF4-FFF2-40B4-BE49-F238E27FC236}">
                <a16:creationId xmlns:a16="http://schemas.microsoft.com/office/drawing/2014/main" id="{8573A614-9370-441D-B884-13297299990E}"/>
              </a:ext>
            </a:extLst>
          </p:cNvPr>
          <p:cNvSpPr/>
          <p:nvPr/>
        </p:nvSpPr>
        <p:spPr>
          <a:xfrm>
            <a:off x="2793464" y="5037992"/>
            <a:ext cx="1145490" cy="448408"/>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2003</a:t>
            </a:r>
            <a:endParaRPr lang="en-IN" dirty="0"/>
          </a:p>
        </p:txBody>
      </p:sp>
    </p:spTree>
    <p:extLst>
      <p:ext uri="{BB962C8B-B14F-4D97-AF65-F5344CB8AC3E}">
        <p14:creationId xmlns:p14="http://schemas.microsoft.com/office/powerpoint/2010/main" val="234319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8B80-2F83-4042-94B0-FAF81251A0CA}"/>
              </a:ext>
            </a:extLst>
          </p:cNvPr>
          <p:cNvSpPr>
            <a:spLocks noGrp="1"/>
          </p:cNvSpPr>
          <p:nvPr>
            <p:ph type="title"/>
          </p:nvPr>
        </p:nvSpPr>
        <p:spPr/>
        <p:txBody>
          <a:bodyPr/>
          <a:lstStyle/>
          <a:p>
            <a:r>
              <a:rPr lang="en-US" dirty="0"/>
              <a:t>XXE Attack??</a:t>
            </a:r>
            <a:endParaRPr lang="en-IN" dirty="0"/>
          </a:p>
        </p:txBody>
      </p:sp>
      <p:sp>
        <p:nvSpPr>
          <p:cNvPr id="3" name="Content Placeholder 2">
            <a:extLst>
              <a:ext uri="{FF2B5EF4-FFF2-40B4-BE49-F238E27FC236}">
                <a16:creationId xmlns:a16="http://schemas.microsoft.com/office/drawing/2014/main" id="{FED053E7-EC5D-4246-B0B2-85761D321949}"/>
              </a:ext>
            </a:extLst>
          </p:cNvPr>
          <p:cNvSpPr>
            <a:spLocks noGrp="1"/>
          </p:cNvSpPr>
          <p:nvPr>
            <p:ph sz="quarter" idx="13"/>
          </p:nvPr>
        </p:nvSpPr>
        <p:spPr>
          <a:xfrm>
            <a:off x="685800" y="2063396"/>
            <a:ext cx="10394707" cy="4328612"/>
          </a:xfrm>
        </p:spPr>
        <p:txBody>
          <a:bodyPr>
            <a:normAutofit fontScale="85000" lnSpcReduction="20000"/>
          </a:bodyPr>
          <a:lstStyle/>
          <a:p>
            <a:pPr>
              <a:buFont typeface="Arial" panose="020B0604020202020204" pitchFamily="34" charset="0"/>
              <a:buChar char="•"/>
            </a:pPr>
            <a:r>
              <a:rPr lang="en-US" b="0" i="0" dirty="0">
                <a:solidFill>
                  <a:srgbClr val="333332"/>
                </a:solidFill>
                <a:effectLst/>
                <a:latin typeface="Arial" panose="020B0604020202020204" pitchFamily="34" charset="0"/>
              </a:rPr>
              <a:t> XML external entity injection (also known as XXE) is a web security vulnerability that allows an attacker to interfere with an application's processing of XML data. It often allows an attacker to view files on the application server filesystem, and to interact with any back-end or external systems that the application itself can access.</a:t>
            </a:r>
          </a:p>
          <a:p>
            <a:pPr>
              <a:buFont typeface="Arial" panose="020B0604020202020204" pitchFamily="34" charset="0"/>
              <a:buChar char="•"/>
            </a:pPr>
            <a:r>
              <a:rPr lang="en-US" dirty="0">
                <a:solidFill>
                  <a:srgbClr val="333332"/>
                </a:solidFill>
                <a:latin typeface="Arial" panose="020B0604020202020204" pitchFamily="34" charset="0"/>
              </a:rPr>
              <a:t>A</a:t>
            </a:r>
            <a:r>
              <a:rPr lang="en-US" b="0" i="0" dirty="0">
                <a:solidFill>
                  <a:srgbClr val="333332"/>
                </a:solidFill>
                <a:effectLst/>
                <a:latin typeface="Arial" panose="020B0604020202020204" pitchFamily="34" charset="0"/>
              </a:rPr>
              <a:t>n attacker can escalate an XXE attack to compromise the underlying server or other back-end infrastructure, by leveraging the XXE vulnerability to perform </a:t>
            </a:r>
            <a:r>
              <a:rPr lang="en-US" b="0" i="0" u="none" strike="noStrike" dirty="0">
                <a:solidFill>
                  <a:srgbClr val="FF6633"/>
                </a:solidFill>
                <a:effectLst/>
                <a:latin typeface="Arial" panose="020B0604020202020204" pitchFamily="34" charset="0"/>
                <a:hlinkClick r:id="rId2"/>
              </a:rPr>
              <a:t>server-side request forgery</a:t>
            </a:r>
            <a:r>
              <a:rPr lang="en-US" b="0" i="0" dirty="0">
                <a:solidFill>
                  <a:srgbClr val="333332"/>
                </a:solidFill>
                <a:effectLst/>
                <a:latin typeface="Arial" panose="020B0604020202020204" pitchFamily="34" charset="0"/>
              </a:rPr>
              <a:t> (SSRF) attacks.</a:t>
            </a:r>
            <a:endParaRPr lang="en-US" dirty="0">
              <a:solidFill>
                <a:srgbClr val="333332"/>
              </a:solidFill>
              <a:latin typeface="Arial" panose="020B0604020202020204" pitchFamily="34" charset="0"/>
            </a:endParaRPr>
          </a:p>
          <a:p>
            <a:pPr>
              <a:buFont typeface="Arial" panose="020B0604020202020204" pitchFamily="34" charset="0"/>
              <a:buChar char="•"/>
            </a:pPr>
            <a:endParaRPr lang="en-US" dirty="0">
              <a:solidFill>
                <a:srgbClr val="333332"/>
              </a:solidFill>
              <a:latin typeface="Arial" panose="020B0604020202020204" pitchFamily="34" charset="0"/>
            </a:endParaRPr>
          </a:p>
          <a:p>
            <a:pPr>
              <a:buFont typeface="Arial" panose="020B0604020202020204" pitchFamily="34" charset="0"/>
              <a:buChar char="•"/>
            </a:pPr>
            <a:endParaRPr lang="en-US" dirty="0">
              <a:solidFill>
                <a:srgbClr val="333332"/>
              </a:solidFill>
              <a:latin typeface="Arial" panose="020B0604020202020204" pitchFamily="34" charset="0"/>
            </a:endParaRPr>
          </a:p>
          <a:p>
            <a:pPr>
              <a:buFont typeface="Arial" panose="020B0604020202020204" pitchFamily="34" charset="0"/>
              <a:buChar char="•"/>
            </a:pPr>
            <a:endParaRPr lang="en-US" dirty="0">
              <a:solidFill>
                <a:srgbClr val="333332"/>
              </a:solidFill>
              <a:latin typeface="Arial" panose="020B0604020202020204" pitchFamily="34" charset="0"/>
            </a:endParaRPr>
          </a:p>
          <a:p>
            <a:pPr>
              <a:buFont typeface="Arial" panose="020B0604020202020204" pitchFamily="34" charset="0"/>
              <a:buChar char="•"/>
            </a:pPr>
            <a:endParaRPr lang="en-US" dirty="0">
              <a:solidFill>
                <a:srgbClr val="333332"/>
              </a:solidFill>
              <a:latin typeface="Arial" panose="020B0604020202020204" pitchFamily="34" charset="0"/>
            </a:endParaRPr>
          </a:p>
          <a:p>
            <a:pPr>
              <a:buFont typeface="Arial" panose="020B0604020202020204" pitchFamily="34" charset="0"/>
              <a:buChar char="•"/>
            </a:pPr>
            <a:endParaRPr lang="en-US" dirty="0">
              <a:solidFill>
                <a:srgbClr val="333332"/>
              </a:solidFill>
              <a:latin typeface="Arial" panose="020B0604020202020204" pitchFamily="34" charset="0"/>
            </a:endParaRPr>
          </a:p>
          <a:p>
            <a:pPr marL="0" indent="0">
              <a:buNone/>
            </a:pPr>
            <a:endParaRPr lang="en-IN" dirty="0">
              <a:hlinkClick r:id="rId3"/>
            </a:endParaRPr>
          </a:p>
          <a:p>
            <a:pPr marL="0" indent="0">
              <a:buNone/>
            </a:pPr>
            <a:r>
              <a:rPr lang="en-IN" sz="1300" dirty="0">
                <a:hlinkClick r:id="rId3"/>
              </a:rPr>
              <a:t>https://portswigger.net/web-security/xxe</a:t>
            </a:r>
            <a:endParaRPr lang="en-IN" sz="1300" dirty="0"/>
          </a:p>
          <a:p>
            <a:pPr marL="0" indent="0">
              <a:buNone/>
            </a:pPr>
            <a:r>
              <a:rPr lang="en-IN" sz="1300" dirty="0"/>
              <a:t>						</a:t>
            </a:r>
            <a:r>
              <a:rPr lang="en-IN" sz="1300" dirty="0">
                <a:hlinkClick r:id="rId4"/>
              </a:rPr>
              <a:t>https://www.synack.com/blog/a-deep-dive-into-xxe-injection/</a:t>
            </a:r>
            <a:endParaRPr lang="en-IN" sz="1300" dirty="0"/>
          </a:p>
          <a:p>
            <a:pPr marL="0" indent="0">
              <a:buNone/>
            </a:pPr>
            <a:endParaRPr lang="en-IN" sz="1300"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896CCA59-0538-42EF-81CE-B3272BC917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3307" y="3648809"/>
            <a:ext cx="5717199" cy="2250830"/>
          </a:xfrm>
          <a:prstGeom prst="rect">
            <a:avLst/>
          </a:prstGeom>
        </p:spPr>
      </p:pic>
    </p:spTree>
    <p:extLst>
      <p:ext uri="{BB962C8B-B14F-4D97-AF65-F5344CB8AC3E}">
        <p14:creationId xmlns:p14="http://schemas.microsoft.com/office/powerpoint/2010/main" val="213277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C858-CF94-4B01-8880-EFB703524CA0}"/>
              </a:ext>
            </a:extLst>
          </p:cNvPr>
          <p:cNvSpPr>
            <a:spLocks noGrp="1"/>
          </p:cNvSpPr>
          <p:nvPr>
            <p:ph type="title"/>
          </p:nvPr>
        </p:nvSpPr>
        <p:spPr/>
        <p:txBody>
          <a:bodyPr/>
          <a:lstStyle/>
          <a:p>
            <a:r>
              <a:rPr lang="en-IN" dirty="0"/>
              <a:t>WordPress Vulnerability??</a:t>
            </a:r>
          </a:p>
        </p:txBody>
      </p:sp>
      <p:sp>
        <p:nvSpPr>
          <p:cNvPr id="3" name="Content Placeholder 2">
            <a:extLst>
              <a:ext uri="{FF2B5EF4-FFF2-40B4-BE49-F238E27FC236}">
                <a16:creationId xmlns:a16="http://schemas.microsoft.com/office/drawing/2014/main" id="{569CCA16-BD35-464D-8B61-A2BD12593795}"/>
              </a:ext>
            </a:extLst>
          </p:cNvPr>
          <p:cNvSpPr>
            <a:spLocks noGrp="1"/>
          </p:cNvSpPr>
          <p:nvPr>
            <p:ph sz="quarter" idx="13"/>
          </p:nvPr>
        </p:nvSpPr>
        <p:spPr>
          <a:xfrm>
            <a:off x="685800" y="2063396"/>
            <a:ext cx="10394707" cy="4508001"/>
          </a:xfrm>
        </p:spPr>
        <p:txBody>
          <a:bodyPr>
            <a:normAutofit/>
          </a:bodyPr>
          <a:lstStyle/>
          <a:p>
            <a:pPr algn="l" fontAlgn="base">
              <a:buFont typeface="Arial" panose="020B0604020202020204" pitchFamily="34" charset="0"/>
              <a:buChar char="•"/>
            </a:pPr>
            <a:r>
              <a:rPr lang="en-US" b="0" i="0" dirty="0">
                <a:solidFill>
                  <a:srgbClr val="3A3A3A"/>
                </a:solidFill>
                <a:effectLst/>
                <a:latin typeface="-apple-system"/>
              </a:rPr>
              <a:t> </a:t>
            </a:r>
            <a:r>
              <a:rPr lang="en-US" sz="1800" b="0" i="0" dirty="0">
                <a:solidFill>
                  <a:srgbClr val="3A3A3A"/>
                </a:solidFill>
                <a:effectLst/>
                <a:latin typeface="-apple-system"/>
              </a:rPr>
              <a:t>WordPress versions 5.7, 5.6.2, 5.6.1, 5.6, 5.0.11 are affected to </a:t>
            </a:r>
            <a:r>
              <a:rPr lang="en-US" sz="1800" b="0" i="0" u="none" strike="noStrike" dirty="0">
                <a:solidFill>
                  <a:srgbClr val="0274BE"/>
                </a:solidFill>
                <a:effectLst/>
                <a:latin typeface="-apple-system"/>
                <a:hlinkClick r:id="rId2"/>
              </a:rPr>
              <a:t>XML </a:t>
            </a:r>
            <a:r>
              <a:rPr lang="en-US" sz="1800" b="0" i="0" u="none" strike="noStrike" dirty="0" err="1">
                <a:solidFill>
                  <a:srgbClr val="0274BE"/>
                </a:solidFill>
                <a:effectLst/>
                <a:latin typeface="-apple-system"/>
                <a:hlinkClick r:id="rId2"/>
              </a:rPr>
              <a:t>eXternal</a:t>
            </a:r>
            <a:r>
              <a:rPr lang="en-US" sz="1800" b="0" i="0" u="none" strike="noStrike" dirty="0">
                <a:solidFill>
                  <a:srgbClr val="0274BE"/>
                </a:solidFill>
                <a:effectLst/>
                <a:latin typeface="-apple-system"/>
                <a:hlinkClick r:id="rId2"/>
              </a:rPr>
              <a:t> Entity</a:t>
            </a:r>
            <a:r>
              <a:rPr lang="en-US" sz="1800" b="0" i="0" dirty="0">
                <a:solidFill>
                  <a:srgbClr val="3A3A3A"/>
                </a:solidFill>
                <a:effectLst/>
                <a:latin typeface="-apple-system"/>
              </a:rPr>
              <a:t> vulnerability where an authenticated user with the ability to upload files in the Media Library can upload a malicious WAVE file that could lead to remote arbitrary file disclosure and server-side request forgery (SSRF).</a:t>
            </a:r>
          </a:p>
          <a:p>
            <a:pPr algn="l" fontAlgn="base">
              <a:buFont typeface="Arial" panose="020B0604020202020204" pitchFamily="34" charset="0"/>
              <a:buChar char="•"/>
            </a:pPr>
            <a:r>
              <a:rPr lang="en-US" sz="1800" b="0" i="0" dirty="0">
                <a:solidFill>
                  <a:srgbClr val="3A3A3A"/>
                </a:solidFill>
                <a:effectLst/>
                <a:latin typeface="-apple-system"/>
              </a:rPr>
              <a:t> WordPress uses ID3 library to parse information about an audio file uploaded in the Media Library that was vulnerable to XXE, but </a:t>
            </a:r>
            <a:r>
              <a:rPr lang="en-US" sz="1800" b="1" i="0" dirty="0">
                <a:solidFill>
                  <a:srgbClr val="3A3A3A"/>
                </a:solidFill>
                <a:effectLst/>
                <a:latin typeface="-apple-system"/>
              </a:rPr>
              <a:t>what is getID3 library, and why WordPress use it?</a:t>
            </a:r>
            <a:endParaRPr lang="en-US" sz="1800" b="0" i="0" dirty="0">
              <a:solidFill>
                <a:srgbClr val="3A3A3A"/>
              </a:solidFill>
              <a:effectLst/>
              <a:latin typeface="-apple-system"/>
            </a:endParaRPr>
          </a:p>
          <a:p>
            <a:pPr marL="0" indent="0">
              <a:buNone/>
            </a:pPr>
            <a:br>
              <a:rPr lang="en-US" dirty="0"/>
            </a:br>
            <a:endParaRPr lang="en-US" b="0" i="0" dirty="0">
              <a:solidFill>
                <a:srgbClr val="3A3A3A"/>
              </a:solidFill>
              <a:effectLst/>
              <a:latin typeface="-apple-system"/>
            </a:endParaRPr>
          </a:p>
          <a:p>
            <a:pPr marL="0" indent="0">
              <a:buNone/>
            </a:pPr>
            <a:br>
              <a:rPr lang="en-US" dirty="0"/>
            </a:b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IN" sz="1200" dirty="0">
                <a:hlinkClick r:id="rId3"/>
              </a:rPr>
              <a:t>https://blog.wpsec.com/wordpress-xxe-in-media-library-cve-2021-29447/</a:t>
            </a:r>
            <a:endParaRPr lang="en-IN" sz="1200"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50FA2728-49E8-44FA-9128-26D353B9818C}"/>
              </a:ext>
            </a:extLst>
          </p:cNvPr>
          <p:cNvPicPr>
            <a:picLocks noChangeAspect="1"/>
          </p:cNvPicPr>
          <p:nvPr/>
        </p:nvPicPr>
        <p:blipFill>
          <a:blip r:embed="rId4"/>
          <a:stretch>
            <a:fillRect/>
          </a:stretch>
        </p:blipFill>
        <p:spPr>
          <a:xfrm>
            <a:off x="975947" y="3859823"/>
            <a:ext cx="10179734" cy="1777937"/>
          </a:xfrm>
          <a:prstGeom prst="rect">
            <a:avLst/>
          </a:prstGeom>
        </p:spPr>
      </p:pic>
      <p:sp>
        <p:nvSpPr>
          <p:cNvPr id="6" name="Thought Bubble: Cloud 5">
            <a:extLst>
              <a:ext uri="{FF2B5EF4-FFF2-40B4-BE49-F238E27FC236}">
                <a16:creationId xmlns:a16="http://schemas.microsoft.com/office/drawing/2014/main" id="{CB8E8585-F73E-4A99-9DDD-CAF8A136BE47}"/>
              </a:ext>
            </a:extLst>
          </p:cNvPr>
          <p:cNvSpPr/>
          <p:nvPr/>
        </p:nvSpPr>
        <p:spPr>
          <a:xfrm>
            <a:off x="10883780" y="2926186"/>
            <a:ext cx="1011115" cy="73855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iXML tag</a:t>
            </a:r>
          </a:p>
        </p:txBody>
      </p:sp>
    </p:spTree>
    <p:extLst>
      <p:ext uri="{BB962C8B-B14F-4D97-AF65-F5344CB8AC3E}">
        <p14:creationId xmlns:p14="http://schemas.microsoft.com/office/powerpoint/2010/main" val="61291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98FE-B6BC-48CF-A7CD-E7BF9F23990F}"/>
              </a:ext>
            </a:extLst>
          </p:cNvPr>
          <p:cNvSpPr>
            <a:spLocks noGrp="1"/>
          </p:cNvSpPr>
          <p:nvPr>
            <p:ph type="title"/>
          </p:nvPr>
        </p:nvSpPr>
        <p:spPr/>
        <p:txBody>
          <a:bodyPr/>
          <a:lstStyle/>
          <a:p>
            <a:r>
              <a:rPr lang="en-IN" dirty="0"/>
              <a:t>Demo</a:t>
            </a:r>
          </a:p>
        </p:txBody>
      </p:sp>
      <p:pic>
        <p:nvPicPr>
          <p:cNvPr id="5" name="Content Placeholder 4">
            <a:extLst>
              <a:ext uri="{FF2B5EF4-FFF2-40B4-BE49-F238E27FC236}">
                <a16:creationId xmlns:a16="http://schemas.microsoft.com/office/drawing/2014/main" id="{624F4935-42C5-41E8-87E9-A2AE64AD79C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73824" y="1925515"/>
            <a:ext cx="8889022" cy="41499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615581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TotalTime>
  <Words>319</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Arial</vt:lpstr>
      <vt:lpstr>Calibri</vt:lpstr>
      <vt:lpstr>Calibri Light</vt:lpstr>
      <vt:lpstr>Wingdings</vt:lpstr>
      <vt:lpstr>Retrospect</vt:lpstr>
      <vt:lpstr>WordPress XXE Vulnerability</vt:lpstr>
      <vt:lpstr>Topics </vt:lpstr>
      <vt:lpstr>What is WordPress??</vt:lpstr>
      <vt:lpstr>XXE Attack??</vt:lpstr>
      <vt:lpstr>WordPress Vulnerability??</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 XXE Vulnerability</dc:title>
  <dc:creator>vamsi krishh</dc:creator>
  <cp:lastModifiedBy>vamsi krishh</cp:lastModifiedBy>
  <cp:revision>24</cp:revision>
  <dcterms:created xsi:type="dcterms:W3CDTF">2022-03-19T23:54:40Z</dcterms:created>
  <dcterms:modified xsi:type="dcterms:W3CDTF">2022-03-20T01:13:16Z</dcterms:modified>
</cp:coreProperties>
</file>