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83" r:id="rId9"/>
    <p:sldId id="282" r:id="rId10"/>
    <p:sldId id="263" r:id="rId11"/>
    <p:sldId id="284" r:id="rId12"/>
    <p:sldId id="269" r:id="rId13"/>
    <p:sldId id="285" r:id="rId14"/>
    <p:sldId id="270" r:id="rId15"/>
    <p:sldId id="267" r:id="rId16"/>
    <p:sldId id="277" r:id="rId17"/>
    <p:sldId id="286" r:id="rId18"/>
    <p:sldId id="287" r:id="rId19"/>
    <p:sldId id="288"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81"/>
  </p:normalViewPr>
  <p:slideViewPr>
    <p:cSldViewPr snapToGrid="0" snapToObjects="1" showGuides="1">
      <p:cViewPr varScale="1">
        <p:scale>
          <a:sx n="85" d="100"/>
          <a:sy n="85" d="100"/>
        </p:scale>
        <p:origin x="581" y="6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1/21/2023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1/21/2023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262158"/>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 21-Jan-2023</a:t>
            </a:r>
          </a:p>
          <a:p>
            <a:endParaRPr lang="en-US" sz="2500" dirty="0">
              <a:solidFill>
                <a:srgbClr val="FF6600"/>
              </a:solidFill>
            </a:endParaRPr>
          </a:p>
          <a:p>
            <a:r>
              <a:rPr lang="en-US" sz="2500" dirty="0">
                <a:solidFill>
                  <a:srgbClr val="FF6600"/>
                </a:solidFill>
              </a:rPr>
              <a:t>Vamsi Krishna Oruganti</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Average age of the users</a:t>
            </a:r>
            <a:endParaRPr lang="en-US" sz="4300" dirty="0">
              <a:solidFill>
                <a:schemeClr val="accent2"/>
              </a:solidFill>
              <a:latin typeface="+mj-lt"/>
            </a:endParaRPr>
          </a:p>
        </p:txBody>
      </p:sp>
      <p:pic>
        <p:nvPicPr>
          <p:cNvPr id="5" name="Picture 4">
            <a:extLst>
              <a:ext uri="{FF2B5EF4-FFF2-40B4-BE49-F238E27FC236}">
                <a16:creationId xmlns:a16="http://schemas.microsoft.com/office/drawing/2014/main" id="{E538F695-69E9-5713-61B8-FCB001F82124}"/>
              </a:ext>
            </a:extLst>
          </p:cNvPr>
          <p:cNvPicPr>
            <a:picLocks noChangeAspect="1"/>
          </p:cNvPicPr>
          <p:nvPr/>
        </p:nvPicPr>
        <p:blipFill>
          <a:blip r:embed="rId2"/>
          <a:stretch>
            <a:fillRect/>
          </a:stretch>
        </p:blipFill>
        <p:spPr>
          <a:xfrm>
            <a:off x="553718" y="1446835"/>
            <a:ext cx="5337044" cy="5182067"/>
          </a:xfrm>
          <a:prstGeom prst="rect">
            <a:avLst/>
          </a:prstGeom>
        </p:spPr>
      </p:pic>
      <p:sp>
        <p:nvSpPr>
          <p:cNvPr id="2" name="TextBox 1">
            <a:extLst>
              <a:ext uri="{FF2B5EF4-FFF2-40B4-BE49-F238E27FC236}">
                <a16:creationId xmlns:a16="http://schemas.microsoft.com/office/drawing/2014/main" id="{78B9B4E6-8B5E-D667-0980-9D1861F3B4C2}"/>
              </a:ext>
            </a:extLst>
          </p:cNvPr>
          <p:cNvSpPr txBox="1"/>
          <p:nvPr/>
        </p:nvSpPr>
        <p:spPr>
          <a:xfrm>
            <a:off x="6377651" y="1898247"/>
            <a:ext cx="4317357"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Average age of the cab users with respect to the gender is given in the </a:t>
            </a:r>
            <a:r>
              <a:rPr lang="en-IN" b="1" dirty="0"/>
              <a:t>Violin plot.</a:t>
            </a:r>
          </a:p>
          <a:p>
            <a:endParaRPr lang="en-IN" dirty="0"/>
          </a:p>
          <a:p>
            <a:pPr marL="285750" indent="-285750">
              <a:buFont typeface="Arial" panose="020B0604020202020204" pitchFamily="34" charset="0"/>
              <a:buChar char="•"/>
            </a:pPr>
            <a:r>
              <a:rPr lang="en-IN" dirty="0"/>
              <a:t>We can see that the average age of the both male and female users is between 30 and 40.</a:t>
            </a:r>
          </a:p>
        </p:txBody>
      </p:sp>
    </p:spTree>
    <p:extLst>
      <p:ext uri="{BB962C8B-B14F-4D97-AF65-F5344CB8AC3E}">
        <p14:creationId xmlns:p14="http://schemas.microsoft.com/office/powerpoint/2010/main" val="25789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Customer share</a:t>
            </a:r>
            <a:endParaRPr lang="en-US" sz="4300" dirty="0">
              <a:solidFill>
                <a:schemeClr val="accent2"/>
              </a:solidFill>
              <a:latin typeface="+mj-lt"/>
            </a:endParaRPr>
          </a:p>
        </p:txBody>
      </p:sp>
      <p:pic>
        <p:nvPicPr>
          <p:cNvPr id="9" name="Picture 8">
            <a:extLst>
              <a:ext uri="{FF2B5EF4-FFF2-40B4-BE49-F238E27FC236}">
                <a16:creationId xmlns:a16="http://schemas.microsoft.com/office/drawing/2014/main" id="{29953EB7-55E3-20E3-8332-4742DB0A945E}"/>
              </a:ext>
            </a:extLst>
          </p:cNvPr>
          <p:cNvPicPr>
            <a:picLocks noChangeAspect="1"/>
          </p:cNvPicPr>
          <p:nvPr/>
        </p:nvPicPr>
        <p:blipFill>
          <a:blip r:embed="rId2"/>
          <a:stretch>
            <a:fillRect/>
          </a:stretch>
        </p:blipFill>
        <p:spPr>
          <a:xfrm>
            <a:off x="4444679" y="1785771"/>
            <a:ext cx="7219432" cy="4342940"/>
          </a:xfrm>
          <a:prstGeom prst="rect">
            <a:avLst/>
          </a:prstGeom>
        </p:spPr>
      </p:pic>
      <p:sp>
        <p:nvSpPr>
          <p:cNvPr id="2" name="TextBox 1">
            <a:extLst>
              <a:ext uri="{FF2B5EF4-FFF2-40B4-BE49-F238E27FC236}">
                <a16:creationId xmlns:a16="http://schemas.microsoft.com/office/drawing/2014/main" id="{E5AD9AAC-5BE0-F3D9-3CB8-5A7F484B19B2}"/>
              </a:ext>
            </a:extLst>
          </p:cNvPr>
          <p:cNvSpPr txBox="1"/>
          <p:nvPr/>
        </p:nvSpPr>
        <p:spPr>
          <a:xfrm>
            <a:off x="532435" y="1921397"/>
            <a:ext cx="3067871"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This pie chart shows the users share as per gender.</a:t>
            </a:r>
          </a:p>
          <a:p>
            <a:endParaRPr lang="en-IN" dirty="0"/>
          </a:p>
          <a:p>
            <a:pPr marL="285750" indent="-285750">
              <a:buFont typeface="Arial" panose="020B0604020202020204" pitchFamily="34" charset="0"/>
              <a:buChar char="•"/>
            </a:pPr>
            <a:r>
              <a:rPr lang="en-IN" dirty="0"/>
              <a:t>Overall males use cab service more than females.</a:t>
            </a:r>
          </a:p>
          <a:p>
            <a:endParaRPr lang="en-IN" dirty="0"/>
          </a:p>
          <a:p>
            <a:pPr marL="285750" indent="-285750">
              <a:buFont typeface="Arial" panose="020B0604020202020204" pitchFamily="34" charset="0"/>
              <a:buChar char="•"/>
            </a:pPr>
            <a:r>
              <a:rPr lang="en-IN" dirty="0"/>
              <a:t>Both male and females yellow cab more than pink cab.</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8009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Payment methods</a:t>
            </a:r>
          </a:p>
        </p:txBody>
      </p:sp>
      <p:pic>
        <p:nvPicPr>
          <p:cNvPr id="5" name="Picture 4">
            <a:extLst>
              <a:ext uri="{FF2B5EF4-FFF2-40B4-BE49-F238E27FC236}">
                <a16:creationId xmlns:a16="http://schemas.microsoft.com/office/drawing/2014/main" id="{15E3210A-5800-B2CF-05E2-D663ECEACC08}"/>
              </a:ext>
            </a:extLst>
          </p:cNvPr>
          <p:cNvPicPr>
            <a:picLocks noChangeAspect="1"/>
          </p:cNvPicPr>
          <p:nvPr/>
        </p:nvPicPr>
        <p:blipFill>
          <a:blip r:embed="rId2"/>
          <a:stretch>
            <a:fillRect/>
          </a:stretch>
        </p:blipFill>
        <p:spPr>
          <a:xfrm>
            <a:off x="4710446" y="1484103"/>
            <a:ext cx="7223069" cy="4337963"/>
          </a:xfrm>
          <a:prstGeom prst="rect">
            <a:avLst/>
          </a:prstGeom>
        </p:spPr>
      </p:pic>
      <p:sp>
        <p:nvSpPr>
          <p:cNvPr id="2" name="TextBox 1">
            <a:extLst>
              <a:ext uri="{FF2B5EF4-FFF2-40B4-BE49-F238E27FC236}">
                <a16:creationId xmlns:a16="http://schemas.microsoft.com/office/drawing/2014/main" id="{73046B2E-C12A-AFD6-AB97-A8D418252E1A}"/>
              </a:ext>
            </a:extLst>
          </p:cNvPr>
          <p:cNvSpPr txBox="1"/>
          <p:nvPr/>
        </p:nvSpPr>
        <p:spPr>
          <a:xfrm>
            <a:off x="642317" y="1979270"/>
            <a:ext cx="3495554" cy="3416320"/>
          </a:xfrm>
          <a:prstGeom prst="rect">
            <a:avLst/>
          </a:prstGeom>
          <a:noFill/>
        </p:spPr>
        <p:txBody>
          <a:bodyPr wrap="square" rtlCol="0">
            <a:spAutoFit/>
          </a:bodyPr>
          <a:lstStyle/>
          <a:p>
            <a:pPr marL="285750" indent="-285750">
              <a:buFont typeface="Arial" panose="020B0604020202020204" pitchFamily="34" charset="0"/>
              <a:buChar char="•"/>
            </a:pPr>
            <a:r>
              <a:rPr lang="en-IN" dirty="0"/>
              <a:t>Both yellow cab and pink cab companies receive more card payments to cash payments.</a:t>
            </a:r>
          </a:p>
          <a:p>
            <a:endParaRPr lang="en-IN" dirty="0"/>
          </a:p>
          <a:p>
            <a:pPr marL="285750" indent="-285750">
              <a:buFont typeface="Arial" panose="020B0604020202020204" pitchFamily="34" charset="0"/>
              <a:buChar char="•"/>
            </a:pPr>
            <a:r>
              <a:rPr lang="en-IN" dirty="0"/>
              <a:t>Yellow cab card payments count is greater than 160000, cash payments count around 110000.</a:t>
            </a:r>
          </a:p>
          <a:p>
            <a:endParaRPr lang="en-IN" dirty="0"/>
          </a:p>
          <a:p>
            <a:pPr marL="285750" indent="-285750">
              <a:buFont typeface="Arial" panose="020B0604020202020204" pitchFamily="34" charset="0"/>
              <a:buChar char="•"/>
            </a:pPr>
            <a:r>
              <a:rPr lang="en-IN" dirty="0"/>
              <a:t>Pink cab card payments count is around 50000 and cash payments count is around 30000.</a:t>
            </a:r>
          </a:p>
        </p:txBody>
      </p:sp>
    </p:spTree>
    <p:extLst>
      <p:ext uri="{BB962C8B-B14F-4D97-AF65-F5344CB8AC3E}">
        <p14:creationId xmlns:p14="http://schemas.microsoft.com/office/powerpoint/2010/main" val="303664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margin</a:t>
            </a:r>
          </a:p>
        </p:txBody>
      </p:sp>
      <p:pic>
        <p:nvPicPr>
          <p:cNvPr id="3" name="Picture 2">
            <a:extLst>
              <a:ext uri="{FF2B5EF4-FFF2-40B4-BE49-F238E27FC236}">
                <a16:creationId xmlns:a16="http://schemas.microsoft.com/office/drawing/2014/main" id="{D73EEE86-8130-1E8B-2337-CABA0C3A296F}"/>
              </a:ext>
            </a:extLst>
          </p:cNvPr>
          <p:cNvPicPr>
            <a:picLocks noChangeAspect="1"/>
          </p:cNvPicPr>
          <p:nvPr/>
        </p:nvPicPr>
        <p:blipFill>
          <a:blip r:embed="rId2"/>
          <a:stretch>
            <a:fillRect/>
          </a:stretch>
        </p:blipFill>
        <p:spPr>
          <a:xfrm>
            <a:off x="511725" y="1484104"/>
            <a:ext cx="3799326" cy="5194488"/>
          </a:xfrm>
          <a:prstGeom prst="rect">
            <a:avLst/>
          </a:prstGeom>
        </p:spPr>
      </p:pic>
      <p:sp>
        <p:nvSpPr>
          <p:cNvPr id="2" name="TextBox 1">
            <a:extLst>
              <a:ext uri="{FF2B5EF4-FFF2-40B4-BE49-F238E27FC236}">
                <a16:creationId xmlns:a16="http://schemas.microsoft.com/office/drawing/2014/main" id="{3D4BF7DE-DB35-0C37-1168-5BD9C03A4ED8}"/>
              </a:ext>
            </a:extLst>
          </p:cNvPr>
          <p:cNvSpPr txBox="1"/>
          <p:nvPr/>
        </p:nvSpPr>
        <p:spPr>
          <a:xfrm>
            <a:off x="5879939" y="1736201"/>
            <a:ext cx="4572000"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As per the charts pink cab gets around 83.3% profit from the revenue it generates.</a:t>
            </a:r>
          </a:p>
          <a:p>
            <a:pPr marL="285750" indent="-285750">
              <a:buFont typeface="Arial" panose="020B0604020202020204" pitchFamily="34" charset="0"/>
              <a:buChar char="•"/>
            </a:pPr>
            <a:r>
              <a:rPr lang="en-IN" dirty="0"/>
              <a:t>Where as Yellow cab gets around 66.67% profits from the revenue it generates.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Overall yellow cabs revenue and profits are more than the pink cab.</a:t>
            </a:r>
          </a:p>
        </p:txBody>
      </p:sp>
    </p:spTree>
    <p:extLst>
      <p:ext uri="{BB962C8B-B14F-4D97-AF65-F5344CB8AC3E}">
        <p14:creationId xmlns:p14="http://schemas.microsoft.com/office/powerpoint/2010/main" val="272985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dirty="0">
                <a:solidFill>
                  <a:schemeClr val="accent2"/>
                </a:solidFill>
                <a:latin typeface="+mj-lt"/>
              </a:rPr>
              <a:t>	Relation between Variables</a:t>
            </a:r>
          </a:p>
        </p:txBody>
      </p:sp>
      <p:pic>
        <p:nvPicPr>
          <p:cNvPr id="3" name="Picture 2">
            <a:extLst>
              <a:ext uri="{FF2B5EF4-FFF2-40B4-BE49-F238E27FC236}">
                <a16:creationId xmlns:a16="http://schemas.microsoft.com/office/drawing/2014/main" id="{0AD2BEFC-6792-F15B-3934-DBF333462668}"/>
              </a:ext>
            </a:extLst>
          </p:cNvPr>
          <p:cNvPicPr>
            <a:picLocks noChangeAspect="1"/>
          </p:cNvPicPr>
          <p:nvPr/>
        </p:nvPicPr>
        <p:blipFill>
          <a:blip r:embed="rId2"/>
          <a:stretch>
            <a:fillRect/>
          </a:stretch>
        </p:blipFill>
        <p:spPr>
          <a:xfrm>
            <a:off x="740780" y="1491159"/>
            <a:ext cx="8401309" cy="5129561"/>
          </a:xfrm>
          <a:prstGeom prst="rect">
            <a:avLst/>
          </a:prstGeom>
        </p:spPr>
      </p:pic>
      <p:sp>
        <p:nvSpPr>
          <p:cNvPr id="2" name="TextBox 1">
            <a:extLst>
              <a:ext uri="{FF2B5EF4-FFF2-40B4-BE49-F238E27FC236}">
                <a16:creationId xmlns:a16="http://schemas.microsoft.com/office/drawing/2014/main" id="{A59A33AC-FBCD-A3FD-FC06-D57562D8C67A}"/>
              </a:ext>
            </a:extLst>
          </p:cNvPr>
          <p:cNvSpPr txBox="1"/>
          <p:nvPr/>
        </p:nvSpPr>
        <p:spPr>
          <a:xfrm>
            <a:off x="9271322" y="2326511"/>
            <a:ext cx="2419108" cy="3693319"/>
          </a:xfrm>
          <a:prstGeom prst="rect">
            <a:avLst/>
          </a:prstGeom>
          <a:noFill/>
        </p:spPr>
        <p:txBody>
          <a:bodyPr wrap="square" rtlCol="0">
            <a:spAutoFit/>
          </a:bodyPr>
          <a:lstStyle/>
          <a:p>
            <a:pPr marL="285750" indent="-285750">
              <a:buFont typeface="Arial" panose="020B0604020202020204" pitchFamily="34" charset="0"/>
              <a:buChar char="•"/>
            </a:pPr>
            <a:r>
              <a:rPr lang="en-IN" dirty="0"/>
              <a:t>This is the relationship between many variables in the data sets.</a:t>
            </a:r>
          </a:p>
          <a:p>
            <a:pPr marL="285750" indent="-285750">
              <a:buFont typeface="Arial" panose="020B0604020202020204" pitchFamily="34" charset="0"/>
              <a:buChar char="•"/>
            </a:pPr>
            <a:r>
              <a:rPr lang="en-IN" dirty="0"/>
              <a:t>The variables are </a:t>
            </a:r>
            <a:r>
              <a:rPr lang="en-IN" b="1" dirty="0"/>
              <a:t>Users, Population, Income, Age, Customer ID, Profit, Cost of the trip, Price charged, KM Travelled, Transaction ID.</a:t>
            </a:r>
          </a:p>
        </p:txBody>
      </p:sp>
    </p:spTree>
    <p:extLst>
      <p:ext uri="{BB962C8B-B14F-4D97-AF65-F5344CB8AC3E}">
        <p14:creationId xmlns:p14="http://schemas.microsoft.com/office/powerpoint/2010/main" val="281066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D125DC-4913-1143-875B-0F16168D9AB4}"/>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KM Travelled</a:t>
            </a:r>
          </a:p>
        </p:txBody>
      </p:sp>
      <p:pic>
        <p:nvPicPr>
          <p:cNvPr id="3" name="Picture 2">
            <a:extLst>
              <a:ext uri="{FF2B5EF4-FFF2-40B4-BE49-F238E27FC236}">
                <a16:creationId xmlns:a16="http://schemas.microsoft.com/office/drawing/2014/main" id="{99DF2067-AF5D-567E-9C2A-64E1718CB8AD}"/>
              </a:ext>
            </a:extLst>
          </p:cNvPr>
          <p:cNvPicPr>
            <a:picLocks noChangeAspect="1"/>
          </p:cNvPicPr>
          <p:nvPr/>
        </p:nvPicPr>
        <p:blipFill>
          <a:blip r:embed="rId2"/>
          <a:stretch>
            <a:fillRect/>
          </a:stretch>
        </p:blipFill>
        <p:spPr>
          <a:xfrm>
            <a:off x="216310" y="1536291"/>
            <a:ext cx="8199252" cy="5284838"/>
          </a:xfrm>
          <a:prstGeom prst="rect">
            <a:avLst/>
          </a:prstGeom>
        </p:spPr>
      </p:pic>
      <p:sp>
        <p:nvSpPr>
          <p:cNvPr id="2" name="TextBox 1">
            <a:extLst>
              <a:ext uri="{FF2B5EF4-FFF2-40B4-BE49-F238E27FC236}">
                <a16:creationId xmlns:a16="http://schemas.microsoft.com/office/drawing/2014/main" id="{844CD5BE-2099-FE62-AEF7-F5E070F7E061}"/>
              </a:ext>
            </a:extLst>
          </p:cNvPr>
          <p:cNvSpPr txBox="1"/>
          <p:nvPr/>
        </p:nvSpPr>
        <p:spPr>
          <a:xfrm>
            <a:off x="8524568" y="1848465"/>
            <a:ext cx="3362633"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This bar chart shows how long distances are frequently travelled.</a:t>
            </a:r>
          </a:p>
          <a:p>
            <a:pPr marL="285750" indent="-285750">
              <a:buFont typeface="Arial" panose="020B0604020202020204" pitchFamily="34" charset="0"/>
              <a:buChar char="•"/>
            </a:pPr>
            <a:r>
              <a:rPr lang="en-IN" dirty="0"/>
              <a:t>Most of the rides varies from around 2km and approx. 48 km.</a:t>
            </a:r>
          </a:p>
          <a:p>
            <a:endParaRPr lang="en-IN" dirty="0"/>
          </a:p>
        </p:txBody>
      </p:sp>
    </p:spTree>
    <p:extLst>
      <p:ext uri="{BB962C8B-B14F-4D97-AF65-F5344CB8AC3E}">
        <p14:creationId xmlns:p14="http://schemas.microsoft.com/office/powerpoint/2010/main" val="88533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7DFF6F-A90B-6546-9D32-7DCBBCB30A4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Correlation</a:t>
            </a:r>
          </a:p>
        </p:txBody>
      </p:sp>
      <p:pic>
        <p:nvPicPr>
          <p:cNvPr id="4" name="Picture 3">
            <a:extLst>
              <a:ext uri="{FF2B5EF4-FFF2-40B4-BE49-F238E27FC236}">
                <a16:creationId xmlns:a16="http://schemas.microsoft.com/office/drawing/2014/main" id="{B71202E9-7B41-8DFB-9709-AC0E74630414}"/>
              </a:ext>
            </a:extLst>
          </p:cNvPr>
          <p:cNvPicPr>
            <a:picLocks noChangeAspect="1"/>
          </p:cNvPicPr>
          <p:nvPr/>
        </p:nvPicPr>
        <p:blipFill>
          <a:blip r:embed="rId2"/>
          <a:stretch>
            <a:fillRect/>
          </a:stretch>
        </p:blipFill>
        <p:spPr>
          <a:xfrm>
            <a:off x="0" y="1371600"/>
            <a:ext cx="9281652" cy="5134531"/>
          </a:xfrm>
          <a:prstGeom prst="rect">
            <a:avLst/>
          </a:prstGeom>
        </p:spPr>
      </p:pic>
      <p:sp>
        <p:nvSpPr>
          <p:cNvPr id="7" name="TextBox 6">
            <a:extLst>
              <a:ext uri="{FF2B5EF4-FFF2-40B4-BE49-F238E27FC236}">
                <a16:creationId xmlns:a16="http://schemas.microsoft.com/office/drawing/2014/main" id="{21FD9667-80E4-9178-575F-8079F16B1AF4}"/>
              </a:ext>
            </a:extLst>
          </p:cNvPr>
          <p:cNvSpPr txBox="1"/>
          <p:nvPr/>
        </p:nvSpPr>
        <p:spPr>
          <a:xfrm>
            <a:off x="9458632" y="2436255"/>
            <a:ext cx="2546555" cy="646331"/>
          </a:xfrm>
          <a:prstGeom prst="rect">
            <a:avLst/>
          </a:prstGeom>
          <a:noFill/>
        </p:spPr>
        <p:txBody>
          <a:bodyPr wrap="square" rtlCol="0">
            <a:spAutoFit/>
          </a:bodyPr>
          <a:lstStyle/>
          <a:p>
            <a:r>
              <a:rPr lang="en-IN" dirty="0"/>
              <a:t>This is a correlation between many variables.</a:t>
            </a:r>
          </a:p>
        </p:txBody>
      </p:sp>
    </p:spTree>
    <p:extLst>
      <p:ext uri="{BB962C8B-B14F-4D97-AF65-F5344CB8AC3E}">
        <p14:creationId xmlns:p14="http://schemas.microsoft.com/office/powerpoint/2010/main" val="233432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7DFF6F-A90B-6546-9D32-7DCBBCB30A48}"/>
              </a:ext>
            </a:extLst>
          </p:cNvPr>
          <p:cNvSpPr/>
          <p:nvPr/>
        </p:nvSpPr>
        <p:spPr>
          <a:xfrm>
            <a:off x="0" y="-56291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Hypothesis</a:t>
            </a:r>
          </a:p>
        </p:txBody>
      </p:sp>
      <p:sp>
        <p:nvSpPr>
          <p:cNvPr id="3" name="TextBox 2">
            <a:extLst>
              <a:ext uri="{FF2B5EF4-FFF2-40B4-BE49-F238E27FC236}">
                <a16:creationId xmlns:a16="http://schemas.microsoft.com/office/drawing/2014/main" id="{F4797BF3-B6B3-27E6-59CF-5B77C53223CB}"/>
              </a:ext>
            </a:extLst>
          </p:cNvPr>
          <p:cNvSpPr txBox="1"/>
          <p:nvPr/>
        </p:nvSpPr>
        <p:spPr>
          <a:xfrm>
            <a:off x="983226" y="1337638"/>
            <a:ext cx="7010400" cy="1477328"/>
          </a:xfrm>
          <a:prstGeom prst="rect">
            <a:avLst/>
          </a:prstGeom>
          <a:noFill/>
        </p:spPr>
        <p:txBody>
          <a:bodyPr wrap="square">
            <a:spAutoFit/>
          </a:bodyPr>
          <a:lstStyle/>
          <a:p>
            <a:r>
              <a:rPr lang="en-US" b="1" dirty="0"/>
              <a:t>Hypothesis 1</a:t>
            </a:r>
            <a:r>
              <a:rPr lang="en-US" dirty="0"/>
              <a:t>: Is there any difference in profit regarding Gender </a:t>
            </a:r>
          </a:p>
          <a:p>
            <a:pPr marL="285750" indent="-285750">
              <a:buFont typeface="Arial" panose="020B0604020202020204" pitchFamily="34" charset="0"/>
              <a:buChar char="•"/>
            </a:pPr>
            <a:r>
              <a:rPr lang="en-US" b="1" dirty="0"/>
              <a:t>Null: </a:t>
            </a:r>
            <a:r>
              <a:rPr lang="en-US" dirty="0"/>
              <a:t>There is no difference regarding Gender in both cab companies.</a:t>
            </a:r>
          </a:p>
          <a:p>
            <a:pPr marL="285750" indent="-285750">
              <a:buFont typeface="Arial" panose="020B0604020202020204" pitchFamily="34" charset="0"/>
              <a:buChar char="•"/>
            </a:pPr>
            <a:r>
              <a:rPr lang="en-US" b="1" dirty="0"/>
              <a:t>Alt: </a:t>
            </a:r>
            <a:r>
              <a:rPr lang="en-US" dirty="0"/>
              <a:t>There is a difference regarding Gender in both cab companies.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Conclusion: </a:t>
            </a:r>
            <a:r>
              <a:rPr lang="en-US" dirty="0"/>
              <a:t>There is no difference in profit basing on gender</a:t>
            </a:r>
            <a:endParaRPr lang="en-IN" dirty="0"/>
          </a:p>
        </p:txBody>
      </p:sp>
      <p:pic>
        <p:nvPicPr>
          <p:cNvPr id="13" name="Picture 12">
            <a:extLst>
              <a:ext uri="{FF2B5EF4-FFF2-40B4-BE49-F238E27FC236}">
                <a16:creationId xmlns:a16="http://schemas.microsoft.com/office/drawing/2014/main" id="{E4E49CF4-DC21-9D8A-F1D4-E0A41E217E5A}"/>
              </a:ext>
            </a:extLst>
          </p:cNvPr>
          <p:cNvPicPr>
            <a:picLocks noChangeAspect="1"/>
          </p:cNvPicPr>
          <p:nvPr/>
        </p:nvPicPr>
        <p:blipFill>
          <a:blip r:embed="rId2"/>
          <a:stretch>
            <a:fillRect/>
          </a:stretch>
        </p:blipFill>
        <p:spPr>
          <a:xfrm>
            <a:off x="1144281" y="3325416"/>
            <a:ext cx="5265352" cy="792549"/>
          </a:xfrm>
          <a:prstGeom prst="rect">
            <a:avLst/>
          </a:prstGeom>
        </p:spPr>
      </p:pic>
      <p:pic>
        <p:nvPicPr>
          <p:cNvPr id="15" name="Picture 14">
            <a:extLst>
              <a:ext uri="{FF2B5EF4-FFF2-40B4-BE49-F238E27FC236}">
                <a16:creationId xmlns:a16="http://schemas.microsoft.com/office/drawing/2014/main" id="{269F744C-83C7-DC67-279C-5D7CE9A022DA}"/>
              </a:ext>
            </a:extLst>
          </p:cNvPr>
          <p:cNvPicPr>
            <a:picLocks noChangeAspect="1"/>
          </p:cNvPicPr>
          <p:nvPr/>
        </p:nvPicPr>
        <p:blipFill>
          <a:blip r:embed="rId3"/>
          <a:stretch>
            <a:fillRect/>
          </a:stretch>
        </p:blipFill>
        <p:spPr>
          <a:xfrm>
            <a:off x="1068867" y="4628415"/>
            <a:ext cx="6180356" cy="792549"/>
          </a:xfrm>
          <a:prstGeom prst="rect">
            <a:avLst/>
          </a:prstGeom>
        </p:spPr>
      </p:pic>
      <p:sp>
        <p:nvSpPr>
          <p:cNvPr id="2" name="TextBox 1">
            <a:extLst>
              <a:ext uri="{FF2B5EF4-FFF2-40B4-BE49-F238E27FC236}">
                <a16:creationId xmlns:a16="http://schemas.microsoft.com/office/drawing/2014/main" id="{1569025F-1D67-C845-4D39-F201141B5135}"/>
              </a:ext>
            </a:extLst>
          </p:cNvPr>
          <p:cNvSpPr txBox="1"/>
          <p:nvPr/>
        </p:nvSpPr>
        <p:spPr>
          <a:xfrm>
            <a:off x="1461155" y="2956084"/>
            <a:ext cx="1923068" cy="369332"/>
          </a:xfrm>
          <a:prstGeom prst="rect">
            <a:avLst/>
          </a:prstGeom>
          <a:noFill/>
        </p:spPr>
        <p:txBody>
          <a:bodyPr wrap="square" rtlCol="0">
            <a:spAutoFit/>
          </a:bodyPr>
          <a:lstStyle/>
          <a:p>
            <a:r>
              <a:rPr lang="en-IN" b="1" dirty="0"/>
              <a:t>Pink Cab :</a:t>
            </a:r>
          </a:p>
        </p:txBody>
      </p:sp>
      <p:sp>
        <p:nvSpPr>
          <p:cNvPr id="4" name="TextBox 3">
            <a:extLst>
              <a:ext uri="{FF2B5EF4-FFF2-40B4-BE49-F238E27FC236}">
                <a16:creationId xmlns:a16="http://schemas.microsoft.com/office/drawing/2014/main" id="{7CFFCBE5-9E15-7611-6C53-1FCD08D70828}"/>
              </a:ext>
            </a:extLst>
          </p:cNvPr>
          <p:cNvSpPr txBox="1"/>
          <p:nvPr/>
        </p:nvSpPr>
        <p:spPr>
          <a:xfrm>
            <a:off x="1461155" y="4183810"/>
            <a:ext cx="1989056" cy="378759"/>
          </a:xfrm>
          <a:prstGeom prst="rect">
            <a:avLst/>
          </a:prstGeom>
          <a:noFill/>
        </p:spPr>
        <p:txBody>
          <a:bodyPr wrap="square" rtlCol="0">
            <a:spAutoFit/>
          </a:bodyPr>
          <a:lstStyle/>
          <a:p>
            <a:r>
              <a:rPr lang="en-IN" b="1" dirty="0"/>
              <a:t>Yellow Cab:</a:t>
            </a:r>
          </a:p>
        </p:txBody>
      </p:sp>
    </p:spTree>
    <p:extLst>
      <p:ext uri="{BB962C8B-B14F-4D97-AF65-F5344CB8AC3E}">
        <p14:creationId xmlns:p14="http://schemas.microsoft.com/office/powerpoint/2010/main" val="345644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7DFF6F-A90B-6546-9D32-7DCBBCB30A48}"/>
              </a:ext>
            </a:extLst>
          </p:cNvPr>
          <p:cNvSpPr/>
          <p:nvPr/>
        </p:nvSpPr>
        <p:spPr>
          <a:xfrm>
            <a:off x="0" y="-56291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Hypothesis</a:t>
            </a:r>
          </a:p>
        </p:txBody>
      </p:sp>
      <p:sp>
        <p:nvSpPr>
          <p:cNvPr id="3" name="TextBox 2">
            <a:extLst>
              <a:ext uri="{FF2B5EF4-FFF2-40B4-BE49-F238E27FC236}">
                <a16:creationId xmlns:a16="http://schemas.microsoft.com/office/drawing/2014/main" id="{F4797BF3-B6B3-27E6-59CF-5B77C53223CB}"/>
              </a:ext>
            </a:extLst>
          </p:cNvPr>
          <p:cNvSpPr txBox="1"/>
          <p:nvPr/>
        </p:nvSpPr>
        <p:spPr>
          <a:xfrm>
            <a:off x="1493074" y="1330475"/>
            <a:ext cx="6764807" cy="1200329"/>
          </a:xfrm>
          <a:prstGeom prst="rect">
            <a:avLst/>
          </a:prstGeom>
          <a:noFill/>
        </p:spPr>
        <p:txBody>
          <a:bodyPr wrap="square">
            <a:spAutoFit/>
          </a:bodyPr>
          <a:lstStyle/>
          <a:p>
            <a:r>
              <a:rPr lang="en-US" b="1" dirty="0"/>
              <a:t>Hypothesis 2: </a:t>
            </a:r>
            <a:r>
              <a:rPr lang="en-US" dirty="0"/>
              <a:t>Is there any difference in Profit regarding Age.</a:t>
            </a:r>
          </a:p>
          <a:p>
            <a:endParaRPr lang="en-US" dirty="0"/>
          </a:p>
          <a:p>
            <a:r>
              <a:rPr lang="en-US" b="1" dirty="0"/>
              <a:t>Conclusion: </a:t>
            </a:r>
            <a:r>
              <a:rPr lang="en-US" dirty="0"/>
              <a:t>Looks like Yellow Cab company offers discounts for their customers who are older than 60 years old.</a:t>
            </a:r>
          </a:p>
        </p:txBody>
      </p:sp>
      <p:sp>
        <p:nvSpPr>
          <p:cNvPr id="2" name="TextBox 1">
            <a:extLst>
              <a:ext uri="{FF2B5EF4-FFF2-40B4-BE49-F238E27FC236}">
                <a16:creationId xmlns:a16="http://schemas.microsoft.com/office/drawing/2014/main" id="{1569025F-1D67-C845-4D39-F201141B5135}"/>
              </a:ext>
            </a:extLst>
          </p:cNvPr>
          <p:cNvSpPr txBox="1"/>
          <p:nvPr/>
        </p:nvSpPr>
        <p:spPr>
          <a:xfrm>
            <a:off x="1560137" y="2803963"/>
            <a:ext cx="1923068" cy="369332"/>
          </a:xfrm>
          <a:prstGeom prst="rect">
            <a:avLst/>
          </a:prstGeom>
          <a:noFill/>
        </p:spPr>
        <p:txBody>
          <a:bodyPr wrap="square" rtlCol="0">
            <a:spAutoFit/>
          </a:bodyPr>
          <a:lstStyle/>
          <a:p>
            <a:r>
              <a:rPr lang="en-IN" b="1" dirty="0"/>
              <a:t>Pink Cab :</a:t>
            </a:r>
          </a:p>
        </p:txBody>
      </p:sp>
      <p:sp>
        <p:nvSpPr>
          <p:cNvPr id="4" name="TextBox 3">
            <a:extLst>
              <a:ext uri="{FF2B5EF4-FFF2-40B4-BE49-F238E27FC236}">
                <a16:creationId xmlns:a16="http://schemas.microsoft.com/office/drawing/2014/main" id="{7CFFCBE5-9E15-7611-6C53-1FCD08D70828}"/>
              </a:ext>
            </a:extLst>
          </p:cNvPr>
          <p:cNvSpPr txBox="1"/>
          <p:nvPr/>
        </p:nvSpPr>
        <p:spPr>
          <a:xfrm>
            <a:off x="1527143" y="3889807"/>
            <a:ext cx="1989056" cy="378759"/>
          </a:xfrm>
          <a:prstGeom prst="rect">
            <a:avLst/>
          </a:prstGeom>
          <a:noFill/>
        </p:spPr>
        <p:txBody>
          <a:bodyPr wrap="square" rtlCol="0">
            <a:spAutoFit/>
          </a:bodyPr>
          <a:lstStyle/>
          <a:p>
            <a:r>
              <a:rPr lang="en-IN" b="1" dirty="0"/>
              <a:t>Yellow Cab:</a:t>
            </a:r>
          </a:p>
        </p:txBody>
      </p:sp>
      <p:pic>
        <p:nvPicPr>
          <p:cNvPr id="7" name="Picture 6">
            <a:extLst>
              <a:ext uri="{FF2B5EF4-FFF2-40B4-BE49-F238E27FC236}">
                <a16:creationId xmlns:a16="http://schemas.microsoft.com/office/drawing/2014/main" id="{93355EE5-956A-A8E9-2D05-8DE3112DF235}"/>
              </a:ext>
            </a:extLst>
          </p:cNvPr>
          <p:cNvPicPr>
            <a:picLocks noChangeAspect="1"/>
          </p:cNvPicPr>
          <p:nvPr/>
        </p:nvPicPr>
        <p:blipFill>
          <a:blip r:embed="rId2"/>
          <a:stretch>
            <a:fillRect/>
          </a:stretch>
        </p:blipFill>
        <p:spPr>
          <a:xfrm>
            <a:off x="2234152" y="3170051"/>
            <a:ext cx="4897053" cy="745521"/>
          </a:xfrm>
          <a:prstGeom prst="rect">
            <a:avLst/>
          </a:prstGeom>
        </p:spPr>
      </p:pic>
      <p:pic>
        <p:nvPicPr>
          <p:cNvPr id="9" name="Picture 8">
            <a:extLst>
              <a:ext uri="{FF2B5EF4-FFF2-40B4-BE49-F238E27FC236}">
                <a16:creationId xmlns:a16="http://schemas.microsoft.com/office/drawing/2014/main" id="{78F348B6-8869-3AC7-BC8D-D9A7271E2197}"/>
              </a:ext>
            </a:extLst>
          </p:cNvPr>
          <p:cNvPicPr>
            <a:picLocks noChangeAspect="1"/>
          </p:cNvPicPr>
          <p:nvPr/>
        </p:nvPicPr>
        <p:blipFill>
          <a:blip r:embed="rId3"/>
          <a:stretch>
            <a:fillRect/>
          </a:stretch>
        </p:blipFill>
        <p:spPr>
          <a:xfrm>
            <a:off x="1963216" y="4308099"/>
            <a:ext cx="6294665" cy="777307"/>
          </a:xfrm>
          <a:prstGeom prst="rect">
            <a:avLst/>
          </a:prstGeom>
        </p:spPr>
      </p:pic>
    </p:spTree>
    <p:extLst>
      <p:ext uri="{BB962C8B-B14F-4D97-AF65-F5344CB8AC3E}">
        <p14:creationId xmlns:p14="http://schemas.microsoft.com/office/powerpoint/2010/main" val="3109561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7DFF6F-A90B-6546-9D32-7DCBBCB30A48}"/>
              </a:ext>
            </a:extLst>
          </p:cNvPr>
          <p:cNvSpPr/>
          <p:nvPr/>
        </p:nvSpPr>
        <p:spPr>
          <a:xfrm>
            <a:off x="0" y="-56291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Hypothesis</a:t>
            </a:r>
          </a:p>
        </p:txBody>
      </p:sp>
      <p:sp>
        <p:nvSpPr>
          <p:cNvPr id="3" name="TextBox 2">
            <a:extLst>
              <a:ext uri="{FF2B5EF4-FFF2-40B4-BE49-F238E27FC236}">
                <a16:creationId xmlns:a16="http://schemas.microsoft.com/office/drawing/2014/main" id="{F4797BF3-B6B3-27E6-59CF-5B77C53223CB}"/>
              </a:ext>
            </a:extLst>
          </p:cNvPr>
          <p:cNvSpPr txBox="1"/>
          <p:nvPr/>
        </p:nvSpPr>
        <p:spPr>
          <a:xfrm>
            <a:off x="1493074" y="1330476"/>
            <a:ext cx="7010400" cy="1200329"/>
          </a:xfrm>
          <a:prstGeom prst="rect">
            <a:avLst/>
          </a:prstGeom>
          <a:noFill/>
        </p:spPr>
        <p:txBody>
          <a:bodyPr wrap="square">
            <a:spAutoFit/>
          </a:bodyPr>
          <a:lstStyle/>
          <a:p>
            <a:r>
              <a:rPr lang="en-US" b="1" dirty="0"/>
              <a:t>Hypothesis 3:</a:t>
            </a:r>
            <a:r>
              <a:rPr lang="en-US" dirty="0"/>
              <a:t> Is there any difference in Profit regarding Payment mode</a:t>
            </a:r>
          </a:p>
          <a:p>
            <a:endParaRPr lang="en-US" dirty="0"/>
          </a:p>
          <a:p>
            <a:endParaRPr lang="en-US" dirty="0"/>
          </a:p>
          <a:p>
            <a:r>
              <a:rPr lang="en-US" b="1" dirty="0"/>
              <a:t>Conclusion: </a:t>
            </a:r>
            <a:r>
              <a:rPr lang="en-US" dirty="0"/>
              <a:t>There is no difference in profit basing on gender</a:t>
            </a:r>
            <a:endParaRPr lang="en-US" b="1" dirty="0"/>
          </a:p>
        </p:txBody>
      </p:sp>
      <p:sp>
        <p:nvSpPr>
          <p:cNvPr id="2" name="TextBox 1">
            <a:extLst>
              <a:ext uri="{FF2B5EF4-FFF2-40B4-BE49-F238E27FC236}">
                <a16:creationId xmlns:a16="http://schemas.microsoft.com/office/drawing/2014/main" id="{1569025F-1D67-C845-4D39-F201141B5135}"/>
              </a:ext>
            </a:extLst>
          </p:cNvPr>
          <p:cNvSpPr txBox="1"/>
          <p:nvPr/>
        </p:nvSpPr>
        <p:spPr>
          <a:xfrm>
            <a:off x="1461155" y="2956084"/>
            <a:ext cx="1923068" cy="369332"/>
          </a:xfrm>
          <a:prstGeom prst="rect">
            <a:avLst/>
          </a:prstGeom>
          <a:noFill/>
        </p:spPr>
        <p:txBody>
          <a:bodyPr wrap="square" rtlCol="0">
            <a:spAutoFit/>
          </a:bodyPr>
          <a:lstStyle/>
          <a:p>
            <a:r>
              <a:rPr lang="en-IN" b="1" dirty="0"/>
              <a:t>Pink Cab :</a:t>
            </a:r>
          </a:p>
        </p:txBody>
      </p:sp>
      <p:sp>
        <p:nvSpPr>
          <p:cNvPr id="4" name="TextBox 3">
            <a:extLst>
              <a:ext uri="{FF2B5EF4-FFF2-40B4-BE49-F238E27FC236}">
                <a16:creationId xmlns:a16="http://schemas.microsoft.com/office/drawing/2014/main" id="{7CFFCBE5-9E15-7611-6C53-1FCD08D70828}"/>
              </a:ext>
            </a:extLst>
          </p:cNvPr>
          <p:cNvSpPr txBox="1"/>
          <p:nvPr/>
        </p:nvSpPr>
        <p:spPr>
          <a:xfrm>
            <a:off x="1461155" y="4183810"/>
            <a:ext cx="1989056" cy="378759"/>
          </a:xfrm>
          <a:prstGeom prst="rect">
            <a:avLst/>
          </a:prstGeom>
          <a:noFill/>
        </p:spPr>
        <p:txBody>
          <a:bodyPr wrap="square" rtlCol="0">
            <a:spAutoFit/>
          </a:bodyPr>
          <a:lstStyle/>
          <a:p>
            <a:r>
              <a:rPr lang="en-IN" b="1" dirty="0"/>
              <a:t>Yellow Cab:</a:t>
            </a:r>
          </a:p>
        </p:txBody>
      </p:sp>
      <p:pic>
        <p:nvPicPr>
          <p:cNvPr id="7" name="Picture 6">
            <a:extLst>
              <a:ext uri="{FF2B5EF4-FFF2-40B4-BE49-F238E27FC236}">
                <a16:creationId xmlns:a16="http://schemas.microsoft.com/office/drawing/2014/main" id="{D840D613-C437-1B19-207F-02CAA6A03C76}"/>
              </a:ext>
            </a:extLst>
          </p:cNvPr>
          <p:cNvPicPr>
            <a:picLocks noChangeAspect="1"/>
          </p:cNvPicPr>
          <p:nvPr/>
        </p:nvPicPr>
        <p:blipFill>
          <a:blip r:embed="rId2"/>
          <a:stretch>
            <a:fillRect/>
          </a:stretch>
        </p:blipFill>
        <p:spPr>
          <a:xfrm>
            <a:off x="2114632" y="3325416"/>
            <a:ext cx="5342083" cy="838273"/>
          </a:xfrm>
          <a:prstGeom prst="rect">
            <a:avLst/>
          </a:prstGeom>
        </p:spPr>
      </p:pic>
      <p:pic>
        <p:nvPicPr>
          <p:cNvPr id="9" name="Picture 8">
            <a:extLst>
              <a:ext uri="{FF2B5EF4-FFF2-40B4-BE49-F238E27FC236}">
                <a16:creationId xmlns:a16="http://schemas.microsoft.com/office/drawing/2014/main" id="{671C709B-517F-0002-D41B-3BE78E8776E1}"/>
              </a:ext>
            </a:extLst>
          </p:cNvPr>
          <p:cNvPicPr>
            <a:picLocks noChangeAspect="1"/>
          </p:cNvPicPr>
          <p:nvPr/>
        </p:nvPicPr>
        <p:blipFill>
          <a:blip r:embed="rId3"/>
          <a:stretch>
            <a:fillRect/>
          </a:stretch>
        </p:blipFill>
        <p:spPr>
          <a:xfrm>
            <a:off x="2335630" y="4618188"/>
            <a:ext cx="4900085" cy="807790"/>
          </a:xfrm>
          <a:prstGeom prst="rect">
            <a:avLst/>
          </a:prstGeom>
        </p:spPr>
      </p:pic>
    </p:spTree>
    <p:extLst>
      <p:ext uri="{BB962C8B-B14F-4D97-AF65-F5344CB8AC3E}">
        <p14:creationId xmlns:p14="http://schemas.microsoft.com/office/powerpoint/2010/main" val="358136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38199" y="2604472"/>
            <a:ext cx="9177189"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a:p>
          <a:p>
            <a:endParaRPr lang="en-US" dirty="0"/>
          </a:p>
          <a:p>
            <a:endParaRPr lang="en-US" dirty="0"/>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1208426" y="1890955"/>
            <a:ext cx="5312725" cy="2727376"/>
            <a:chOff x="5795350" y="1858363"/>
            <a:chExt cx="5245841" cy="338143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795350" y="1858363"/>
              <a:ext cx="4829774" cy="3381431"/>
              <a:chOff x="1961385" y="3452991"/>
              <a:chExt cx="4829774"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961385" y="3452991"/>
                <a:ext cx="4829774" cy="1402525"/>
                <a:chOff x="1961385" y="4026102"/>
                <a:chExt cx="4829774" cy="1402525"/>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2039787" y="5003744"/>
                  <a:ext cx="1121326" cy="388305"/>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257219" y="5030607"/>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638815" y="5038237"/>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040678" y="5012576"/>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557164"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40" name="TextBox 39">
              <a:extLst>
                <a:ext uri="{FF2B5EF4-FFF2-40B4-BE49-F238E27FC236}">
                  <a16:creationId xmlns:a16="http://schemas.microsoft.com/office/drawing/2014/main" id="{D91ACCB9-E39C-BD40-B428-6A71DF137BDF}"/>
                </a:ext>
              </a:extLst>
            </p:cNvPr>
            <p:cNvSpPr txBox="1"/>
            <p:nvPr/>
          </p:nvSpPr>
          <p:spPr>
            <a:xfrm>
              <a:off x="10915652" y="2887014"/>
              <a:ext cx="125539" cy="215528"/>
            </a:xfrm>
            <a:prstGeom prst="rect">
              <a:avLst/>
            </a:prstGeom>
            <a:noFill/>
          </p:spPr>
          <p:txBody>
            <a:bodyPr wrap="none" rtlCol="0">
              <a:spAutoFit/>
            </a:bodyPr>
            <a:lstStyle/>
            <a:p>
              <a:endParaRPr lang="en-US" sz="1200"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
        <p:nvSpPr>
          <p:cNvPr id="3" name="TextBox 2">
            <a:extLst>
              <a:ext uri="{FF2B5EF4-FFF2-40B4-BE49-F238E27FC236}">
                <a16:creationId xmlns:a16="http://schemas.microsoft.com/office/drawing/2014/main" id="{B3F8F6E4-FE32-AA5F-2618-150DDACACC26}"/>
              </a:ext>
            </a:extLst>
          </p:cNvPr>
          <p:cNvSpPr txBox="1"/>
          <p:nvPr/>
        </p:nvSpPr>
        <p:spPr>
          <a:xfrm>
            <a:off x="1053350" y="1444247"/>
            <a:ext cx="9282841" cy="369332"/>
          </a:xfrm>
          <a:prstGeom prst="rect">
            <a:avLst/>
          </a:prstGeom>
          <a:noFill/>
        </p:spPr>
        <p:txBody>
          <a:bodyPr wrap="square" rtlCol="0">
            <a:spAutoFit/>
          </a:bodyPr>
          <a:lstStyle/>
          <a:p>
            <a:r>
              <a:rPr lang="en-IN" dirty="0"/>
              <a:t>Given data has 4 csv files and each of them are namely Cab, Customer ID, Transaction ID, City.</a:t>
            </a:r>
          </a:p>
        </p:txBody>
      </p:sp>
      <p:sp>
        <p:nvSpPr>
          <p:cNvPr id="17" name="TextBox 16">
            <a:extLst>
              <a:ext uri="{FF2B5EF4-FFF2-40B4-BE49-F238E27FC236}">
                <a16:creationId xmlns:a16="http://schemas.microsoft.com/office/drawing/2014/main" id="{35B8CFFB-4207-DE0A-3C07-6BA76C36055E}"/>
              </a:ext>
            </a:extLst>
          </p:cNvPr>
          <p:cNvSpPr txBox="1"/>
          <p:nvPr/>
        </p:nvSpPr>
        <p:spPr>
          <a:xfrm>
            <a:off x="1106175" y="4411071"/>
            <a:ext cx="10399060" cy="2308324"/>
          </a:xfrm>
          <a:prstGeom prst="rect">
            <a:avLst/>
          </a:prstGeom>
          <a:noFill/>
        </p:spPr>
        <p:txBody>
          <a:bodyPr wrap="square">
            <a:spAutoFit/>
          </a:bodyPr>
          <a:lstStyle/>
          <a:p>
            <a:pPr marL="285750" indent="-285750">
              <a:buFont typeface="Arial" panose="020B0604020202020204" pitchFamily="34" charset="0"/>
              <a:buChar char="•"/>
            </a:pPr>
            <a:r>
              <a:rPr lang="en-US" sz="1800" b="1" dirty="0" err="1"/>
              <a:t>Cab_Data</a:t>
            </a:r>
            <a:r>
              <a:rPr lang="en-US" b="1" dirty="0"/>
              <a:t> </a:t>
            </a:r>
            <a:r>
              <a:rPr lang="en-US" sz="1800" b="1" dirty="0"/>
              <a:t>– </a:t>
            </a:r>
            <a:r>
              <a:rPr lang="en-US" sz="1800" dirty="0"/>
              <a:t>This file includes details of transactions for 2 cab companies and it has </a:t>
            </a:r>
            <a:r>
              <a:rPr lang="en-US" dirty="0"/>
              <a:t>7 columns and 359393 rows of data.</a:t>
            </a:r>
            <a:endParaRPr lang="en-US" sz="1800" dirty="0"/>
          </a:p>
          <a:p>
            <a:pPr marL="285750" indent="-285750">
              <a:buFont typeface="Arial" panose="020B0604020202020204" pitchFamily="34" charset="0"/>
              <a:buChar char="•"/>
            </a:pPr>
            <a:r>
              <a:rPr lang="en-US" sz="1800" b="1" dirty="0" err="1"/>
              <a:t>Customer_ID</a:t>
            </a:r>
            <a:r>
              <a:rPr lang="en-US" sz="1800" b="1" dirty="0"/>
              <a:t> – </a:t>
            </a:r>
            <a:r>
              <a:rPr lang="en-US" sz="1800" dirty="0"/>
              <a:t>This file contains ID, Gender, Age and income of the customer and is comprised </a:t>
            </a:r>
            <a:r>
              <a:rPr lang="en-US" dirty="0"/>
              <a:t>of 4 Columns and 49172 rows of data.</a:t>
            </a:r>
            <a:endParaRPr lang="en-US" sz="1800" dirty="0"/>
          </a:p>
          <a:p>
            <a:pPr marL="285750" indent="-285750">
              <a:buFont typeface="Arial" panose="020B0604020202020204" pitchFamily="34" charset="0"/>
              <a:buChar char="•"/>
            </a:pPr>
            <a:r>
              <a:rPr lang="en-US" sz="1800" b="1" dirty="0"/>
              <a:t>Transaction</a:t>
            </a:r>
            <a:r>
              <a:rPr lang="en-US" b="1" dirty="0"/>
              <a:t> </a:t>
            </a:r>
            <a:r>
              <a:rPr lang="en-US" sz="1800" b="1" dirty="0"/>
              <a:t>ID – </a:t>
            </a:r>
            <a:r>
              <a:rPr lang="en-US" sz="1800" dirty="0"/>
              <a:t>This is a mapping table that contains transaction ID,</a:t>
            </a:r>
            <a:r>
              <a:rPr lang="en-US" dirty="0"/>
              <a:t> </a:t>
            </a:r>
            <a:r>
              <a:rPr lang="en-US" sz="1800" dirty="0"/>
              <a:t>customer ID and payment mode with 3 columns and 440099 samples of data.</a:t>
            </a:r>
          </a:p>
          <a:p>
            <a:pPr marL="285750" indent="-285750">
              <a:buFont typeface="Arial" panose="020B0604020202020204" pitchFamily="34" charset="0"/>
              <a:buChar char="•"/>
            </a:pPr>
            <a:r>
              <a:rPr lang="en-US" sz="1800" b="1" dirty="0"/>
              <a:t>City – </a:t>
            </a:r>
            <a:r>
              <a:rPr lang="en-US" sz="1800" dirty="0"/>
              <a:t>This file contains a list of 20 US cities with the cities population, and the number of cab users in their respective cities.</a:t>
            </a:r>
            <a:endParaRPr lang="en-US" sz="2800" dirty="0"/>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50C1D1BF-FB07-E6EB-B537-94D498114147}"/>
              </a:ext>
            </a:extLst>
          </p:cNvPr>
          <p:cNvPicPr>
            <a:picLocks noChangeAspect="1"/>
          </p:cNvPicPr>
          <p:nvPr/>
        </p:nvPicPr>
        <p:blipFill>
          <a:blip r:embed="rId2"/>
          <a:stretch>
            <a:fillRect/>
          </a:stretch>
        </p:blipFill>
        <p:spPr>
          <a:xfrm>
            <a:off x="378542" y="1656490"/>
            <a:ext cx="8319762" cy="4585273"/>
          </a:xfrm>
          <a:prstGeom prst="rect">
            <a:avLst/>
          </a:prstGeom>
        </p:spPr>
      </p:pic>
      <p:sp>
        <p:nvSpPr>
          <p:cNvPr id="4" name="TextBox 3">
            <a:extLst>
              <a:ext uri="{FF2B5EF4-FFF2-40B4-BE49-F238E27FC236}">
                <a16:creationId xmlns:a16="http://schemas.microsoft.com/office/drawing/2014/main" id="{AFDBA8F2-A749-48BA-A278-4570C61A983E}"/>
              </a:ext>
            </a:extLst>
          </p:cNvPr>
          <p:cNvSpPr txBox="1"/>
          <p:nvPr/>
        </p:nvSpPr>
        <p:spPr>
          <a:xfrm>
            <a:off x="9320982" y="1877961"/>
            <a:ext cx="2242708" cy="2585323"/>
          </a:xfrm>
          <a:prstGeom prst="rect">
            <a:avLst/>
          </a:prstGeom>
          <a:noFill/>
        </p:spPr>
        <p:txBody>
          <a:bodyPr wrap="square" rtlCol="0">
            <a:spAutoFit/>
          </a:bodyPr>
          <a:lstStyle/>
          <a:p>
            <a:pPr marL="285750" indent="-285750">
              <a:buFont typeface="Arial" panose="020B0604020202020204" pitchFamily="34" charset="0"/>
              <a:buChar char="•"/>
            </a:pPr>
            <a:r>
              <a:rPr lang="en-IN" dirty="0"/>
              <a:t>Here I have given the city wise profit information.</a:t>
            </a:r>
          </a:p>
          <a:p>
            <a:endParaRPr lang="en-IN" dirty="0"/>
          </a:p>
          <a:p>
            <a:pPr marL="285750" indent="-285750">
              <a:buFont typeface="Arial" panose="020B0604020202020204" pitchFamily="34" charset="0"/>
              <a:buChar char="•"/>
            </a:pPr>
            <a:r>
              <a:rPr lang="en-IN" dirty="0"/>
              <a:t>In the x- axis is the city name and y- axis the profit contributed by the city.</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and monthly Profit Analysis</a:t>
            </a:r>
          </a:p>
        </p:txBody>
      </p:sp>
      <p:pic>
        <p:nvPicPr>
          <p:cNvPr id="6" name="Picture 5">
            <a:extLst>
              <a:ext uri="{FF2B5EF4-FFF2-40B4-BE49-F238E27FC236}">
                <a16:creationId xmlns:a16="http://schemas.microsoft.com/office/drawing/2014/main" id="{C11ADF80-922D-AB73-E185-6B925DBB71D4}"/>
              </a:ext>
            </a:extLst>
          </p:cNvPr>
          <p:cNvPicPr>
            <a:picLocks noChangeAspect="1"/>
          </p:cNvPicPr>
          <p:nvPr/>
        </p:nvPicPr>
        <p:blipFill>
          <a:blip r:embed="rId2"/>
          <a:stretch>
            <a:fillRect/>
          </a:stretch>
        </p:blipFill>
        <p:spPr>
          <a:xfrm>
            <a:off x="224627" y="1789472"/>
            <a:ext cx="5871373" cy="3516254"/>
          </a:xfrm>
          <a:prstGeom prst="rect">
            <a:avLst/>
          </a:prstGeom>
        </p:spPr>
      </p:pic>
      <p:pic>
        <p:nvPicPr>
          <p:cNvPr id="8" name="Picture 7">
            <a:extLst>
              <a:ext uri="{FF2B5EF4-FFF2-40B4-BE49-F238E27FC236}">
                <a16:creationId xmlns:a16="http://schemas.microsoft.com/office/drawing/2014/main" id="{448ACE67-F05B-8F7B-2952-28B47D04D4D4}"/>
              </a:ext>
            </a:extLst>
          </p:cNvPr>
          <p:cNvPicPr>
            <a:picLocks noChangeAspect="1"/>
          </p:cNvPicPr>
          <p:nvPr/>
        </p:nvPicPr>
        <p:blipFill>
          <a:blip r:embed="rId3"/>
          <a:stretch>
            <a:fillRect/>
          </a:stretch>
        </p:blipFill>
        <p:spPr>
          <a:xfrm>
            <a:off x="6322143" y="1789471"/>
            <a:ext cx="5767726" cy="3474259"/>
          </a:xfrm>
          <a:prstGeom prst="rect">
            <a:avLst/>
          </a:prstGeom>
        </p:spPr>
      </p:pic>
      <p:sp>
        <p:nvSpPr>
          <p:cNvPr id="2" name="TextBox 1">
            <a:extLst>
              <a:ext uri="{FF2B5EF4-FFF2-40B4-BE49-F238E27FC236}">
                <a16:creationId xmlns:a16="http://schemas.microsoft.com/office/drawing/2014/main" id="{C9E43D90-FAAD-BD17-8483-34B8FBC29834}"/>
              </a:ext>
            </a:extLst>
          </p:cNvPr>
          <p:cNvSpPr txBox="1"/>
          <p:nvPr/>
        </p:nvSpPr>
        <p:spPr>
          <a:xfrm>
            <a:off x="224627" y="5821444"/>
            <a:ext cx="10590835" cy="369332"/>
          </a:xfrm>
          <a:prstGeom prst="rect">
            <a:avLst/>
          </a:prstGeom>
          <a:noFill/>
        </p:spPr>
        <p:txBody>
          <a:bodyPr wrap="square" rtlCol="0">
            <a:spAutoFit/>
          </a:bodyPr>
          <a:lstStyle/>
          <a:p>
            <a:r>
              <a:rPr lang="en-IN" dirty="0"/>
              <a:t>Yearly profit percentage and monthly profit percentage by both the pink cab and yellow cab is given.</a:t>
            </a:r>
          </a:p>
        </p:txBody>
      </p:sp>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Gender wise Profit and Company wise profit</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3B3D10E8-0171-2064-F916-BD0B22563B30}"/>
              </a:ext>
            </a:extLst>
          </p:cNvPr>
          <p:cNvPicPr>
            <a:picLocks noChangeAspect="1"/>
          </p:cNvPicPr>
          <p:nvPr/>
        </p:nvPicPr>
        <p:blipFill>
          <a:blip r:embed="rId2"/>
          <a:stretch>
            <a:fillRect/>
          </a:stretch>
        </p:blipFill>
        <p:spPr>
          <a:xfrm>
            <a:off x="671906" y="1512991"/>
            <a:ext cx="4480197" cy="4361908"/>
          </a:xfrm>
          <a:prstGeom prst="rect">
            <a:avLst/>
          </a:prstGeom>
        </p:spPr>
      </p:pic>
      <p:pic>
        <p:nvPicPr>
          <p:cNvPr id="8" name="Picture 7">
            <a:extLst>
              <a:ext uri="{FF2B5EF4-FFF2-40B4-BE49-F238E27FC236}">
                <a16:creationId xmlns:a16="http://schemas.microsoft.com/office/drawing/2014/main" id="{60E58C04-2B46-138F-2615-5B0205BCBE8D}"/>
              </a:ext>
            </a:extLst>
          </p:cNvPr>
          <p:cNvPicPr>
            <a:picLocks noChangeAspect="1"/>
          </p:cNvPicPr>
          <p:nvPr/>
        </p:nvPicPr>
        <p:blipFill>
          <a:blip r:embed="rId3"/>
          <a:stretch>
            <a:fillRect/>
          </a:stretch>
        </p:blipFill>
        <p:spPr>
          <a:xfrm>
            <a:off x="6746392" y="1512991"/>
            <a:ext cx="4127893" cy="4141934"/>
          </a:xfrm>
          <a:prstGeom prst="rect">
            <a:avLst/>
          </a:prstGeom>
        </p:spPr>
      </p:pic>
      <p:sp>
        <p:nvSpPr>
          <p:cNvPr id="2" name="TextBox 1">
            <a:extLst>
              <a:ext uri="{FF2B5EF4-FFF2-40B4-BE49-F238E27FC236}">
                <a16:creationId xmlns:a16="http://schemas.microsoft.com/office/drawing/2014/main" id="{3D2F8D86-0628-8A90-D277-E99107284237}"/>
              </a:ext>
            </a:extLst>
          </p:cNvPr>
          <p:cNvSpPr txBox="1"/>
          <p:nvPr/>
        </p:nvSpPr>
        <p:spPr>
          <a:xfrm>
            <a:off x="1192192" y="6123008"/>
            <a:ext cx="3727049" cy="369332"/>
          </a:xfrm>
          <a:prstGeom prst="rect">
            <a:avLst/>
          </a:prstGeom>
          <a:noFill/>
        </p:spPr>
        <p:txBody>
          <a:bodyPr wrap="square" rtlCol="0">
            <a:spAutoFit/>
          </a:bodyPr>
          <a:lstStyle/>
          <a:p>
            <a:r>
              <a:rPr lang="en-IN" dirty="0"/>
              <a:t>This is the gender wise profit analysis.</a:t>
            </a:r>
          </a:p>
        </p:txBody>
      </p:sp>
      <p:sp>
        <p:nvSpPr>
          <p:cNvPr id="3" name="TextBox 2">
            <a:extLst>
              <a:ext uri="{FF2B5EF4-FFF2-40B4-BE49-F238E27FC236}">
                <a16:creationId xmlns:a16="http://schemas.microsoft.com/office/drawing/2014/main" id="{3F6AC511-AE17-FF51-F4F2-E07409365917}"/>
              </a:ext>
            </a:extLst>
          </p:cNvPr>
          <p:cNvSpPr txBox="1"/>
          <p:nvPr/>
        </p:nvSpPr>
        <p:spPr>
          <a:xfrm>
            <a:off x="7046621" y="5984508"/>
            <a:ext cx="4127893" cy="646331"/>
          </a:xfrm>
          <a:prstGeom prst="rect">
            <a:avLst/>
          </a:prstGeom>
          <a:noFill/>
        </p:spPr>
        <p:txBody>
          <a:bodyPr wrap="square" rtlCol="0">
            <a:spAutoFit/>
          </a:bodyPr>
          <a:lstStyle/>
          <a:p>
            <a:r>
              <a:rPr lang="en-IN" dirty="0"/>
              <a:t>This is the profit earned by both the companies </a:t>
            </a:r>
            <a:r>
              <a:rPr lang="en-IN" dirty="0" err="1"/>
              <a:t>i.e</a:t>
            </a:r>
            <a:r>
              <a:rPr lang="en-IN" dirty="0"/>
              <a:t> Pink cab and Yellow cab.</a:t>
            </a:r>
          </a:p>
        </p:txBody>
      </p:sp>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dirty="0">
                <a:solidFill>
                  <a:schemeClr val="accent2"/>
                </a:solidFill>
                <a:latin typeface="+mj-lt"/>
              </a:rPr>
              <a:t>	Users per city</a:t>
            </a:r>
          </a:p>
        </p:txBody>
      </p:sp>
      <p:pic>
        <p:nvPicPr>
          <p:cNvPr id="7" name="Picture 6">
            <a:extLst>
              <a:ext uri="{FF2B5EF4-FFF2-40B4-BE49-F238E27FC236}">
                <a16:creationId xmlns:a16="http://schemas.microsoft.com/office/drawing/2014/main" id="{8515A043-A1DA-F2BA-25BD-8E0DA61EB87F}"/>
              </a:ext>
            </a:extLst>
          </p:cNvPr>
          <p:cNvPicPr>
            <a:picLocks noChangeAspect="1"/>
          </p:cNvPicPr>
          <p:nvPr/>
        </p:nvPicPr>
        <p:blipFill>
          <a:blip r:embed="rId2"/>
          <a:stretch>
            <a:fillRect/>
          </a:stretch>
        </p:blipFill>
        <p:spPr>
          <a:xfrm>
            <a:off x="176981" y="1697493"/>
            <a:ext cx="7367797" cy="4481593"/>
          </a:xfrm>
          <a:prstGeom prst="rect">
            <a:avLst/>
          </a:prstGeom>
        </p:spPr>
      </p:pic>
      <p:sp>
        <p:nvSpPr>
          <p:cNvPr id="2" name="TextBox 1">
            <a:extLst>
              <a:ext uri="{FF2B5EF4-FFF2-40B4-BE49-F238E27FC236}">
                <a16:creationId xmlns:a16="http://schemas.microsoft.com/office/drawing/2014/main" id="{7A8023A7-E553-8046-124D-E6FE56A6804E}"/>
              </a:ext>
            </a:extLst>
          </p:cNvPr>
          <p:cNvSpPr txBox="1"/>
          <p:nvPr/>
        </p:nvSpPr>
        <p:spPr>
          <a:xfrm>
            <a:off x="7934633" y="1697493"/>
            <a:ext cx="3778948" cy="3693319"/>
          </a:xfrm>
          <a:prstGeom prst="rect">
            <a:avLst/>
          </a:prstGeom>
          <a:noFill/>
        </p:spPr>
        <p:txBody>
          <a:bodyPr wrap="square" rtlCol="0">
            <a:spAutoFit/>
          </a:bodyPr>
          <a:lstStyle/>
          <a:p>
            <a:pPr marL="285750" indent="-285750">
              <a:buFont typeface="Arial" panose="020B0604020202020204" pitchFamily="34" charset="0"/>
              <a:buChar char="•"/>
            </a:pPr>
            <a:r>
              <a:rPr lang="en-IN" dirty="0"/>
              <a:t>This pie chart shows number of Cab users per city. And it consists of both Pink cab and Yellow cab Users per city.</a:t>
            </a:r>
          </a:p>
          <a:p>
            <a:endParaRPr lang="en-IN" dirty="0"/>
          </a:p>
          <a:p>
            <a:pPr marL="285750" indent="-285750">
              <a:buFont typeface="Arial" panose="020B0604020202020204" pitchFamily="34" charset="0"/>
              <a:buChar char="•"/>
            </a:pPr>
            <a:r>
              <a:rPr lang="en-IN" dirty="0"/>
              <a:t>Altogether, the cab users for 20 cities are given in the chart.</a:t>
            </a:r>
          </a:p>
          <a:p>
            <a:endParaRPr lang="en-IN" dirty="0"/>
          </a:p>
          <a:p>
            <a:pPr marL="285750" indent="-285750">
              <a:buFont typeface="Arial" panose="020B0604020202020204" pitchFamily="34" charset="0"/>
              <a:buChar char="•"/>
            </a:pPr>
            <a:r>
              <a:rPr lang="en-IN" dirty="0"/>
              <a:t>New York residents tops the pie with users of 27.8% , followed by Chicago with 15.8% in 2</a:t>
            </a:r>
            <a:r>
              <a:rPr lang="en-IN" baseline="30000" dirty="0"/>
              <a:t>nd</a:t>
            </a:r>
            <a:r>
              <a:rPr lang="en-IN" dirty="0"/>
              <a:t> place and Los Angeles with 13.4% in the 3</a:t>
            </a:r>
            <a:r>
              <a:rPr lang="en-IN" baseline="30000" dirty="0"/>
              <a:t>rd</a:t>
            </a:r>
            <a:r>
              <a:rPr lang="en-IN" dirty="0"/>
              <a:t> place.</a:t>
            </a:r>
          </a:p>
        </p:txBody>
      </p:sp>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dirty="0">
                <a:solidFill>
                  <a:schemeClr val="accent2"/>
                </a:solidFill>
                <a:latin typeface="+mj-lt"/>
              </a:rPr>
              <a:t>	User Income</a:t>
            </a:r>
          </a:p>
        </p:txBody>
      </p:sp>
      <p:pic>
        <p:nvPicPr>
          <p:cNvPr id="11" name="Picture 10">
            <a:extLst>
              <a:ext uri="{FF2B5EF4-FFF2-40B4-BE49-F238E27FC236}">
                <a16:creationId xmlns:a16="http://schemas.microsoft.com/office/drawing/2014/main" id="{A4FAFAB8-84DC-DC56-C5BD-BB7A3FFD8D1D}"/>
              </a:ext>
            </a:extLst>
          </p:cNvPr>
          <p:cNvPicPr>
            <a:picLocks noChangeAspect="1"/>
          </p:cNvPicPr>
          <p:nvPr/>
        </p:nvPicPr>
        <p:blipFill>
          <a:blip r:embed="rId2"/>
          <a:stretch>
            <a:fillRect/>
          </a:stretch>
        </p:blipFill>
        <p:spPr>
          <a:xfrm>
            <a:off x="6739827" y="1373852"/>
            <a:ext cx="4398877" cy="5300449"/>
          </a:xfrm>
          <a:prstGeom prst="rect">
            <a:avLst/>
          </a:prstGeom>
        </p:spPr>
      </p:pic>
      <p:sp>
        <p:nvSpPr>
          <p:cNvPr id="2" name="TextBox 1">
            <a:extLst>
              <a:ext uri="{FF2B5EF4-FFF2-40B4-BE49-F238E27FC236}">
                <a16:creationId xmlns:a16="http://schemas.microsoft.com/office/drawing/2014/main" id="{FD892767-3868-8D56-F9D2-FDE75BB726CF}"/>
              </a:ext>
            </a:extLst>
          </p:cNvPr>
          <p:cNvSpPr txBox="1"/>
          <p:nvPr/>
        </p:nvSpPr>
        <p:spPr>
          <a:xfrm>
            <a:off x="962823" y="2372810"/>
            <a:ext cx="4398877" cy="1477328"/>
          </a:xfrm>
          <a:prstGeom prst="rect">
            <a:avLst/>
          </a:prstGeom>
          <a:noFill/>
        </p:spPr>
        <p:txBody>
          <a:bodyPr wrap="square" rtlCol="0">
            <a:spAutoFit/>
          </a:bodyPr>
          <a:lstStyle/>
          <a:p>
            <a:pPr marL="285750" indent="-285750">
              <a:buFont typeface="Arial" panose="020B0604020202020204" pitchFamily="34" charset="0"/>
              <a:buChar char="•"/>
            </a:pPr>
            <a:r>
              <a:rPr lang="en-IN" dirty="0"/>
              <a:t>Clearly the average income of the cab users either Pink cab or Yellow cab is around </a:t>
            </a:r>
            <a:r>
              <a:rPr lang="en-IN" b="1" dirty="0"/>
              <a:t>15000$.</a:t>
            </a:r>
          </a:p>
          <a:p>
            <a:endParaRPr lang="en-IN" b="1" dirty="0"/>
          </a:p>
          <a:p>
            <a:pPr marL="285750" indent="-285750">
              <a:buFont typeface="Arial" panose="020B0604020202020204" pitchFamily="34" charset="0"/>
              <a:buChar char="•"/>
            </a:pPr>
            <a:r>
              <a:rPr lang="en-IN" dirty="0"/>
              <a:t>Here the boxplot is used for this analysis.</a:t>
            </a:r>
          </a:p>
        </p:txBody>
      </p:sp>
    </p:spTree>
    <p:extLst>
      <p:ext uri="{BB962C8B-B14F-4D97-AF65-F5344CB8AC3E}">
        <p14:creationId xmlns:p14="http://schemas.microsoft.com/office/powerpoint/2010/main" val="372965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dirty="0">
                <a:solidFill>
                  <a:schemeClr val="accent2"/>
                </a:solidFill>
                <a:latin typeface="+mj-lt"/>
              </a:rPr>
              <a:t>	Users population and Users Travel</a:t>
            </a:r>
          </a:p>
        </p:txBody>
      </p:sp>
      <p:pic>
        <p:nvPicPr>
          <p:cNvPr id="3" name="Picture 2">
            <a:extLst>
              <a:ext uri="{FF2B5EF4-FFF2-40B4-BE49-F238E27FC236}">
                <a16:creationId xmlns:a16="http://schemas.microsoft.com/office/drawing/2014/main" id="{0A659275-71FE-3FF0-2943-EF86685AFF38}"/>
              </a:ext>
            </a:extLst>
          </p:cNvPr>
          <p:cNvPicPr>
            <a:picLocks noChangeAspect="1"/>
          </p:cNvPicPr>
          <p:nvPr/>
        </p:nvPicPr>
        <p:blipFill>
          <a:blip r:embed="rId2"/>
          <a:stretch>
            <a:fillRect/>
          </a:stretch>
        </p:blipFill>
        <p:spPr>
          <a:xfrm>
            <a:off x="167149" y="1697493"/>
            <a:ext cx="6597446" cy="4298677"/>
          </a:xfrm>
          <a:prstGeom prst="rect">
            <a:avLst/>
          </a:prstGeom>
        </p:spPr>
      </p:pic>
      <p:pic>
        <p:nvPicPr>
          <p:cNvPr id="6" name="Picture 5">
            <a:extLst>
              <a:ext uri="{FF2B5EF4-FFF2-40B4-BE49-F238E27FC236}">
                <a16:creationId xmlns:a16="http://schemas.microsoft.com/office/drawing/2014/main" id="{A258F68C-A81C-0DFD-8D6F-45ACCE407453}"/>
              </a:ext>
            </a:extLst>
          </p:cNvPr>
          <p:cNvPicPr>
            <a:picLocks noChangeAspect="1"/>
          </p:cNvPicPr>
          <p:nvPr/>
        </p:nvPicPr>
        <p:blipFill>
          <a:blip r:embed="rId3"/>
          <a:stretch>
            <a:fillRect/>
          </a:stretch>
        </p:blipFill>
        <p:spPr>
          <a:xfrm>
            <a:off x="7057623" y="2153265"/>
            <a:ext cx="4967228" cy="3569109"/>
          </a:xfrm>
          <a:prstGeom prst="rect">
            <a:avLst/>
          </a:prstGeom>
        </p:spPr>
      </p:pic>
      <p:sp>
        <p:nvSpPr>
          <p:cNvPr id="2" name="TextBox 1">
            <a:extLst>
              <a:ext uri="{FF2B5EF4-FFF2-40B4-BE49-F238E27FC236}">
                <a16:creationId xmlns:a16="http://schemas.microsoft.com/office/drawing/2014/main" id="{7F9125DC-E5DE-86DD-7900-CFC804D5BA85}"/>
              </a:ext>
            </a:extLst>
          </p:cNvPr>
          <p:cNvSpPr txBox="1"/>
          <p:nvPr/>
        </p:nvSpPr>
        <p:spPr>
          <a:xfrm>
            <a:off x="167149" y="6048447"/>
            <a:ext cx="10444223" cy="646331"/>
          </a:xfrm>
          <a:prstGeom prst="rect">
            <a:avLst/>
          </a:prstGeom>
          <a:noFill/>
        </p:spPr>
        <p:txBody>
          <a:bodyPr wrap="square" rtlCol="0">
            <a:spAutoFit/>
          </a:bodyPr>
          <a:lstStyle/>
          <a:p>
            <a:r>
              <a:rPr lang="en-IN" dirty="0"/>
              <a:t>The Bar graph contains the users population for each city and the overall travel percentage of which cab they uses is given the pie chart. </a:t>
            </a:r>
          </a:p>
        </p:txBody>
      </p:sp>
    </p:spTree>
    <p:extLst>
      <p:ext uri="{BB962C8B-B14F-4D97-AF65-F5344CB8AC3E}">
        <p14:creationId xmlns:p14="http://schemas.microsoft.com/office/powerpoint/2010/main" val="2636135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3034</TotalTime>
  <Words>839</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Problem Statement</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Vamsi Krishna Oruganti</cp:lastModifiedBy>
  <cp:revision>159</cp:revision>
  <cp:lastPrinted>2019-08-24T08:13:50Z</cp:lastPrinted>
  <dcterms:created xsi:type="dcterms:W3CDTF">2019-08-19T15:39:24Z</dcterms:created>
  <dcterms:modified xsi:type="dcterms:W3CDTF">2023-01-22T05:28:45Z</dcterms:modified>
</cp:coreProperties>
</file>