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notesMasterIdLst>
    <p:notesMasterId r:id="rId18"/>
  </p:notesMasterIdLst>
  <p:sldIdLst>
    <p:sldId id="256" r:id="rId2"/>
    <p:sldId id="257" r:id="rId3"/>
    <p:sldId id="258" r:id="rId4"/>
    <p:sldId id="265" r:id="rId5"/>
    <p:sldId id="266" r:id="rId6"/>
    <p:sldId id="259" r:id="rId7"/>
    <p:sldId id="260" r:id="rId8"/>
    <p:sldId id="261" r:id="rId9"/>
    <p:sldId id="262" r:id="rId10"/>
    <p:sldId id="263" r:id="rId11"/>
    <p:sldId id="264"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437882-28E2-CF94-BFFA-1B52219361F4}" v="3" dt="2023-12-01T03:59:01.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3D878-14DB-4BEF-B2D9-47E4775E7990}" type="datetimeFigureOut">
              <a:rPr lang="en-US" smtClean="0"/>
              <a:t>10/27/2024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C29C3-3D81-4591-96D8-957CED04427D}" type="slidenum">
              <a:rPr lang="en-US" smtClean="0"/>
              <a:t>‹#›</a:t>
            </a:fld>
            <a:endParaRPr lang="en-US"/>
          </a:p>
        </p:txBody>
      </p:sp>
    </p:spTree>
    <p:extLst>
      <p:ext uri="{BB962C8B-B14F-4D97-AF65-F5344CB8AC3E}">
        <p14:creationId xmlns:p14="http://schemas.microsoft.com/office/powerpoint/2010/main" val="2827360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C29C3-3D81-4591-96D8-957CED04427D}" type="slidenum">
              <a:rPr lang="en-US" smtClean="0"/>
              <a:t>9</a:t>
            </a:fld>
            <a:endParaRPr lang="en-US"/>
          </a:p>
        </p:txBody>
      </p:sp>
    </p:spTree>
    <p:extLst>
      <p:ext uri="{BB962C8B-B14F-4D97-AF65-F5344CB8AC3E}">
        <p14:creationId xmlns:p14="http://schemas.microsoft.com/office/powerpoint/2010/main" val="31843612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07CD3FD-BE54-4400-942B-C6C15AA73DFD}"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4C0CD32-A6C8-4BA5-B3DF-D8325E32CAA4}" type="slidenum">
              <a:rPr lang="en-US" smtClean="0"/>
              <a:t>‹#›</a:t>
            </a:fld>
            <a:endParaRPr lang="en-US"/>
          </a:p>
        </p:txBody>
      </p:sp>
    </p:spTree>
    <p:extLst>
      <p:ext uri="{BB962C8B-B14F-4D97-AF65-F5344CB8AC3E}">
        <p14:creationId xmlns:p14="http://schemas.microsoft.com/office/powerpoint/2010/main" val="428981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7CD3FD-BE54-4400-942B-C6C15AA73DFD}"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49164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7CD3FD-BE54-4400-942B-C6C15AA73DFD}"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39942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7CD3FD-BE54-4400-942B-C6C15AA73DFD}"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51584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07CD3FD-BE54-4400-942B-C6C15AA73DFD}" type="datetimeFigureOut">
              <a:rPr lang="en-US" smtClean="0"/>
              <a:t>10/27/2024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4C0CD32-A6C8-4BA5-B3DF-D8325E32CAA4}" type="slidenum">
              <a:rPr lang="en-US" smtClean="0"/>
              <a:t>‹#›</a:t>
            </a:fld>
            <a:endParaRPr lang="en-US"/>
          </a:p>
        </p:txBody>
      </p:sp>
    </p:spTree>
    <p:extLst>
      <p:ext uri="{BB962C8B-B14F-4D97-AF65-F5344CB8AC3E}">
        <p14:creationId xmlns:p14="http://schemas.microsoft.com/office/powerpoint/2010/main" val="84928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7CD3FD-BE54-4400-942B-C6C15AA73DFD}"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7621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CD3FD-BE54-4400-942B-C6C15AA73DFD}" type="datetimeFigureOut">
              <a:rPr lang="en-US" smtClean="0"/>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0CD32-A6C8-4BA5-B3DF-D8325E32CAA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48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07CD3FD-BE54-4400-942B-C6C15AA73DFD}" type="datetimeFigureOut">
              <a:rPr lang="en-US" smtClean="0"/>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0CD32-A6C8-4BA5-B3DF-D8325E32CAA4}"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761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D3FD-BE54-4400-942B-C6C15AA73DFD}" type="datetimeFigureOut">
              <a:rPr lang="en-US" smtClean="0"/>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03901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97162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10/27/2024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64452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07CD3FD-BE54-4400-942B-C6C15AA73DFD}" type="datetimeFigureOut">
              <a:rPr lang="en-US" smtClean="0"/>
              <a:t>10/27/2024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4C0CD32-A6C8-4BA5-B3DF-D8325E32CAA4}" type="slidenum">
              <a:rPr lang="en-US" smtClean="0"/>
              <a:t>‹#›</a:t>
            </a:fld>
            <a:endParaRPr lang="en-US"/>
          </a:p>
        </p:txBody>
      </p:sp>
    </p:spTree>
    <p:extLst>
      <p:ext uri="{BB962C8B-B14F-4D97-AF65-F5344CB8AC3E}">
        <p14:creationId xmlns:p14="http://schemas.microsoft.com/office/powerpoint/2010/main" val="877009272"/>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jpeg"/><Relationship Id="rId5" Type="http://schemas.microsoft.com/office/2007/relationships/hdphoto" Target="../media/hdphoto2.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livememphis-my.sharepoint.com/:x:/g/personal/rarram_memphis_edu/EeLo7Q74aGlEhaziofuz5DUBLLv1FflQqnCjgAaVAsVI8g?e=7N9ehl"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peg"/><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CAEAAF0C-0859-3956-4E66-BEF9CB923B68}"/>
              </a:ext>
            </a:extLst>
          </p:cNvPr>
          <p:cNvPicPr>
            <a:picLocks noChangeAspect="1"/>
          </p:cNvPicPr>
          <p:nvPr/>
        </p:nvPicPr>
        <p:blipFill rotWithShape="1">
          <a:blip r:embed="rId2"/>
          <a:srcRect t="18022" b="3306"/>
          <a:stretch/>
        </p:blipFill>
        <p:spPr>
          <a:xfrm>
            <a:off x="20" y="10"/>
            <a:ext cx="12191979" cy="6857990"/>
          </a:xfrm>
          <a:prstGeom prst="rect">
            <a:avLst/>
          </a:prstGeom>
        </p:spPr>
      </p:pic>
      <p:sp>
        <p:nvSpPr>
          <p:cNvPr id="2" name="Title 1">
            <a:extLst>
              <a:ext uri="{FF2B5EF4-FFF2-40B4-BE49-F238E27FC236}">
                <a16:creationId xmlns:a16="http://schemas.microsoft.com/office/drawing/2014/main" id="{E4670AFE-8C84-328A-4DBC-703D4F731616}"/>
              </a:ext>
            </a:extLst>
          </p:cNvPr>
          <p:cNvSpPr>
            <a:spLocks noGrp="1"/>
          </p:cNvSpPr>
          <p:nvPr>
            <p:ph type="ctrTitle"/>
          </p:nvPr>
        </p:nvSpPr>
        <p:spPr>
          <a:xfrm>
            <a:off x="2292626" y="914401"/>
            <a:ext cx="9519269" cy="2667896"/>
          </a:xfrm>
        </p:spPr>
        <p:txBody>
          <a:bodyPr anchor="t">
            <a:noAutofit/>
          </a:bodyPr>
          <a:lstStyle/>
          <a:p>
            <a:pPr algn="r"/>
            <a:r>
              <a:rPr lang="en-US" sz="4000" b="0" i="0">
                <a:effectLst/>
                <a:latin typeface="Arial" panose="020B0604020202020204" pitchFamily="34" charset="0"/>
              </a:rPr>
              <a:t>Early diagnosis of Asthma using the Patient and</a:t>
            </a:r>
            <a:br>
              <a:rPr lang="en-US" sz="4000"/>
            </a:br>
            <a:r>
              <a:rPr lang="en-US" sz="4000" b="0" i="0">
                <a:effectLst/>
                <a:latin typeface="Arial" panose="020B0604020202020204" pitchFamily="34" charset="0"/>
              </a:rPr>
              <a:t>health records</a:t>
            </a:r>
            <a:endParaRPr lang="en-US" sz="4000">
              <a:solidFill>
                <a:srgbClr val="FFFFFF"/>
              </a:solidFill>
            </a:endParaRPr>
          </a:p>
        </p:txBody>
      </p:sp>
      <p:sp>
        <p:nvSpPr>
          <p:cNvPr id="3" name="Subtitle 2">
            <a:extLst>
              <a:ext uri="{FF2B5EF4-FFF2-40B4-BE49-F238E27FC236}">
                <a16:creationId xmlns:a16="http://schemas.microsoft.com/office/drawing/2014/main" id="{53488075-E552-699F-7077-65ADE4354049}"/>
              </a:ext>
            </a:extLst>
          </p:cNvPr>
          <p:cNvSpPr>
            <a:spLocks noGrp="1"/>
          </p:cNvSpPr>
          <p:nvPr>
            <p:ph type="subTitle" idx="1"/>
          </p:nvPr>
        </p:nvSpPr>
        <p:spPr>
          <a:xfrm>
            <a:off x="6519134" y="3452191"/>
            <a:ext cx="5474299" cy="2483677"/>
          </a:xfrm>
        </p:spPr>
        <p:txBody>
          <a:bodyPr anchor="t">
            <a:normAutofit/>
          </a:bodyPr>
          <a:lstStyle/>
          <a:p>
            <a:pPr algn="r"/>
            <a:r>
              <a:rPr lang="en-US" dirty="0">
                <a:solidFill>
                  <a:schemeClr val="accent1"/>
                </a:solidFill>
              </a:rPr>
              <a:t>MIS 7620- M50 </a:t>
            </a:r>
          </a:p>
          <a:p>
            <a:pPr algn="r"/>
            <a:r>
              <a:rPr lang="en-US" dirty="0">
                <a:solidFill>
                  <a:schemeClr val="accent1"/>
                </a:solidFill>
              </a:rPr>
              <a:t>RAJA SUMANTH REDDY ARRAM</a:t>
            </a:r>
          </a:p>
          <a:p>
            <a:pPr algn="r"/>
            <a:r>
              <a:rPr lang="en-US" dirty="0">
                <a:solidFill>
                  <a:schemeClr val="accent1"/>
                </a:solidFill>
              </a:rPr>
              <a:t>VAMSIDHAR REDDY JANNAPALLY</a:t>
            </a:r>
          </a:p>
          <a:p>
            <a:pPr algn="r"/>
            <a:r>
              <a:rPr lang="en-US" dirty="0">
                <a:solidFill>
                  <a:schemeClr val="accent1"/>
                </a:solidFill>
              </a:rPr>
              <a:t>SHRESTA CHAPALA</a:t>
            </a:r>
          </a:p>
          <a:p>
            <a:pPr algn="r"/>
            <a:r>
              <a:rPr lang="en-US" dirty="0">
                <a:solidFill>
                  <a:schemeClr val="accent1"/>
                </a:solidFill>
              </a:rPr>
              <a:t>LAKSHMI SUMITH KUMAR KEERTHIPATI</a:t>
            </a:r>
          </a:p>
        </p:txBody>
      </p:sp>
    </p:spTree>
    <p:extLst>
      <p:ext uri="{BB962C8B-B14F-4D97-AF65-F5344CB8AC3E}">
        <p14:creationId xmlns:p14="http://schemas.microsoft.com/office/powerpoint/2010/main" val="2854290768"/>
      </p:ext>
    </p:extLst>
  </p:cSld>
  <p:clrMapOvr>
    <a:masterClrMapping/>
  </p:clrMapOvr>
  <mc:AlternateContent xmlns:mc="http://schemas.openxmlformats.org/markup-compatibility/2006" xmlns:p14="http://schemas.microsoft.com/office/powerpoint/2010/main">
    <mc:Choice Requires="p14">
      <p:transition spd="slow" p14:dur="2000" advTm="20769"/>
    </mc:Choice>
    <mc:Fallback xmlns="">
      <p:transition spd="slow" advTm="207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AE20707D-5841-41A3-B3F5-FD5979CAE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A27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C9F05012-3070-48EC-BC58-E908A8D70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5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 name="Picture 2" descr="A screenshot of a computer&#10;&#10;Description automatically generated">
            <a:extLst>
              <a:ext uri="{FF2B5EF4-FFF2-40B4-BE49-F238E27FC236}">
                <a16:creationId xmlns:a16="http://schemas.microsoft.com/office/drawing/2014/main" id="{B7E9B5BF-B105-1D8D-A602-7B6C83421CC9}"/>
              </a:ext>
            </a:extLst>
          </p:cNvPr>
          <p:cNvPicPr>
            <a:picLocks noChangeAspect="1"/>
          </p:cNvPicPr>
          <p:nvPr/>
        </p:nvPicPr>
        <p:blipFill rotWithShape="1">
          <a:blip r:embed="rId4"/>
          <a:srcRect t="7531" r="1" b="24126"/>
          <a:stretch/>
        </p:blipFill>
        <p:spPr>
          <a:xfrm>
            <a:off x="643467" y="643467"/>
            <a:ext cx="10905066" cy="5571066"/>
          </a:xfrm>
          <a:prstGeom prst="rect">
            <a:avLst/>
          </a:prstGeom>
        </p:spPr>
      </p:pic>
      <p:sp>
        <p:nvSpPr>
          <p:cNvPr id="16" name="Rectangle 11">
            <a:extLst>
              <a:ext uri="{FF2B5EF4-FFF2-40B4-BE49-F238E27FC236}">
                <a16:creationId xmlns:a16="http://schemas.microsoft.com/office/drawing/2014/main" id="{33EAD004-AB0B-4352-9991-A040EA93D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034269"/>
      </p:ext>
    </p:extLst>
  </p:cSld>
  <p:clrMapOvr>
    <a:masterClrMapping/>
  </p:clrMapOvr>
  <mc:AlternateContent xmlns:mc="http://schemas.openxmlformats.org/markup-compatibility/2006" xmlns:p14="http://schemas.microsoft.com/office/powerpoint/2010/main">
    <mc:Choice Requires="p14">
      <p:transition spd="slow" p14:dur="2000" advTm="16260"/>
    </mc:Choice>
    <mc:Fallback xmlns="">
      <p:transition spd="slow" advTm="1626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7FC0F4-6BC5-880E-A899-A9E48A86252B}"/>
              </a:ext>
            </a:extLst>
          </p:cNvPr>
          <p:cNvSpPr txBox="1"/>
          <p:nvPr/>
        </p:nvSpPr>
        <p:spPr>
          <a:xfrm>
            <a:off x="516834" y="2319130"/>
            <a:ext cx="11555896" cy="923330"/>
          </a:xfrm>
          <a:prstGeom prst="rect">
            <a:avLst/>
          </a:prstGeom>
          <a:noFill/>
        </p:spPr>
        <p:txBody>
          <a:bodyPr wrap="square" rtlCol="0">
            <a:spAutoFit/>
          </a:bodyPr>
          <a:lstStyle/>
          <a:p>
            <a:r>
              <a:rPr lang="en-US"/>
              <a:t>The above bar diagram shows the relation between the pain felt at various age group. The graph depicts</a:t>
            </a:r>
          </a:p>
          <a:p>
            <a:r>
              <a:rPr lang="en-US"/>
              <a:t>That the people between 60- 69 Age group are the most prone to Asthma as pain is higher in this</a:t>
            </a:r>
          </a:p>
          <a:p>
            <a:r>
              <a:rPr lang="en-US"/>
              <a:t>Individuals.</a:t>
            </a:r>
          </a:p>
        </p:txBody>
      </p:sp>
    </p:spTree>
    <p:extLst>
      <p:ext uri="{BB962C8B-B14F-4D97-AF65-F5344CB8AC3E}">
        <p14:creationId xmlns:p14="http://schemas.microsoft.com/office/powerpoint/2010/main" val="1146455332"/>
      </p:ext>
    </p:extLst>
  </p:cSld>
  <p:clrMapOvr>
    <a:masterClrMapping/>
  </p:clrMapOvr>
  <mc:AlternateContent xmlns:mc="http://schemas.openxmlformats.org/markup-compatibility/2006" xmlns:p14="http://schemas.microsoft.com/office/powerpoint/2010/main">
    <mc:Choice Requires="p14">
      <p:transition spd="slow" p14:dur="2000" advTm="33821"/>
    </mc:Choice>
    <mc:Fallback xmlns="">
      <p:transition spd="slow" advTm="3382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17">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18">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9" name="Oval 19">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30" name="Rectangle 2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16826975-D2CD-FC14-C30E-AEBE4CF16972}"/>
              </a:ext>
            </a:extLst>
          </p:cNvPr>
          <p:cNvPicPr>
            <a:picLocks noChangeAspect="1"/>
          </p:cNvPicPr>
          <p:nvPr/>
        </p:nvPicPr>
        <p:blipFill rotWithShape="1">
          <a:blip r:embed="rId6"/>
          <a:srcRect r="4086" b="1"/>
          <a:stretch/>
        </p:blipFill>
        <p:spPr>
          <a:xfrm>
            <a:off x="633999" y="1676162"/>
            <a:ext cx="6882269" cy="3515937"/>
          </a:xfrm>
          <a:prstGeom prst="rect">
            <a:avLst/>
          </a:prstGeom>
        </p:spPr>
      </p:pic>
      <p:sp>
        <p:nvSpPr>
          <p:cNvPr id="5" name="TextBox 4">
            <a:extLst>
              <a:ext uri="{FF2B5EF4-FFF2-40B4-BE49-F238E27FC236}">
                <a16:creationId xmlns:a16="http://schemas.microsoft.com/office/drawing/2014/main" id="{201CD4E5-0BDF-CC23-BA31-F3E75B5E9AEE}"/>
              </a:ext>
            </a:extLst>
          </p:cNvPr>
          <p:cNvSpPr txBox="1"/>
          <p:nvPr/>
        </p:nvSpPr>
        <p:spPr>
          <a:xfrm>
            <a:off x="8156351" y="2121408"/>
            <a:ext cx="3544034" cy="4050792"/>
          </a:xfrm>
          <a:prstGeom prst="rect">
            <a:avLst/>
          </a:prstGeom>
        </p:spPr>
        <p:txBody>
          <a:bodyPr vert="horz" lIns="91440" tIns="45720" rIns="91440" bIns="45720" rtlCol="0">
            <a:normAutofit/>
          </a:bodyPr>
          <a:lstStyle/>
          <a:p>
            <a:pPr indent="-182880">
              <a:lnSpc>
                <a:spcPct val="90000"/>
              </a:lnSpc>
              <a:spcAft>
                <a:spcPts val="600"/>
              </a:spcAft>
              <a:buClr>
                <a:schemeClr val="accent1">
                  <a:lumMod val="75000"/>
                </a:schemeClr>
              </a:buClr>
              <a:buSzPct val="85000"/>
              <a:buFont typeface="Wingdings" pitchFamily="2" charset="2"/>
              <a:buChar char="§"/>
            </a:pPr>
            <a:r>
              <a:rPr lang="en-US" sz="1600"/>
              <a:t>In this Logistic Regression, we see that the accurate percentage is only 0.31 because the</a:t>
            </a:r>
            <a:br>
              <a:rPr lang="en-US" sz="1600"/>
            </a:br>
            <a:r>
              <a:rPr lang="en-US" sz="1600"/>
              <a:t>model predicted with only 30% accuracy</a:t>
            </a:r>
          </a:p>
        </p:txBody>
      </p:sp>
      <p:grpSp>
        <p:nvGrpSpPr>
          <p:cNvPr id="24" name="Group 2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862298917"/>
      </p:ext>
    </p:extLst>
  </p:cSld>
  <p:clrMapOvr>
    <a:masterClrMapping/>
  </p:clrMapOvr>
  <mc:AlternateContent xmlns:mc="http://schemas.openxmlformats.org/markup-compatibility/2006" xmlns:p14="http://schemas.microsoft.com/office/powerpoint/2010/main">
    <mc:Choice Requires="p14">
      <p:transition spd="slow" p14:dur="2000" advTm="34833"/>
    </mc:Choice>
    <mc:Fallback xmlns="">
      <p:transition spd="slow" advTm="3483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3BF17343-4B09-5E2C-48B2-C1C632737D85}"/>
              </a:ext>
            </a:extLst>
          </p:cNvPr>
          <p:cNvPicPr>
            <a:picLocks noChangeAspect="1"/>
          </p:cNvPicPr>
          <p:nvPr/>
        </p:nvPicPr>
        <p:blipFill>
          <a:blip r:embed="rId2"/>
          <a:stretch>
            <a:fillRect/>
          </a:stretch>
        </p:blipFill>
        <p:spPr>
          <a:xfrm>
            <a:off x="278295" y="334579"/>
            <a:ext cx="8269357" cy="6251751"/>
          </a:xfrm>
          <a:prstGeom prst="rect">
            <a:avLst/>
          </a:prstGeom>
        </p:spPr>
      </p:pic>
      <p:sp>
        <p:nvSpPr>
          <p:cNvPr id="5" name="TextBox 4">
            <a:extLst>
              <a:ext uri="{FF2B5EF4-FFF2-40B4-BE49-F238E27FC236}">
                <a16:creationId xmlns:a16="http://schemas.microsoft.com/office/drawing/2014/main" id="{4A2B7263-7533-DFF5-0737-1580B9ECCCCC}"/>
              </a:ext>
            </a:extLst>
          </p:cNvPr>
          <p:cNvSpPr txBox="1"/>
          <p:nvPr/>
        </p:nvSpPr>
        <p:spPr>
          <a:xfrm>
            <a:off x="8693427" y="503582"/>
            <a:ext cx="3631379" cy="1754326"/>
          </a:xfrm>
          <a:prstGeom prst="rect">
            <a:avLst/>
          </a:prstGeom>
          <a:noFill/>
        </p:spPr>
        <p:txBody>
          <a:bodyPr wrap="none" rtlCol="0">
            <a:spAutoFit/>
          </a:bodyPr>
          <a:lstStyle/>
          <a:p>
            <a:r>
              <a:rPr lang="en-US"/>
              <a:t>In the decision tree model</a:t>
            </a:r>
            <a:br>
              <a:rPr lang="en-US"/>
            </a:br>
            <a:r>
              <a:rPr lang="en-US"/>
              <a:t>The lift coincides with the model</a:t>
            </a:r>
            <a:br>
              <a:rPr lang="en-US"/>
            </a:br>
            <a:r>
              <a:rPr lang="en-US"/>
              <a:t>at 70% which means, both</a:t>
            </a:r>
            <a:br>
              <a:rPr lang="en-US"/>
            </a:br>
            <a:r>
              <a:rPr lang="en-US"/>
              <a:t>observed and expected were </a:t>
            </a:r>
            <a:br>
              <a:rPr lang="en-US"/>
            </a:br>
            <a:r>
              <a:rPr lang="en-US"/>
              <a:t>predicting the required values</a:t>
            </a:r>
            <a:br>
              <a:rPr lang="en-US"/>
            </a:br>
            <a:r>
              <a:rPr lang="en-US"/>
              <a:t>correctly from 70 percentile</a:t>
            </a:r>
          </a:p>
        </p:txBody>
      </p:sp>
    </p:spTree>
    <p:extLst>
      <p:ext uri="{BB962C8B-B14F-4D97-AF65-F5344CB8AC3E}">
        <p14:creationId xmlns:p14="http://schemas.microsoft.com/office/powerpoint/2010/main" val="234530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6D337E6C-1DEF-A094-152F-B3AB3669E92F}"/>
              </a:ext>
            </a:extLst>
          </p:cNvPr>
          <p:cNvPicPr>
            <a:picLocks noChangeAspect="1"/>
          </p:cNvPicPr>
          <p:nvPr/>
        </p:nvPicPr>
        <p:blipFill>
          <a:blip r:embed="rId2"/>
          <a:stretch>
            <a:fillRect/>
          </a:stretch>
        </p:blipFill>
        <p:spPr>
          <a:xfrm>
            <a:off x="0" y="440598"/>
            <a:ext cx="7772400" cy="3810212"/>
          </a:xfrm>
          <a:prstGeom prst="rect">
            <a:avLst/>
          </a:prstGeom>
        </p:spPr>
      </p:pic>
      <p:sp>
        <p:nvSpPr>
          <p:cNvPr id="5" name="TextBox 4">
            <a:extLst>
              <a:ext uri="{FF2B5EF4-FFF2-40B4-BE49-F238E27FC236}">
                <a16:creationId xmlns:a16="http://schemas.microsoft.com/office/drawing/2014/main" id="{496F793A-86C5-384F-F057-6BAB65119218}"/>
              </a:ext>
            </a:extLst>
          </p:cNvPr>
          <p:cNvSpPr txBox="1"/>
          <p:nvPr/>
        </p:nvSpPr>
        <p:spPr>
          <a:xfrm>
            <a:off x="7885043" y="715617"/>
            <a:ext cx="4330416" cy="1200329"/>
          </a:xfrm>
          <a:prstGeom prst="rect">
            <a:avLst/>
          </a:prstGeom>
          <a:noFill/>
        </p:spPr>
        <p:txBody>
          <a:bodyPr wrap="none" rtlCol="0">
            <a:spAutoFit/>
          </a:bodyPr>
          <a:lstStyle/>
          <a:p>
            <a:r>
              <a:rPr lang="en-US"/>
              <a:t>Using Random Forest Regression, we</a:t>
            </a:r>
            <a:br>
              <a:rPr lang="en-US"/>
            </a:br>
            <a:r>
              <a:rPr lang="en-US"/>
              <a:t>See that ‘Runny Nose’ is the most</a:t>
            </a:r>
            <a:br>
              <a:rPr lang="en-US"/>
            </a:br>
            <a:r>
              <a:rPr lang="en-US"/>
              <a:t>important variable in early detection of</a:t>
            </a:r>
            <a:br>
              <a:rPr lang="en-US"/>
            </a:br>
            <a:r>
              <a:rPr lang="en-US"/>
              <a:t>Asthma.</a:t>
            </a:r>
          </a:p>
        </p:txBody>
      </p:sp>
    </p:spTree>
    <p:extLst>
      <p:ext uri="{BB962C8B-B14F-4D97-AF65-F5344CB8AC3E}">
        <p14:creationId xmlns:p14="http://schemas.microsoft.com/office/powerpoint/2010/main" val="780297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3" name="Oval 22">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25" name="Rectangle 24">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oloured pencils inside a pencil holder which is on top of a wood table">
            <a:extLst>
              <a:ext uri="{FF2B5EF4-FFF2-40B4-BE49-F238E27FC236}">
                <a16:creationId xmlns:a16="http://schemas.microsoft.com/office/drawing/2014/main" id="{D87ECA35-D256-7C42-5097-87D33A00BADE}"/>
              </a:ext>
            </a:extLst>
          </p:cNvPr>
          <p:cNvPicPr>
            <a:picLocks noChangeAspect="1"/>
          </p:cNvPicPr>
          <p:nvPr/>
        </p:nvPicPr>
        <p:blipFill rotWithShape="1">
          <a:blip r:embed="rId4"/>
          <a:srcRect l="40670" r="-1" b="-1"/>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2" name="TextBox 1">
            <a:extLst>
              <a:ext uri="{FF2B5EF4-FFF2-40B4-BE49-F238E27FC236}">
                <a16:creationId xmlns:a16="http://schemas.microsoft.com/office/drawing/2014/main" id="{8C1FBACF-DA4E-70F3-9A21-E516DD3FBA18}"/>
              </a:ext>
            </a:extLst>
          </p:cNvPr>
          <p:cNvSpPr txBox="1"/>
          <p:nvPr/>
        </p:nvSpPr>
        <p:spPr>
          <a:xfrm>
            <a:off x="5486401" y="367125"/>
            <a:ext cx="5156204" cy="676368"/>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85000"/>
            </a:pPr>
            <a:r>
              <a:rPr lang="en-US" sz="2800"/>
              <a:t>Lessons Learned </a:t>
            </a:r>
          </a:p>
          <a:p>
            <a:pPr indent="-182880">
              <a:lnSpc>
                <a:spcPct val="90000"/>
              </a:lnSpc>
              <a:spcAft>
                <a:spcPts val="600"/>
              </a:spcAft>
              <a:buClr>
                <a:schemeClr val="accent1">
                  <a:lumMod val="75000"/>
                </a:schemeClr>
              </a:buClr>
              <a:buSzPct val="85000"/>
              <a:buFont typeface="Wingdings" pitchFamily="2" charset="2"/>
              <a:buChar char="§"/>
            </a:pPr>
            <a:endParaRPr lang="en-US"/>
          </a:p>
          <a:p>
            <a:pPr indent="-182880">
              <a:lnSpc>
                <a:spcPct val="90000"/>
              </a:lnSpc>
              <a:spcAft>
                <a:spcPts val="600"/>
              </a:spcAft>
              <a:buClr>
                <a:schemeClr val="accent1">
                  <a:lumMod val="75000"/>
                </a:schemeClr>
              </a:buClr>
              <a:buSzPct val="85000"/>
              <a:buFont typeface="Wingdings" pitchFamily="2" charset="2"/>
              <a:buChar char="§"/>
            </a:pPr>
            <a:endParaRPr lang="en-US"/>
          </a:p>
          <a:p>
            <a:pPr marL="285750" indent="-182880">
              <a:lnSpc>
                <a:spcPct val="90000"/>
              </a:lnSpc>
              <a:spcAft>
                <a:spcPts val="600"/>
              </a:spcAft>
              <a:buClr>
                <a:schemeClr val="accent1">
                  <a:lumMod val="75000"/>
                </a:schemeClr>
              </a:buClr>
              <a:buSzPct val="85000"/>
              <a:buFont typeface="Wingdings" pitchFamily="2" charset="2"/>
              <a:buChar char="§"/>
            </a:pPr>
            <a:endParaRPr lang="en-US"/>
          </a:p>
        </p:txBody>
      </p:sp>
      <p:sp>
        <p:nvSpPr>
          <p:cNvPr id="3" name="TextBox 2">
            <a:extLst>
              <a:ext uri="{FF2B5EF4-FFF2-40B4-BE49-F238E27FC236}">
                <a16:creationId xmlns:a16="http://schemas.microsoft.com/office/drawing/2014/main" id="{EC0509A3-C2CB-F34B-C019-D37ED0D60174}"/>
              </a:ext>
            </a:extLst>
          </p:cNvPr>
          <p:cNvSpPr txBox="1"/>
          <p:nvPr/>
        </p:nvSpPr>
        <p:spPr>
          <a:xfrm>
            <a:off x="6000819" y="1410615"/>
            <a:ext cx="6049541" cy="1200329"/>
          </a:xfrm>
          <a:prstGeom prst="rect">
            <a:avLst/>
          </a:prstGeom>
          <a:noFill/>
        </p:spPr>
        <p:txBody>
          <a:bodyPr wrap="none" rtlCol="0">
            <a:spAutoFit/>
          </a:bodyPr>
          <a:lstStyle/>
          <a:p>
            <a:pPr marL="285750" indent="-285750">
              <a:buFont typeface="Arial" panose="020B0604020202020204" pitchFamily="34" charset="0"/>
              <a:buChar char="•"/>
            </a:pPr>
            <a:r>
              <a:rPr lang="en-US"/>
              <a:t>Higher the Age, More prone to Asthma irrespective</a:t>
            </a:r>
          </a:p>
          <a:p>
            <a:r>
              <a:rPr lang="en-US"/>
              <a:t>     Of Race, Sex and other Factors </a:t>
            </a:r>
          </a:p>
          <a:p>
            <a:pPr marL="285750" indent="-285750">
              <a:buFont typeface="Arial" panose="020B0604020202020204" pitchFamily="34" charset="0"/>
              <a:buChar char="•"/>
            </a:pPr>
            <a:r>
              <a:rPr lang="en-US"/>
              <a:t>Soar Throat and Breathing has the major part in </a:t>
            </a:r>
            <a:br>
              <a:rPr lang="en-US"/>
            </a:br>
            <a:r>
              <a:rPr lang="en-US"/>
              <a:t>early prediction of Asthma, directly related.</a:t>
            </a:r>
          </a:p>
        </p:txBody>
      </p:sp>
    </p:spTree>
    <p:extLst>
      <p:ext uri="{BB962C8B-B14F-4D97-AF65-F5344CB8AC3E}">
        <p14:creationId xmlns:p14="http://schemas.microsoft.com/office/powerpoint/2010/main" val="2276677582"/>
      </p:ext>
    </p:extLst>
  </p:cSld>
  <p:clrMapOvr>
    <a:overrideClrMapping bg1="dk1" tx1="lt1" bg2="dk2" tx2="lt2" accent1="accent1" accent2="accent2" accent3="accent3" accent4="accent4" accent5="accent5" accent6="accent6" hlink="hlink" folHlink="folHlink"/>
  </p:clrMapOvr>
  <p:extLst>
    <p:ext uri="{E180D4A7-C9FB-4DFB-919C-405C955672EB}">
      <p14:showEvtLst xmlns:p14="http://schemas.microsoft.com/office/powerpoint/2010/main">
        <p14:playEvt time="0" objId="5"/>
        <p14:pauseEvt time="0" objId="5"/>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0" name="Oval 9">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2" name="Rectangle 11">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CD4F131-6331-67A5-A4A0-5385193FA970}"/>
              </a:ext>
            </a:extLst>
          </p:cNvPr>
          <p:cNvSpPr txBox="1"/>
          <p:nvPr/>
        </p:nvSpPr>
        <p:spPr>
          <a:xfrm>
            <a:off x="2017442" y="572307"/>
            <a:ext cx="2866530" cy="600278"/>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85000"/>
            </a:pPr>
            <a:r>
              <a:rPr lang="en-US" sz="2400"/>
              <a:t>Future Expansion </a:t>
            </a:r>
          </a:p>
        </p:txBody>
      </p:sp>
      <p:pic>
        <p:nvPicPr>
          <p:cNvPr id="4" name="Picture 3" descr="Tall office building looking up">
            <a:extLst>
              <a:ext uri="{FF2B5EF4-FFF2-40B4-BE49-F238E27FC236}">
                <a16:creationId xmlns:a16="http://schemas.microsoft.com/office/drawing/2014/main" id="{3AA4DB96-5B0B-5A53-B730-076A5DBDAB00}"/>
              </a:ext>
            </a:extLst>
          </p:cNvPr>
          <p:cNvPicPr>
            <a:picLocks noChangeAspect="1"/>
          </p:cNvPicPr>
          <p:nvPr/>
        </p:nvPicPr>
        <p:blipFill rotWithShape="1">
          <a:blip r:embed="rId6"/>
          <a:srcRect l="29493" r="25618" b="-1"/>
          <a:stretch/>
        </p:blipFill>
        <p:spPr>
          <a:xfrm>
            <a:off x="7545274" y="10"/>
            <a:ext cx="4646726" cy="6857990"/>
          </a:xfrm>
          <a:prstGeom prst="rect">
            <a:avLst/>
          </a:prstGeom>
        </p:spPr>
      </p:pic>
      <p:grpSp>
        <p:nvGrpSpPr>
          <p:cNvPr id="14" name="Group 13">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3" name="TextBox 2">
            <a:extLst>
              <a:ext uri="{FF2B5EF4-FFF2-40B4-BE49-F238E27FC236}">
                <a16:creationId xmlns:a16="http://schemas.microsoft.com/office/drawing/2014/main" id="{C3C21F2E-DD75-70BA-BF8F-5EF2B03821DC}"/>
              </a:ext>
            </a:extLst>
          </p:cNvPr>
          <p:cNvSpPr txBox="1"/>
          <p:nvPr/>
        </p:nvSpPr>
        <p:spPr>
          <a:xfrm>
            <a:off x="0" y="1269402"/>
            <a:ext cx="7803739" cy="2031325"/>
          </a:xfrm>
          <a:prstGeom prst="rect">
            <a:avLst/>
          </a:prstGeom>
          <a:noFill/>
        </p:spPr>
        <p:txBody>
          <a:bodyPr wrap="none" rtlCol="0">
            <a:spAutoFit/>
          </a:bodyPr>
          <a:lstStyle/>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The project offers several avenues for extension. Future work should </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include more extensive data</a:t>
            </a:r>
            <a:r>
              <a:rPr lang="en-US" dirty="0">
                <a:solidFill>
                  <a:srgbClr val="000000"/>
                </a:solidFill>
                <a:latin typeface="Lato" panose="020F0502020204030203" pitchFamily="34" charset="0"/>
              </a:rPr>
              <a:t> </a:t>
            </a:r>
            <a:r>
              <a:rPr lang="en-US" b="0" i="0" dirty="0">
                <a:solidFill>
                  <a:srgbClr val="000000"/>
                </a:solidFill>
                <a:effectLst/>
                <a:latin typeface="Arial" panose="020B0604020202020204" pitchFamily="34" charset="0"/>
              </a:rPr>
              <a:t>collection, potentially incorporating genetic </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factors and environmental variables. </a:t>
            </a: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Additionally , improving data quality and real-time monitoring systems </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can further enhance asthma</a:t>
            </a:r>
            <a:r>
              <a:rPr lang="en-US" dirty="0">
                <a:solidFill>
                  <a:srgbClr val="000000"/>
                </a:solidFill>
                <a:latin typeface="Lato" panose="020F0502020204030203" pitchFamily="34" charset="0"/>
              </a:rPr>
              <a:t> </a:t>
            </a:r>
            <a:r>
              <a:rPr lang="en-US" b="0" i="0" dirty="0">
                <a:solidFill>
                  <a:srgbClr val="000000"/>
                </a:solidFill>
                <a:effectLst/>
                <a:latin typeface="Arial" panose="020B0604020202020204" pitchFamily="34" charset="0"/>
              </a:rPr>
              <a:t>management and patient care.</a:t>
            </a:r>
            <a:endParaRPr lang="en-US" b="0" i="0" dirty="0">
              <a:solidFill>
                <a:srgbClr val="000000"/>
              </a:solidFill>
              <a:effectLst/>
              <a:latin typeface="Lato" panose="020F0502020204030203" pitchFamily="34" charset="0"/>
            </a:endParaRPr>
          </a:p>
          <a:p>
            <a:br>
              <a:rPr lang="en-US" dirty="0"/>
            </a:br>
            <a:endParaRPr lang="en-US" dirty="0"/>
          </a:p>
        </p:txBody>
      </p:sp>
    </p:spTree>
    <p:extLst>
      <p:ext uri="{BB962C8B-B14F-4D97-AF65-F5344CB8AC3E}">
        <p14:creationId xmlns:p14="http://schemas.microsoft.com/office/powerpoint/2010/main" val="1356028150"/>
      </p:ext>
    </p:extLst>
  </p:cSld>
  <p:clrMapOvr>
    <a:masterClrMapping/>
  </p:clrMapOvr>
  <mc:AlternateContent xmlns:mc="http://schemas.openxmlformats.org/markup-compatibility/2006" xmlns:p14="http://schemas.microsoft.com/office/powerpoint/2010/main">
    <mc:Choice Requires="p14">
      <p:transition spd="slow" p14:dur="2000" advTm="35462"/>
    </mc:Choice>
    <mc:Fallback xmlns="">
      <p:transition spd="slow" advTm="3546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CEA0-6F22-1694-654D-C9E80302D318}"/>
              </a:ext>
            </a:extLst>
          </p:cNvPr>
          <p:cNvSpPr>
            <a:spLocks noGrp="1"/>
          </p:cNvSpPr>
          <p:nvPr>
            <p:ph type="title"/>
          </p:nvPr>
        </p:nvSpPr>
        <p:spPr>
          <a:xfrm>
            <a:off x="2231136" y="467418"/>
            <a:ext cx="7729728" cy="1188720"/>
          </a:xfrm>
          <a:solidFill>
            <a:srgbClr val="FFFFFF"/>
          </a:solidFill>
        </p:spPr>
        <p:txBody>
          <a:bodyPr>
            <a:normAutofit/>
          </a:bodyPr>
          <a:lstStyle/>
          <a:p>
            <a:r>
              <a:rPr lang="en-US"/>
              <a:t>INTRODUCTION </a:t>
            </a:r>
          </a:p>
        </p:txBody>
      </p:sp>
      <p:sp>
        <p:nvSpPr>
          <p:cNvPr id="3" name="Content Placeholder 2">
            <a:extLst>
              <a:ext uri="{FF2B5EF4-FFF2-40B4-BE49-F238E27FC236}">
                <a16:creationId xmlns:a16="http://schemas.microsoft.com/office/drawing/2014/main" id="{A531B758-0626-F3CE-6592-5F7D61EB7D11}"/>
              </a:ext>
            </a:extLst>
          </p:cNvPr>
          <p:cNvSpPr>
            <a:spLocks noGrp="1"/>
          </p:cNvSpPr>
          <p:nvPr>
            <p:ph idx="1"/>
          </p:nvPr>
        </p:nvSpPr>
        <p:spPr>
          <a:xfrm>
            <a:off x="1706062" y="2291262"/>
            <a:ext cx="8779512" cy="2879256"/>
          </a:xfrm>
        </p:spPr>
        <p:txBody>
          <a:bodyPr>
            <a:normAutofit fontScale="85000" lnSpcReduction="20000"/>
          </a:bodyPr>
          <a:lstStyle/>
          <a:p>
            <a:r>
              <a:rPr lang="en-US" b="0" i="0">
                <a:effectLst/>
                <a:latin typeface="Arial" panose="020B0604020202020204" pitchFamily="34" charset="0"/>
              </a:rPr>
              <a:t>PROBLEM STATEMENT:</a:t>
            </a:r>
            <a:br>
              <a:rPr lang="en-US" b="0" i="0">
                <a:effectLst/>
                <a:latin typeface="Arial" panose="020B0604020202020204" pitchFamily="34" charset="0"/>
              </a:rPr>
            </a:br>
            <a:br>
              <a:rPr lang="en-US" b="0" i="0">
                <a:effectLst/>
                <a:latin typeface="Arial" panose="020B0604020202020204" pitchFamily="34" charset="0"/>
              </a:rPr>
            </a:br>
            <a:r>
              <a:rPr lang="en-US" b="0" i="0">
                <a:effectLst/>
                <a:latin typeface="Arial" panose="020B0604020202020204" pitchFamily="34" charset="0"/>
              </a:rPr>
              <a:t> Asthma is a chronic respiratory disease affecting millions of people of all ages across the globe. Unfortunately, there is no particular data models in the healthcare system to predict this common yet serious disease in advance due to the lack of patient data and even if data is available, there are no supportive resources to handle and present the data in a format that can be used by doctors or medical professionals to detect the Asthma at the earlier stages or even better, they can predict one.</a:t>
            </a:r>
            <a:br>
              <a:rPr lang="en-US" b="0" i="0">
                <a:effectLst/>
                <a:latin typeface="Arial" panose="020B0604020202020204" pitchFamily="34" charset="0"/>
              </a:rPr>
            </a:br>
            <a:br>
              <a:rPr lang="en-US"/>
            </a:br>
            <a:r>
              <a:rPr lang="en-US" b="0" i="0">
                <a:effectLst/>
                <a:latin typeface="Arial" panose="020B0604020202020204" pitchFamily="34" charset="0"/>
              </a:rPr>
              <a:t>The challenge is to leverage the technological advances using machine learning</a:t>
            </a:r>
            <a:br>
              <a:rPr lang="en-US"/>
            </a:br>
            <a:r>
              <a:rPr lang="en-US" b="0" i="0">
                <a:effectLst/>
                <a:latin typeface="Arial" panose="020B0604020202020204" pitchFamily="34" charset="0"/>
              </a:rPr>
              <a:t>within healthcare domain to enhance early detection and predictions there by</a:t>
            </a:r>
            <a:br>
              <a:rPr lang="en-US"/>
            </a:br>
            <a:r>
              <a:rPr lang="en-US" b="0" i="0">
                <a:effectLst/>
                <a:latin typeface="Arial" panose="020B0604020202020204" pitchFamily="34" charset="0"/>
              </a:rPr>
              <a:t>hospitals, doctors and patients can anticipate the asthma attack be emergency</a:t>
            </a:r>
            <a:br>
              <a:rPr lang="en-US"/>
            </a:br>
            <a:r>
              <a:rPr lang="en-US" b="0" i="0">
                <a:effectLst/>
                <a:latin typeface="Arial" panose="020B0604020202020204" pitchFamily="34" charset="0"/>
              </a:rPr>
              <a:t>ready, which improves emergency room visits and overall patient well-being</a:t>
            </a:r>
            <a:br>
              <a:rPr lang="en-US"/>
            </a:br>
            <a:r>
              <a:rPr lang="en-US" b="0" i="0">
                <a:effectLst/>
                <a:latin typeface="Arial" panose="020B0604020202020204" pitchFamily="34" charset="0"/>
              </a:rPr>
              <a:t>and health in long term and also helps in tailoring the patient focused treatment</a:t>
            </a:r>
            <a:br>
              <a:rPr lang="en-US"/>
            </a:br>
            <a:r>
              <a:rPr lang="en-US" b="0" i="0">
                <a:effectLst/>
                <a:latin typeface="Arial" panose="020B0604020202020204" pitchFamily="34" charset="0"/>
              </a:rPr>
              <a:t>plans.</a:t>
            </a:r>
            <a:endParaRPr lang="en-US">
              <a:solidFill>
                <a:srgbClr val="404040"/>
              </a:solidFill>
            </a:endParaRPr>
          </a:p>
        </p:txBody>
      </p:sp>
    </p:spTree>
    <p:extLst>
      <p:ext uri="{BB962C8B-B14F-4D97-AF65-F5344CB8AC3E}">
        <p14:creationId xmlns:p14="http://schemas.microsoft.com/office/powerpoint/2010/main" val="3247713723"/>
      </p:ext>
    </p:extLst>
  </p:cSld>
  <p:clrMapOvr>
    <a:masterClrMapping/>
  </p:clrMapOvr>
  <mc:AlternateContent xmlns:mc="http://schemas.openxmlformats.org/markup-compatibility/2006" xmlns:p14="http://schemas.microsoft.com/office/powerpoint/2010/main">
    <mc:Choice Requires="p14">
      <p:transition spd="slow" p14:dur="2000" advTm="65966"/>
    </mc:Choice>
    <mc:Fallback xmlns="">
      <p:transition spd="slow" advTm="6596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7A2B2C12-7EE6-4F02-8EC5-6B2DD397C6EB}"/>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DATASETS </a:t>
            </a:r>
          </a:p>
        </p:txBody>
      </p:sp>
      <p:sp>
        <p:nvSpPr>
          <p:cNvPr id="3" name="Content Placeholder 2">
            <a:extLst>
              <a:ext uri="{FF2B5EF4-FFF2-40B4-BE49-F238E27FC236}">
                <a16:creationId xmlns:a16="http://schemas.microsoft.com/office/drawing/2014/main" id="{AB5257B0-E911-8164-C9D3-83D2B81C73B9}"/>
              </a:ext>
            </a:extLst>
          </p:cNvPr>
          <p:cNvSpPr>
            <a:spLocks noGrp="1"/>
          </p:cNvSpPr>
          <p:nvPr>
            <p:ph idx="1"/>
          </p:nvPr>
        </p:nvSpPr>
        <p:spPr>
          <a:xfrm>
            <a:off x="5053780" y="599768"/>
            <a:ext cx="6074467" cy="5572432"/>
          </a:xfrm>
        </p:spPr>
        <p:txBody>
          <a:bodyPr anchor="ctr">
            <a:normAutofit/>
          </a:bodyPr>
          <a:lstStyle/>
          <a:p>
            <a:r>
              <a:rPr lang="en-US">
                <a:hlinkClick r:id="rId4"/>
              </a:rPr>
              <a:t>Asthma DataSet for Early Prediction(Cleaned Data)</a:t>
            </a:r>
            <a:endParaRPr lang="en-US"/>
          </a:p>
          <a:p>
            <a:r>
              <a:rPr lang="en-US" b="0" i="0">
                <a:effectLst/>
                <a:latin typeface="Arial" panose="020B0604020202020204" pitchFamily="34" charset="0"/>
              </a:rPr>
              <a:t>This data set provided is a collection of health</a:t>
            </a:r>
            <a:br>
              <a:rPr lang="en-US"/>
            </a:br>
            <a:r>
              <a:rPr lang="en-US" b="0" i="0">
                <a:effectLst/>
                <a:latin typeface="Arial" panose="020B0604020202020204" pitchFamily="34" charset="0"/>
              </a:rPr>
              <a:t>records and patient data curated for research and modelling purposes. This data</a:t>
            </a:r>
            <a:br>
              <a:rPr lang="en-US"/>
            </a:br>
            <a:r>
              <a:rPr lang="en-US" b="0" i="0">
                <a:effectLst/>
                <a:latin typeface="Arial" panose="020B0604020202020204" pitchFamily="34" charset="0"/>
              </a:rPr>
              <a:t>contains the, age groups, severity and treat outcomes of the patients</a:t>
            </a:r>
            <a:br>
              <a:rPr lang="en-US"/>
            </a:br>
            <a:r>
              <a:rPr lang="en-US" b="0" i="0">
                <a:effectLst/>
                <a:latin typeface="Arial" panose="020B0604020202020204" pitchFamily="34" charset="0"/>
              </a:rPr>
              <a:t>which provides us with the valuable insights across all ages different conditions and helps</a:t>
            </a:r>
            <a:br>
              <a:rPr lang="en-US"/>
            </a:br>
            <a:r>
              <a:rPr lang="en-US" b="0" i="0">
                <a:effectLst/>
                <a:latin typeface="Arial" panose="020B0604020202020204" pitchFamily="34" charset="0"/>
              </a:rPr>
              <a:t>us in a great predictive analysis, enhancing early detection, management and</a:t>
            </a:r>
            <a:br>
              <a:rPr lang="en-US"/>
            </a:br>
            <a:r>
              <a:rPr lang="en-US" b="0" i="0">
                <a:effectLst/>
                <a:latin typeface="Arial" panose="020B0604020202020204" pitchFamily="34" charset="0"/>
              </a:rPr>
              <a:t>overall efficient patient care.</a:t>
            </a:r>
          </a:p>
          <a:p>
            <a:pPr algn="l"/>
            <a:r>
              <a:rPr lang="en-US" b="0" i="0">
                <a:solidFill>
                  <a:srgbClr val="000000"/>
                </a:solidFill>
                <a:effectLst/>
                <a:latin typeface="Arial" panose="020B0604020202020204" pitchFamily="34" charset="0"/>
              </a:rPr>
              <a:t>Metadata: Presence of asthma, Health related issues and Age.</a:t>
            </a:r>
            <a:br>
              <a:rPr lang="en-US"/>
            </a:br>
            <a:endParaRPr lang="en-US"/>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934151877"/>
      </p:ext>
    </p:extLst>
  </p:cSld>
  <p:clrMapOvr>
    <a:masterClrMapping/>
  </p:clrMapOvr>
  <mc:AlternateContent xmlns:mc="http://schemas.openxmlformats.org/markup-compatibility/2006" xmlns:p14="http://schemas.microsoft.com/office/powerpoint/2010/main">
    <mc:Choice Requires="p14">
      <p:transition spd="slow" p14:dur="2000" advTm="55900"/>
    </mc:Choice>
    <mc:Fallback xmlns="">
      <p:transition spd="slow" advTm="559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1" name="Oval 1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3" name="Rectangle 12">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FD72648-E267-0FA1-AEEF-BA0A951982D2}"/>
              </a:ext>
            </a:extLst>
          </p:cNvPr>
          <p:cNvSpPr txBox="1"/>
          <p:nvPr/>
        </p:nvSpPr>
        <p:spPr>
          <a:xfrm>
            <a:off x="4970109" y="484632"/>
            <a:ext cx="6730277" cy="1609344"/>
          </a:xfrm>
          <a:prstGeom prst="rect">
            <a:avLst/>
          </a:prstGeom>
          <a:ln>
            <a:noFill/>
          </a:ln>
        </p:spPr>
        <p:txBody>
          <a:bodyPr vert="horz" lIns="91440" tIns="45720" rIns="91440" bIns="45720" rtlCol="0" anchor="ctr">
            <a:normAutofit/>
          </a:bodyPr>
          <a:lstStyle/>
          <a:p>
            <a:pPr>
              <a:lnSpc>
                <a:spcPct val="90000"/>
              </a:lnSpc>
              <a:spcBef>
                <a:spcPct val="0"/>
              </a:spcBef>
              <a:spcAft>
                <a:spcPts val="600"/>
              </a:spcAft>
            </a:pPr>
            <a:r>
              <a:rPr lang="en-US" sz="4800" cap="all">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Data Preprocessing</a:t>
            </a:r>
          </a:p>
        </p:txBody>
      </p:sp>
      <p:pic>
        <p:nvPicPr>
          <p:cNvPr id="5" name="Picture 4" descr="Digital financial graph">
            <a:extLst>
              <a:ext uri="{FF2B5EF4-FFF2-40B4-BE49-F238E27FC236}">
                <a16:creationId xmlns:a16="http://schemas.microsoft.com/office/drawing/2014/main" id="{2F78EBA0-EBB6-B32A-CF96-F1F69D09F520}"/>
              </a:ext>
            </a:extLst>
          </p:cNvPr>
          <p:cNvPicPr>
            <a:picLocks noChangeAspect="1"/>
          </p:cNvPicPr>
          <p:nvPr/>
        </p:nvPicPr>
        <p:blipFill rotWithShape="1">
          <a:blip r:embed="rId7"/>
          <a:srcRect l="38587" r="23300"/>
          <a:stretch/>
        </p:blipFill>
        <p:spPr>
          <a:xfrm>
            <a:off x="3344" y="10"/>
            <a:ext cx="4646726" cy="6857990"/>
          </a:xfrm>
          <a:prstGeom prst="rect">
            <a:avLst/>
          </a:prstGeom>
        </p:spPr>
      </p:pic>
      <p:sp>
        <p:nvSpPr>
          <p:cNvPr id="3" name="TextBox 2">
            <a:extLst>
              <a:ext uri="{FF2B5EF4-FFF2-40B4-BE49-F238E27FC236}">
                <a16:creationId xmlns:a16="http://schemas.microsoft.com/office/drawing/2014/main" id="{72B387AC-EE55-20B5-B9FD-CF52F6017CE2}"/>
              </a:ext>
            </a:extLst>
          </p:cNvPr>
          <p:cNvSpPr txBox="1"/>
          <p:nvPr/>
        </p:nvSpPr>
        <p:spPr>
          <a:xfrm>
            <a:off x="4970109" y="2121408"/>
            <a:ext cx="6730276" cy="4050792"/>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85000"/>
            </a:pPr>
            <a:r>
              <a:rPr lang="en-US"/>
              <a:t>The actual data is from time periods 2020 to 2022 across all stated in USA. However, this data is not sufficient for us to conduct the analysis and visualizations, so we choose to remodel the data, format it and perform certain data cleaning activities which were mentioned in the next slide. </a:t>
            </a:r>
          </a:p>
          <a:p>
            <a:pPr>
              <a:lnSpc>
                <a:spcPct val="90000"/>
              </a:lnSpc>
              <a:spcAft>
                <a:spcPts val="600"/>
              </a:spcAft>
              <a:buClr>
                <a:schemeClr val="accent1">
                  <a:lumMod val="75000"/>
                </a:schemeClr>
              </a:buClr>
              <a:buSzPct val="85000"/>
            </a:pPr>
            <a:endParaRPr lang="en-US"/>
          </a:p>
          <a:p>
            <a:pPr indent="-182880">
              <a:lnSpc>
                <a:spcPct val="90000"/>
              </a:lnSpc>
              <a:spcAft>
                <a:spcPts val="600"/>
              </a:spcAft>
              <a:buClr>
                <a:schemeClr val="accent1">
                  <a:lumMod val="75000"/>
                </a:schemeClr>
              </a:buClr>
              <a:buSzPct val="85000"/>
              <a:buFont typeface="Wingdings" pitchFamily="2" charset="2"/>
              <a:buChar char="§"/>
            </a:pPr>
            <a:endParaRPr lang="en-US"/>
          </a:p>
          <a:p>
            <a:pPr indent="-182880">
              <a:lnSpc>
                <a:spcPct val="90000"/>
              </a:lnSpc>
              <a:spcAft>
                <a:spcPts val="600"/>
              </a:spcAft>
              <a:buClr>
                <a:schemeClr val="accent1">
                  <a:lumMod val="75000"/>
                </a:schemeClr>
              </a:buClr>
              <a:buSzPct val="85000"/>
              <a:buFont typeface="Wingdings" pitchFamily="2" charset="2"/>
              <a:buChar char="§"/>
            </a:pPr>
            <a:endParaRPr lang="en-US"/>
          </a:p>
        </p:txBody>
      </p:sp>
      <p:grpSp>
        <p:nvGrpSpPr>
          <p:cNvPr id="15" name="Group 14">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500021046"/>
      </p:ext>
    </p:extLst>
  </p:cSld>
  <p:clrMapOvr>
    <a:masterClrMapping/>
  </p:clrMapOvr>
  <mc:AlternateContent xmlns:mc="http://schemas.openxmlformats.org/markup-compatibility/2006" xmlns:p14="http://schemas.microsoft.com/office/powerpoint/2010/main">
    <mc:Choice Requires="p14">
      <p:transition spd="slow" p14:dur="2000" advTm="27866"/>
    </mc:Choice>
    <mc:Fallback xmlns="">
      <p:transition spd="slow" advTm="2786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1" name="Oval 1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3" name="Rectangle 12">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A13C79F-1ADA-AE86-E5CC-42E944B68D21}"/>
              </a:ext>
            </a:extLst>
          </p:cNvPr>
          <p:cNvSpPr txBox="1"/>
          <p:nvPr/>
        </p:nvSpPr>
        <p:spPr>
          <a:xfrm>
            <a:off x="382279" y="2121408"/>
            <a:ext cx="6743845" cy="4050792"/>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85000"/>
            </a:pPr>
            <a:r>
              <a:rPr lang="en-US"/>
              <a:t>We implemented the following ways to clean the data</a:t>
            </a:r>
            <a:br>
              <a:rPr lang="en-US"/>
            </a:br>
            <a:br>
              <a:rPr lang="en-US"/>
            </a:br>
            <a:endParaRPr lang="en-US"/>
          </a:p>
        </p:txBody>
      </p:sp>
      <p:pic>
        <p:nvPicPr>
          <p:cNvPr id="5" name="Picture 4" descr="Graph">
            <a:extLst>
              <a:ext uri="{FF2B5EF4-FFF2-40B4-BE49-F238E27FC236}">
                <a16:creationId xmlns:a16="http://schemas.microsoft.com/office/drawing/2014/main" id="{7F2DA9A1-8FDF-9840-2912-5A5FF9ECBACF}"/>
              </a:ext>
            </a:extLst>
          </p:cNvPr>
          <p:cNvPicPr>
            <a:picLocks noChangeAspect="1"/>
          </p:cNvPicPr>
          <p:nvPr/>
        </p:nvPicPr>
        <p:blipFill rotWithShape="1">
          <a:blip r:embed="rId6"/>
          <a:srcRect l="23193" r="34459"/>
          <a:stretch/>
        </p:blipFill>
        <p:spPr>
          <a:xfrm>
            <a:off x="7545274" y="10"/>
            <a:ext cx="4646726" cy="6857990"/>
          </a:xfrm>
          <a:prstGeom prst="rect">
            <a:avLst/>
          </a:prstGeom>
        </p:spPr>
      </p:pic>
      <p:grpSp>
        <p:nvGrpSpPr>
          <p:cNvPr id="15" name="Group 14">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4" name="TextBox 3">
            <a:extLst>
              <a:ext uri="{FF2B5EF4-FFF2-40B4-BE49-F238E27FC236}">
                <a16:creationId xmlns:a16="http://schemas.microsoft.com/office/drawing/2014/main" id="{13291844-4E29-2FB3-067C-28F82D050AB0}"/>
              </a:ext>
            </a:extLst>
          </p:cNvPr>
          <p:cNvSpPr txBox="1"/>
          <p:nvPr/>
        </p:nvSpPr>
        <p:spPr>
          <a:xfrm>
            <a:off x="86061" y="2682014"/>
            <a:ext cx="7536679" cy="2576090"/>
          </a:xfrm>
          <a:prstGeom prst="rect">
            <a:avLst/>
          </a:prstGeom>
          <a:noFill/>
        </p:spPr>
        <p:txBody>
          <a:bodyPr wrap="none" rtlCol="0">
            <a:spAutoFit/>
          </a:bodyPr>
          <a:lstStyle/>
          <a:p>
            <a:pPr marL="342900" indent="-182880">
              <a:lnSpc>
                <a:spcPct val="90000"/>
              </a:lnSpc>
              <a:spcAft>
                <a:spcPts val="600"/>
              </a:spcAft>
              <a:buClr>
                <a:schemeClr val="accent1">
                  <a:lumMod val="75000"/>
                </a:schemeClr>
              </a:buClr>
              <a:buSzPct val="85000"/>
              <a:buFont typeface="Wingdings" pitchFamily="2" charset="2"/>
              <a:buChar char="§"/>
            </a:pPr>
            <a:r>
              <a:rPr lang="en-US"/>
              <a:t>Downloaded Source Data Set from Kaggle.</a:t>
            </a:r>
          </a:p>
          <a:p>
            <a:pPr marL="342900" indent="-182880">
              <a:lnSpc>
                <a:spcPct val="90000"/>
              </a:lnSpc>
              <a:spcAft>
                <a:spcPts val="600"/>
              </a:spcAft>
              <a:buClr>
                <a:schemeClr val="accent1">
                  <a:lumMod val="75000"/>
                </a:schemeClr>
              </a:buClr>
              <a:buSzPct val="85000"/>
              <a:buFont typeface="Wingdings" pitchFamily="2" charset="2"/>
              <a:buChar char="§"/>
            </a:pPr>
            <a:r>
              <a:rPr lang="en-US"/>
              <a:t>Checked for NULL values and removed them</a:t>
            </a:r>
          </a:p>
          <a:p>
            <a:pPr marL="342900" indent="-182880">
              <a:lnSpc>
                <a:spcPct val="90000"/>
              </a:lnSpc>
              <a:spcAft>
                <a:spcPts val="600"/>
              </a:spcAft>
              <a:buClr>
                <a:schemeClr val="accent1">
                  <a:lumMod val="75000"/>
                </a:schemeClr>
              </a:buClr>
              <a:buSzPct val="85000"/>
              <a:buFont typeface="Wingdings" pitchFamily="2" charset="2"/>
              <a:buChar char="§"/>
            </a:pPr>
            <a:r>
              <a:rPr lang="en-US"/>
              <a:t>Made the data arranged in the required order</a:t>
            </a:r>
          </a:p>
          <a:p>
            <a:pPr marL="342900" indent="-182880">
              <a:lnSpc>
                <a:spcPct val="90000"/>
              </a:lnSpc>
              <a:spcAft>
                <a:spcPts val="600"/>
              </a:spcAft>
              <a:buClr>
                <a:schemeClr val="accent1">
                  <a:lumMod val="75000"/>
                </a:schemeClr>
              </a:buClr>
              <a:buSzPct val="85000"/>
              <a:buFont typeface="Wingdings" pitchFamily="2" charset="2"/>
              <a:buChar char="§"/>
            </a:pPr>
            <a:r>
              <a:rPr lang="en-US"/>
              <a:t>Formatted the Data in Excel </a:t>
            </a:r>
          </a:p>
          <a:p>
            <a:pPr marL="342900" indent="-182880">
              <a:lnSpc>
                <a:spcPct val="90000"/>
              </a:lnSpc>
              <a:spcAft>
                <a:spcPts val="600"/>
              </a:spcAft>
              <a:buClr>
                <a:schemeClr val="accent1">
                  <a:lumMod val="75000"/>
                </a:schemeClr>
              </a:buClr>
              <a:buSzPct val="85000"/>
              <a:buFont typeface="Wingdings" pitchFamily="2" charset="2"/>
              <a:buChar char="§"/>
            </a:pPr>
            <a:r>
              <a:rPr lang="en-US"/>
              <a:t>Converted it from CSV to .xlsx for better on-boarding into Tableau</a:t>
            </a:r>
          </a:p>
          <a:p>
            <a:pPr marL="342900" indent="-182880">
              <a:lnSpc>
                <a:spcPct val="90000"/>
              </a:lnSpc>
              <a:spcAft>
                <a:spcPts val="600"/>
              </a:spcAft>
              <a:buClr>
                <a:schemeClr val="accent1">
                  <a:lumMod val="75000"/>
                </a:schemeClr>
              </a:buClr>
              <a:buSzPct val="85000"/>
              <a:buFont typeface="Wingdings" pitchFamily="2" charset="2"/>
              <a:buChar char="§"/>
            </a:pPr>
            <a:r>
              <a:rPr lang="en-US"/>
              <a:t>Made from conversions wherever required </a:t>
            </a:r>
            <a:br>
              <a:rPr lang="en-US"/>
            </a:br>
            <a:r>
              <a:rPr lang="en-US"/>
              <a:t>and stored the calculated fields.</a:t>
            </a:r>
          </a:p>
          <a:p>
            <a:endParaRPr lang="en-US"/>
          </a:p>
        </p:txBody>
      </p:sp>
    </p:spTree>
    <p:extLst>
      <p:ext uri="{BB962C8B-B14F-4D97-AF65-F5344CB8AC3E}">
        <p14:creationId xmlns:p14="http://schemas.microsoft.com/office/powerpoint/2010/main" val="2043510028"/>
      </p:ext>
    </p:extLst>
  </p:cSld>
  <p:clrMapOvr>
    <a:masterClrMapping/>
  </p:clrMapOvr>
  <mc:AlternateContent xmlns:mc="http://schemas.openxmlformats.org/markup-compatibility/2006" xmlns:p14="http://schemas.microsoft.com/office/powerpoint/2010/main">
    <mc:Choice Requires="p14">
      <p:transition spd="slow" p14:dur="2000" advTm="49815"/>
    </mc:Choice>
    <mc:Fallback xmlns="">
      <p:transition spd="slow" advTm="498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4CEA7880-BCB4-214D-3059-78999993A2E8}"/>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0" y="0"/>
            <a:ext cx="9917155" cy="6745105"/>
          </a:xfrm>
          <a:prstGeom prst="rect">
            <a:avLst/>
          </a:prstGeom>
        </p:spPr>
      </p:pic>
      <p:sp>
        <p:nvSpPr>
          <p:cNvPr id="6" name="TextBox 5">
            <a:extLst>
              <a:ext uri="{FF2B5EF4-FFF2-40B4-BE49-F238E27FC236}">
                <a16:creationId xmlns:a16="http://schemas.microsoft.com/office/drawing/2014/main" id="{7F899AC9-01EC-17F0-0C90-3FE5CBD56E16}"/>
              </a:ext>
            </a:extLst>
          </p:cNvPr>
          <p:cNvSpPr txBox="1"/>
          <p:nvPr/>
        </p:nvSpPr>
        <p:spPr>
          <a:xfrm>
            <a:off x="9917156" y="0"/>
            <a:ext cx="2274844" cy="1754326"/>
          </a:xfrm>
          <a:prstGeom prst="rect">
            <a:avLst/>
          </a:prstGeom>
          <a:noFill/>
        </p:spPr>
        <p:txBody>
          <a:bodyPr wrap="square" rtlCol="0">
            <a:spAutoFit/>
          </a:bodyPr>
          <a:lstStyle/>
          <a:p>
            <a:r>
              <a:rPr lang="en-US"/>
              <a:t>The above graph shows people who are prone to asthma at various ages who has soar throat as common symptom</a:t>
            </a:r>
          </a:p>
        </p:txBody>
      </p:sp>
    </p:spTree>
    <p:extLst>
      <p:ext uri="{BB962C8B-B14F-4D97-AF65-F5344CB8AC3E}">
        <p14:creationId xmlns:p14="http://schemas.microsoft.com/office/powerpoint/2010/main" val="884305789"/>
      </p:ext>
    </p:extLst>
  </p:cSld>
  <p:clrMapOvr>
    <a:masterClrMapping/>
  </p:clrMapOvr>
  <mc:AlternateContent xmlns:mc="http://schemas.openxmlformats.org/markup-compatibility/2006" xmlns:p14="http://schemas.microsoft.com/office/powerpoint/2010/main">
    <mc:Choice Requires="p14">
      <p:transition spd="slow" p14:dur="2000" advTm="63468"/>
    </mc:Choice>
    <mc:Fallback xmlns="">
      <p:transition spd="slow" advTm="6346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1" name="Oval 1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3" name="Rectangle 12">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graph&#10;&#10;Description automatically generated">
            <a:extLst>
              <a:ext uri="{FF2B5EF4-FFF2-40B4-BE49-F238E27FC236}">
                <a16:creationId xmlns:a16="http://schemas.microsoft.com/office/drawing/2014/main" id="{86E8A2D4-48FA-F1C2-62C0-4C7CD5E183E4}"/>
              </a:ext>
            </a:extLst>
          </p:cNvPr>
          <p:cNvPicPr>
            <a:picLocks noChangeAspect="1"/>
          </p:cNvPicPr>
          <p:nvPr/>
        </p:nvPicPr>
        <p:blipFill rotWithShape="1">
          <a:blip r:embed="rId6"/>
          <a:srcRect l="1688" r="2823" b="2"/>
          <a:stretch/>
        </p:blipFill>
        <p:spPr>
          <a:xfrm>
            <a:off x="142592" y="-56468"/>
            <a:ext cx="7548923" cy="6857990"/>
          </a:xfrm>
          <a:prstGeom prst="rect">
            <a:avLst/>
          </a:prstGeom>
        </p:spPr>
      </p:pic>
      <p:sp>
        <p:nvSpPr>
          <p:cNvPr id="4" name="TextBox 3">
            <a:extLst>
              <a:ext uri="{FF2B5EF4-FFF2-40B4-BE49-F238E27FC236}">
                <a16:creationId xmlns:a16="http://schemas.microsoft.com/office/drawing/2014/main" id="{E815ADEA-2DDD-8DB7-078D-04BD9F20789E}"/>
              </a:ext>
            </a:extLst>
          </p:cNvPr>
          <p:cNvSpPr txBox="1"/>
          <p:nvPr/>
        </p:nvSpPr>
        <p:spPr>
          <a:xfrm>
            <a:off x="7883611" y="2121408"/>
            <a:ext cx="3816774" cy="4050792"/>
          </a:xfrm>
          <a:prstGeom prst="rect">
            <a:avLst/>
          </a:prstGeom>
        </p:spPr>
        <p:txBody>
          <a:bodyPr vert="horz" lIns="91440" tIns="45720" rIns="91440" bIns="45720" rtlCol="0">
            <a:normAutofit/>
          </a:bodyPr>
          <a:lstStyle/>
          <a:p>
            <a:pPr indent="-182880">
              <a:lnSpc>
                <a:spcPct val="90000"/>
              </a:lnSpc>
              <a:spcAft>
                <a:spcPts val="600"/>
              </a:spcAft>
              <a:buClr>
                <a:schemeClr val="accent1">
                  <a:lumMod val="75000"/>
                </a:schemeClr>
              </a:buClr>
              <a:buSzPct val="85000"/>
              <a:buFont typeface="Wingdings" pitchFamily="2" charset="2"/>
              <a:buChar char="§"/>
            </a:pPr>
            <a:r>
              <a:rPr lang="en-US" sz="1600"/>
              <a:t>This slide shows the people that are prone to Asthma based on their age sleeping hours  and the quality of their breathe.  </a:t>
            </a:r>
          </a:p>
        </p:txBody>
      </p:sp>
      <p:grpSp>
        <p:nvGrpSpPr>
          <p:cNvPr id="15" name="Group 14">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082162867"/>
      </p:ext>
    </p:extLst>
  </p:cSld>
  <p:clrMapOvr>
    <a:masterClrMapping/>
  </p:clrMapOvr>
  <mc:AlternateContent xmlns:mc="http://schemas.openxmlformats.org/markup-compatibility/2006" xmlns:p14="http://schemas.microsoft.com/office/powerpoint/2010/main">
    <mc:Choice Requires="p14">
      <p:transition spd="slow" p14:dur="2000" advTm="30152"/>
    </mc:Choice>
    <mc:Fallback xmlns="">
      <p:transition spd="slow" advTm="301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FC53A056-9EAD-D765-6657-D96BDF3D85CE}"/>
              </a:ext>
            </a:extLst>
          </p:cNvPr>
          <p:cNvPicPr>
            <a:picLocks noChangeAspect="1"/>
          </p:cNvPicPr>
          <p:nvPr/>
        </p:nvPicPr>
        <p:blipFill>
          <a:blip r:embed="rId2"/>
          <a:stretch>
            <a:fillRect/>
          </a:stretch>
        </p:blipFill>
        <p:spPr>
          <a:xfrm>
            <a:off x="4419600" y="112895"/>
            <a:ext cx="7772400" cy="6745105"/>
          </a:xfrm>
          <a:prstGeom prst="rect">
            <a:avLst/>
          </a:prstGeom>
        </p:spPr>
      </p:pic>
      <p:sp>
        <p:nvSpPr>
          <p:cNvPr id="4" name="TextBox 3">
            <a:extLst>
              <a:ext uri="{FF2B5EF4-FFF2-40B4-BE49-F238E27FC236}">
                <a16:creationId xmlns:a16="http://schemas.microsoft.com/office/drawing/2014/main" id="{6960F9A0-9AB2-097C-F0F3-E1B2C6850331}"/>
              </a:ext>
            </a:extLst>
          </p:cNvPr>
          <p:cNvSpPr txBox="1"/>
          <p:nvPr/>
        </p:nvSpPr>
        <p:spPr>
          <a:xfrm>
            <a:off x="0" y="251791"/>
            <a:ext cx="4378186" cy="923330"/>
          </a:xfrm>
          <a:prstGeom prst="rect">
            <a:avLst/>
          </a:prstGeom>
          <a:noFill/>
        </p:spPr>
        <p:txBody>
          <a:bodyPr wrap="none" rtlCol="0">
            <a:spAutoFit/>
          </a:bodyPr>
          <a:lstStyle/>
          <a:p>
            <a:r>
              <a:rPr lang="en-US"/>
              <a:t>The slide below shows the prediction of</a:t>
            </a:r>
          </a:p>
          <a:p>
            <a:r>
              <a:rPr lang="en-US"/>
              <a:t>Asthma based on Race, Age and Sex of </a:t>
            </a:r>
          </a:p>
          <a:p>
            <a:r>
              <a:rPr lang="en-US"/>
              <a:t>Individual  </a:t>
            </a:r>
          </a:p>
        </p:txBody>
      </p:sp>
    </p:spTree>
    <p:extLst>
      <p:ext uri="{BB962C8B-B14F-4D97-AF65-F5344CB8AC3E}">
        <p14:creationId xmlns:p14="http://schemas.microsoft.com/office/powerpoint/2010/main" val="787601385"/>
      </p:ext>
    </p:extLst>
  </p:cSld>
  <p:clrMapOvr>
    <a:masterClrMapping/>
  </p:clrMapOvr>
  <mc:AlternateContent xmlns:mc="http://schemas.openxmlformats.org/markup-compatibility/2006" xmlns:p14="http://schemas.microsoft.com/office/powerpoint/2010/main">
    <mc:Choice Requires="p14">
      <p:transition spd="slow" p14:dur="2000" advTm="57560"/>
    </mc:Choice>
    <mc:Fallback xmlns="">
      <p:transition spd="slow" advTm="5756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0" name="Oval 1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pic>
        <p:nvPicPr>
          <p:cNvPr id="3" name="Picture 2" descr="A screenshot of a graph&#10;&#10;Description automatically generated">
            <a:extLst>
              <a:ext uri="{FF2B5EF4-FFF2-40B4-BE49-F238E27FC236}">
                <a16:creationId xmlns:a16="http://schemas.microsoft.com/office/drawing/2014/main" id="{836B1362-B403-A1DB-ECBA-374A280161FA}"/>
              </a:ext>
            </a:extLst>
          </p:cNvPr>
          <p:cNvPicPr>
            <a:picLocks noChangeAspect="1"/>
          </p:cNvPicPr>
          <p:nvPr/>
        </p:nvPicPr>
        <p:blipFill rotWithShape="1">
          <a:blip r:embed="rId5"/>
          <a:srcRect l="3250" r="1296" b="2"/>
          <a:stretch/>
        </p:blipFill>
        <p:spPr>
          <a:xfrm>
            <a:off x="1" y="10"/>
            <a:ext cx="7546216" cy="6857990"/>
          </a:xfrm>
          <a:prstGeom prst="rect">
            <a:avLst/>
          </a:prstGeom>
        </p:spPr>
      </p:pic>
      <p:sp>
        <p:nvSpPr>
          <p:cNvPr id="4" name="TextBox 3">
            <a:extLst>
              <a:ext uri="{FF2B5EF4-FFF2-40B4-BE49-F238E27FC236}">
                <a16:creationId xmlns:a16="http://schemas.microsoft.com/office/drawing/2014/main" id="{A9F0134D-BAF6-F005-2639-19C044267CCA}"/>
              </a:ext>
            </a:extLst>
          </p:cNvPr>
          <p:cNvSpPr txBox="1"/>
          <p:nvPr/>
        </p:nvSpPr>
        <p:spPr>
          <a:xfrm>
            <a:off x="7865805" y="2121408"/>
            <a:ext cx="3677263" cy="4092579"/>
          </a:xfrm>
          <a:prstGeom prst="rect">
            <a:avLst/>
          </a:prstGeom>
        </p:spPr>
        <p:txBody>
          <a:bodyPr vert="horz" lIns="91440" tIns="45720" rIns="91440" bIns="45720" rtlCol="0">
            <a:normAutofit/>
          </a:bodyPr>
          <a:lstStyle/>
          <a:p>
            <a:pPr indent="-182880">
              <a:lnSpc>
                <a:spcPct val="90000"/>
              </a:lnSpc>
              <a:spcAft>
                <a:spcPts val="600"/>
              </a:spcAft>
              <a:buClr>
                <a:schemeClr val="accent1">
                  <a:lumMod val="75000"/>
                </a:schemeClr>
              </a:buClr>
              <a:buSzPct val="85000"/>
              <a:buFont typeface="Wingdings" pitchFamily="2" charset="2"/>
              <a:buChar char="§"/>
            </a:pPr>
            <a:r>
              <a:rPr lang="en-US" sz="1600"/>
              <a:t>This graph represents the impact of Cough and the difficulty of breathing in  early Diagnosis of Asthma.</a:t>
            </a:r>
          </a:p>
        </p:txBody>
      </p:sp>
    </p:spTree>
    <p:extLst>
      <p:ext uri="{BB962C8B-B14F-4D97-AF65-F5344CB8AC3E}">
        <p14:creationId xmlns:p14="http://schemas.microsoft.com/office/powerpoint/2010/main" val="2398864227"/>
      </p:ext>
    </p:extLst>
  </p:cSld>
  <p:clrMapOvr>
    <a:masterClrMapping/>
  </p:clrMapOvr>
  <mc:AlternateContent xmlns:mc="http://schemas.openxmlformats.org/markup-compatibility/2006" xmlns:p14="http://schemas.microsoft.com/office/powerpoint/2010/main">
    <mc:Choice Requires="p14">
      <p:transition spd="slow" p14:dur="2000" advTm="39393"/>
    </mc:Choice>
    <mc:Fallback xmlns="">
      <p:transition spd="slow" advTm="39393"/>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{8B1DCD90-AF80-1946-9C59-22A95B411992}tf10001120</Template>
  <TotalTime>61</TotalTime>
  <Words>700</Words>
  <Application>Microsoft Office PowerPoint</Application>
  <PresentationFormat>Widescreen</PresentationFormat>
  <Paragraphs>44</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Lato</vt:lpstr>
      <vt:lpstr>Rockwell</vt:lpstr>
      <vt:lpstr>Rockwell Condensed</vt:lpstr>
      <vt:lpstr>Rockwell Extra Bold</vt:lpstr>
      <vt:lpstr>Wingdings</vt:lpstr>
      <vt:lpstr>Wood Type</vt:lpstr>
      <vt:lpstr>Early diagnosis of Asthma using the Patient and health records</vt:lpstr>
      <vt:lpstr>INTRODUCTION </vt:lpstr>
      <vt:lpstr>DATASETS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diagnosis of Asthma using the Patient and health records</dc:title>
  <dc:creator>Raja Sumanth Reddy Arram (rarram)</dc:creator>
  <cp:lastModifiedBy>Srijha Janapally</cp:lastModifiedBy>
  <cp:revision>14</cp:revision>
  <dcterms:created xsi:type="dcterms:W3CDTF">2023-11-30T17:26:14Z</dcterms:created>
  <dcterms:modified xsi:type="dcterms:W3CDTF">2024-10-28T00:07:26Z</dcterms:modified>
</cp:coreProperties>
</file>