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2" r:id="rId11"/>
    <p:sldId id="295" r:id="rId12"/>
    <p:sldId id="296" r:id="rId13"/>
    <p:sldId id="298" r:id="rId14"/>
    <p:sldId id="299" r:id="rId15"/>
    <p:sldId id="300" r:id="rId16"/>
    <p:sldId id="301" r:id="rId17"/>
    <p:sldId id="297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Dosis ExtraLight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Titillium Web" panose="00000500000000000000" pitchFamily="2" charset="0"/>
      <p:regular r:id="rId29"/>
      <p:bold r:id="rId30"/>
      <p:italic r:id="rId31"/>
      <p:boldItalic r:id="rId32"/>
    </p:embeddedFont>
    <p:embeddedFont>
      <p:font typeface="Titillium Web Light" panose="00000400000000000000" pitchFamily="2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7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03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iterab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WEB SCRAPING</a:t>
            </a:r>
            <a:br>
              <a:rPr lang="en-US" b="1"/>
            </a:br>
            <a:r>
              <a:rPr lang="en-US" sz="2000" b="1"/>
              <a:t>TOP 400 IMDB MOVIE DATA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Steps involved in Web Scraping:</a:t>
            </a:r>
            <a:endParaRPr b="1" dirty="0"/>
          </a:p>
        </p:txBody>
      </p:sp>
      <p:sp>
        <p:nvSpPr>
          <p:cNvPr id="3977" name="Google Shape;3977;p29"/>
          <p:cNvSpPr/>
          <p:nvPr/>
        </p:nvSpPr>
        <p:spPr>
          <a:xfrm>
            <a:off x="800217" y="2426907"/>
            <a:ext cx="1296076" cy="12339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Collection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(Where url are collected)</a:t>
            </a:r>
            <a:endParaRPr sz="1800" b="1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082807" y="2419352"/>
            <a:ext cx="1286088" cy="12339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Saving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(exporting into our desired formats )</a:t>
            </a:r>
            <a:endParaRPr sz="1800" b="1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2941512" y="2419352"/>
            <a:ext cx="1296076" cy="12339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Data Processing </a:t>
            </a:r>
            <a:r>
              <a:rPr lang="en" sz="1100" b="1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(where coding part is involved)</a:t>
            </a:r>
            <a:endParaRPr sz="1800" b="1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cxnSpLocks/>
            <a:stCxn id="3977" idx="3"/>
            <a:endCxn id="3979" idx="1"/>
          </p:cNvCxnSpPr>
          <p:nvPr/>
        </p:nvCxnSpPr>
        <p:spPr>
          <a:xfrm flipV="1">
            <a:off x="2096293" y="3036302"/>
            <a:ext cx="845219" cy="7555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cxnSpLocks/>
            <a:stCxn id="3979" idx="3"/>
            <a:endCxn id="3978" idx="1"/>
          </p:cNvCxnSpPr>
          <p:nvPr/>
        </p:nvCxnSpPr>
        <p:spPr>
          <a:xfrm>
            <a:off x="4237588" y="3036302"/>
            <a:ext cx="845219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10</a:t>
            </a:fld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9A38AC-E309-6264-3589-4BC18EF8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8751"/>
            <a:ext cx="6761100" cy="857400"/>
          </a:xfrm>
        </p:spPr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F1D67-E29D-C48F-A369-B9D95B52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37389"/>
            <a:ext cx="6761100" cy="2980500"/>
          </a:xfrm>
        </p:spPr>
        <p:txBody>
          <a:bodyPr/>
          <a:lstStyle/>
          <a:p>
            <a:r>
              <a:rPr lang="en-US" b="1" dirty="0"/>
              <a:t>Involves finding the endpoint - URL or URL’s</a:t>
            </a:r>
          </a:p>
          <a:p>
            <a:r>
              <a:rPr lang="en-US" b="1" dirty="0"/>
              <a:t>Sending HTTP requests to the server</a:t>
            </a:r>
          </a:p>
          <a:p>
            <a:r>
              <a:rPr lang="en-US" b="1" dirty="0"/>
              <a:t>Using requests library:</a:t>
            </a:r>
          </a:p>
          <a:p>
            <a:endParaRPr lang="en-US" b="1" dirty="0"/>
          </a:p>
          <a:p>
            <a:r>
              <a:rPr lang="en-US" b="1" dirty="0"/>
              <a:t/>
            </a:r>
          </a:p>
          <a:p>
            <a:r>
              <a:rPr lang="en-US" b="1" dirty="0"/>
              <a:t/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F5BD-CB2B-2E3D-C5CC-165F69B6A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/>
              <a:t>11</a:t>
            </a:fld>
            <a:endParaRPr lang="en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AE315-DF98-C347-311C-438ECC5D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3684369"/>
            <a:ext cx="7102455" cy="75444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3C4147A-8A33-5B24-9A01-A3F7DAAE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1" y="2745650"/>
            <a:ext cx="7251910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requests module allows you to send HTTP requests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HTTP request returns a Response Object with all the response data (content, encoding, status,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9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34E5-B3BA-D8FB-9D29-F76FE24F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53117"/>
            <a:ext cx="6761100" cy="857400"/>
          </a:xfrm>
        </p:spPr>
        <p:txBody>
          <a:bodyPr/>
          <a:lstStyle/>
          <a:p>
            <a:r>
              <a:rPr lang="en-US" b="1" dirty="0"/>
              <a:t>Data 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764D6-7191-40A7-2279-EDA1AC41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52698"/>
            <a:ext cx="6761100" cy="2980500"/>
          </a:xfrm>
        </p:spPr>
        <p:txBody>
          <a:bodyPr/>
          <a:lstStyle/>
          <a:p>
            <a:r>
              <a:rPr lang="en-US" sz="1600" b="1" dirty="0"/>
              <a:t>Use </a:t>
            </a:r>
            <a:r>
              <a:rPr lang="en-US" sz="1600" b="1" dirty="0" err="1"/>
              <a:t>BeautifulSoup</a:t>
            </a:r>
            <a:r>
              <a:rPr lang="en-US" sz="1600" b="1" dirty="0"/>
              <a:t> for parsing</a:t>
            </a:r>
          </a:p>
          <a:p>
            <a:r>
              <a:rPr lang="en-US" sz="1600" b="1" dirty="0"/>
              <a:t>Provides simple methods to-</a:t>
            </a:r>
          </a:p>
          <a:p>
            <a:pPr lvl="1"/>
            <a:r>
              <a:rPr lang="en-US" sz="1600" b="1" dirty="0"/>
              <a:t>search</a:t>
            </a:r>
          </a:p>
          <a:p>
            <a:pPr lvl="1"/>
            <a:r>
              <a:rPr lang="en-US" sz="1600" b="1" dirty="0"/>
              <a:t>Navigate</a:t>
            </a:r>
          </a:p>
          <a:p>
            <a:pPr lvl="1"/>
            <a:r>
              <a:rPr lang="en-US" sz="1600" b="1" dirty="0"/>
              <a:t>select</a:t>
            </a:r>
          </a:p>
          <a:p>
            <a:r>
              <a:rPr lang="en-US" sz="1600" b="1" dirty="0"/>
              <a:t>Deals with broken web-pages really well</a:t>
            </a:r>
          </a:p>
          <a:p>
            <a:r>
              <a:rPr lang="en-US" sz="1600" b="1" dirty="0"/>
              <a:t>Auto-detects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59E46-8E32-835B-4A8D-BEE62AE0B9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531" y="4728084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/>
              <a:t>12</a:t>
            </a:fld>
            <a:endParaRPr lang="en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EA5E1-45D9-CB2B-A6AB-8F867ED7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3555493"/>
            <a:ext cx="598983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4C6B-8098-C3FB-80F7-14101E8D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76766"/>
            <a:ext cx="6761100" cy="857400"/>
          </a:xfrm>
        </p:spPr>
        <p:txBody>
          <a:bodyPr/>
          <a:lstStyle/>
          <a:p>
            <a:r>
              <a:rPr lang="en-US" b="1" dirty="0"/>
              <a:t>Beautiful Soup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A221-2FA9-A9E1-394F-18969C47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23639"/>
            <a:ext cx="6761100" cy="2980500"/>
          </a:xfrm>
        </p:spPr>
        <p:txBody>
          <a:bodyPr/>
          <a:lstStyle/>
          <a:p>
            <a:r>
              <a:rPr lang="en-US" sz="2000" b="1" dirty="0"/>
              <a:t>Beautiful Soup is a Python library for parsing structured data. </a:t>
            </a:r>
          </a:p>
          <a:p>
            <a:r>
              <a:rPr lang="en-US" sz="2000" b="1" dirty="0"/>
              <a:t>It allows you to interact with HTML in a similar way to how you interact with a web page using developer tools.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275F3-8BAC-D3E3-0EF0-9A8613CA9F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/>
              <a:t>13</a:t>
            </a:fld>
            <a:endParaRPr lang="en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963D26-3925-3912-92D6-199BBE64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17" y="3167056"/>
            <a:ext cx="3734124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E69EE2-E357-5DE3-9D5F-5774FF12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17455"/>
            <a:ext cx="6761100" cy="857400"/>
          </a:xfrm>
        </p:spPr>
        <p:txBody>
          <a:bodyPr/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Find Elements by ID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A2E88-331B-CFA5-F0C6-B25BB5F76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/>
              <a:t>14</a:t>
            </a:fld>
            <a:endParaRPr lang="en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50539-E5E1-9952-91AE-936564A1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" y="1474855"/>
            <a:ext cx="4854361" cy="96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0C3884-27B6-E423-C8CE-1587802C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2934359"/>
            <a:ext cx="4938188" cy="7315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D64F66-A39F-C2D3-C6ED-6A67B466D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00" y="4078786"/>
            <a:ext cx="4877223" cy="685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A2B049-F268-C9FA-022F-627E165B38DB}"/>
              </a:ext>
            </a:extLst>
          </p:cNvPr>
          <p:cNvSpPr txBox="1"/>
          <p:nvPr/>
        </p:nvSpPr>
        <p:spPr>
          <a:xfrm>
            <a:off x="640231" y="2547746"/>
            <a:ext cx="6217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Beautiful Soup allows you to find that specific HTML element by its ID: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39505-92D4-529E-B9F7-82A59D5EFA0F}"/>
              </a:ext>
            </a:extLst>
          </p:cNvPr>
          <p:cNvSpPr txBox="1"/>
          <p:nvPr/>
        </p:nvSpPr>
        <p:spPr>
          <a:xfrm>
            <a:off x="640231" y="3580995"/>
            <a:ext cx="6659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easier viewing, you can prettify any Beautiful Soup object when you print it out.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89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0C628-74C7-90AD-5B50-C8279F318E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b="1" smtClean="0"/>
              <a:pPr lvl="0"/>
              <a:t>15</a:t>
            </a:fld>
            <a:endParaRPr lang="en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44FC1-34A5-2923-76D9-C0754D604223}"/>
              </a:ext>
            </a:extLst>
          </p:cNvPr>
          <p:cNvSpPr txBox="1"/>
          <p:nvPr/>
        </p:nvSpPr>
        <p:spPr>
          <a:xfrm>
            <a:off x="777119" y="99556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Find Elements by HTML Class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D20CA-416E-0EE8-6F3C-8F3DAC13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9" y="1571004"/>
            <a:ext cx="4892464" cy="64775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127C50F-12A3-24DE-AFA5-E66B055BB2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7119" y="2233196"/>
            <a:ext cx="8001000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Here, you call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find_all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 a Beautiful Soup object, which returns an </a:t>
            </a:r>
            <a:r>
              <a:rPr kumimoji="0" lang="en-US" altLang="en-US" b="1" i="0" u="sng" strike="noStrike" cap="none" normalizeH="0" baseline="0" dirty="0" err="1">
                <a:ln>
                  <a:noFill/>
                </a:ln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3"/>
              </a:rPr>
              <a:t>iterable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containing all the HTML for all the job listings displayed on that page.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1FACF9E-5D6B-6F7B-6A4A-3BB865FE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19" y="3076909"/>
            <a:ext cx="416812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Each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job element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another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BeautifulSoup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() 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bject.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2A407-858D-6809-5654-6706FE9E6943}"/>
              </a:ext>
            </a:extLst>
          </p:cNvPr>
          <p:cNvSpPr txBox="1"/>
          <p:nvPr/>
        </p:nvSpPr>
        <p:spPr>
          <a:xfrm>
            <a:off x="777119" y="34935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Find Elements by Class Name and Text Content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B92207-9D5A-AAC1-57B5-B638EDBC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19" y="4019100"/>
            <a:ext cx="489246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6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05271C-1DF1-FBE8-E519-8AD227F5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670034"/>
            <a:ext cx="6761100" cy="4044016"/>
          </a:xfrm>
        </p:spPr>
        <p:txBody>
          <a:bodyPr/>
          <a:lstStyle/>
          <a:p>
            <a:r>
              <a:rPr lang="en-US" b="1" dirty="0"/>
              <a:t>And further steps involving</a:t>
            </a:r>
          </a:p>
          <a:p>
            <a:endParaRPr lang="en-US" b="1" dirty="0"/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Identify Error Conditions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Access Parent Elements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Extract Attributes From HTML Elements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17741-6C16-2CB6-2B5F-205420A18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b="1" smtClean="0"/>
              <a:pPr lvl="0"/>
              <a:t>16</a:t>
            </a:fld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229314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9308-20E1-7EFB-CA86-0B3569A7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11C62-FD87-82AE-98FF-1D1F30A58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Data base (relational or non-relational)</a:t>
            </a:r>
          </a:p>
          <a:p>
            <a:r>
              <a:rPr lang="fr-FR" b="1" dirty="0"/>
              <a:t>CSV,XLSX</a:t>
            </a:r>
          </a:p>
          <a:p>
            <a:r>
              <a:rPr lang="fr-FR" b="1" dirty="0"/>
              <a:t>JSON</a:t>
            </a:r>
          </a:p>
          <a:p>
            <a:r>
              <a:rPr lang="fr-FR" b="1" dirty="0"/>
              <a:t>File (XML, YAML, etc.)</a:t>
            </a:r>
          </a:p>
          <a:p>
            <a:r>
              <a:rPr lang="fr-FR" b="1" dirty="0"/>
              <a:t>API</a:t>
            </a:r>
          </a:p>
          <a:p>
            <a:r>
              <a:rPr lang="fr-FR" b="1" dirty="0"/>
              <a:t>And </a:t>
            </a:r>
            <a:r>
              <a:rPr lang="fr-FR" b="1" dirty="0" err="1"/>
              <a:t>many</a:t>
            </a:r>
            <a:r>
              <a:rPr lang="fr-FR" b="1" dirty="0"/>
              <a:t> </a:t>
            </a:r>
            <a:r>
              <a:rPr lang="fr-FR" b="1" dirty="0" err="1"/>
              <a:t>other</a:t>
            </a:r>
            <a:r>
              <a:rPr lang="fr-FR" b="1" dirty="0"/>
              <a:t> formats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22EF7-E817-CD7B-D7E8-1AF6542CD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/>
              <a:t>17</a:t>
            </a:fld>
            <a:endParaRPr lang="en" b="1"/>
          </a:p>
        </p:txBody>
      </p:sp>
    </p:spTree>
    <p:extLst>
      <p:ext uri="{BB962C8B-B14F-4D97-AF65-F5344CB8AC3E}">
        <p14:creationId xmlns:p14="http://schemas.microsoft.com/office/powerpoint/2010/main" val="352464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1158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1158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I am Vamsi Tallapudi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I'm here to present my presentation on web scraping.</a:t>
            </a:r>
            <a:endParaRPr b="1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-9051" y="7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83064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2</a:t>
            </a:fld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Web scraping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WEB SCRAPING: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b="1" i="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Converting unstructured documents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into structured information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in other words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Web Scraping is a technique to fetch data 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0" dirty="0"/>
              <a:t>information from websites.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i="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4</a:t>
            </a:fld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b="1" dirty="0"/>
              <a:t>What is scraping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b="1" dirty="0"/>
              <a:t>Why we scrap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b="1" dirty="0"/>
              <a:t>How do we do it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b="1" dirty="0"/>
              <a:t>Tools to use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2000" b="1" dirty="0"/>
              <a:t>Ethics for scraping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sz="2000" b="1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5</a:t>
            </a:fld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3EBD5"/>
                </a:solidFill>
              </a:rPr>
              <a:t>What is W</a:t>
            </a:r>
            <a:r>
              <a:rPr lang="en-US" sz="4800" b="1" dirty="0">
                <a:solidFill>
                  <a:srgbClr val="D3EBD5"/>
                </a:solidFill>
              </a:rPr>
              <a:t>e</a:t>
            </a:r>
            <a:r>
              <a:rPr lang="en" sz="4800" b="1" dirty="0">
                <a:solidFill>
                  <a:srgbClr val="D3EBD5"/>
                </a:solidFill>
              </a:rPr>
              <a:t>b scraping?</a:t>
            </a:r>
            <a:endParaRPr sz="4800" b="1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6</a:t>
            </a:fld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D7A2B-E4C6-2730-7CC5-EB8ED636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88276"/>
            <a:ext cx="6761100" cy="3925774"/>
          </a:xfrm>
        </p:spPr>
        <p:txBody>
          <a:bodyPr/>
          <a:lstStyle/>
          <a:p>
            <a:r>
              <a:rPr lang="en-US" b="1" dirty="0"/>
              <a:t>Web scraping (sometimes known as web harvesting) is a software approach for obtaining information from websites.</a:t>
            </a:r>
          </a:p>
          <a:p>
            <a:pPr marL="76200" indent="0">
              <a:buNone/>
            </a:pPr>
            <a:r>
              <a:rPr lang="en-US" b="1" dirty="0"/>
              <a:t>In other words</a:t>
            </a:r>
          </a:p>
          <a:p>
            <a:r>
              <a:rPr lang="en-US" b="1" dirty="0"/>
              <a:t>Web scraping is a process of automating the extraction of data in an efficient and fast way.</a:t>
            </a:r>
          </a:p>
          <a:p>
            <a:endParaRPr lang="en-US" b="1" dirty="0"/>
          </a:p>
          <a:p>
            <a:r>
              <a:rPr lang="en-US" b="1" dirty="0"/>
              <a:t>With the help of web scraping, you can extract data from any website, no matter how large is the data, on your computer.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20A230-802D-455A-5E39-425A334F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Reasons to Scrape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C4DE63-C3A7-B6E0-DBAA-FF15B574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API may not provide what you need</a:t>
            </a:r>
          </a:p>
          <a:p>
            <a:r>
              <a:rPr lang="en-US" sz="2000" b="1" dirty="0"/>
              <a:t>No rate limit</a:t>
            </a:r>
          </a:p>
          <a:p>
            <a:r>
              <a:rPr lang="en-US" sz="2000" b="1" dirty="0"/>
              <a:t>Take what you really want!</a:t>
            </a:r>
          </a:p>
          <a:p>
            <a:r>
              <a:rPr lang="en-US" sz="2000" b="1" dirty="0"/>
              <a:t>Reduces manual effort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24005" y="1817753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How to Web Scrape?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1222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465</Words>
  <Application>Microsoft Office PowerPoint</Application>
  <PresentationFormat>On-screen Show (16:9)</PresentationFormat>
  <Paragraphs>93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Dosis ExtraLight</vt:lpstr>
      <vt:lpstr>Verdana</vt:lpstr>
      <vt:lpstr>Titillium Web Light</vt:lpstr>
      <vt:lpstr>Dosis</vt:lpstr>
      <vt:lpstr>Source Sans Pro</vt:lpstr>
      <vt:lpstr>SFMono-Regular</vt:lpstr>
      <vt:lpstr>Source Sans Pro</vt:lpstr>
      <vt:lpstr>Titillium Web</vt:lpstr>
      <vt:lpstr>Arial</vt:lpstr>
      <vt:lpstr>Mowbray template</vt:lpstr>
      <vt:lpstr>WEB SCRAPING TOP 400 IMDB MOVIE DATA</vt:lpstr>
      <vt:lpstr>HELLO!</vt:lpstr>
      <vt:lpstr>Web scraping</vt:lpstr>
      <vt:lpstr>PowerPoint Presentation</vt:lpstr>
      <vt:lpstr>AGENDA</vt:lpstr>
      <vt:lpstr>What is Web scraping?</vt:lpstr>
      <vt:lpstr>PowerPoint Presentation</vt:lpstr>
      <vt:lpstr>Reasons to Scrape </vt:lpstr>
      <vt:lpstr>How to Web Scrape?</vt:lpstr>
      <vt:lpstr>Steps involved in Web Scraping:</vt:lpstr>
      <vt:lpstr>Data Collection</vt:lpstr>
      <vt:lpstr>Data Parsing</vt:lpstr>
      <vt:lpstr>Beautiful Soup</vt:lpstr>
      <vt:lpstr>Find Elements by ID</vt:lpstr>
      <vt:lpstr>PowerPoint Presentation</vt:lpstr>
      <vt:lpstr>PowerPoint Presentation</vt:lpstr>
      <vt:lpstr>Export the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TOP 400 IMDB MOVIE DATA</dc:title>
  <cp:lastModifiedBy>Vamsi Tallapudi</cp:lastModifiedBy>
  <cp:revision>2</cp:revision>
  <dcterms:modified xsi:type="dcterms:W3CDTF">2022-10-23T12:19:46Z</dcterms:modified>
</cp:coreProperties>
</file>