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34C6B5-BD67-AE49-988E-8A10B57AA4EA}" type="doc">
      <dgm:prSet loTypeId="urn:microsoft.com/office/officeart/2005/8/layout/default" loCatId="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0F81FAB0-8499-2748-B509-8992C10C98D3}">
      <dgm:prSet custT="1"/>
      <dgm:spPr/>
      <dgm:t>
        <a:bodyPr/>
        <a:lstStyle/>
        <a:p>
          <a:r>
            <a:rPr lang="en-US" sz="3800" dirty="0"/>
            <a:t>AGE</a:t>
          </a:r>
          <a:endParaRPr lang="en-IN" sz="3800" dirty="0"/>
        </a:p>
      </dgm:t>
    </dgm:pt>
    <dgm:pt modelId="{F8E1A093-9F73-1A4C-9EBE-39F721A65C2A}" type="parTrans" cxnId="{027B101B-2269-3442-B787-1B5002C00479}">
      <dgm:prSet/>
      <dgm:spPr/>
      <dgm:t>
        <a:bodyPr/>
        <a:lstStyle/>
        <a:p>
          <a:endParaRPr lang="en-GB"/>
        </a:p>
      </dgm:t>
    </dgm:pt>
    <dgm:pt modelId="{19B36055-D1A8-2843-8D22-E799C0081929}" type="sibTrans" cxnId="{027B101B-2269-3442-B787-1B5002C00479}">
      <dgm:prSet/>
      <dgm:spPr/>
      <dgm:t>
        <a:bodyPr/>
        <a:lstStyle/>
        <a:p>
          <a:endParaRPr lang="en-GB"/>
        </a:p>
      </dgm:t>
    </dgm:pt>
    <dgm:pt modelId="{8F541E40-2A03-B54F-B131-B33755487E61}">
      <dgm:prSet/>
      <dgm:spPr/>
      <dgm:t>
        <a:bodyPr/>
        <a:lstStyle/>
        <a:p>
          <a:r>
            <a:rPr lang="en-US"/>
            <a:t>OVERTIME</a:t>
          </a:r>
          <a:endParaRPr lang="en-IN"/>
        </a:p>
      </dgm:t>
    </dgm:pt>
    <dgm:pt modelId="{656B73D7-4787-FF48-9EF4-2C84B3292F8F}" type="parTrans" cxnId="{A3B57CD6-52BD-4548-9CE5-4182AAC8D5B3}">
      <dgm:prSet/>
      <dgm:spPr/>
      <dgm:t>
        <a:bodyPr/>
        <a:lstStyle/>
        <a:p>
          <a:endParaRPr lang="en-GB"/>
        </a:p>
      </dgm:t>
    </dgm:pt>
    <dgm:pt modelId="{CCCD3A92-832B-834E-963C-9BD990811C6F}" type="sibTrans" cxnId="{A3B57CD6-52BD-4548-9CE5-4182AAC8D5B3}">
      <dgm:prSet/>
      <dgm:spPr/>
      <dgm:t>
        <a:bodyPr/>
        <a:lstStyle/>
        <a:p>
          <a:endParaRPr lang="en-GB"/>
        </a:p>
      </dgm:t>
    </dgm:pt>
    <dgm:pt modelId="{367E3C81-3536-C04D-ADB4-E93214A8AB56}">
      <dgm:prSet/>
      <dgm:spPr/>
      <dgm:t>
        <a:bodyPr/>
        <a:lstStyle/>
        <a:p>
          <a:r>
            <a:rPr lang="en-US"/>
            <a:t>MONTHLY INCOME</a:t>
          </a:r>
          <a:endParaRPr lang="en-IN"/>
        </a:p>
      </dgm:t>
    </dgm:pt>
    <dgm:pt modelId="{774CC7B1-ED92-FF4B-9481-6EFDAD2DD566}" type="parTrans" cxnId="{7FAF40F0-DF29-0244-8E41-FFE0155C72FA}">
      <dgm:prSet/>
      <dgm:spPr/>
      <dgm:t>
        <a:bodyPr/>
        <a:lstStyle/>
        <a:p>
          <a:endParaRPr lang="en-GB"/>
        </a:p>
      </dgm:t>
    </dgm:pt>
    <dgm:pt modelId="{2BDE859F-C9E4-114C-AE50-8D681807868B}" type="sibTrans" cxnId="{7FAF40F0-DF29-0244-8E41-FFE0155C72FA}">
      <dgm:prSet/>
      <dgm:spPr/>
      <dgm:t>
        <a:bodyPr/>
        <a:lstStyle/>
        <a:p>
          <a:endParaRPr lang="en-GB"/>
        </a:p>
      </dgm:t>
    </dgm:pt>
    <dgm:pt modelId="{58D3CB98-F91A-D241-9050-B492C9166034}">
      <dgm:prSet/>
      <dgm:spPr/>
      <dgm:t>
        <a:bodyPr/>
        <a:lstStyle/>
        <a:p>
          <a:r>
            <a:rPr lang="en-US"/>
            <a:t>BUSINESS TRAVEL</a:t>
          </a:r>
          <a:endParaRPr lang="en-IN"/>
        </a:p>
      </dgm:t>
    </dgm:pt>
    <dgm:pt modelId="{86F603C2-5C33-A044-B762-56471C29B131}" type="parTrans" cxnId="{24ADAAA2-78D4-CC42-8852-B21487331DDC}">
      <dgm:prSet/>
      <dgm:spPr/>
      <dgm:t>
        <a:bodyPr/>
        <a:lstStyle/>
        <a:p>
          <a:endParaRPr lang="en-GB"/>
        </a:p>
      </dgm:t>
    </dgm:pt>
    <dgm:pt modelId="{E6AB4095-649C-BE41-BBE3-FACD77471676}" type="sibTrans" cxnId="{24ADAAA2-78D4-CC42-8852-B21487331DDC}">
      <dgm:prSet/>
      <dgm:spPr/>
      <dgm:t>
        <a:bodyPr/>
        <a:lstStyle/>
        <a:p>
          <a:endParaRPr lang="en-GB"/>
        </a:p>
      </dgm:t>
    </dgm:pt>
    <dgm:pt modelId="{902D9EA2-F62B-3849-87BE-C9CF69B37E6D}">
      <dgm:prSet/>
      <dgm:spPr/>
      <dgm:t>
        <a:bodyPr/>
        <a:lstStyle/>
        <a:p>
          <a:r>
            <a:rPr lang="en-US" dirty="0"/>
            <a:t>JOB INVOLVEMENT</a:t>
          </a:r>
          <a:endParaRPr lang="en-IN" dirty="0"/>
        </a:p>
      </dgm:t>
    </dgm:pt>
    <dgm:pt modelId="{45E4AC9A-7C34-7748-A417-B6E5FE7FE45C}" type="parTrans" cxnId="{45523C97-32AD-4E49-94F5-CA5753FBADEA}">
      <dgm:prSet/>
      <dgm:spPr/>
      <dgm:t>
        <a:bodyPr/>
        <a:lstStyle/>
        <a:p>
          <a:endParaRPr lang="en-GB"/>
        </a:p>
      </dgm:t>
    </dgm:pt>
    <dgm:pt modelId="{A544EA63-5C34-474D-A5DC-77F06B8D9ACC}" type="sibTrans" cxnId="{45523C97-32AD-4E49-94F5-CA5753FBADEA}">
      <dgm:prSet/>
      <dgm:spPr/>
      <dgm:t>
        <a:bodyPr/>
        <a:lstStyle/>
        <a:p>
          <a:endParaRPr lang="en-GB"/>
        </a:p>
      </dgm:t>
    </dgm:pt>
    <dgm:pt modelId="{51B16FF8-1D60-9E4B-90FC-2E14A784B034}" type="pres">
      <dgm:prSet presAssocID="{2434C6B5-BD67-AE49-988E-8A10B57AA4EA}" presName="diagram" presStyleCnt="0">
        <dgm:presLayoutVars>
          <dgm:dir/>
          <dgm:resizeHandles val="exact"/>
        </dgm:presLayoutVars>
      </dgm:prSet>
      <dgm:spPr/>
    </dgm:pt>
    <dgm:pt modelId="{C1A5AB04-F7AC-7E4C-8DB1-F927DEA42C5C}" type="pres">
      <dgm:prSet presAssocID="{0F81FAB0-8499-2748-B509-8992C10C98D3}" presName="node" presStyleLbl="node1" presStyleIdx="0" presStyleCnt="5">
        <dgm:presLayoutVars>
          <dgm:bulletEnabled val="1"/>
        </dgm:presLayoutVars>
      </dgm:prSet>
      <dgm:spPr/>
    </dgm:pt>
    <dgm:pt modelId="{84D37B3A-C104-B742-A403-75C1BAFC2E4F}" type="pres">
      <dgm:prSet presAssocID="{19B36055-D1A8-2843-8D22-E799C0081929}" presName="sibTrans" presStyleCnt="0"/>
      <dgm:spPr/>
    </dgm:pt>
    <dgm:pt modelId="{E9AB7989-5FEC-7747-B950-FE166B923074}" type="pres">
      <dgm:prSet presAssocID="{8F541E40-2A03-B54F-B131-B33755487E61}" presName="node" presStyleLbl="node1" presStyleIdx="1" presStyleCnt="5">
        <dgm:presLayoutVars>
          <dgm:bulletEnabled val="1"/>
        </dgm:presLayoutVars>
      </dgm:prSet>
      <dgm:spPr/>
    </dgm:pt>
    <dgm:pt modelId="{7C4EB5D1-DB72-2543-B2C7-51070ABE7308}" type="pres">
      <dgm:prSet presAssocID="{CCCD3A92-832B-834E-963C-9BD990811C6F}" presName="sibTrans" presStyleCnt="0"/>
      <dgm:spPr/>
    </dgm:pt>
    <dgm:pt modelId="{2FDA647E-2318-2947-9661-32AF184CB5A6}" type="pres">
      <dgm:prSet presAssocID="{367E3C81-3536-C04D-ADB4-E93214A8AB56}" presName="node" presStyleLbl="node1" presStyleIdx="2" presStyleCnt="5">
        <dgm:presLayoutVars>
          <dgm:bulletEnabled val="1"/>
        </dgm:presLayoutVars>
      </dgm:prSet>
      <dgm:spPr/>
    </dgm:pt>
    <dgm:pt modelId="{D11FE7D0-A29F-324A-9D9C-8340B8FB9638}" type="pres">
      <dgm:prSet presAssocID="{2BDE859F-C9E4-114C-AE50-8D681807868B}" presName="sibTrans" presStyleCnt="0"/>
      <dgm:spPr/>
    </dgm:pt>
    <dgm:pt modelId="{C1005613-E652-6B41-896C-FDB8CB0013EA}" type="pres">
      <dgm:prSet presAssocID="{58D3CB98-F91A-D241-9050-B492C9166034}" presName="node" presStyleLbl="node1" presStyleIdx="3" presStyleCnt="5">
        <dgm:presLayoutVars>
          <dgm:bulletEnabled val="1"/>
        </dgm:presLayoutVars>
      </dgm:prSet>
      <dgm:spPr/>
    </dgm:pt>
    <dgm:pt modelId="{22D842BD-4896-1B43-A4DB-009DDBE80D24}" type="pres">
      <dgm:prSet presAssocID="{E6AB4095-649C-BE41-BBE3-FACD77471676}" presName="sibTrans" presStyleCnt="0"/>
      <dgm:spPr/>
    </dgm:pt>
    <dgm:pt modelId="{6F2C30C0-5DC4-B746-90C8-C57701979BD1}" type="pres">
      <dgm:prSet presAssocID="{902D9EA2-F62B-3849-87BE-C9CF69B37E6D}" presName="node" presStyleLbl="node1" presStyleIdx="4" presStyleCnt="5">
        <dgm:presLayoutVars>
          <dgm:bulletEnabled val="1"/>
        </dgm:presLayoutVars>
      </dgm:prSet>
      <dgm:spPr/>
    </dgm:pt>
  </dgm:ptLst>
  <dgm:cxnLst>
    <dgm:cxn modelId="{EFFDEB16-4869-BE41-89BA-5ABCA7308116}" type="presOf" srcId="{367E3C81-3536-C04D-ADB4-E93214A8AB56}" destId="{2FDA647E-2318-2947-9661-32AF184CB5A6}" srcOrd="0" destOrd="0" presId="urn:microsoft.com/office/officeart/2005/8/layout/default"/>
    <dgm:cxn modelId="{027B101B-2269-3442-B787-1B5002C00479}" srcId="{2434C6B5-BD67-AE49-988E-8A10B57AA4EA}" destId="{0F81FAB0-8499-2748-B509-8992C10C98D3}" srcOrd="0" destOrd="0" parTransId="{F8E1A093-9F73-1A4C-9EBE-39F721A65C2A}" sibTransId="{19B36055-D1A8-2843-8D22-E799C0081929}"/>
    <dgm:cxn modelId="{34553C36-A6DD-1F4F-933F-F68F8E829127}" type="presOf" srcId="{58D3CB98-F91A-D241-9050-B492C9166034}" destId="{C1005613-E652-6B41-896C-FDB8CB0013EA}" srcOrd="0" destOrd="0" presId="urn:microsoft.com/office/officeart/2005/8/layout/default"/>
    <dgm:cxn modelId="{516BA34A-2B4E-FE4E-8FCB-9FA74042A4FB}" type="presOf" srcId="{8F541E40-2A03-B54F-B131-B33755487E61}" destId="{E9AB7989-5FEC-7747-B950-FE166B923074}" srcOrd="0" destOrd="0" presId="urn:microsoft.com/office/officeart/2005/8/layout/default"/>
    <dgm:cxn modelId="{45523C97-32AD-4E49-94F5-CA5753FBADEA}" srcId="{2434C6B5-BD67-AE49-988E-8A10B57AA4EA}" destId="{902D9EA2-F62B-3849-87BE-C9CF69B37E6D}" srcOrd="4" destOrd="0" parTransId="{45E4AC9A-7C34-7748-A417-B6E5FE7FE45C}" sibTransId="{A544EA63-5C34-474D-A5DC-77F06B8D9ACC}"/>
    <dgm:cxn modelId="{24ADAAA2-78D4-CC42-8852-B21487331DDC}" srcId="{2434C6B5-BD67-AE49-988E-8A10B57AA4EA}" destId="{58D3CB98-F91A-D241-9050-B492C9166034}" srcOrd="3" destOrd="0" parTransId="{86F603C2-5C33-A044-B762-56471C29B131}" sibTransId="{E6AB4095-649C-BE41-BBE3-FACD77471676}"/>
    <dgm:cxn modelId="{E04739AD-AD0F-0C4A-90C9-2BEFD4E2FD29}" type="presOf" srcId="{2434C6B5-BD67-AE49-988E-8A10B57AA4EA}" destId="{51B16FF8-1D60-9E4B-90FC-2E14A784B034}" srcOrd="0" destOrd="0" presId="urn:microsoft.com/office/officeart/2005/8/layout/default"/>
    <dgm:cxn modelId="{7CA8B0BA-1E15-B94D-B3F4-38F788FA6FC6}" type="presOf" srcId="{0F81FAB0-8499-2748-B509-8992C10C98D3}" destId="{C1A5AB04-F7AC-7E4C-8DB1-F927DEA42C5C}" srcOrd="0" destOrd="0" presId="urn:microsoft.com/office/officeart/2005/8/layout/default"/>
    <dgm:cxn modelId="{A3B57CD6-52BD-4548-9CE5-4182AAC8D5B3}" srcId="{2434C6B5-BD67-AE49-988E-8A10B57AA4EA}" destId="{8F541E40-2A03-B54F-B131-B33755487E61}" srcOrd="1" destOrd="0" parTransId="{656B73D7-4787-FF48-9EF4-2C84B3292F8F}" sibTransId="{CCCD3A92-832B-834E-963C-9BD990811C6F}"/>
    <dgm:cxn modelId="{AC983BED-3A91-9348-AC35-444F8E610CD1}" type="presOf" srcId="{902D9EA2-F62B-3849-87BE-C9CF69B37E6D}" destId="{6F2C30C0-5DC4-B746-90C8-C57701979BD1}" srcOrd="0" destOrd="0" presId="urn:microsoft.com/office/officeart/2005/8/layout/default"/>
    <dgm:cxn modelId="{7FAF40F0-DF29-0244-8E41-FFE0155C72FA}" srcId="{2434C6B5-BD67-AE49-988E-8A10B57AA4EA}" destId="{367E3C81-3536-C04D-ADB4-E93214A8AB56}" srcOrd="2" destOrd="0" parTransId="{774CC7B1-ED92-FF4B-9481-6EFDAD2DD566}" sibTransId="{2BDE859F-C9E4-114C-AE50-8D681807868B}"/>
    <dgm:cxn modelId="{DB08D117-040A-6744-8EC3-D4B1FAC16903}" type="presParOf" srcId="{51B16FF8-1D60-9E4B-90FC-2E14A784B034}" destId="{C1A5AB04-F7AC-7E4C-8DB1-F927DEA42C5C}" srcOrd="0" destOrd="0" presId="urn:microsoft.com/office/officeart/2005/8/layout/default"/>
    <dgm:cxn modelId="{0581FA46-0229-0E49-B73F-8919F0073C14}" type="presParOf" srcId="{51B16FF8-1D60-9E4B-90FC-2E14A784B034}" destId="{84D37B3A-C104-B742-A403-75C1BAFC2E4F}" srcOrd="1" destOrd="0" presId="urn:microsoft.com/office/officeart/2005/8/layout/default"/>
    <dgm:cxn modelId="{CA3C7146-D0B5-1548-ACD5-59FF84D80777}" type="presParOf" srcId="{51B16FF8-1D60-9E4B-90FC-2E14A784B034}" destId="{E9AB7989-5FEC-7747-B950-FE166B923074}" srcOrd="2" destOrd="0" presId="urn:microsoft.com/office/officeart/2005/8/layout/default"/>
    <dgm:cxn modelId="{760E6331-AA44-A14C-82CF-DAEF9329AFEE}" type="presParOf" srcId="{51B16FF8-1D60-9E4B-90FC-2E14A784B034}" destId="{7C4EB5D1-DB72-2543-B2C7-51070ABE7308}" srcOrd="3" destOrd="0" presId="urn:microsoft.com/office/officeart/2005/8/layout/default"/>
    <dgm:cxn modelId="{21B0D08B-668F-E845-96D9-D9A5DD8933E3}" type="presParOf" srcId="{51B16FF8-1D60-9E4B-90FC-2E14A784B034}" destId="{2FDA647E-2318-2947-9661-32AF184CB5A6}" srcOrd="4" destOrd="0" presId="urn:microsoft.com/office/officeart/2005/8/layout/default"/>
    <dgm:cxn modelId="{2397B719-0C2C-E842-B99D-88DE5B9204E6}" type="presParOf" srcId="{51B16FF8-1D60-9E4B-90FC-2E14A784B034}" destId="{D11FE7D0-A29F-324A-9D9C-8340B8FB9638}" srcOrd="5" destOrd="0" presId="urn:microsoft.com/office/officeart/2005/8/layout/default"/>
    <dgm:cxn modelId="{ED731F21-FE6F-AD46-97C7-F559B5979211}" type="presParOf" srcId="{51B16FF8-1D60-9E4B-90FC-2E14A784B034}" destId="{C1005613-E652-6B41-896C-FDB8CB0013EA}" srcOrd="6" destOrd="0" presId="urn:microsoft.com/office/officeart/2005/8/layout/default"/>
    <dgm:cxn modelId="{DA105F74-860D-4945-B666-54F3E8B3B010}" type="presParOf" srcId="{51B16FF8-1D60-9E4B-90FC-2E14A784B034}" destId="{22D842BD-4896-1B43-A4DB-009DDBE80D24}" srcOrd="7" destOrd="0" presId="urn:microsoft.com/office/officeart/2005/8/layout/default"/>
    <dgm:cxn modelId="{234EE95E-E74D-9F41-B030-6F44A7C050A0}" type="presParOf" srcId="{51B16FF8-1D60-9E4B-90FC-2E14A784B034}" destId="{6F2C30C0-5DC4-B746-90C8-C57701979BD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5AB04-F7AC-7E4C-8DB1-F927DEA42C5C}">
      <dsp:nvSpPr>
        <dsp:cNvPr id="0" name=""/>
        <dsp:cNvSpPr/>
      </dsp:nvSpPr>
      <dsp:spPr>
        <a:xfrm>
          <a:off x="85090" y="3278"/>
          <a:ext cx="3350447" cy="2010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AGE</a:t>
          </a:r>
          <a:endParaRPr lang="en-IN" sz="3800" kern="1200" dirty="0"/>
        </a:p>
      </dsp:txBody>
      <dsp:txXfrm>
        <a:off x="85090" y="3278"/>
        <a:ext cx="3350447" cy="2010268"/>
      </dsp:txXfrm>
    </dsp:sp>
    <dsp:sp modelId="{E9AB7989-5FEC-7747-B950-FE166B923074}">
      <dsp:nvSpPr>
        <dsp:cNvPr id="0" name=""/>
        <dsp:cNvSpPr/>
      </dsp:nvSpPr>
      <dsp:spPr>
        <a:xfrm>
          <a:off x="3770583" y="3278"/>
          <a:ext cx="3350447" cy="2010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OVERTIME</a:t>
          </a:r>
          <a:endParaRPr lang="en-IN" sz="3900" kern="1200"/>
        </a:p>
      </dsp:txBody>
      <dsp:txXfrm>
        <a:off x="3770583" y="3278"/>
        <a:ext cx="3350447" cy="2010268"/>
      </dsp:txXfrm>
    </dsp:sp>
    <dsp:sp modelId="{2FDA647E-2318-2947-9661-32AF184CB5A6}">
      <dsp:nvSpPr>
        <dsp:cNvPr id="0" name=""/>
        <dsp:cNvSpPr/>
      </dsp:nvSpPr>
      <dsp:spPr>
        <a:xfrm>
          <a:off x="7456076" y="3278"/>
          <a:ext cx="3350447" cy="2010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MONTHLY INCOME</a:t>
          </a:r>
          <a:endParaRPr lang="en-IN" sz="3900" kern="1200"/>
        </a:p>
      </dsp:txBody>
      <dsp:txXfrm>
        <a:off x="7456076" y="3278"/>
        <a:ext cx="3350447" cy="2010268"/>
      </dsp:txXfrm>
    </dsp:sp>
    <dsp:sp modelId="{C1005613-E652-6B41-896C-FDB8CB0013EA}">
      <dsp:nvSpPr>
        <dsp:cNvPr id="0" name=""/>
        <dsp:cNvSpPr/>
      </dsp:nvSpPr>
      <dsp:spPr>
        <a:xfrm>
          <a:off x="1927837" y="2348591"/>
          <a:ext cx="3350447" cy="2010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BUSINESS TRAVEL</a:t>
          </a:r>
          <a:endParaRPr lang="en-IN" sz="3900" kern="1200"/>
        </a:p>
      </dsp:txBody>
      <dsp:txXfrm>
        <a:off x="1927837" y="2348591"/>
        <a:ext cx="3350447" cy="2010268"/>
      </dsp:txXfrm>
    </dsp:sp>
    <dsp:sp modelId="{6F2C30C0-5DC4-B746-90C8-C57701979BD1}">
      <dsp:nvSpPr>
        <dsp:cNvPr id="0" name=""/>
        <dsp:cNvSpPr/>
      </dsp:nvSpPr>
      <dsp:spPr>
        <a:xfrm>
          <a:off x="5613329" y="2348591"/>
          <a:ext cx="3350447" cy="2010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JOB INVOLVEMENT</a:t>
          </a:r>
          <a:endParaRPr lang="en-IN" sz="3900" kern="1200" dirty="0"/>
        </a:p>
      </dsp:txBody>
      <dsp:txXfrm>
        <a:off x="5613329" y="2348591"/>
        <a:ext cx="3350447" cy="2010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A4AFA-2092-49DD-B900-502371364BB5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805B2-BE93-4471-9090-999E2ED10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1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contains the </a:t>
            </a:r>
            <a:r>
              <a:rPr lang="en-US" b="1" dirty="0"/>
              <a:t>editable pieces </a:t>
            </a:r>
            <a:r>
              <a:rPr lang="en-US" dirty="0"/>
              <a:t>that were used to build infographic sample</a:t>
            </a:r>
          </a:p>
          <a:p>
            <a:r>
              <a:rPr lang="en-US" dirty="0"/>
              <a:t>Icons – Eye,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8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6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40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7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75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3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11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89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4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43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9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27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3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50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47DE-2DBC-4765-88AB-9AD119687AEC}" type="datetimeFigureOut">
              <a:rPr lang="en-IN" smtClean="0"/>
              <a:t>21/11/20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14F80B-E350-45BB-9960-FDA208E27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1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0D6639-15F4-416D-B332-39A5A1E68618}"/>
              </a:ext>
            </a:extLst>
          </p:cNvPr>
          <p:cNvSpPr/>
          <p:nvPr/>
        </p:nvSpPr>
        <p:spPr>
          <a:xfrm>
            <a:off x="0" y="0"/>
            <a:ext cx="12192000" cy="124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85000"/>
              </a:lnSpc>
              <a:defRPr/>
            </a:pPr>
            <a:r>
              <a:rPr lang="en-US" sz="3200" b="1" dirty="0"/>
              <a:t>EXPLORATORY DATA ANALYSIS ON </a:t>
            </a:r>
          </a:p>
          <a:p>
            <a:pPr lvl="0" algn="ctr">
              <a:lnSpc>
                <a:spcPct val="85000"/>
              </a:lnSpc>
              <a:defRPr/>
            </a:pPr>
            <a:r>
              <a:rPr lang="en-US" sz="3200" b="1" dirty="0"/>
              <a:t>ATTRITION DATA SET</a:t>
            </a:r>
            <a:endParaRPr lang="en-US" sz="3200" b="1" spc="-20" dirty="0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1664CA-6A44-4018-B63A-716CF750476D}"/>
              </a:ext>
            </a:extLst>
          </p:cNvPr>
          <p:cNvGrpSpPr/>
          <p:nvPr/>
        </p:nvGrpSpPr>
        <p:grpSpPr>
          <a:xfrm>
            <a:off x="7281384" y="1875402"/>
            <a:ext cx="3531617" cy="1367884"/>
            <a:chOff x="11136071" y="-171196"/>
            <a:chExt cx="3411506" cy="13678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12A024-CBE6-4A97-B8BE-4A8A43A59594}"/>
                </a:ext>
              </a:extLst>
            </p:cNvPr>
            <p:cNvGrpSpPr/>
            <p:nvPr/>
          </p:nvGrpSpPr>
          <p:grpSpPr>
            <a:xfrm>
              <a:off x="11136071" y="539391"/>
              <a:ext cx="3411506" cy="657297"/>
              <a:chOff x="4945154" y="2949891"/>
              <a:chExt cx="3411506" cy="657297"/>
            </a:xfrm>
          </p:grpSpPr>
          <p:sp>
            <p:nvSpPr>
              <p:cNvPr id="9" name="Freeform: Shape 11">
                <a:extLst>
                  <a:ext uri="{FF2B5EF4-FFF2-40B4-BE49-F238E27FC236}">
                    <a16:creationId xmlns:a16="http://schemas.microsoft.com/office/drawing/2014/main" id="{EB8F1025-7AD0-49D6-BCD0-25566CC86E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233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6EAA2E"/>
                  </a:gs>
                  <a:gs pos="50000">
                    <a:srgbClr val="1FBCEF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12">
                <a:extLst>
                  <a:ext uri="{FF2B5EF4-FFF2-40B4-BE49-F238E27FC236}">
                    <a16:creationId xmlns:a16="http://schemas.microsoft.com/office/drawing/2014/main" id="{E4423EF2-FF42-44AC-A2B0-D9DACA92E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37548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3">
                <a:extLst>
                  <a:ext uri="{FF2B5EF4-FFF2-40B4-BE49-F238E27FC236}">
                    <a16:creationId xmlns:a16="http://schemas.microsoft.com/office/drawing/2014/main" id="{EC1B7FCB-6D9E-417D-AD6E-E2764166C1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91351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4">
                <a:extLst>
                  <a:ext uri="{FF2B5EF4-FFF2-40B4-BE49-F238E27FC236}">
                    <a16:creationId xmlns:a16="http://schemas.microsoft.com/office/drawing/2014/main" id="{C435DECB-E2C7-4AD2-8FB2-1C624C2A3E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45154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5">
                <a:extLst>
                  <a:ext uri="{FF2B5EF4-FFF2-40B4-BE49-F238E27FC236}">
                    <a16:creationId xmlns:a16="http://schemas.microsoft.com/office/drawing/2014/main" id="{70B7776B-B85C-4700-85D8-1AAEA1064D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6139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6">
                <a:extLst>
                  <a:ext uri="{FF2B5EF4-FFF2-40B4-BE49-F238E27FC236}">
                    <a16:creationId xmlns:a16="http://schemas.microsoft.com/office/drawing/2014/main" id="{DD5DF2EC-5942-433A-91E5-969A24E136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29942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7">
                <a:extLst>
                  <a:ext uri="{FF2B5EF4-FFF2-40B4-BE49-F238E27FC236}">
                    <a16:creationId xmlns:a16="http://schemas.microsoft.com/office/drawing/2014/main" id="{097CFBD0-A256-43D8-9191-AE068C8204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83745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0">
                    <a:schemeClr val="bg2"/>
                  </a:gs>
                </a:gsLst>
                <a:lin ang="5400000" scaled="1"/>
              </a:gra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8">
                <a:extLst>
                  <a:ext uri="{FF2B5EF4-FFF2-40B4-BE49-F238E27FC236}">
                    <a16:creationId xmlns:a16="http://schemas.microsoft.com/office/drawing/2014/main" id="{3BC6B9EE-F574-4BEC-9B81-E6EB01748D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60926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9">
                <a:extLst>
                  <a:ext uri="{FF2B5EF4-FFF2-40B4-BE49-F238E27FC236}">
                    <a16:creationId xmlns:a16="http://schemas.microsoft.com/office/drawing/2014/main" id="{E8524FCE-ECD3-4DB7-A54B-8EC3A3A4F8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4730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20">
                <a:extLst>
                  <a:ext uri="{FF2B5EF4-FFF2-40B4-BE49-F238E27FC236}">
                    <a16:creationId xmlns:a16="http://schemas.microsoft.com/office/drawing/2014/main" id="{D0E88D56-E06B-4345-BB96-8B8280B5FA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68533" y="2949891"/>
                <a:ext cx="295734" cy="657297"/>
              </a:xfrm>
              <a:custGeom>
                <a:avLst/>
                <a:gdLst>
                  <a:gd name="connsiteX0" fmla="*/ 330610 w 1279418"/>
                  <a:gd name="connsiteY0" fmla="*/ 630871 h 2843630"/>
                  <a:gd name="connsiteX1" fmla="*/ 950643 w 1279418"/>
                  <a:gd name="connsiteY1" fmla="*/ 630871 h 2843630"/>
                  <a:gd name="connsiteX2" fmla="*/ 1115094 w 1279418"/>
                  <a:gd name="connsiteY2" fmla="*/ 739877 h 2843630"/>
                  <a:gd name="connsiteX3" fmla="*/ 1118085 w 1279418"/>
                  <a:gd name="connsiteY3" fmla="*/ 754690 h 2843630"/>
                  <a:gd name="connsiteX4" fmla="*/ 1127860 w 1279418"/>
                  <a:gd name="connsiteY4" fmla="*/ 779369 h 2843630"/>
                  <a:gd name="connsiteX5" fmla="*/ 1277697 w 1279418"/>
                  <a:gd name="connsiteY5" fmla="*/ 1612696 h 2843630"/>
                  <a:gd name="connsiteX6" fmla="*/ 1190578 w 1279418"/>
                  <a:gd name="connsiteY6" fmla="*/ 1738012 h 2843630"/>
                  <a:gd name="connsiteX7" fmla="*/ 1065262 w 1279418"/>
                  <a:gd name="connsiteY7" fmla="*/ 1650893 h 2843630"/>
                  <a:gd name="connsiteX8" fmla="*/ 946038 w 1279418"/>
                  <a:gd name="connsiteY8" fmla="*/ 987825 h 2843630"/>
                  <a:gd name="connsiteX9" fmla="*/ 942594 w 1279418"/>
                  <a:gd name="connsiteY9" fmla="*/ 987825 h 2843630"/>
                  <a:gd name="connsiteX10" fmla="*/ 942594 w 1279418"/>
                  <a:gd name="connsiteY10" fmla="*/ 1501242 h 2843630"/>
                  <a:gd name="connsiteX11" fmla="*/ 942594 w 1279418"/>
                  <a:gd name="connsiteY11" fmla="*/ 1845442 h 2843630"/>
                  <a:gd name="connsiteX12" fmla="*/ 942594 w 1279418"/>
                  <a:gd name="connsiteY12" fmla="*/ 2722978 h 2843630"/>
                  <a:gd name="connsiteX13" fmla="*/ 821942 w 1279418"/>
                  <a:gd name="connsiteY13" fmla="*/ 2843630 h 2843630"/>
                  <a:gd name="connsiteX14" fmla="*/ 816225 w 1279418"/>
                  <a:gd name="connsiteY14" fmla="*/ 2843630 h 2843630"/>
                  <a:gd name="connsiteX15" fmla="*/ 695573 w 1279418"/>
                  <a:gd name="connsiteY15" fmla="*/ 2722978 h 2843630"/>
                  <a:gd name="connsiteX16" fmla="*/ 695573 w 1279418"/>
                  <a:gd name="connsiteY16" fmla="*/ 1845442 h 2843630"/>
                  <a:gd name="connsiteX17" fmla="*/ 584764 w 1279418"/>
                  <a:gd name="connsiteY17" fmla="*/ 1845442 h 2843630"/>
                  <a:gd name="connsiteX18" fmla="*/ 584764 w 1279418"/>
                  <a:gd name="connsiteY18" fmla="*/ 2722978 h 2843630"/>
                  <a:gd name="connsiteX19" fmla="*/ 464112 w 1279418"/>
                  <a:gd name="connsiteY19" fmla="*/ 2843630 h 2843630"/>
                  <a:gd name="connsiteX20" fmla="*/ 458395 w 1279418"/>
                  <a:gd name="connsiteY20" fmla="*/ 2843630 h 2843630"/>
                  <a:gd name="connsiteX21" fmla="*/ 337743 w 1279418"/>
                  <a:gd name="connsiteY21" fmla="*/ 2722978 h 2843630"/>
                  <a:gd name="connsiteX22" fmla="*/ 337743 w 1279418"/>
                  <a:gd name="connsiteY22" fmla="*/ 1845442 h 2843630"/>
                  <a:gd name="connsiteX23" fmla="*/ 337743 w 1279418"/>
                  <a:gd name="connsiteY23" fmla="*/ 1845442 h 2843630"/>
                  <a:gd name="connsiteX24" fmla="*/ 337743 w 1279418"/>
                  <a:gd name="connsiteY24" fmla="*/ 987825 h 2843630"/>
                  <a:gd name="connsiteX25" fmla="*/ 333380 w 1279418"/>
                  <a:gd name="connsiteY25" fmla="*/ 987825 h 2843630"/>
                  <a:gd name="connsiteX26" fmla="*/ 214156 w 1279418"/>
                  <a:gd name="connsiteY26" fmla="*/ 1650893 h 2843630"/>
                  <a:gd name="connsiteX27" fmla="*/ 88840 w 1279418"/>
                  <a:gd name="connsiteY27" fmla="*/ 1738012 h 2843630"/>
                  <a:gd name="connsiteX28" fmla="*/ 1721 w 1279418"/>
                  <a:gd name="connsiteY28" fmla="*/ 1612696 h 2843630"/>
                  <a:gd name="connsiteX29" fmla="*/ 151558 w 1279418"/>
                  <a:gd name="connsiteY29" fmla="*/ 779369 h 2843630"/>
                  <a:gd name="connsiteX30" fmla="*/ 165076 w 1279418"/>
                  <a:gd name="connsiteY30" fmla="*/ 745240 h 2843630"/>
                  <a:gd name="connsiteX31" fmla="*/ 166159 w 1279418"/>
                  <a:gd name="connsiteY31" fmla="*/ 739877 h 2843630"/>
                  <a:gd name="connsiteX32" fmla="*/ 330610 w 1279418"/>
                  <a:gd name="connsiteY32" fmla="*/ 630871 h 2843630"/>
                  <a:gd name="connsiteX33" fmla="*/ 631229 w 1279418"/>
                  <a:gd name="connsiteY33" fmla="*/ 0 h 2843630"/>
                  <a:gd name="connsiteX34" fmla="*/ 930644 w 1279418"/>
                  <a:gd name="connsiteY34" fmla="*/ 299414 h 2843630"/>
                  <a:gd name="connsiteX35" fmla="*/ 631229 w 1279418"/>
                  <a:gd name="connsiteY35" fmla="*/ 598828 h 2843630"/>
                  <a:gd name="connsiteX36" fmla="*/ 331814 w 1279418"/>
                  <a:gd name="connsiteY36" fmla="*/ 299414 h 2843630"/>
                  <a:gd name="connsiteX37" fmla="*/ 631229 w 1279418"/>
                  <a:gd name="connsiteY37" fmla="*/ 0 h 284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79418" h="2843630">
                    <a:moveTo>
                      <a:pt x="330610" y="630871"/>
                    </a:moveTo>
                    <a:lnTo>
                      <a:pt x="950643" y="630871"/>
                    </a:lnTo>
                    <a:cubicBezTo>
                      <a:pt x="1024571" y="630871"/>
                      <a:pt x="1088000" y="675819"/>
                      <a:pt x="1115094" y="739877"/>
                    </a:cubicBezTo>
                    <a:lnTo>
                      <a:pt x="1118085" y="754690"/>
                    </a:lnTo>
                    <a:lnTo>
                      <a:pt x="1127860" y="779369"/>
                    </a:lnTo>
                    <a:lnTo>
                      <a:pt x="1277697" y="1612696"/>
                    </a:lnTo>
                    <a:cubicBezTo>
                      <a:pt x="1288245" y="1671358"/>
                      <a:pt x="1249241" y="1727464"/>
                      <a:pt x="1190578" y="1738012"/>
                    </a:cubicBezTo>
                    <a:cubicBezTo>
                      <a:pt x="1131916" y="1748560"/>
                      <a:pt x="1075810" y="1709555"/>
                      <a:pt x="1065262" y="1650893"/>
                    </a:cubicBezTo>
                    <a:lnTo>
                      <a:pt x="946038" y="987825"/>
                    </a:lnTo>
                    <a:lnTo>
                      <a:pt x="942594" y="987825"/>
                    </a:lnTo>
                    <a:lnTo>
                      <a:pt x="942594" y="1501242"/>
                    </a:lnTo>
                    <a:lnTo>
                      <a:pt x="942594" y="1845442"/>
                    </a:lnTo>
                    <a:lnTo>
                      <a:pt x="942594" y="2722978"/>
                    </a:lnTo>
                    <a:cubicBezTo>
                      <a:pt x="942594" y="2789612"/>
                      <a:pt x="888576" y="2843630"/>
                      <a:pt x="821942" y="2843630"/>
                    </a:cubicBezTo>
                    <a:lnTo>
                      <a:pt x="816225" y="2843630"/>
                    </a:lnTo>
                    <a:cubicBezTo>
                      <a:pt x="749591" y="2843630"/>
                      <a:pt x="695573" y="2789612"/>
                      <a:pt x="695573" y="2722978"/>
                    </a:cubicBezTo>
                    <a:lnTo>
                      <a:pt x="695573" y="1845442"/>
                    </a:lnTo>
                    <a:lnTo>
                      <a:pt x="584764" y="1845442"/>
                    </a:lnTo>
                    <a:lnTo>
                      <a:pt x="584764" y="2722978"/>
                    </a:lnTo>
                    <a:cubicBezTo>
                      <a:pt x="584764" y="2789612"/>
                      <a:pt x="530746" y="2843630"/>
                      <a:pt x="464112" y="2843630"/>
                    </a:cubicBezTo>
                    <a:lnTo>
                      <a:pt x="458395" y="2843630"/>
                    </a:lnTo>
                    <a:cubicBezTo>
                      <a:pt x="391761" y="2843630"/>
                      <a:pt x="337743" y="2789612"/>
                      <a:pt x="337743" y="2722978"/>
                    </a:cubicBezTo>
                    <a:lnTo>
                      <a:pt x="337743" y="1845442"/>
                    </a:lnTo>
                    <a:lnTo>
                      <a:pt x="337743" y="1845442"/>
                    </a:lnTo>
                    <a:lnTo>
                      <a:pt x="337743" y="987825"/>
                    </a:lnTo>
                    <a:lnTo>
                      <a:pt x="333380" y="987825"/>
                    </a:lnTo>
                    <a:lnTo>
                      <a:pt x="214156" y="1650893"/>
                    </a:lnTo>
                    <a:cubicBezTo>
                      <a:pt x="203608" y="1709555"/>
                      <a:pt x="147502" y="1748560"/>
                      <a:pt x="88840" y="1738012"/>
                    </a:cubicBezTo>
                    <a:cubicBezTo>
                      <a:pt x="30177" y="1727464"/>
                      <a:pt x="-8827" y="1671358"/>
                      <a:pt x="1721" y="1612696"/>
                    </a:cubicBezTo>
                    <a:lnTo>
                      <a:pt x="151558" y="779369"/>
                    </a:lnTo>
                    <a:lnTo>
                      <a:pt x="165076" y="745240"/>
                    </a:lnTo>
                    <a:lnTo>
                      <a:pt x="166159" y="739877"/>
                    </a:lnTo>
                    <a:cubicBezTo>
                      <a:pt x="193253" y="675819"/>
                      <a:pt x="256682" y="630871"/>
                      <a:pt x="330610" y="630871"/>
                    </a:cubicBezTo>
                    <a:close/>
                    <a:moveTo>
                      <a:pt x="631229" y="0"/>
                    </a:moveTo>
                    <a:cubicBezTo>
                      <a:pt x="796591" y="0"/>
                      <a:pt x="930644" y="134052"/>
                      <a:pt x="930644" y="299414"/>
                    </a:cubicBezTo>
                    <a:cubicBezTo>
                      <a:pt x="930644" y="464776"/>
                      <a:pt x="796591" y="598828"/>
                      <a:pt x="631229" y="598828"/>
                    </a:cubicBezTo>
                    <a:cubicBezTo>
                      <a:pt x="465867" y="598828"/>
                      <a:pt x="331814" y="464776"/>
                      <a:pt x="331814" y="299414"/>
                    </a:cubicBezTo>
                    <a:cubicBezTo>
                      <a:pt x="331814" y="134052"/>
                      <a:pt x="465867" y="0"/>
                      <a:pt x="631229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vert="horz" wrap="square" lIns="93252" tIns="46627" rIns="93252" bIns="4662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51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38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8" name="Freeform 118">
              <a:extLst>
                <a:ext uri="{FF2B5EF4-FFF2-40B4-BE49-F238E27FC236}">
                  <a16:creationId xmlns:a16="http://schemas.microsoft.com/office/drawing/2014/main" id="{A0E5352A-01B5-4CCA-9E80-4285AEFEE01D}"/>
                </a:ext>
              </a:extLst>
            </p:cNvPr>
            <p:cNvSpPr>
              <a:spLocks noChangeAspect="1" noEditPoints="1"/>
            </p:cNvSpPr>
            <p:nvPr/>
          </p:nvSpPr>
          <p:spPr bwMode="black">
            <a:xfrm>
              <a:off x="13493304" y="-171196"/>
              <a:ext cx="695465" cy="481075"/>
            </a:xfrm>
            <a:custGeom>
              <a:avLst/>
              <a:gdLst>
                <a:gd name="T0" fmla="*/ 40 w 80"/>
                <a:gd name="T1" fmla="*/ 0 h 56"/>
                <a:gd name="T2" fmla="*/ 0 w 80"/>
                <a:gd name="T3" fmla="*/ 28 h 56"/>
                <a:gd name="T4" fmla="*/ 40 w 80"/>
                <a:gd name="T5" fmla="*/ 56 h 56"/>
                <a:gd name="T6" fmla="*/ 80 w 80"/>
                <a:gd name="T7" fmla="*/ 28 h 56"/>
                <a:gd name="T8" fmla="*/ 40 w 80"/>
                <a:gd name="T9" fmla="*/ 0 h 56"/>
                <a:gd name="T10" fmla="*/ 40 w 80"/>
                <a:gd name="T11" fmla="*/ 48 h 56"/>
                <a:gd name="T12" fmla="*/ 20 w 80"/>
                <a:gd name="T13" fmla="*/ 28 h 56"/>
                <a:gd name="T14" fmla="*/ 40 w 80"/>
                <a:gd name="T15" fmla="*/ 8 h 56"/>
                <a:gd name="T16" fmla="*/ 60 w 80"/>
                <a:gd name="T17" fmla="*/ 28 h 56"/>
                <a:gd name="T18" fmla="*/ 40 w 80"/>
                <a:gd name="T19" fmla="*/ 48 h 56"/>
                <a:gd name="T20" fmla="*/ 52 w 80"/>
                <a:gd name="T21" fmla="*/ 28 h 56"/>
                <a:gd name="T22" fmla="*/ 40 w 80"/>
                <a:gd name="T23" fmla="*/ 40 h 56"/>
                <a:gd name="T24" fmla="*/ 28 w 80"/>
                <a:gd name="T25" fmla="*/ 28 h 56"/>
                <a:gd name="T26" fmla="*/ 40 w 80"/>
                <a:gd name="T27" fmla="*/ 16 h 56"/>
                <a:gd name="T28" fmla="*/ 52 w 80"/>
                <a:gd name="T2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56">
                  <a:moveTo>
                    <a:pt x="40" y="0"/>
                  </a:moveTo>
                  <a:cubicBezTo>
                    <a:pt x="15" y="0"/>
                    <a:pt x="0" y="28"/>
                    <a:pt x="0" y="28"/>
                  </a:cubicBezTo>
                  <a:cubicBezTo>
                    <a:pt x="0" y="28"/>
                    <a:pt x="15" y="56"/>
                    <a:pt x="40" y="56"/>
                  </a:cubicBezTo>
                  <a:cubicBezTo>
                    <a:pt x="65" y="56"/>
                    <a:pt x="80" y="28"/>
                    <a:pt x="80" y="28"/>
                  </a:cubicBezTo>
                  <a:cubicBezTo>
                    <a:pt x="80" y="28"/>
                    <a:pt x="65" y="0"/>
                    <a:pt x="40" y="0"/>
                  </a:cubicBezTo>
                  <a:close/>
                  <a:moveTo>
                    <a:pt x="40" y="48"/>
                  </a:moveTo>
                  <a:cubicBezTo>
                    <a:pt x="29" y="48"/>
                    <a:pt x="20" y="39"/>
                    <a:pt x="20" y="28"/>
                  </a:cubicBezTo>
                  <a:cubicBezTo>
                    <a:pt x="20" y="17"/>
                    <a:pt x="29" y="8"/>
                    <a:pt x="40" y="8"/>
                  </a:cubicBezTo>
                  <a:cubicBezTo>
                    <a:pt x="51" y="8"/>
                    <a:pt x="60" y="17"/>
                    <a:pt x="60" y="28"/>
                  </a:cubicBezTo>
                  <a:cubicBezTo>
                    <a:pt x="60" y="39"/>
                    <a:pt x="51" y="48"/>
                    <a:pt x="40" y="48"/>
                  </a:cubicBezTo>
                  <a:close/>
                  <a:moveTo>
                    <a:pt x="52" y="28"/>
                  </a:moveTo>
                  <a:cubicBezTo>
                    <a:pt x="52" y="35"/>
                    <a:pt x="46" y="40"/>
                    <a:pt x="40" y="40"/>
                  </a:cubicBezTo>
                  <a:cubicBezTo>
                    <a:pt x="33" y="40"/>
                    <a:pt x="28" y="35"/>
                    <a:pt x="28" y="28"/>
                  </a:cubicBezTo>
                  <a:cubicBezTo>
                    <a:pt x="28" y="22"/>
                    <a:pt x="33" y="16"/>
                    <a:pt x="40" y="16"/>
                  </a:cubicBezTo>
                  <a:cubicBezTo>
                    <a:pt x="46" y="16"/>
                    <a:pt x="52" y="22"/>
                    <a:pt x="52" y="28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3278" tIns="46639" rIns="93278" bIns="4663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Freeform 127">
            <a:extLst>
              <a:ext uri="{FF2B5EF4-FFF2-40B4-BE49-F238E27FC236}">
                <a16:creationId xmlns:a16="http://schemas.microsoft.com/office/drawing/2014/main" id="{E0B8B2FC-2A94-46CA-A503-15A3BDEBCE53}"/>
              </a:ext>
            </a:extLst>
          </p:cNvPr>
          <p:cNvSpPr>
            <a:spLocks noChangeAspect="1"/>
          </p:cNvSpPr>
          <p:nvPr/>
        </p:nvSpPr>
        <p:spPr bwMode="black">
          <a:xfrm>
            <a:off x="490355" y="2953812"/>
            <a:ext cx="4420261" cy="3429000"/>
          </a:xfrm>
          <a:custGeom>
            <a:avLst/>
            <a:gdLst>
              <a:gd name="connsiteX0" fmla="*/ 427036 w 1971675"/>
              <a:gd name="connsiteY0" fmla="*/ 1374775 h 1409700"/>
              <a:gd name="connsiteX1" fmla="*/ 1544636 w 1971675"/>
              <a:gd name="connsiteY1" fmla="*/ 1374775 h 1409700"/>
              <a:gd name="connsiteX2" fmla="*/ 1544636 w 1971675"/>
              <a:gd name="connsiteY2" fmla="*/ 1409700 h 1409700"/>
              <a:gd name="connsiteX3" fmla="*/ 427036 w 1971675"/>
              <a:gd name="connsiteY3" fmla="*/ 1409700 h 1409700"/>
              <a:gd name="connsiteX4" fmla="*/ 104775 w 1971675"/>
              <a:gd name="connsiteY4" fmla="*/ 104775 h 1409700"/>
              <a:gd name="connsiteX5" fmla="*/ 104775 w 1971675"/>
              <a:gd name="connsiteY5" fmla="*/ 1028700 h 1409700"/>
              <a:gd name="connsiteX6" fmla="*/ 761999 w 1971675"/>
              <a:gd name="connsiteY6" fmla="*/ 1028700 h 1409700"/>
              <a:gd name="connsiteX7" fmla="*/ 1198562 w 1971675"/>
              <a:gd name="connsiteY7" fmla="*/ 1028700 h 1409700"/>
              <a:gd name="connsiteX8" fmla="*/ 1879600 w 1971675"/>
              <a:gd name="connsiteY8" fmla="*/ 1028700 h 1409700"/>
              <a:gd name="connsiteX9" fmla="*/ 1879600 w 1971675"/>
              <a:gd name="connsiteY9" fmla="*/ 104775 h 1409700"/>
              <a:gd name="connsiteX10" fmla="*/ 985837 w 1971675"/>
              <a:gd name="connsiteY10" fmla="*/ 23812 h 1409700"/>
              <a:gd name="connsiteX11" fmla="*/ 957262 w 1971675"/>
              <a:gd name="connsiteY11" fmla="*/ 46831 h 1409700"/>
              <a:gd name="connsiteX12" fmla="*/ 985837 w 1971675"/>
              <a:gd name="connsiteY12" fmla="*/ 69850 h 1409700"/>
              <a:gd name="connsiteX13" fmla="*/ 1014412 w 1971675"/>
              <a:gd name="connsiteY13" fmla="*/ 46831 h 1409700"/>
              <a:gd name="connsiteX14" fmla="*/ 985837 w 1971675"/>
              <a:gd name="connsiteY14" fmla="*/ 23812 h 1409700"/>
              <a:gd name="connsiteX15" fmla="*/ 103772 w 1971675"/>
              <a:gd name="connsiteY15" fmla="*/ 0 h 1409700"/>
              <a:gd name="connsiteX16" fmla="*/ 1856372 w 1971675"/>
              <a:gd name="connsiteY16" fmla="*/ 0 h 1409700"/>
              <a:gd name="connsiteX17" fmla="*/ 1971675 w 1971675"/>
              <a:gd name="connsiteY17" fmla="*/ 103909 h 1409700"/>
              <a:gd name="connsiteX18" fmla="*/ 1971675 w 1971675"/>
              <a:gd name="connsiteY18" fmla="*/ 1027546 h 1409700"/>
              <a:gd name="connsiteX19" fmla="*/ 1856372 w 1971675"/>
              <a:gd name="connsiteY19" fmla="*/ 1143000 h 1409700"/>
              <a:gd name="connsiteX20" fmla="*/ 1277877 w 1971675"/>
              <a:gd name="connsiteY20" fmla="*/ 1143000 h 1409700"/>
              <a:gd name="connsiteX21" fmla="*/ 1198562 w 1971675"/>
              <a:gd name="connsiteY21" fmla="*/ 1143000 h 1409700"/>
              <a:gd name="connsiteX22" fmla="*/ 1198562 w 1971675"/>
              <a:gd name="connsiteY22" fmla="*/ 1212850 h 1409700"/>
              <a:gd name="connsiteX23" fmla="*/ 1198562 w 1971675"/>
              <a:gd name="connsiteY23" fmla="*/ 1258887 h 1409700"/>
              <a:gd name="connsiteX24" fmla="*/ 1452561 w 1971675"/>
              <a:gd name="connsiteY24" fmla="*/ 1258887 h 1409700"/>
              <a:gd name="connsiteX25" fmla="*/ 1544636 w 1971675"/>
              <a:gd name="connsiteY25" fmla="*/ 1374774 h 1409700"/>
              <a:gd name="connsiteX26" fmla="*/ 427036 w 1971675"/>
              <a:gd name="connsiteY26" fmla="*/ 1374774 h 1409700"/>
              <a:gd name="connsiteX27" fmla="*/ 519111 w 1971675"/>
              <a:gd name="connsiteY27" fmla="*/ 1258887 h 1409700"/>
              <a:gd name="connsiteX28" fmla="*/ 761999 w 1971675"/>
              <a:gd name="connsiteY28" fmla="*/ 1258887 h 1409700"/>
              <a:gd name="connsiteX29" fmla="*/ 761999 w 1971675"/>
              <a:gd name="connsiteY29" fmla="*/ 1212850 h 1409700"/>
              <a:gd name="connsiteX30" fmla="*/ 761999 w 1971675"/>
              <a:gd name="connsiteY30" fmla="*/ 1143000 h 1409700"/>
              <a:gd name="connsiteX31" fmla="*/ 673281 w 1971675"/>
              <a:gd name="connsiteY31" fmla="*/ 1143000 h 1409700"/>
              <a:gd name="connsiteX32" fmla="*/ 103772 w 1971675"/>
              <a:gd name="connsiteY32" fmla="*/ 1143000 h 1409700"/>
              <a:gd name="connsiteX33" fmla="*/ 0 w 1971675"/>
              <a:gd name="connsiteY33" fmla="*/ 1027546 h 1409700"/>
              <a:gd name="connsiteX34" fmla="*/ 0 w 1971675"/>
              <a:gd name="connsiteY34" fmla="*/ 103909 h 1409700"/>
              <a:gd name="connsiteX35" fmla="*/ 103772 w 1971675"/>
              <a:gd name="connsiteY35" fmla="*/ 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71675" h="1409700">
                <a:moveTo>
                  <a:pt x="427036" y="1374775"/>
                </a:moveTo>
                <a:lnTo>
                  <a:pt x="1544636" y="1374775"/>
                </a:lnTo>
                <a:lnTo>
                  <a:pt x="1544636" y="1409700"/>
                </a:lnTo>
                <a:lnTo>
                  <a:pt x="427036" y="1409700"/>
                </a:lnTo>
                <a:close/>
                <a:moveTo>
                  <a:pt x="104775" y="104775"/>
                </a:moveTo>
                <a:lnTo>
                  <a:pt x="104775" y="1028700"/>
                </a:lnTo>
                <a:lnTo>
                  <a:pt x="761999" y="1028700"/>
                </a:lnTo>
                <a:lnTo>
                  <a:pt x="1198562" y="1028700"/>
                </a:lnTo>
                <a:lnTo>
                  <a:pt x="1879600" y="1028700"/>
                </a:lnTo>
                <a:lnTo>
                  <a:pt x="1879600" y="104775"/>
                </a:lnTo>
                <a:close/>
                <a:moveTo>
                  <a:pt x="985837" y="23812"/>
                </a:moveTo>
                <a:cubicBezTo>
                  <a:pt x="970055" y="23812"/>
                  <a:pt x="957262" y="34118"/>
                  <a:pt x="957262" y="46831"/>
                </a:cubicBezTo>
                <a:cubicBezTo>
                  <a:pt x="957262" y="59544"/>
                  <a:pt x="970055" y="69850"/>
                  <a:pt x="985837" y="69850"/>
                </a:cubicBezTo>
                <a:cubicBezTo>
                  <a:pt x="1001619" y="69850"/>
                  <a:pt x="1014412" y="59544"/>
                  <a:pt x="1014412" y="46831"/>
                </a:cubicBezTo>
                <a:cubicBezTo>
                  <a:pt x="1014412" y="34118"/>
                  <a:pt x="1001619" y="23812"/>
                  <a:pt x="985837" y="23812"/>
                </a:cubicBezTo>
                <a:close/>
                <a:moveTo>
                  <a:pt x="103772" y="0"/>
                </a:moveTo>
                <a:cubicBezTo>
                  <a:pt x="1856372" y="0"/>
                  <a:pt x="1856372" y="0"/>
                  <a:pt x="1856372" y="0"/>
                </a:cubicBezTo>
                <a:cubicBezTo>
                  <a:pt x="1925554" y="0"/>
                  <a:pt x="1971675" y="46182"/>
                  <a:pt x="1971675" y="103909"/>
                </a:cubicBezTo>
                <a:lnTo>
                  <a:pt x="1971675" y="1027546"/>
                </a:lnTo>
                <a:cubicBezTo>
                  <a:pt x="1971675" y="1085273"/>
                  <a:pt x="1925554" y="1143000"/>
                  <a:pt x="1856372" y="1143000"/>
                </a:cubicBezTo>
                <a:cubicBezTo>
                  <a:pt x="1637297" y="1143000"/>
                  <a:pt x="1445606" y="1143000"/>
                  <a:pt x="1277877" y="1143000"/>
                </a:cubicBezTo>
                <a:lnTo>
                  <a:pt x="1198562" y="1143000"/>
                </a:lnTo>
                <a:lnTo>
                  <a:pt x="1198562" y="1212850"/>
                </a:lnTo>
                <a:lnTo>
                  <a:pt x="1198562" y="1258887"/>
                </a:lnTo>
                <a:lnTo>
                  <a:pt x="1452561" y="1258887"/>
                </a:lnTo>
                <a:lnTo>
                  <a:pt x="1544636" y="1374774"/>
                </a:lnTo>
                <a:lnTo>
                  <a:pt x="427036" y="1374774"/>
                </a:lnTo>
                <a:lnTo>
                  <a:pt x="519111" y="1258887"/>
                </a:lnTo>
                <a:lnTo>
                  <a:pt x="761999" y="1258887"/>
                </a:lnTo>
                <a:lnTo>
                  <a:pt x="761999" y="1212850"/>
                </a:lnTo>
                <a:lnTo>
                  <a:pt x="761999" y="1143000"/>
                </a:lnTo>
                <a:lnTo>
                  <a:pt x="673281" y="1143000"/>
                </a:lnTo>
                <a:cubicBezTo>
                  <a:pt x="103772" y="1143000"/>
                  <a:pt x="103772" y="1143000"/>
                  <a:pt x="103772" y="1143000"/>
                </a:cubicBezTo>
                <a:cubicBezTo>
                  <a:pt x="46121" y="1143000"/>
                  <a:pt x="0" y="1085273"/>
                  <a:pt x="0" y="1027546"/>
                </a:cubicBezTo>
                <a:cubicBezTo>
                  <a:pt x="0" y="103909"/>
                  <a:pt x="0" y="103909"/>
                  <a:pt x="0" y="103909"/>
                </a:cubicBezTo>
                <a:cubicBezTo>
                  <a:pt x="0" y="46182"/>
                  <a:pt x="46121" y="0"/>
                  <a:pt x="103772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73AE3-241F-4B25-9DEC-83DCF959165E}"/>
              </a:ext>
            </a:extLst>
          </p:cNvPr>
          <p:cNvSpPr txBox="1"/>
          <p:nvPr/>
        </p:nvSpPr>
        <p:spPr>
          <a:xfrm>
            <a:off x="719090" y="3713813"/>
            <a:ext cx="3899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By: (Group -7)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Abhirup Sarkar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David Jose </a:t>
            </a:r>
            <a:r>
              <a:rPr lang="en-US" sz="2000" b="1" dirty="0" err="1">
                <a:solidFill>
                  <a:schemeClr val="accent1"/>
                </a:solidFill>
              </a:rPr>
              <a:t>Paliakkara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 err="1">
                <a:solidFill>
                  <a:schemeClr val="accent1"/>
                </a:solidFill>
              </a:rPr>
              <a:t>Gadivemula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VamsiTej</a:t>
            </a:r>
            <a:endParaRPr lang="en-US" sz="2000" b="1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4167A5-DC72-4CCB-BFFE-617995677428}"/>
              </a:ext>
            </a:extLst>
          </p:cNvPr>
          <p:cNvSpPr/>
          <p:nvPr/>
        </p:nvSpPr>
        <p:spPr>
          <a:xfrm>
            <a:off x="0" y="0"/>
            <a:ext cx="12192000" cy="1278067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85000"/>
              </a:lnSpc>
              <a:defRPr/>
            </a:pPr>
            <a:r>
              <a:rPr lang="en-US" sz="2800" b="1" dirty="0"/>
              <a:t>EXPLORATORY DATA ANALYSIS ON </a:t>
            </a:r>
          </a:p>
          <a:p>
            <a:pPr lvl="0" algn="ctr">
              <a:lnSpc>
                <a:spcPct val="85000"/>
              </a:lnSpc>
              <a:defRPr/>
            </a:pPr>
            <a:r>
              <a:rPr lang="en-US" sz="2800" b="1" dirty="0"/>
              <a:t>ATTRITION DATA SET</a:t>
            </a:r>
            <a:endParaRPr lang="en-US" sz="2800" b="1" spc="-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44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D9361-D212-4CD0-9393-4E403F278B45}"/>
              </a:ext>
            </a:extLst>
          </p:cNvPr>
          <p:cNvSpPr/>
          <p:nvPr/>
        </p:nvSpPr>
        <p:spPr>
          <a:xfrm>
            <a:off x="6954424" y="1336378"/>
            <a:ext cx="3642055" cy="13013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FF8F07-AD66-CD4F-99E9-F6D2E78C2D16}"/>
              </a:ext>
            </a:extLst>
          </p:cNvPr>
          <p:cNvSpPr/>
          <p:nvPr/>
        </p:nvSpPr>
        <p:spPr>
          <a:xfrm>
            <a:off x="0" y="-73784"/>
            <a:ext cx="12192000" cy="1278067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85000"/>
              </a:lnSpc>
              <a:defRPr/>
            </a:pPr>
            <a:r>
              <a:rPr lang="en-US" sz="2800" b="1" spc="-20" dirty="0">
                <a:solidFill>
                  <a:srgbClr val="FFFFFF"/>
                </a:solidFill>
              </a:rPr>
              <a:t>EDA PROCESSES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F4F7EB2-9C56-4AC7-A281-77D47C1A66F5}"/>
              </a:ext>
            </a:extLst>
          </p:cNvPr>
          <p:cNvSpPr/>
          <p:nvPr/>
        </p:nvSpPr>
        <p:spPr>
          <a:xfrm>
            <a:off x="4669470" y="1416749"/>
            <a:ext cx="2852820" cy="1160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Understanding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6C1C4F-2632-4601-A124-F0A17F629F4A}"/>
              </a:ext>
            </a:extLst>
          </p:cNvPr>
          <p:cNvSpPr/>
          <p:nvPr/>
        </p:nvSpPr>
        <p:spPr>
          <a:xfrm>
            <a:off x="8270660" y="1406659"/>
            <a:ext cx="2853060" cy="1160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Exploration and pre-processing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9F8BF9B-B401-4E35-910F-D14D34897076}"/>
              </a:ext>
            </a:extLst>
          </p:cNvPr>
          <p:cNvSpPr/>
          <p:nvPr/>
        </p:nvSpPr>
        <p:spPr>
          <a:xfrm>
            <a:off x="1068278" y="3429000"/>
            <a:ext cx="2852820" cy="1160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Univariate Analysis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3C27019-94DC-44EC-99B5-9AF46A382F9C}"/>
              </a:ext>
            </a:extLst>
          </p:cNvPr>
          <p:cNvSpPr/>
          <p:nvPr/>
        </p:nvSpPr>
        <p:spPr>
          <a:xfrm>
            <a:off x="4669590" y="3429000"/>
            <a:ext cx="2852820" cy="1160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Bivariate Analysis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64DB61C-0771-4A2B-9FF8-FDF1D0320817}"/>
              </a:ext>
            </a:extLst>
          </p:cNvPr>
          <p:cNvSpPr/>
          <p:nvPr/>
        </p:nvSpPr>
        <p:spPr>
          <a:xfrm>
            <a:off x="8270660" y="3429000"/>
            <a:ext cx="2853062" cy="12035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Multivariate Analysis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D8358CD-53F9-45F2-BF65-4006AE8C9863}"/>
              </a:ext>
            </a:extLst>
          </p:cNvPr>
          <p:cNvSpPr/>
          <p:nvPr/>
        </p:nvSpPr>
        <p:spPr>
          <a:xfrm>
            <a:off x="6700242" y="5131994"/>
            <a:ext cx="2953058" cy="1160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Selection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C1FC42-D9EE-492C-B795-EC55E5C7147A}"/>
              </a:ext>
            </a:extLst>
          </p:cNvPr>
          <p:cNvSpPr/>
          <p:nvPr/>
        </p:nvSpPr>
        <p:spPr>
          <a:xfrm>
            <a:off x="1068278" y="1416749"/>
            <a:ext cx="2852820" cy="1160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Business Understanding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0C0E729-5B5F-4305-A111-1DE975043310}"/>
              </a:ext>
            </a:extLst>
          </p:cNvPr>
          <p:cNvSpPr/>
          <p:nvPr/>
        </p:nvSpPr>
        <p:spPr>
          <a:xfrm>
            <a:off x="2538700" y="5131994"/>
            <a:ext cx="2852820" cy="1160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5745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1A11D4-A92C-4127-A240-BB2F2E715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364913"/>
              </p:ext>
            </p:extLst>
          </p:nvPr>
        </p:nvGraphicFramePr>
        <p:xfrm>
          <a:off x="650192" y="2003005"/>
          <a:ext cx="10891615" cy="4362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547653B-C9F4-7C48-A640-B7256EA48ABB}"/>
              </a:ext>
            </a:extLst>
          </p:cNvPr>
          <p:cNvSpPr/>
          <p:nvPr/>
        </p:nvSpPr>
        <p:spPr>
          <a:xfrm>
            <a:off x="-1" y="0"/>
            <a:ext cx="12192000" cy="1203128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defRPr/>
            </a:pPr>
            <a:endParaRPr lang="en-US" sz="2800" b="1" spc="-20" dirty="0">
              <a:solidFill>
                <a:srgbClr val="FFFFFF"/>
              </a:solidFill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2800" b="1" spc="-20" dirty="0">
                <a:solidFill>
                  <a:srgbClr val="FFFFFF"/>
                </a:solidFill>
              </a:rPr>
              <a:t>TOP 5 VARIABLES HAVING MAXIMUM CORRELATION WITH ATTRITION </a:t>
            </a:r>
          </a:p>
          <a:p>
            <a:pPr algn="ctr">
              <a:lnSpc>
                <a:spcPct val="85000"/>
              </a:lnSpc>
              <a:defRPr/>
            </a:pPr>
            <a:endParaRPr lang="en-US" sz="2800" b="1" spc="-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58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ABF905B-0C41-4E43-9E3B-9200762B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" y="994263"/>
            <a:ext cx="5527143" cy="486947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7C4B2-EDC3-4DAE-B155-25FBF989D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97" y="946649"/>
            <a:ext cx="6654347" cy="490121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529022-A006-49BE-B70A-3D22F43BE2FF}"/>
              </a:ext>
            </a:extLst>
          </p:cNvPr>
          <p:cNvSpPr/>
          <p:nvPr/>
        </p:nvSpPr>
        <p:spPr>
          <a:xfrm>
            <a:off x="0" y="5847866"/>
            <a:ext cx="5537651" cy="994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distribution of the employees with Attrition = 0 and Attrition = 1 using boxplot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C24EC5-A62A-4A6A-B497-10B69D1FEC04}"/>
              </a:ext>
            </a:extLst>
          </p:cNvPr>
          <p:cNvSpPr/>
          <p:nvPr/>
        </p:nvSpPr>
        <p:spPr>
          <a:xfrm>
            <a:off x="5537651" y="5847866"/>
            <a:ext cx="6649094" cy="978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Bar chart of count of employees with attrition = 1 and attrition =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BE4D-B164-475E-BCAB-8C94A7468C6B}"/>
              </a:ext>
            </a:extLst>
          </p:cNvPr>
          <p:cNvSpPr/>
          <p:nvPr/>
        </p:nvSpPr>
        <p:spPr>
          <a:xfrm>
            <a:off x="0" y="-21434"/>
            <a:ext cx="12192000" cy="1055613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2800" b="1" spc="-20" dirty="0">
                <a:solidFill>
                  <a:srgbClr val="FFFFFF"/>
                </a:solidFill>
              </a:rPr>
              <a:t>Age Vs Attrition Bi-Variate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8547354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275348-217E-48FA-AA30-A246BE4963D4}"/>
              </a:ext>
            </a:extLst>
          </p:cNvPr>
          <p:cNvSpPr txBox="1"/>
          <p:nvPr/>
        </p:nvSpPr>
        <p:spPr>
          <a:xfrm>
            <a:off x="28135" y="6202659"/>
            <a:ext cx="573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KDE plot for univariate analysis of monthly income </a:t>
            </a:r>
          </a:p>
          <a:p>
            <a:pPr algn="ctr"/>
            <a:r>
              <a:rPr lang="en-US" dirty="0"/>
              <a:t>among 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64AB5-F405-4155-97AC-DF59590B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618" y="949868"/>
            <a:ext cx="6452382" cy="521416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2F4DBDF-2AFA-4820-9E2B-10CE054E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868"/>
            <a:ext cx="5739618" cy="521416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78F3F8-CB74-4952-ABA8-89BAD7B992D2}"/>
              </a:ext>
            </a:extLst>
          </p:cNvPr>
          <p:cNvSpPr txBox="1"/>
          <p:nvPr/>
        </p:nvSpPr>
        <p:spPr>
          <a:xfrm>
            <a:off x="6096000" y="615362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Scatter plot for bivariate analysis of age vs monthly incomes among employees who left the organization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EFC80-5A9E-3A45-A112-B3AD2FC4C1A3}"/>
              </a:ext>
            </a:extLst>
          </p:cNvPr>
          <p:cNvSpPr txBox="1"/>
          <p:nvPr/>
        </p:nvSpPr>
        <p:spPr>
          <a:xfrm>
            <a:off x="5303520" y="2926080"/>
            <a:ext cx="18473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888DDA-B2B8-E14F-9A17-C59B2630C029}"/>
              </a:ext>
            </a:extLst>
          </p:cNvPr>
          <p:cNvSpPr/>
          <p:nvPr/>
        </p:nvSpPr>
        <p:spPr>
          <a:xfrm>
            <a:off x="0" y="12809"/>
            <a:ext cx="12192000" cy="937059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3200" dirty="0"/>
              <a:t>Monthly </a:t>
            </a:r>
            <a:r>
              <a:rPr lang="en-US" sz="2800" dirty="0"/>
              <a:t>income</a:t>
            </a:r>
            <a:r>
              <a:rPr lang="en-US" sz="3200" dirty="0"/>
              <a:t> vs Attrition correlation analysis</a:t>
            </a:r>
          </a:p>
          <a:p>
            <a:pPr algn="ctr">
              <a:lnSpc>
                <a:spcPct val="85000"/>
              </a:lnSpc>
              <a:defRPr/>
            </a:pPr>
            <a:endParaRPr lang="en-US" sz="2800" b="1" spc="-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715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6FE20-2DBB-4554-B28E-FF1CEBC7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89" y="1237957"/>
            <a:ext cx="5418329" cy="3968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1DE4E-E741-4B1F-AA9E-33A670DFB085}"/>
              </a:ext>
            </a:extLst>
          </p:cNvPr>
          <p:cNvSpPr txBox="1"/>
          <p:nvPr/>
        </p:nvSpPr>
        <p:spPr>
          <a:xfrm>
            <a:off x="5556738" y="4190446"/>
            <a:ext cx="6049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Cross matrix distribution of the percentages of people working over time within different attrition levels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B5664-B9CF-4B89-B160-CB0345D816AE}"/>
              </a:ext>
            </a:extLst>
          </p:cNvPr>
          <p:cNvSpPr txBox="1"/>
          <p:nvPr/>
        </p:nvSpPr>
        <p:spPr>
          <a:xfrm>
            <a:off x="168812" y="5459998"/>
            <a:ext cx="5669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kern="0" dirty="0">
                <a:solidFill>
                  <a:prstClr val="white"/>
                </a:solidFill>
                <a:latin typeface="Palatino Linotype" panose="02040502050505030304"/>
              </a:rPr>
              <a:t>Count plot distribution of employees working overtime within different attrition levels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5D2C2-2E80-48D7-A567-17FB52646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40" y="1211409"/>
            <a:ext cx="6870560" cy="27251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CF519A-8549-9B40-B48C-A16AD18F3FCB}"/>
              </a:ext>
            </a:extLst>
          </p:cNvPr>
          <p:cNvSpPr/>
          <p:nvPr/>
        </p:nvSpPr>
        <p:spPr>
          <a:xfrm>
            <a:off x="-96888" y="0"/>
            <a:ext cx="12288887" cy="1237957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2800" dirty="0"/>
              <a:t>Overtime VS Attrition</a:t>
            </a:r>
            <a:endParaRPr lang="en-US" sz="2800" b="1" spc="-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522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89768-AF05-49CA-9052-0E48D60DD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1099"/>
            <a:ext cx="5372100" cy="442071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60557F-4907-4369-A8EB-86E20985B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181098"/>
            <a:ext cx="6819900" cy="25551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895060-446B-4337-8A0F-E2B00D36ACA4}"/>
              </a:ext>
            </a:extLst>
          </p:cNvPr>
          <p:cNvSpPr/>
          <p:nvPr/>
        </p:nvSpPr>
        <p:spPr>
          <a:xfrm>
            <a:off x="0" y="5601811"/>
            <a:ext cx="5444578" cy="1203128"/>
          </a:xfrm>
          <a:prstGeom prst="rect">
            <a:avLst/>
          </a:prstGeom>
          <a:noFill/>
          <a:ln w="15875" cap="flat" cmpd="sng" algn="ctr">
            <a:solidFill>
              <a:srgbClr val="5FA53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Count plot distribution of employees working under different travel frequency modes within different attrition levels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751DD-1D03-4B4F-994A-9D7C2CFB6A2B}"/>
              </a:ext>
            </a:extLst>
          </p:cNvPr>
          <p:cNvSpPr/>
          <p:nvPr/>
        </p:nvSpPr>
        <p:spPr>
          <a:xfrm>
            <a:off x="5561428" y="4067460"/>
            <a:ext cx="5987972" cy="1203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 matrix distribution of the percentages of people working under different travel frequency modes within different attrition levels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76ECF8-6AD2-054E-9DC5-FDA2AFDD8E21}"/>
              </a:ext>
            </a:extLst>
          </p:cNvPr>
          <p:cNvSpPr/>
          <p:nvPr/>
        </p:nvSpPr>
        <p:spPr>
          <a:xfrm>
            <a:off x="0" y="0"/>
            <a:ext cx="12192000" cy="1203128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Travel Vs Attrition</a:t>
            </a:r>
          </a:p>
          <a:p>
            <a:pPr algn="ctr">
              <a:lnSpc>
                <a:spcPct val="85000"/>
              </a:lnSpc>
              <a:defRPr/>
            </a:pPr>
            <a:endParaRPr lang="en-US" sz="2800" b="1" spc="-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481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C4BEB-D90D-46DA-BE8F-6865391A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3475"/>
            <a:ext cx="5592932" cy="44683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2B5E2E-5AB0-4F7F-B7E6-BE989422AC65}"/>
              </a:ext>
            </a:extLst>
          </p:cNvPr>
          <p:cNvSpPr/>
          <p:nvPr/>
        </p:nvSpPr>
        <p:spPr>
          <a:xfrm>
            <a:off x="1" y="5654872"/>
            <a:ext cx="5592931" cy="1203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Count plot distribution of employees among different degrees of job involvement within different attrition levels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5BF336-22F6-433A-A685-A33DEEDE4F59}"/>
              </a:ext>
            </a:extLst>
          </p:cNvPr>
          <p:cNvSpPr/>
          <p:nvPr/>
        </p:nvSpPr>
        <p:spPr>
          <a:xfrm>
            <a:off x="5848246" y="4473660"/>
            <a:ext cx="6088440" cy="1203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 matrix distribution of employees among different degrees of job involvement within different attrition levels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19A29-E0EB-7B4B-A9D3-1306A450A3FE}"/>
              </a:ext>
            </a:extLst>
          </p:cNvPr>
          <p:cNvSpPr/>
          <p:nvPr/>
        </p:nvSpPr>
        <p:spPr>
          <a:xfrm>
            <a:off x="0" y="-45578"/>
            <a:ext cx="12192000" cy="1226789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Job Involvement Vs Attrition</a:t>
            </a:r>
          </a:p>
          <a:p>
            <a:pPr algn="ctr">
              <a:lnSpc>
                <a:spcPct val="85000"/>
              </a:lnSpc>
              <a:defRPr/>
            </a:pPr>
            <a:endParaRPr lang="en-US" sz="2800" b="1" spc="-2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1F77E-6D19-BD49-968C-4E7519E9D4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2" t="13075" r="6724" b="17324"/>
          <a:stretch/>
        </p:blipFill>
        <p:spPr>
          <a:xfrm>
            <a:off x="5592932" y="1181211"/>
            <a:ext cx="6599068" cy="27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909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C2796D-013D-4A40-B7FC-CD0BB1338DDF}"/>
              </a:ext>
            </a:extLst>
          </p:cNvPr>
          <p:cNvSpPr txBox="1"/>
          <p:nvPr/>
        </p:nvSpPr>
        <p:spPr>
          <a:xfrm>
            <a:off x="1348720" y="2078462"/>
            <a:ext cx="111275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THANK YOU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580C76-6557-3341-976C-F706A22435AE}"/>
              </a:ext>
            </a:extLst>
          </p:cNvPr>
          <p:cNvSpPr/>
          <p:nvPr/>
        </p:nvSpPr>
        <p:spPr>
          <a:xfrm>
            <a:off x="0" y="14068"/>
            <a:ext cx="12192000" cy="1203128"/>
          </a:xfrm>
          <a:prstGeom prst="rect">
            <a:avLst/>
          </a:prstGeom>
          <a:solidFill>
            <a:srgbClr val="0045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defRPr/>
            </a:pPr>
            <a:endParaRPr lang="en-US" sz="2800" b="1" spc="-2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153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252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Palatino Linotype</vt:lpstr>
      <vt:lpstr>Segoe UI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Abhirup</dc:creator>
  <cp:lastModifiedBy>Gadivemula Vamsitej</cp:lastModifiedBy>
  <cp:revision>17</cp:revision>
  <dcterms:created xsi:type="dcterms:W3CDTF">2020-11-20T15:52:07Z</dcterms:created>
  <dcterms:modified xsi:type="dcterms:W3CDTF">2020-11-20T21:28:00Z</dcterms:modified>
</cp:coreProperties>
</file>