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98" r:id="rId5"/>
    <p:sldId id="304" r:id="rId6"/>
    <p:sldId id="261" r:id="rId7"/>
    <p:sldId id="262" r:id="rId8"/>
    <p:sldId id="303" r:id="rId9"/>
    <p:sldId id="265" r:id="rId10"/>
    <p:sldId id="293" r:id="rId11"/>
    <p:sldId id="295" r:id="rId12"/>
    <p:sldId id="296" r:id="rId13"/>
    <p:sldId id="280" r:id="rId14"/>
    <p:sldId id="297" r:id="rId15"/>
    <p:sldId id="299" r:id="rId16"/>
    <p:sldId id="300" r:id="rId17"/>
    <p:sldId id="301" r:id="rId18"/>
    <p:sldId id="302" r:id="rId19"/>
    <p:sldId id="274" r:id="rId20"/>
    <p:sldId id="294"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47" autoAdjust="0"/>
  </p:normalViewPr>
  <p:slideViewPr>
    <p:cSldViewPr snapToGrid="0">
      <p:cViewPr varScale="1">
        <p:scale>
          <a:sx n="59" d="100"/>
          <a:sy n="59" d="100"/>
        </p:scale>
        <p:origin x="12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Areti" userId="1a59cb4da58f550b" providerId="LiveId" clId="{CE620798-488D-4673-9444-C8B720415E5D}"/>
    <pc:docChg chg="modSld sldOrd">
      <pc:chgData name="Divya Areti" userId="1a59cb4da58f550b" providerId="LiveId" clId="{CE620798-488D-4673-9444-C8B720415E5D}" dt="2023-12-06T22:05:46.493" v="5"/>
      <pc:docMkLst>
        <pc:docMk/>
      </pc:docMkLst>
      <pc:sldChg chg="ord">
        <pc:chgData name="Divya Areti" userId="1a59cb4da58f550b" providerId="LiveId" clId="{CE620798-488D-4673-9444-C8B720415E5D}" dt="2023-12-06T22:05:46.493" v="5"/>
        <pc:sldMkLst>
          <pc:docMk/>
          <pc:sldMk cId="3410284632" sldId="274"/>
        </pc:sldMkLst>
      </pc:sldChg>
      <pc:sldChg chg="modSp mod">
        <pc:chgData name="Divya Areti" userId="1a59cb4da58f550b" providerId="LiveId" clId="{CE620798-488D-4673-9444-C8B720415E5D}" dt="2023-12-06T22:05:28.552" v="3" actId="5793"/>
        <pc:sldMkLst>
          <pc:docMk/>
          <pc:sldMk cId="4283200835" sldId="296"/>
        </pc:sldMkLst>
        <pc:spChg chg="mod">
          <ac:chgData name="Divya Areti" userId="1a59cb4da58f550b" providerId="LiveId" clId="{CE620798-488D-4673-9444-C8B720415E5D}" dt="2023-12-06T22:05:28.552" v="3" actId="5793"/>
          <ac:spMkLst>
            <pc:docMk/>
            <pc:sldMk cId="4283200835" sldId="296"/>
            <ac:spMk id="3" creationId="{9E63B676-DA75-8EAF-F73F-C5AE64EBA4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DEC8-9B9D-D32C-0C98-B9580A059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2E9672-294C-043A-ED10-B1A98AD89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540669-53FC-AE88-B496-318B13F33813}"/>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6A40AD1D-987D-D85F-E288-49B5578CE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471BD-DB5C-4566-E01C-73261B417CA3}"/>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142544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9DCB-8C2F-22BC-A1B3-6DADD708F0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AC606A-F90B-7FB9-A23A-C3EAC55FF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6C658-2AB2-5AAB-2383-ADF1ABA2B517}"/>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3B07462A-0C3F-71CE-D2EB-3F675F939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AC8B5-8EEF-6C29-EA0B-E32F10F44D79}"/>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425011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FB1A2-A50A-BDD4-3038-7F5CC2014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AE0AC-179B-F529-7307-CF7917092C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17F35-142E-3E49-FE3A-BCE904500315}"/>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BEC352E5-2651-18EE-0A85-16CCDDB2B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E19A3-01C7-B9C7-A564-92B59239E9CB}"/>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190817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8660-05E6-0AA8-CAFB-6FB34D9FAE6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63F122-75C6-0B6D-FF3D-0CA1985D12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BA139-4E94-6D75-263A-C7AE38EC45F8}"/>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1FC187F3-5288-D5C0-59FB-8DB981305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C29A2-CD39-4E62-7F27-C3B363BAD3BC}"/>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375220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6B89-E0B6-BAD8-3A28-464179B92E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BC75CB-DF39-8FA4-A95C-E7992580A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7B204-D218-1E31-92C5-4EEE7F92BD31}"/>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1C5BB6B3-4F9D-A823-AC30-46C36DF52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EECEC-03C8-3C95-89DF-265E40032A34}"/>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258728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C464-673C-C854-0BAF-2E3DB0339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3D5D0F-825C-B8DA-8D11-804198BE0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FE4339-5458-13BA-6E9F-CE93268D9406}"/>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9C7F1391-B2B0-E886-01E4-8F4AADEF9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A5965-8866-491A-0F77-E686E1E044BD}"/>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45885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0BA4-E0E2-7F4E-62A8-E62A367F36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C9968-6958-BFEC-3836-B9253E615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CD7B65-2B06-1084-242E-40AE664A9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7137B4-8EA2-43A7-6FA3-6B6752C14D1F}"/>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6" name="Footer Placeholder 5">
            <a:extLst>
              <a:ext uri="{FF2B5EF4-FFF2-40B4-BE49-F238E27FC236}">
                <a16:creationId xmlns:a16="http://schemas.microsoft.com/office/drawing/2014/main" id="{9ED061B1-A9FA-83EC-2DB8-CFAD730732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7B56CC-D553-7B6D-B256-54A5C66D0D35}"/>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93465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6C95-76E8-D264-0A71-8AC4A77F2D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D1EBEC-51E4-02B6-F97F-2C0D2584B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4C777-2A12-001E-9069-F55145524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AD7A9E-4DEF-D04B-3D24-0DFC409F7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FBAE6-5B02-04CB-EF12-B17058660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03AE29-72DD-CE23-88D5-6525B775FB2C}"/>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8" name="Footer Placeholder 7">
            <a:extLst>
              <a:ext uri="{FF2B5EF4-FFF2-40B4-BE49-F238E27FC236}">
                <a16:creationId xmlns:a16="http://schemas.microsoft.com/office/drawing/2014/main" id="{DECD7473-9C7B-2D86-DB9C-025166E887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C7866D-DB62-5DDB-CEC4-2C0D21D92248}"/>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304839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80ED-8214-9D65-A8CB-F535D956F9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6037A4-1205-01E3-6B03-49B26E13E675}"/>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4" name="Footer Placeholder 3">
            <a:extLst>
              <a:ext uri="{FF2B5EF4-FFF2-40B4-BE49-F238E27FC236}">
                <a16:creationId xmlns:a16="http://schemas.microsoft.com/office/drawing/2014/main" id="{DFC5DD67-A283-169A-D834-76A6EB0F23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2B82F4-2148-4004-A02B-01D9C49C8174}"/>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413760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4C60D7-227A-E63F-23CC-32EE6699589E}"/>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3" name="Footer Placeholder 2">
            <a:extLst>
              <a:ext uri="{FF2B5EF4-FFF2-40B4-BE49-F238E27FC236}">
                <a16:creationId xmlns:a16="http://schemas.microsoft.com/office/drawing/2014/main" id="{6F0B1C92-475A-4D57-C858-1FD2A00C58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D51488-55AD-8F07-E963-631FB16207C7}"/>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144536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9693-B779-DFB2-6B0A-455617B1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CADA57-7253-A4B8-EF20-8B767B37E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61D2FA-10C7-8554-BEBF-22543E58F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89E55-B0D9-5FF1-C490-EFCC1A250AF0}"/>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6" name="Footer Placeholder 5">
            <a:extLst>
              <a:ext uri="{FF2B5EF4-FFF2-40B4-BE49-F238E27FC236}">
                <a16:creationId xmlns:a16="http://schemas.microsoft.com/office/drawing/2014/main" id="{11BF7498-7B61-818F-01EC-D33BC81D8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F105C-04CC-9DEA-EF35-34C370EA9506}"/>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8504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9327-98A8-FBEC-8199-E062FB2EC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33B958-42E1-6D35-312D-E8A1F326E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E7CD0E-B588-EF46-9097-9C6A135D9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9B670-6583-1061-B2AF-6B612E5F56B8}"/>
              </a:ext>
            </a:extLst>
          </p:cNvPr>
          <p:cNvSpPr>
            <a:spLocks noGrp="1"/>
          </p:cNvSpPr>
          <p:nvPr>
            <p:ph type="dt" sz="half" idx="10"/>
          </p:nvPr>
        </p:nvSpPr>
        <p:spPr/>
        <p:txBody>
          <a:bodyPr/>
          <a:lstStyle/>
          <a:p>
            <a:fld id="{430D27F4-E75A-44FA-AF52-654A53BE6683}" type="datetimeFigureOut">
              <a:rPr lang="en-IN" smtClean="0"/>
              <a:t>09-12-2023</a:t>
            </a:fld>
            <a:endParaRPr lang="en-IN"/>
          </a:p>
        </p:txBody>
      </p:sp>
      <p:sp>
        <p:nvSpPr>
          <p:cNvPr id="6" name="Footer Placeholder 5">
            <a:extLst>
              <a:ext uri="{FF2B5EF4-FFF2-40B4-BE49-F238E27FC236}">
                <a16:creationId xmlns:a16="http://schemas.microsoft.com/office/drawing/2014/main" id="{485F1365-16E8-6290-5515-2D7352E83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DF247-8B4C-E623-A4B5-B8C66BDA1CCE}"/>
              </a:ext>
            </a:extLst>
          </p:cNvPr>
          <p:cNvSpPr>
            <a:spLocks noGrp="1"/>
          </p:cNvSpPr>
          <p:nvPr>
            <p:ph type="sldNum" sz="quarter" idx="12"/>
          </p:nvPr>
        </p:nvSpPr>
        <p:spPr/>
        <p:txBody>
          <a:bodyPr/>
          <a:lstStyle/>
          <a:p>
            <a:fld id="{E542FF62-9569-45EF-BF6B-55D654CD83A9}" type="slidenum">
              <a:rPr lang="en-IN" smtClean="0"/>
              <a:t>‹#›</a:t>
            </a:fld>
            <a:endParaRPr lang="en-IN"/>
          </a:p>
        </p:txBody>
      </p:sp>
    </p:spTree>
    <p:extLst>
      <p:ext uri="{BB962C8B-B14F-4D97-AF65-F5344CB8AC3E}">
        <p14:creationId xmlns:p14="http://schemas.microsoft.com/office/powerpoint/2010/main" val="189552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89D7C-0E46-F39F-D302-D32BEF705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89E905-8CBA-8312-999B-E2C4B1D45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1DA36-8A7F-EABE-BB10-DC7A57AE4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D27F4-E75A-44FA-AF52-654A53BE6683}" type="datetimeFigureOut">
              <a:rPr lang="en-IN" smtClean="0"/>
              <a:t>09-12-2023</a:t>
            </a:fld>
            <a:endParaRPr lang="en-IN"/>
          </a:p>
        </p:txBody>
      </p:sp>
      <p:sp>
        <p:nvSpPr>
          <p:cNvPr id="5" name="Footer Placeholder 4">
            <a:extLst>
              <a:ext uri="{FF2B5EF4-FFF2-40B4-BE49-F238E27FC236}">
                <a16:creationId xmlns:a16="http://schemas.microsoft.com/office/drawing/2014/main" id="{2153D03C-B475-2403-40C3-959A640C9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1B92B-D24F-8CC5-48EB-F38F3C074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2FF62-9569-45EF-BF6B-55D654CD83A9}" type="slidenum">
              <a:rPr lang="en-IN" smtClean="0"/>
              <a:t>‹#›</a:t>
            </a:fld>
            <a:endParaRPr lang="en-IN"/>
          </a:p>
        </p:txBody>
      </p:sp>
    </p:spTree>
    <p:extLst>
      <p:ext uri="{BB962C8B-B14F-4D97-AF65-F5344CB8AC3E}">
        <p14:creationId xmlns:p14="http://schemas.microsoft.com/office/powerpoint/2010/main" val="3122738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ink.springer.com/article/10.1007/s10729-018-9459-1" TargetMode="External"/><Relationship Id="rId2" Type="http://schemas.openxmlformats.org/officeDocument/2006/relationships/hyperlink" Target="https://www.sciencedirect.com/science/article/pii/S1877050923004076" TargetMode="External"/><Relationship Id="rId1" Type="http://schemas.openxmlformats.org/officeDocument/2006/relationships/slideLayout" Target="../slideLayouts/slideLayout7.xml"/><Relationship Id="rId4" Type="http://schemas.openxmlformats.org/officeDocument/2006/relationships/hyperlink" Target="https://scholar.google.com/scholar_lookup?title=Appointment%20Scheduling%20Problem%20in%20Complexity%20Systems%20of%20the%20Healthcare%20Services%3A%20A%20Comprehensive%20Review&amp;publication_year=2022&amp;author=A.%20Ala&amp;author=F.%20Che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57CA-1B80-6EF3-DC79-A1FD93597917}"/>
              </a:ext>
            </a:extLst>
          </p:cNvPr>
          <p:cNvSpPr>
            <a:spLocks noGrp="1"/>
          </p:cNvSpPr>
          <p:nvPr>
            <p:ph type="ctrTitle"/>
          </p:nvPr>
        </p:nvSpPr>
        <p:spPr>
          <a:xfrm>
            <a:off x="1175208" y="800101"/>
            <a:ext cx="10003331" cy="2628900"/>
          </a:xfrm>
        </p:spPr>
        <p:txBody>
          <a:bodyPr/>
          <a:lstStyle/>
          <a:p>
            <a:r>
              <a:rPr lang="en-IN" dirty="0">
                <a:latin typeface="Algerian" panose="04020705040A02060702" pitchFamily="82" charset="0"/>
              </a:rPr>
              <a:t>Online Doctor Appointment System</a:t>
            </a:r>
          </a:p>
        </p:txBody>
      </p:sp>
      <p:sp>
        <p:nvSpPr>
          <p:cNvPr id="3" name="Subtitle 2">
            <a:extLst>
              <a:ext uri="{FF2B5EF4-FFF2-40B4-BE49-F238E27FC236}">
                <a16:creationId xmlns:a16="http://schemas.microsoft.com/office/drawing/2014/main" id="{7E0011F0-62DF-373E-98E3-6DCDAFC1636B}"/>
              </a:ext>
            </a:extLst>
          </p:cNvPr>
          <p:cNvSpPr>
            <a:spLocks noGrp="1"/>
          </p:cNvSpPr>
          <p:nvPr>
            <p:ph type="subTitle" idx="1"/>
          </p:nvPr>
        </p:nvSpPr>
        <p:spPr>
          <a:xfrm>
            <a:off x="1386337" y="4389119"/>
            <a:ext cx="4305803" cy="2063293"/>
          </a:xfrm>
        </p:spPr>
        <p:txBody>
          <a:bodyPr>
            <a:normAutofit/>
          </a:bodyPr>
          <a:lstStyle/>
          <a:p>
            <a:pPr algn="l"/>
            <a:r>
              <a:rPr lang="en-IN" sz="5100" b="1" dirty="0">
                <a:latin typeface="Times New Roman" panose="02020603050405020304" pitchFamily="18" charset="0"/>
                <a:cs typeface="Times New Roman" panose="02020603050405020304" pitchFamily="18" charset="0"/>
              </a:rPr>
              <a:t>Presented By</a:t>
            </a:r>
          </a:p>
          <a:p>
            <a:pPr algn="l"/>
            <a:r>
              <a:rPr lang="en-IN" sz="2800" dirty="0">
                <a:latin typeface="Times New Roman" panose="02020603050405020304" pitchFamily="18" charset="0"/>
                <a:cs typeface="Times New Roman" panose="02020603050405020304" pitchFamily="18" charset="0"/>
              </a:rPr>
              <a:t>TEAM ACS</a:t>
            </a:r>
          </a:p>
          <a:p>
            <a:pPr algn="l"/>
            <a:endParaRPr lang="en-IN" sz="51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sz="24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43930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3BBF-15C1-7653-0664-6937178C75B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 of views</a:t>
            </a:r>
          </a:p>
        </p:txBody>
      </p:sp>
      <p:sp>
        <p:nvSpPr>
          <p:cNvPr id="3" name="Content Placeholder 2">
            <a:extLst>
              <a:ext uri="{FF2B5EF4-FFF2-40B4-BE49-F238E27FC236}">
                <a16:creationId xmlns:a16="http://schemas.microsoft.com/office/drawing/2014/main" id="{FA8D627A-4110-571D-7674-A1FA88FEA269}"/>
              </a:ext>
            </a:extLst>
          </p:cNvPr>
          <p:cNvSpPr>
            <a:spLocks noGrp="1"/>
          </p:cNvSpPr>
          <p:nvPr>
            <p:ph sz="half" idx="1"/>
          </p:nvPr>
        </p:nvSpPr>
        <p:spPr/>
        <p:txBody>
          <a:bodyPr/>
          <a:lstStyle/>
          <a:p>
            <a:pPr marL="0" indent="0">
              <a:buNone/>
            </a:pPr>
            <a:r>
              <a:rPr lang="en-US" b="1" dirty="0"/>
              <a:t>Patient </a:t>
            </a:r>
          </a:p>
          <a:p>
            <a:r>
              <a:rPr lang="en-US" dirty="0"/>
              <a:t>Registration &amp; login</a:t>
            </a:r>
          </a:p>
          <a:p>
            <a:r>
              <a:rPr lang="en-US" dirty="0"/>
              <a:t>Select Doctors</a:t>
            </a:r>
          </a:p>
          <a:p>
            <a:r>
              <a:rPr lang="en-US" dirty="0"/>
              <a:t>Book Appointment</a:t>
            </a:r>
          </a:p>
          <a:p>
            <a:r>
              <a:rPr lang="en-US" dirty="0"/>
              <a:t>Attend Appointment</a:t>
            </a:r>
          </a:p>
          <a:p>
            <a:r>
              <a:rPr lang="en-US" dirty="0"/>
              <a:t>View list of previous Appointment</a:t>
            </a:r>
          </a:p>
        </p:txBody>
      </p:sp>
      <p:sp>
        <p:nvSpPr>
          <p:cNvPr id="4" name="Content Placeholder 3">
            <a:extLst>
              <a:ext uri="{FF2B5EF4-FFF2-40B4-BE49-F238E27FC236}">
                <a16:creationId xmlns:a16="http://schemas.microsoft.com/office/drawing/2014/main" id="{B2F5AB0D-0D45-AF6C-32AA-0248799B4016}"/>
              </a:ext>
            </a:extLst>
          </p:cNvPr>
          <p:cNvSpPr>
            <a:spLocks noGrp="1"/>
          </p:cNvSpPr>
          <p:nvPr>
            <p:ph sz="half" idx="2"/>
          </p:nvPr>
        </p:nvSpPr>
        <p:spPr/>
        <p:txBody>
          <a:bodyPr/>
          <a:lstStyle/>
          <a:p>
            <a:pPr marL="0" indent="0">
              <a:buNone/>
            </a:pPr>
            <a:r>
              <a:rPr lang="en-US" b="1" dirty="0"/>
              <a:t>Doctor</a:t>
            </a:r>
          </a:p>
          <a:p>
            <a:r>
              <a:rPr lang="en-US" dirty="0"/>
              <a:t>Login into the application</a:t>
            </a:r>
          </a:p>
          <a:p>
            <a:r>
              <a:rPr lang="en-US" dirty="0"/>
              <a:t>View the patient records</a:t>
            </a:r>
          </a:p>
          <a:p>
            <a:r>
              <a:rPr lang="en-US" dirty="0"/>
              <a:t>Attend the appointment</a:t>
            </a:r>
          </a:p>
          <a:p>
            <a:r>
              <a:rPr lang="en-US" dirty="0"/>
              <a:t>Update the Patient Record</a:t>
            </a:r>
          </a:p>
          <a:p>
            <a:pPr marL="0" indent="0">
              <a:buNone/>
            </a:pPr>
            <a:endParaRPr lang="en-US" dirty="0"/>
          </a:p>
        </p:txBody>
      </p:sp>
    </p:spTree>
    <p:extLst>
      <p:ext uri="{BB962C8B-B14F-4D97-AF65-F5344CB8AC3E}">
        <p14:creationId xmlns:p14="http://schemas.microsoft.com/office/powerpoint/2010/main" val="152006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2C56F8-7400-5122-CF98-AF5FB186CA37}"/>
              </a:ext>
            </a:extLst>
          </p:cNvPr>
          <p:cNvSpPr>
            <a:spLocks noGrp="1"/>
          </p:cNvSpPr>
          <p:nvPr>
            <p:ph type="ctrTitle"/>
          </p:nvPr>
        </p:nvSpPr>
        <p:spPr>
          <a:xfrm>
            <a:off x="1074420" y="731521"/>
            <a:ext cx="9593580" cy="320039"/>
          </a:xfrm>
        </p:spPr>
        <p:txBody>
          <a:bodyPr>
            <a:normAutofit fontScale="90000"/>
          </a:bodyPr>
          <a:lstStyle/>
          <a:p>
            <a:pPr algn="l"/>
            <a:r>
              <a:rPr lang="en-US" dirty="0">
                <a:latin typeface="Times New Roman" panose="02020603050405020304" pitchFamily="18" charset="0"/>
                <a:cs typeface="Times New Roman" panose="02020603050405020304" pitchFamily="18" charset="0"/>
              </a:rPr>
              <a:t>Navigation </a:t>
            </a:r>
          </a:p>
        </p:txBody>
      </p:sp>
      <p:sp>
        <p:nvSpPr>
          <p:cNvPr id="6" name="Subtitle 5">
            <a:extLst>
              <a:ext uri="{FF2B5EF4-FFF2-40B4-BE49-F238E27FC236}">
                <a16:creationId xmlns:a16="http://schemas.microsoft.com/office/drawing/2014/main" id="{E73FBC31-A02B-4873-1FDF-E0E45EC6E320}"/>
              </a:ext>
            </a:extLst>
          </p:cNvPr>
          <p:cNvSpPr>
            <a:spLocks noGrp="1"/>
          </p:cNvSpPr>
          <p:nvPr>
            <p:ph type="subTitle" idx="1"/>
          </p:nvPr>
        </p:nvSpPr>
        <p:spPr>
          <a:xfrm>
            <a:off x="674370" y="1165860"/>
            <a:ext cx="10664190" cy="5349240"/>
          </a:xfrm>
        </p:spPr>
        <p:txBody>
          <a:bodyPr>
            <a:no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User Registration and Login:</a:t>
            </a:r>
            <a:endParaRPr lang="en-US" b="0" i="0" dirty="0">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US" b="0" i="0" dirty="0">
                <a:effectLst/>
                <a:latin typeface="Times New Roman" panose="02020603050405020304" pitchFamily="18" charset="0"/>
                <a:cs typeface="Times New Roman" panose="02020603050405020304" pitchFamily="18" charset="0"/>
              </a:rPr>
              <a:t>User enters their credentials (username and password) on the login page.</a:t>
            </a:r>
          </a:p>
          <a:p>
            <a:pPr marL="1143000" lvl="2" indent="-228600" algn="l">
              <a:buFont typeface="+mj-lt"/>
              <a:buAutoNum type="arabicPeriod"/>
            </a:pPr>
            <a:r>
              <a:rPr lang="en-US" b="0" i="0" dirty="0">
                <a:effectLst/>
                <a:latin typeface="Times New Roman" panose="02020603050405020304" pitchFamily="18" charset="0"/>
                <a:cs typeface="Times New Roman" panose="02020603050405020304" pitchFamily="18" charset="0"/>
              </a:rPr>
              <a:t>The system uses an authentication algorithm to verify the user's identity by comparing the entered credentials with the stored user data.</a:t>
            </a:r>
          </a:p>
          <a:p>
            <a:pPr marL="1143000" lvl="2" indent="-228600" algn="l">
              <a:buFont typeface="+mj-lt"/>
              <a:buAutoNum type="arabicPeriod"/>
            </a:pPr>
            <a:r>
              <a:rPr lang="en-US" b="0" i="0" dirty="0">
                <a:effectLst/>
                <a:latin typeface="Times New Roman" panose="02020603050405020304" pitchFamily="18" charset="0"/>
                <a:cs typeface="Times New Roman" panose="02020603050405020304" pitchFamily="18" charset="0"/>
              </a:rPr>
              <a:t>If the credentials are valid, the user is granted access to their account.</a:t>
            </a:r>
          </a:p>
          <a:p>
            <a:pPr lvl="2" algn="l"/>
            <a:endParaRPr lang="en-US" b="0" i="0" dirty="0">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lvl="2"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endParaRPr lang="en-US" sz="1200" dirty="0"/>
          </a:p>
        </p:txBody>
      </p:sp>
      <p:pic>
        <p:nvPicPr>
          <p:cNvPr id="10" name="Picture 9" descr="A screenshot of a login form&#10;&#10;Description automatically generated">
            <a:extLst>
              <a:ext uri="{FF2B5EF4-FFF2-40B4-BE49-F238E27FC236}">
                <a16:creationId xmlns:a16="http://schemas.microsoft.com/office/drawing/2014/main" id="{E9962293-0E67-D7E7-E9B3-87ECCB3C2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1" y="2937510"/>
            <a:ext cx="4069080" cy="3474720"/>
          </a:xfrm>
          <a:prstGeom prst="rect">
            <a:avLst/>
          </a:prstGeom>
        </p:spPr>
      </p:pic>
      <p:pic>
        <p:nvPicPr>
          <p:cNvPr id="12" name="Picture 11" descr="A screenshot of a login form&#10;&#10;Description automatically generated">
            <a:extLst>
              <a:ext uri="{FF2B5EF4-FFF2-40B4-BE49-F238E27FC236}">
                <a16:creationId xmlns:a16="http://schemas.microsoft.com/office/drawing/2014/main" id="{AD60D6EB-1EB9-1C9A-4339-2B729331B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410" y="2937508"/>
            <a:ext cx="4194810" cy="3577591"/>
          </a:xfrm>
          <a:prstGeom prst="rect">
            <a:avLst/>
          </a:prstGeom>
        </p:spPr>
      </p:pic>
    </p:spTree>
    <p:extLst>
      <p:ext uri="{BB962C8B-B14F-4D97-AF65-F5344CB8AC3E}">
        <p14:creationId xmlns:p14="http://schemas.microsoft.com/office/powerpoint/2010/main" val="353377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4D638-BF89-5B12-2FAF-AAEEE20F96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63B676-DA75-8EAF-F73F-C5AE64EBA4F8}"/>
              </a:ext>
            </a:extLst>
          </p:cNvPr>
          <p:cNvSpPr>
            <a:spLocks noGrp="1"/>
          </p:cNvSpPr>
          <p:nvPr>
            <p:ph idx="1"/>
          </p:nvPr>
        </p:nvSpPr>
        <p:spPr/>
        <p:txBody>
          <a:bodyPr/>
          <a:lstStyle/>
          <a:p>
            <a:pPr marL="0" indent="0" algn="l">
              <a:buNone/>
            </a:pPr>
            <a:r>
              <a:rPr lang="en-US" sz="2800" b="1" dirty="0">
                <a:latin typeface="Times New Roman" panose="02020603050405020304" pitchFamily="18" charset="0"/>
                <a:cs typeface="Times New Roman" panose="02020603050405020304" pitchFamily="18" charset="0"/>
              </a:rPr>
              <a:t>2.Select Doctors:</a:t>
            </a:r>
            <a:endParaRPr lang="en-US" sz="2800" dirty="0">
              <a:latin typeface="Times New Roman" panose="02020603050405020304" pitchFamily="18" charset="0"/>
              <a:cs typeface="Times New Roman" panose="02020603050405020304" pitchFamily="18" charset="0"/>
            </a:endParaRPr>
          </a:p>
          <a:p>
            <a:pPr algn="l"/>
            <a:r>
              <a:rPr lang="en-US" sz="2800" b="0" i="0" dirty="0">
                <a:effectLst/>
                <a:latin typeface="Times New Roman" panose="02020603050405020304" pitchFamily="18" charset="0"/>
                <a:cs typeface="Times New Roman" panose="02020603050405020304" pitchFamily="18" charset="0"/>
              </a:rPr>
              <a:t>The user logs in and is directed to the main dashboard. </a:t>
            </a:r>
          </a:p>
          <a:p>
            <a:pPr algn="l"/>
            <a:r>
              <a:rPr lang="en-US" sz="2800" b="0" i="0" dirty="0">
                <a:effectLst/>
                <a:latin typeface="Times New Roman" panose="02020603050405020304" pitchFamily="18" charset="0"/>
                <a:cs typeface="Times New Roman" panose="02020603050405020304" pitchFamily="18" charset="0"/>
              </a:rPr>
              <a:t>The system presents a search interface with filtering options based on specialties, locations, availability, and other criteria.</a:t>
            </a:r>
          </a:p>
          <a:p>
            <a:pPr algn="l"/>
            <a:r>
              <a:rPr lang="en-US" sz="2800" b="0" i="0" dirty="0">
                <a:effectLst/>
                <a:latin typeface="Times New Roman" panose="02020603050405020304" pitchFamily="18" charset="0"/>
                <a:cs typeface="Times New Roman" panose="02020603050405020304" pitchFamily="18" charset="0"/>
              </a:rPr>
              <a:t>The search and filtering algorithm processes the user's criteria and returns a list of matching doctors.</a:t>
            </a:r>
          </a:p>
          <a:p>
            <a:endParaRPr lang="en-US" dirty="0"/>
          </a:p>
        </p:txBody>
      </p:sp>
    </p:spTree>
    <p:extLst>
      <p:ext uri="{BB962C8B-B14F-4D97-AF65-F5344CB8AC3E}">
        <p14:creationId xmlns:p14="http://schemas.microsoft.com/office/powerpoint/2010/main" val="428320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BC406-E74A-641E-DCC1-5F5B88F2E9B8}"/>
              </a:ext>
            </a:extLst>
          </p:cNvPr>
          <p:cNvSpPr txBox="1"/>
          <p:nvPr/>
        </p:nvSpPr>
        <p:spPr>
          <a:xfrm>
            <a:off x="628650" y="514351"/>
            <a:ext cx="9875521" cy="5632311"/>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3.Selecting a Doctor:</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	Algorithm: Patient-Doctor Matching</a:t>
            </a:r>
          </a:p>
          <a:p>
            <a:pPr lvl="1" algn="just"/>
            <a:endParaRPr lang="en-US" sz="2000" b="0" i="0" dirty="0">
              <a:effectLst/>
              <a:latin typeface="Times New Roman" panose="02020603050405020304" pitchFamily="18" charset="0"/>
              <a:cs typeface="Times New Roman" panose="02020603050405020304" pitchFamily="18" charset="0"/>
            </a:endParaRPr>
          </a:p>
          <a:p>
            <a:pPr marL="1143000" lvl="2" indent="-2286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The user reviews the list of doctors and selects one based on their preferences and needs.</a:t>
            </a:r>
          </a:p>
          <a:p>
            <a:pPr marL="1143000" lvl="2" indent="-2286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The system uses a patient-doctor matching algorithm to determine the best available time slots for the selected doctor and the user's preferences.</a:t>
            </a:r>
          </a:p>
          <a:p>
            <a:pPr lvl="2"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4.Appointment Scheduling:</a:t>
            </a:r>
          </a:p>
          <a:p>
            <a:pPr algn="just"/>
            <a:endParaRPr lang="en-US" sz="2000" b="1" i="0" dirty="0">
              <a:effectLst/>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Algorithm: Appointment Scheduling</a:t>
            </a:r>
          </a:p>
          <a:p>
            <a:pPr lvl="1" algn="just"/>
            <a:endParaRPr lang="en-US" sz="2000" b="0" i="0" dirty="0">
              <a:effectLst/>
              <a:latin typeface="Times New Roman" panose="02020603050405020304" pitchFamily="18" charset="0"/>
              <a:cs typeface="Times New Roman" panose="02020603050405020304" pitchFamily="18" charset="0"/>
            </a:endParaRPr>
          </a:p>
          <a:p>
            <a:pPr marL="1143000" lvl="2" indent="-2286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The user selects an available  slot for the chosen doctor.</a:t>
            </a:r>
          </a:p>
          <a:p>
            <a:pPr marL="1143000" lvl="2" indent="-2286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The system checks the availability of the doctor during the chosen </a:t>
            </a:r>
            <a:r>
              <a:rPr lang="en-US" sz="2000" dirty="0">
                <a:latin typeface="Times New Roman" panose="02020603050405020304" pitchFamily="18" charset="0"/>
                <a:cs typeface="Times New Roman" panose="02020603050405020304" pitchFamily="18" charset="0"/>
              </a:rPr>
              <a:t>date</a:t>
            </a:r>
            <a:r>
              <a:rPr lang="en-US" sz="2000" b="0" i="0" dirty="0">
                <a:effectLst/>
                <a:latin typeface="Times New Roman" panose="02020603050405020304" pitchFamily="18" charset="0"/>
                <a:cs typeface="Times New Roman" panose="02020603050405020304" pitchFamily="18" charset="0"/>
              </a:rPr>
              <a:t> and confirms the appointment if it's available.</a:t>
            </a:r>
          </a:p>
          <a:p>
            <a:pPr marL="1143000" lvl="2" indent="-2286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If the  slot is unavailable, the system might suggest alternative slots or allow the user to choose another doctor.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26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33B9-6CFA-795F-9534-B783B30A50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Screens</a:t>
            </a:r>
          </a:p>
        </p:txBody>
      </p:sp>
      <p:sp>
        <p:nvSpPr>
          <p:cNvPr id="3" name="Text Placeholder 2">
            <a:extLst>
              <a:ext uri="{FF2B5EF4-FFF2-40B4-BE49-F238E27FC236}">
                <a16:creationId xmlns:a16="http://schemas.microsoft.com/office/drawing/2014/main" id="{92261D3F-C899-5DAB-D0D3-F93DD3D28314}"/>
              </a:ext>
            </a:extLst>
          </p:cNvPr>
          <p:cNvSpPr>
            <a:spLocks noGrp="1"/>
          </p:cNvSpPr>
          <p:nvPr>
            <p:ph type="body" idx="1"/>
          </p:nvPr>
        </p:nvSpPr>
        <p:spPr/>
        <p:txBody>
          <a:bodyPr/>
          <a:lstStyle/>
          <a:p>
            <a:r>
              <a:rPr lang="en-US" dirty="0"/>
              <a:t>Doctor Login</a:t>
            </a:r>
          </a:p>
        </p:txBody>
      </p:sp>
      <p:pic>
        <p:nvPicPr>
          <p:cNvPr id="8" name="Content Placeholder 7" descr="A screenshot of a login form&#10;&#10;Description automatically generated">
            <a:extLst>
              <a:ext uri="{FF2B5EF4-FFF2-40B4-BE49-F238E27FC236}">
                <a16:creationId xmlns:a16="http://schemas.microsoft.com/office/drawing/2014/main" id="{8F12A3B3-7842-8FAD-A676-4239F2B96A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5879" y="2647961"/>
            <a:ext cx="3985605" cy="3398815"/>
          </a:xfrm>
        </p:spPr>
      </p:pic>
      <p:sp>
        <p:nvSpPr>
          <p:cNvPr id="5" name="Text Placeholder 4">
            <a:extLst>
              <a:ext uri="{FF2B5EF4-FFF2-40B4-BE49-F238E27FC236}">
                <a16:creationId xmlns:a16="http://schemas.microsoft.com/office/drawing/2014/main" id="{297E4A36-7377-EB17-CA2A-4137D359EF53}"/>
              </a:ext>
            </a:extLst>
          </p:cNvPr>
          <p:cNvSpPr>
            <a:spLocks noGrp="1"/>
          </p:cNvSpPr>
          <p:nvPr>
            <p:ph type="body" sz="quarter" idx="3"/>
          </p:nvPr>
        </p:nvSpPr>
        <p:spPr/>
        <p:txBody>
          <a:bodyPr/>
          <a:lstStyle/>
          <a:p>
            <a:r>
              <a:rPr lang="en-US" dirty="0"/>
              <a:t>Admin Login</a:t>
            </a:r>
          </a:p>
        </p:txBody>
      </p:sp>
      <p:pic>
        <p:nvPicPr>
          <p:cNvPr id="10" name="Content Placeholder 9" descr="A screenshot of a login form&#10;&#10;Description automatically generated">
            <a:extLst>
              <a:ext uri="{FF2B5EF4-FFF2-40B4-BE49-F238E27FC236}">
                <a16:creationId xmlns:a16="http://schemas.microsoft.com/office/drawing/2014/main" id="{1C767A11-B146-D4B6-F02A-07C1FBA7DF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10026" y="2606048"/>
            <a:ext cx="4107536" cy="3482642"/>
          </a:xfrm>
        </p:spPr>
      </p:pic>
    </p:spTree>
    <p:extLst>
      <p:ext uri="{BB962C8B-B14F-4D97-AF65-F5344CB8AC3E}">
        <p14:creationId xmlns:p14="http://schemas.microsoft.com/office/powerpoint/2010/main" val="277623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6619-9381-2E0D-1917-B15E2851D716}"/>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DashBoard</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DDC2F5-9349-B11D-8301-6235F0A4B504}"/>
              </a:ext>
            </a:extLst>
          </p:cNvPr>
          <p:cNvSpPr>
            <a:spLocks noGrp="1"/>
          </p:cNvSpPr>
          <p:nvPr>
            <p:ph type="body" idx="1"/>
          </p:nvPr>
        </p:nvSpPr>
        <p:spPr/>
        <p:txBody>
          <a:bodyPr/>
          <a:lstStyle/>
          <a:p>
            <a:r>
              <a:rPr lang="en-US" dirty="0"/>
              <a:t>Admin Dashboard</a:t>
            </a:r>
          </a:p>
        </p:txBody>
      </p:sp>
      <p:pic>
        <p:nvPicPr>
          <p:cNvPr id="8" name="Content Placeholder 7" descr="A screenshot of a computer&#10;&#10;Description automatically generated">
            <a:extLst>
              <a:ext uri="{FF2B5EF4-FFF2-40B4-BE49-F238E27FC236}">
                <a16:creationId xmlns:a16="http://schemas.microsoft.com/office/drawing/2014/main" id="{02AA4FE1-CAFE-7409-56CE-4B49C18639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468614"/>
            <a:ext cx="5157787" cy="1757509"/>
          </a:xfrm>
        </p:spPr>
      </p:pic>
      <p:sp>
        <p:nvSpPr>
          <p:cNvPr id="5" name="Text Placeholder 4">
            <a:extLst>
              <a:ext uri="{FF2B5EF4-FFF2-40B4-BE49-F238E27FC236}">
                <a16:creationId xmlns:a16="http://schemas.microsoft.com/office/drawing/2014/main" id="{0FB05C3F-0CF4-07E5-323A-FB9B2436FB25}"/>
              </a:ext>
            </a:extLst>
          </p:cNvPr>
          <p:cNvSpPr>
            <a:spLocks noGrp="1"/>
          </p:cNvSpPr>
          <p:nvPr>
            <p:ph type="body" sz="quarter" idx="3"/>
          </p:nvPr>
        </p:nvSpPr>
        <p:spPr/>
        <p:txBody>
          <a:bodyPr/>
          <a:lstStyle/>
          <a:p>
            <a:r>
              <a:rPr lang="en-US" dirty="0"/>
              <a:t>Doctor Dashboard</a:t>
            </a:r>
          </a:p>
        </p:txBody>
      </p:sp>
      <p:pic>
        <p:nvPicPr>
          <p:cNvPr id="10" name="Content Placeholder 9" descr="A screenshot of a computer&#10;&#10;Description automatically generated">
            <a:extLst>
              <a:ext uri="{FF2B5EF4-FFF2-40B4-BE49-F238E27FC236}">
                <a16:creationId xmlns:a16="http://schemas.microsoft.com/office/drawing/2014/main" id="{C482F74B-D9E9-93DA-4075-6F4C7501862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95110" y="2891790"/>
            <a:ext cx="5337810" cy="1757509"/>
          </a:xfrm>
        </p:spPr>
      </p:pic>
    </p:spTree>
    <p:extLst>
      <p:ext uri="{BB962C8B-B14F-4D97-AF65-F5344CB8AC3E}">
        <p14:creationId xmlns:p14="http://schemas.microsoft.com/office/powerpoint/2010/main" val="346156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4293-EC1D-61BF-95E8-4A5F9DD3BA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Screens</a:t>
            </a:r>
          </a:p>
        </p:txBody>
      </p:sp>
      <p:sp>
        <p:nvSpPr>
          <p:cNvPr id="3" name="Text Placeholder 2">
            <a:extLst>
              <a:ext uri="{FF2B5EF4-FFF2-40B4-BE49-F238E27FC236}">
                <a16:creationId xmlns:a16="http://schemas.microsoft.com/office/drawing/2014/main" id="{691611C3-3B0C-E651-F70D-82B42BF2B32D}"/>
              </a:ext>
            </a:extLst>
          </p:cNvPr>
          <p:cNvSpPr>
            <a:spLocks noGrp="1"/>
          </p:cNvSpPr>
          <p:nvPr>
            <p:ph type="body" idx="1"/>
          </p:nvPr>
        </p:nvSpPr>
        <p:spPr/>
        <p:txBody>
          <a:bodyPr/>
          <a:lstStyle/>
          <a:p>
            <a:r>
              <a:rPr lang="en-US" dirty="0"/>
              <a:t>Book Appointment</a:t>
            </a:r>
          </a:p>
        </p:txBody>
      </p:sp>
      <p:pic>
        <p:nvPicPr>
          <p:cNvPr id="8" name="Content Placeholder 7" descr="A screenshot of a computer&#10;&#10;Description automatically generated">
            <a:extLst>
              <a:ext uri="{FF2B5EF4-FFF2-40B4-BE49-F238E27FC236}">
                <a16:creationId xmlns:a16="http://schemas.microsoft.com/office/drawing/2014/main" id="{7CA10ADF-17A2-DA75-9FA8-9F3F3414CD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082330"/>
            <a:ext cx="5157787" cy="2530077"/>
          </a:xfrm>
        </p:spPr>
      </p:pic>
      <p:sp>
        <p:nvSpPr>
          <p:cNvPr id="5" name="Text Placeholder 4">
            <a:extLst>
              <a:ext uri="{FF2B5EF4-FFF2-40B4-BE49-F238E27FC236}">
                <a16:creationId xmlns:a16="http://schemas.microsoft.com/office/drawing/2014/main" id="{5A6122DC-3244-AC70-473A-E007D48E0017}"/>
              </a:ext>
            </a:extLst>
          </p:cNvPr>
          <p:cNvSpPr>
            <a:spLocks noGrp="1"/>
          </p:cNvSpPr>
          <p:nvPr>
            <p:ph type="body" sz="quarter" idx="3"/>
          </p:nvPr>
        </p:nvSpPr>
        <p:spPr/>
        <p:txBody>
          <a:bodyPr/>
          <a:lstStyle/>
          <a:p>
            <a:r>
              <a:rPr lang="en-US" dirty="0"/>
              <a:t>Authorization</a:t>
            </a:r>
          </a:p>
        </p:txBody>
      </p:sp>
      <p:pic>
        <p:nvPicPr>
          <p:cNvPr id="10" name="Content Placeholder 9" descr="A screenshot of a login screen&#10;&#10;Description automatically generated">
            <a:extLst>
              <a:ext uri="{FF2B5EF4-FFF2-40B4-BE49-F238E27FC236}">
                <a16:creationId xmlns:a16="http://schemas.microsoft.com/office/drawing/2014/main" id="{5085DD40-3D90-2327-6383-002AA9B32E5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84168" y="3096354"/>
            <a:ext cx="2959252" cy="2502029"/>
          </a:xfrm>
        </p:spPr>
      </p:pic>
    </p:spTree>
    <p:extLst>
      <p:ext uri="{BB962C8B-B14F-4D97-AF65-F5344CB8AC3E}">
        <p14:creationId xmlns:p14="http://schemas.microsoft.com/office/powerpoint/2010/main" val="205949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8E7B859-F1DC-AF4D-F04D-B469572CE457}"/>
              </a:ext>
            </a:extLst>
          </p:cNvPr>
          <p:cNvSpPr>
            <a:spLocks noGrp="1"/>
          </p:cNvSpPr>
          <p:nvPr>
            <p:ph type="title"/>
          </p:nvPr>
        </p:nvSpPr>
        <p:spPr/>
        <p:txBody>
          <a:bodyPr/>
          <a:lstStyle/>
          <a:p>
            <a:r>
              <a:rPr lang="en-US" b="1" dirty="0"/>
              <a:t>Patient appoint list and patient details screen in doctor</a:t>
            </a:r>
          </a:p>
        </p:txBody>
      </p:sp>
      <p:pic>
        <p:nvPicPr>
          <p:cNvPr id="8" name="Content Placeholder 7" descr="A screenshot of a computer&#10;&#10;Description automatically generated">
            <a:extLst>
              <a:ext uri="{FF2B5EF4-FFF2-40B4-BE49-F238E27FC236}">
                <a16:creationId xmlns:a16="http://schemas.microsoft.com/office/drawing/2014/main" id="{EA7D15C1-12F4-FA43-248F-6A214DE024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080027"/>
            <a:ext cx="5181600" cy="1842534"/>
          </a:xfrm>
        </p:spPr>
      </p:pic>
      <p:pic>
        <p:nvPicPr>
          <p:cNvPr id="19" name="Content Placeholder 18" descr="A screenshot of a computer&#10;&#10;Description automatically generated">
            <a:extLst>
              <a:ext uri="{FF2B5EF4-FFF2-40B4-BE49-F238E27FC236}">
                <a16:creationId xmlns:a16="http://schemas.microsoft.com/office/drawing/2014/main" id="{871BB109-CEE9-1CB0-3F0C-D98370BFB0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342711"/>
            <a:ext cx="5509260" cy="1675059"/>
          </a:xfrm>
        </p:spPr>
      </p:pic>
    </p:spTree>
    <p:extLst>
      <p:ext uri="{BB962C8B-B14F-4D97-AF65-F5344CB8AC3E}">
        <p14:creationId xmlns:p14="http://schemas.microsoft.com/office/powerpoint/2010/main" val="94323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3E86-A15B-9C60-5B32-3E661F41806C}"/>
              </a:ext>
            </a:extLst>
          </p:cNvPr>
          <p:cNvSpPr>
            <a:spLocks noGrp="1"/>
          </p:cNvSpPr>
          <p:nvPr>
            <p:ph type="title"/>
          </p:nvPr>
        </p:nvSpPr>
        <p:spPr/>
        <p:txBody>
          <a:bodyPr/>
          <a:lstStyle/>
          <a:p>
            <a:r>
              <a:rPr lang="en-US" b="1" dirty="0"/>
              <a:t>Admin adding Doctor and view the details</a:t>
            </a:r>
          </a:p>
        </p:txBody>
      </p:sp>
      <p:pic>
        <p:nvPicPr>
          <p:cNvPr id="6" name="Content Placeholder 5" descr="A screenshot of a computer&#10;&#10;Description automatically generated">
            <a:extLst>
              <a:ext uri="{FF2B5EF4-FFF2-40B4-BE49-F238E27FC236}">
                <a16:creationId xmlns:a16="http://schemas.microsoft.com/office/drawing/2014/main" id="{621667B1-258B-61B7-D959-B97B0295056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46070"/>
            <a:ext cx="5181600" cy="1870072"/>
          </a:xfrm>
        </p:spPr>
      </p:pic>
      <p:pic>
        <p:nvPicPr>
          <p:cNvPr id="8" name="Content Placeholder 7" descr="A screenshot of a computer&#10;&#10;Description automatically generated">
            <a:extLst>
              <a:ext uri="{FF2B5EF4-FFF2-40B4-BE49-F238E27FC236}">
                <a16:creationId xmlns:a16="http://schemas.microsoft.com/office/drawing/2014/main" id="{4F8BB5D0-4771-57DE-B25D-FA35807535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45448"/>
            <a:ext cx="5181600" cy="2511691"/>
          </a:xfrm>
        </p:spPr>
      </p:pic>
    </p:spTree>
    <p:extLst>
      <p:ext uri="{BB962C8B-B14F-4D97-AF65-F5344CB8AC3E}">
        <p14:creationId xmlns:p14="http://schemas.microsoft.com/office/powerpoint/2010/main" val="307469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BD6EE-873C-A84D-90E1-FCD584C4FAB5}"/>
              </a:ext>
            </a:extLst>
          </p:cNvPr>
          <p:cNvSpPr txBox="1"/>
          <p:nvPr/>
        </p:nvSpPr>
        <p:spPr>
          <a:xfrm>
            <a:off x="708137" y="536635"/>
            <a:ext cx="6094378" cy="1107996"/>
          </a:xfrm>
          <a:prstGeom prst="rect">
            <a:avLst/>
          </a:prstGeom>
          <a:noFill/>
        </p:spPr>
        <p:txBody>
          <a:bodyPr wrap="square">
            <a:spAutoFit/>
          </a:bodyPr>
          <a:lstStyle/>
          <a:p>
            <a:r>
              <a:rPr lang="en-IN" sz="6600" dirty="0">
                <a:latin typeface="Algerian" panose="04020705040A02060702" pitchFamily="82" charset="0"/>
              </a:rPr>
              <a:t>CONCLUSION</a:t>
            </a:r>
          </a:p>
        </p:txBody>
      </p:sp>
      <p:sp>
        <p:nvSpPr>
          <p:cNvPr id="5" name="TextBox 4">
            <a:extLst>
              <a:ext uri="{FF2B5EF4-FFF2-40B4-BE49-F238E27FC236}">
                <a16:creationId xmlns:a16="http://schemas.microsoft.com/office/drawing/2014/main" id="{3A45A095-F6A2-9143-5FA9-AEBE02AC4A8F}"/>
              </a:ext>
            </a:extLst>
          </p:cNvPr>
          <p:cNvSpPr txBox="1"/>
          <p:nvPr/>
        </p:nvSpPr>
        <p:spPr>
          <a:xfrm>
            <a:off x="708137" y="1644631"/>
            <a:ext cx="10116073"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Online Doctor Appointment System revolutionizes healthcare access, providing a seamless experience for patients and optimizing doctor-patient interactions. Users can view the information based upon their privilege. We have developed a web based software and will be accessible on any browser. The main motto of the project is to reduce the workload of the healthcare organizations by automation of the appointment booking system.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28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2E91-9EC6-D7E9-FA64-A7C32E7800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Responsibilities of Team members</a:t>
            </a:r>
          </a:p>
        </p:txBody>
      </p:sp>
      <p:sp>
        <p:nvSpPr>
          <p:cNvPr id="3" name="Content Placeholder 2">
            <a:extLst>
              <a:ext uri="{FF2B5EF4-FFF2-40B4-BE49-F238E27FC236}">
                <a16:creationId xmlns:a16="http://schemas.microsoft.com/office/drawing/2014/main" id="{A4EA5D68-63F2-CE35-31C7-14A3079DD15A}"/>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NAVYA KOPPADA –Frontend Developer</a:t>
            </a:r>
          </a:p>
          <a:p>
            <a:r>
              <a:rPr lang="en-IN" sz="2800" dirty="0">
                <a:latin typeface="Times New Roman" panose="02020603050405020304" pitchFamily="18" charset="0"/>
                <a:cs typeface="Times New Roman" panose="02020603050405020304" pitchFamily="18" charset="0"/>
              </a:rPr>
              <a:t>SHASHANK KESARI – Frontend + Algorithms</a:t>
            </a:r>
          </a:p>
          <a:p>
            <a:r>
              <a:rPr lang="en-IN" sz="2800" dirty="0">
                <a:latin typeface="Times New Roman" panose="02020603050405020304" pitchFamily="18" charset="0"/>
                <a:cs typeface="Times New Roman" panose="02020603050405020304" pitchFamily="18" charset="0"/>
              </a:rPr>
              <a:t>SAI DIVYA SREE ARETI –Backend Developer</a:t>
            </a:r>
          </a:p>
          <a:p>
            <a:r>
              <a:rPr lang="en-IN" sz="2800" dirty="0">
                <a:latin typeface="Times New Roman" panose="02020603050405020304" pitchFamily="18" charset="0"/>
                <a:cs typeface="Times New Roman" panose="02020603050405020304" pitchFamily="18" charset="0"/>
              </a:rPr>
              <a:t>VAMSI VURA –Database Management</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579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D16-3193-0A3B-9A99-A27795629FE1}"/>
              </a:ext>
            </a:extLst>
          </p:cNvPr>
          <p:cNvSpPr>
            <a:spLocks noGrp="1"/>
          </p:cNvSpPr>
          <p:nvPr>
            <p:ph type="ctrTitle"/>
          </p:nvPr>
        </p:nvSpPr>
        <p:spPr>
          <a:xfrm>
            <a:off x="1524000" y="1122363"/>
            <a:ext cx="9144000" cy="477837"/>
          </a:xfrm>
        </p:spPr>
        <p:txBody>
          <a:bodyPr>
            <a:normAutofit fontScale="90000"/>
          </a:bodyPr>
          <a:lstStyle/>
          <a:p>
            <a:pPr algn="l"/>
            <a:r>
              <a:rPr lang="en-US" dirty="0">
                <a:latin typeface="Times New Roman" panose="02020603050405020304" pitchFamily="18" charset="0"/>
                <a:cs typeface="Times New Roman" panose="02020603050405020304" pitchFamily="18" charset="0"/>
              </a:rPr>
              <a:t>Future Enhancements</a:t>
            </a:r>
          </a:p>
        </p:txBody>
      </p:sp>
      <p:sp>
        <p:nvSpPr>
          <p:cNvPr id="3" name="Subtitle 2">
            <a:extLst>
              <a:ext uri="{FF2B5EF4-FFF2-40B4-BE49-F238E27FC236}">
                <a16:creationId xmlns:a16="http://schemas.microsoft.com/office/drawing/2014/main" id="{DAFFFE12-39C1-0DA3-59A1-581D78DC0C0D}"/>
              </a:ext>
            </a:extLst>
          </p:cNvPr>
          <p:cNvSpPr>
            <a:spLocks noGrp="1"/>
          </p:cNvSpPr>
          <p:nvPr>
            <p:ph type="subTitle" idx="1"/>
          </p:nvPr>
        </p:nvSpPr>
        <p:spPr>
          <a:xfrm>
            <a:off x="1524000" y="1920240"/>
            <a:ext cx="9144000" cy="3337560"/>
          </a:xfrm>
        </p:spPr>
        <p:txBody>
          <a:bodyPr>
            <a:normAutofit/>
          </a:bodyPr>
          <a:lstStyle/>
          <a:p>
            <a:pPr marL="342900"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Make the system fully automated.</a:t>
            </a:r>
          </a:p>
          <a:p>
            <a:pPr marL="457200" indent="-4572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 Notification system to give the alerts regarding the appointments to both patients and doctors</a:t>
            </a:r>
          </a:p>
          <a:p>
            <a:pPr marL="457200" indent="-4572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Make the system more flexible for payment different payment methods.</a:t>
            </a:r>
          </a:p>
          <a:p>
            <a:pPr marL="457200" indent="-4572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Develop a mobile application.</a:t>
            </a:r>
          </a:p>
          <a:p>
            <a:endParaRPr lang="en-US" dirty="0"/>
          </a:p>
        </p:txBody>
      </p:sp>
    </p:spTree>
    <p:extLst>
      <p:ext uri="{BB962C8B-B14F-4D97-AF65-F5344CB8AC3E}">
        <p14:creationId xmlns:p14="http://schemas.microsoft.com/office/powerpoint/2010/main" val="28449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89C6B-C5FB-47FA-5FDF-2F17FE37E7AB}"/>
              </a:ext>
            </a:extLst>
          </p:cNvPr>
          <p:cNvSpPr txBox="1"/>
          <p:nvPr/>
        </p:nvSpPr>
        <p:spPr>
          <a:xfrm>
            <a:off x="1180618" y="636607"/>
            <a:ext cx="5625296" cy="1107996"/>
          </a:xfrm>
          <a:prstGeom prst="rect">
            <a:avLst/>
          </a:prstGeom>
          <a:noFill/>
        </p:spPr>
        <p:txBody>
          <a:bodyPr wrap="square" rtlCol="0">
            <a:spAutoFit/>
          </a:bodyPr>
          <a:lstStyle/>
          <a:p>
            <a:r>
              <a:rPr lang="en-IN" sz="6600" dirty="0">
                <a:latin typeface="Algerian" panose="04020705040A02060702" pitchFamily="82" charset="0"/>
              </a:rPr>
              <a:t>REFERENCES</a:t>
            </a:r>
          </a:p>
        </p:txBody>
      </p:sp>
      <p:sp>
        <p:nvSpPr>
          <p:cNvPr id="5" name="TextBox 4">
            <a:extLst>
              <a:ext uri="{FF2B5EF4-FFF2-40B4-BE49-F238E27FC236}">
                <a16:creationId xmlns:a16="http://schemas.microsoft.com/office/drawing/2014/main" id="{6E2595CD-F78D-91E4-A32C-714D66DEE770}"/>
              </a:ext>
            </a:extLst>
          </p:cNvPr>
          <p:cNvSpPr txBox="1"/>
          <p:nvPr/>
        </p:nvSpPr>
        <p:spPr>
          <a:xfrm>
            <a:off x="1180617" y="2326511"/>
            <a:ext cx="10208871" cy="341632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hlinkClick r:id="rId2"/>
              </a:rPr>
              <a:t>https://www.sciencedirect.com/science/article/pii/S1877050923004076</a:t>
            </a:r>
            <a:endParaRPr lang="en-IN" sz="2400" dirty="0"/>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hlinkClick r:id="rId3"/>
              </a:rPr>
              <a:t>https://link.springer.com/article/10.1007/s10729-018-9459-1</a:t>
            </a:r>
            <a:endParaRPr lang="en-IN" sz="2400" dirty="0"/>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hlinkClick r:id="rId4"/>
              </a:rPr>
              <a:t>https://scholar.google.com/scholar_lookup?title=Appointment%20Scheduling%20Problem%20in%20Complexity%20Systems%20of%20the%20Healthcare%20Services%3A%20A%20Comprehensive%20Review&amp;publication_year=2022&amp;author=A.%20Ala&amp;author=F.%20Chen</a:t>
            </a:r>
            <a:endParaRPr lang="en-IN" sz="2400" dirty="0"/>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267122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22B4A-A97E-F79F-4469-C39F349160D4}"/>
              </a:ext>
            </a:extLst>
          </p:cNvPr>
          <p:cNvSpPr txBox="1"/>
          <p:nvPr/>
        </p:nvSpPr>
        <p:spPr>
          <a:xfrm>
            <a:off x="2957210" y="1060719"/>
            <a:ext cx="6858000" cy="4680000"/>
          </a:xfrm>
          <a:prstGeom prst="rect">
            <a:avLst/>
          </a:prstGeom>
          <a:blipFill>
            <a:blip r:embed="rId2"/>
            <a:stretch>
              <a:fillRect/>
            </a:stretch>
          </a:blipFill>
        </p:spPr>
        <p:txBody>
          <a:bodyPr wrap="square" rtlCol="0">
            <a:spAutoFit/>
          </a:bodyPr>
          <a:lstStyle/>
          <a:p>
            <a:endParaRPr lang="en-IN" sz="4400" dirty="0">
              <a:latin typeface="Algerian" panose="04020705040A02060702" pitchFamily="82" charset="0"/>
            </a:endParaRPr>
          </a:p>
        </p:txBody>
      </p:sp>
    </p:spTree>
    <p:extLst>
      <p:ext uri="{BB962C8B-B14F-4D97-AF65-F5344CB8AC3E}">
        <p14:creationId xmlns:p14="http://schemas.microsoft.com/office/powerpoint/2010/main" val="280955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F5F1-ACD0-6755-45F7-3F8653D67EC5}"/>
              </a:ext>
            </a:extLst>
          </p:cNvPr>
          <p:cNvSpPr>
            <a:spLocks noGrp="1"/>
          </p:cNvSpPr>
          <p:nvPr>
            <p:ph type="title"/>
          </p:nvPr>
        </p:nvSpPr>
        <p:spPr>
          <a:xfrm>
            <a:off x="838200" y="559678"/>
            <a:ext cx="10515600" cy="1325563"/>
          </a:xfrm>
        </p:spPr>
        <p:txBody>
          <a:bodyPr>
            <a:normAutofit/>
          </a:bodyPr>
          <a:lstStyle/>
          <a:p>
            <a:r>
              <a:rPr lang="en-IN" sz="5400" dirty="0">
                <a:latin typeface="Algerian" panose="04020705040A02060702" pitchFamily="82" charset="0"/>
                <a:cs typeface="Times New Roman" panose="02020603050405020304" pitchFamily="18" charset="0"/>
              </a:rPr>
              <a:t>Project Overview</a:t>
            </a:r>
            <a:endParaRPr lang="en-IN" sz="5400" dirty="0"/>
          </a:p>
        </p:txBody>
      </p:sp>
      <p:sp>
        <p:nvSpPr>
          <p:cNvPr id="3" name="Text Placeholder 2">
            <a:extLst>
              <a:ext uri="{FF2B5EF4-FFF2-40B4-BE49-F238E27FC236}">
                <a16:creationId xmlns:a16="http://schemas.microsoft.com/office/drawing/2014/main" id="{58BF5788-5F54-1CE5-04FC-DC898BA07458}"/>
              </a:ext>
            </a:extLst>
          </p:cNvPr>
          <p:cNvSpPr>
            <a:spLocks noGrp="1"/>
          </p:cNvSpPr>
          <p:nvPr>
            <p:ph type="body" idx="1"/>
          </p:nvPr>
        </p:nvSpPr>
        <p:spPr>
          <a:xfrm>
            <a:off x="838200" y="1946984"/>
            <a:ext cx="10515600" cy="4351338"/>
          </a:xfrm>
        </p:spPr>
        <p:txBody>
          <a:bodyPr>
            <a:normAutofit fontScale="92500" lnSpcReduction="10000"/>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Online Doctor Appointment System is a digital platform which  empowers patients with the convenience of scheduling appointments in online with doctors efficiently. It serves as a comprehensive repository, maintaining records of patients, doctor details and availability, appointment schedules across all medical centers.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enables the smooth registration of new patients, Through the patient user account, individuals can easily book appointments with their preferred doctors and access detailed information about the doctors, including their profiles and available appointment schedule.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Doctor’s can login into the application and can view the list of appointments. Doctor can view the patient’s medical record and also can update the record after consultation. Doctors have the flexibility to adjust their working hours as per the number of scheduled patients for a given day.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A8CE7F-5401-E340-596D-7C86E2C9E2A4}"/>
              </a:ext>
            </a:extLst>
          </p:cNvPr>
          <p:cNvSpPr>
            <a:spLocks noGrp="1"/>
          </p:cNvSpPr>
          <p:nvPr>
            <p:ph type="body" idx="4294967295"/>
          </p:nvPr>
        </p:nvSpPr>
        <p:spPr>
          <a:xfrm>
            <a:off x="605790" y="1165860"/>
            <a:ext cx="11029950" cy="5011103"/>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 can add a new doctor by registering them and admin can also handle </a:t>
            </a:r>
            <a:r>
              <a:rPr lang="en-US">
                <a:latin typeface="Times New Roman" panose="02020603050405020304" pitchFamily="18" charset="0"/>
                <a:cs typeface="Times New Roman" panose="02020603050405020304" pitchFamily="18" charset="0"/>
              </a:rPr>
              <a:t>the doctor’s </a:t>
            </a:r>
            <a:r>
              <a:rPr lang="en-US" dirty="0">
                <a:latin typeface="Times New Roman" panose="02020603050405020304" pitchFamily="18" charset="0"/>
                <a:cs typeface="Times New Roman" panose="02020603050405020304" pitchFamily="18" charset="0"/>
              </a:rPr>
              <a:t>details </a:t>
            </a:r>
            <a:r>
              <a:rPr lang="en-US">
                <a:latin typeface="Times New Roman" panose="02020603050405020304" pitchFamily="18" charset="0"/>
                <a:cs typeface="Times New Roman" panose="02020603050405020304" pitchFamily="18" charset="0"/>
              </a:rPr>
              <a:t>by deleting </a:t>
            </a:r>
            <a:r>
              <a:rPr lang="en-US" dirty="0">
                <a:latin typeface="Times New Roman" panose="02020603050405020304" pitchFamily="18" charset="0"/>
                <a:cs typeface="Times New Roman" panose="02020603050405020304" pitchFamily="18" charset="0"/>
              </a:rPr>
              <a:t>or editing them. Admin can assign the alternative doctor to a patient if the doctor is unavailable.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core objective of this project is to develop an application that automates the management of appointment scheduling according to the availability of doctor based on patient requirement. By utilizing this system, manual workload associated with overseeing patient details, appointment bookings, and adjusting the doctor schedules and the waiting time of the patients is significantly reduced ,offering a centralized platform to monitor and track these essential aspects of healthcare management.</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202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D2EFC9-B355-7FBF-4BF8-3A4827710302}"/>
              </a:ext>
            </a:extLst>
          </p:cNvPr>
          <p:cNvSpPr txBox="1"/>
          <p:nvPr/>
        </p:nvSpPr>
        <p:spPr>
          <a:xfrm>
            <a:off x="794656" y="1575138"/>
            <a:ext cx="10559143" cy="3170099"/>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 Implementations after mid-term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Implemented user bookings page.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Created specialist table.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Implemented appointment list in Doctors page.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Created Admin Dashboard.</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Doctor viewing patients/user details.</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39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6ECC-A42A-C9F5-617F-BA0DC6948F3C}"/>
              </a:ext>
            </a:extLst>
          </p:cNvPr>
          <p:cNvSpPr>
            <a:spLocks noGrp="1"/>
          </p:cNvSpPr>
          <p:nvPr>
            <p:ph type="title"/>
          </p:nvPr>
        </p:nvSpPr>
        <p:spPr/>
        <p:txBody>
          <a:bodyPr/>
          <a:lstStyle/>
          <a:p>
            <a:r>
              <a:rPr lang="en-IN" dirty="0">
                <a:latin typeface="Algerian" panose="04020705040A02060702" pitchFamily="82" charset="0"/>
              </a:rPr>
              <a:t>Technologies Used</a:t>
            </a:r>
            <a:endParaRPr lang="en-IN" dirty="0"/>
          </a:p>
        </p:txBody>
      </p:sp>
      <p:sp>
        <p:nvSpPr>
          <p:cNvPr id="3" name="Text Placeholder 2">
            <a:extLst>
              <a:ext uri="{FF2B5EF4-FFF2-40B4-BE49-F238E27FC236}">
                <a16:creationId xmlns:a16="http://schemas.microsoft.com/office/drawing/2014/main" id="{2711E5C0-777F-DC75-2D4E-A6ABED8D57F1}"/>
              </a:ext>
            </a:extLst>
          </p:cNvPr>
          <p:cNvSpPr>
            <a:spLocks noGrp="1"/>
          </p:cNvSpPr>
          <p:nvPr>
            <p:ph type="body"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JAVA: We have used Java Servlets for implementing the backend.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MySQL: MYSQL database is used to store the data of patients, doctors and appointments.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HTML : We have HTML for designing the UI Screens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Tomcat Server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47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B176-7B40-549F-ECE7-0A1A02A5C818}"/>
              </a:ext>
            </a:extLst>
          </p:cNvPr>
          <p:cNvSpPr>
            <a:spLocks noGrp="1"/>
          </p:cNvSpPr>
          <p:nvPr>
            <p:ph type="title"/>
          </p:nvPr>
        </p:nvSpPr>
        <p:spPr/>
        <p:txBody>
          <a:bodyPr>
            <a:normAutofit/>
          </a:bodyPr>
          <a:lstStyle/>
          <a:p>
            <a:r>
              <a:rPr lang="en-IN" sz="4800" dirty="0">
                <a:latin typeface="Algerian" panose="04020705040A02060702" pitchFamily="82" charset="0"/>
              </a:rPr>
              <a:t>TECHNICAL COMPONENTS</a:t>
            </a:r>
          </a:p>
        </p:txBody>
      </p:sp>
      <p:sp>
        <p:nvSpPr>
          <p:cNvPr id="3" name="Text Placeholder 2">
            <a:extLst>
              <a:ext uri="{FF2B5EF4-FFF2-40B4-BE49-F238E27FC236}">
                <a16:creationId xmlns:a16="http://schemas.microsoft.com/office/drawing/2014/main" id="{84675A62-D91E-4655-8A8A-4CF8D0F7AF84}"/>
              </a:ext>
            </a:extLst>
          </p:cNvPr>
          <p:cNvSpPr>
            <a:spLocks noGrp="1"/>
          </p:cNvSpPr>
          <p:nvPr>
            <p:ph type="body" idx="1"/>
          </p:nvPr>
        </p:nvSpPr>
        <p:spPr/>
        <p:txBody>
          <a:bodyPr>
            <a:normAutofit/>
          </a:bodyPr>
          <a:lstStyle/>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User Interface (UI)</a:t>
            </a:r>
          </a:p>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Database Management System (DBMS)</a:t>
            </a:r>
          </a:p>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Authentication and Authorization</a:t>
            </a:r>
            <a:r>
              <a:rPr lang="en-IN" i="0" dirty="0">
                <a:solidFill>
                  <a:srgbClr val="D1D5DB"/>
                </a:solidFill>
                <a:effectLst/>
                <a:latin typeface="Times New Roman" panose="02020603050405020304" pitchFamily="18" charset="0"/>
                <a:cs typeface="Times New Roman" panose="02020603050405020304" pitchFamily="18" charset="0"/>
              </a:rPr>
              <a:t> </a:t>
            </a:r>
            <a:endParaRPr lang="en-IN" dirty="0">
              <a:solidFill>
                <a:srgbClr val="D1D5DB"/>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Appointment Scheduling Algorithm </a:t>
            </a:r>
          </a:p>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Search Functionality </a:t>
            </a:r>
          </a:p>
          <a:p>
            <a:pPr>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Scalability and Performance Optimization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08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E99F-E9CD-82E4-B06A-E9110C4FD7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a:t>
            </a:r>
          </a:p>
        </p:txBody>
      </p:sp>
      <p:sp>
        <p:nvSpPr>
          <p:cNvPr id="3" name="Text Placeholder 2">
            <a:extLst>
              <a:ext uri="{FF2B5EF4-FFF2-40B4-BE49-F238E27FC236}">
                <a16:creationId xmlns:a16="http://schemas.microsoft.com/office/drawing/2014/main" id="{75BEE25D-0747-D8A4-9804-74A3A354471C}"/>
              </a:ext>
            </a:extLst>
          </p:cNvPr>
          <p:cNvSpPr>
            <a:spLocks noGrp="1"/>
          </p:cNvSpPr>
          <p:nvPr>
            <p:ph type="body" idx="1"/>
          </p:nvPr>
        </p:nvSpPr>
        <p:spPr/>
        <p:txBody>
          <a:bodyPr/>
          <a:lstStyle/>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3FC1DCC0-7541-2922-8665-2962994E8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4"/>
            <a:ext cx="10515600" cy="4351337"/>
          </a:xfrm>
          <a:prstGeom prst="rect">
            <a:avLst/>
          </a:prstGeom>
        </p:spPr>
      </p:pic>
    </p:spTree>
    <p:extLst>
      <p:ext uri="{BB962C8B-B14F-4D97-AF65-F5344CB8AC3E}">
        <p14:creationId xmlns:p14="http://schemas.microsoft.com/office/powerpoint/2010/main" val="289064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EBEBC9-D6B3-5C52-AA56-01FC698677FE}"/>
              </a:ext>
            </a:extLst>
          </p:cNvPr>
          <p:cNvSpPr txBox="1"/>
          <p:nvPr/>
        </p:nvSpPr>
        <p:spPr>
          <a:xfrm>
            <a:off x="1472938" y="390368"/>
            <a:ext cx="6094428" cy="830997"/>
          </a:xfrm>
          <a:prstGeom prst="rect">
            <a:avLst/>
          </a:prstGeom>
          <a:noFill/>
        </p:spPr>
        <p:txBody>
          <a:bodyPr wrap="square">
            <a:spAutoFit/>
          </a:bodyPr>
          <a:lstStyle/>
          <a:p>
            <a:r>
              <a:rPr lang="en-IN" sz="4800" dirty="0">
                <a:latin typeface="Algerian" panose="04020705040A02060702" pitchFamily="82" charset="0"/>
              </a:rPr>
              <a:t>DATA MODELLING</a:t>
            </a:r>
            <a:endParaRPr lang="en-IN" sz="4800" dirty="0"/>
          </a:p>
        </p:txBody>
      </p:sp>
      <p:pic>
        <p:nvPicPr>
          <p:cNvPr id="3" name="Picture 2">
            <a:extLst>
              <a:ext uri="{FF2B5EF4-FFF2-40B4-BE49-F238E27FC236}">
                <a16:creationId xmlns:a16="http://schemas.microsoft.com/office/drawing/2014/main" id="{A3EAFBF7-E243-BE6D-D943-B818AF9884E6}"/>
              </a:ext>
            </a:extLst>
          </p:cNvPr>
          <p:cNvPicPr>
            <a:picLocks noChangeAspect="1"/>
          </p:cNvPicPr>
          <p:nvPr/>
        </p:nvPicPr>
        <p:blipFill>
          <a:blip r:embed="rId2"/>
          <a:stretch>
            <a:fillRect/>
          </a:stretch>
        </p:blipFill>
        <p:spPr>
          <a:xfrm>
            <a:off x="1291472" y="1221365"/>
            <a:ext cx="10149958" cy="5545067"/>
          </a:xfrm>
          <a:prstGeom prst="rect">
            <a:avLst/>
          </a:prstGeom>
        </p:spPr>
      </p:pic>
    </p:spTree>
    <p:extLst>
      <p:ext uri="{BB962C8B-B14F-4D97-AF65-F5344CB8AC3E}">
        <p14:creationId xmlns:p14="http://schemas.microsoft.com/office/powerpoint/2010/main" val="2930993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880</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Times New Roman</vt:lpstr>
      <vt:lpstr>Wingdings</vt:lpstr>
      <vt:lpstr>Office Theme</vt:lpstr>
      <vt:lpstr>Online Doctor Appointment System</vt:lpstr>
      <vt:lpstr>Responsibilities of Team members</vt:lpstr>
      <vt:lpstr>Project Overview</vt:lpstr>
      <vt:lpstr>PowerPoint Presentation</vt:lpstr>
      <vt:lpstr>PowerPoint Presentation</vt:lpstr>
      <vt:lpstr>Technologies Used</vt:lpstr>
      <vt:lpstr>TECHNICAL COMPONENTS</vt:lpstr>
      <vt:lpstr>Gantt Chart</vt:lpstr>
      <vt:lpstr>PowerPoint Presentation</vt:lpstr>
      <vt:lpstr>Comparison of views</vt:lpstr>
      <vt:lpstr>Navigation </vt:lpstr>
      <vt:lpstr>PowerPoint Presentation</vt:lpstr>
      <vt:lpstr>PowerPoint Presentation</vt:lpstr>
      <vt:lpstr>Screens</vt:lpstr>
      <vt:lpstr>DashBoard</vt:lpstr>
      <vt:lpstr>Screens</vt:lpstr>
      <vt:lpstr>Patient appoint list and patient details screen in doctor</vt:lpstr>
      <vt:lpstr>Admin adding Doctor and view the details</vt:lpstr>
      <vt:lpstr>PowerPoint Presentation</vt:lpstr>
      <vt:lpstr>Future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System</dc:title>
  <dc:creator>bhavya sri</dc:creator>
  <cp:lastModifiedBy>Divya Areti</cp:lastModifiedBy>
  <cp:revision>35</cp:revision>
  <dcterms:created xsi:type="dcterms:W3CDTF">2023-08-14T18:30:57Z</dcterms:created>
  <dcterms:modified xsi:type="dcterms:W3CDTF">2023-12-09T17:04:28Z</dcterms:modified>
</cp:coreProperties>
</file>