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84" r:id="rId4"/>
    <p:sldId id="287" r:id="rId5"/>
    <p:sldId id="285" r:id="rId6"/>
    <p:sldId id="282" r:id="rId7"/>
    <p:sldId id="294" r:id="rId8"/>
    <p:sldId id="295" r:id="rId9"/>
    <p:sldId id="289" r:id="rId10"/>
    <p:sldId id="290" r:id="rId11"/>
    <p:sldId id="296" r:id="rId12"/>
    <p:sldId id="260" r:id="rId13"/>
    <p:sldId id="288" r:id="rId14"/>
    <p:sldId id="291" r:id="rId15"/>
    <p:sldId id="292" r:id="rId16"/>
    <p:sldId id="293" r:id="rId17"/>
    <p:sldId id="279"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025BB-9AE6-4E3D-8D0E-A8419C1A4B0B}" v="1" dt="2023-10-19T14:22:54.60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ya Koppada" userId="031d6a624d7a1bdf" providerId="LiveId" clId="{711025BB-9AE6-4E3D-8D0E-A8419C1A4B0B}"/>
    <pc:docChg chg="undo custSel addSld modSld">
      <pc:chgData name="Navya Koppada" userId="031d6a624d7a1bdf" providerId="LiveId" clId="{711025BB-9AE6-4E3D-8D0E-A8419C1A4B0B}" dt="2023-10-19T14:23:34.903" v="67" actId="1076"/>
      <pc:docMkLst>
        <pc:docMk/>
      </pc:docMkLst>
      <pc:sldChg chg="modSp mod">
        <pc:chgData name="Navya Koppada" userId="031d6a624d7a1bdf" providerId="LiveId" clId="{711025BB-9AE6-4E3D-8D0E-A8419C1A4B0B}" dt="2023-10-19T14:22:09.184" v="47" actId="20577"/>
        <pc:sldMkLst>
          <pc:docMk/>
          <pc:sldMk cId="0" sldId="256"/>
        </pc:sldMkLst>
        <pc:spChg chg="mod">
          <ac:chgData name="Navya Koppada" userId="031d6a624d7a1bdf" providerId="LiveId" clId="{711025BB-9AE6-4E3D-8D0E-A8419C1A4B0B}" dt="2023-10-19T14:22:09.184" v="47" actId="20577"/>
          <ac:spMkLst>
            <pc:docMk/>
            <pc:sldMk cId="0" sldId="256"/>
            <ac:spMk id="3" creationId="{00000000-0000-0000-0000-000000000000}"/>
          </ac:spMkLst>
        </pc:spChg>
      </pc:sldChg>
      <pc:sldChg chg="addSp delSp modSp new mod setBg">
        <pc:chgData name="Navya Koppada" userId="031d6a624d7a1bdf" providerId="LiveId" clId="{711025BB-9AE6-4E3D-8D0E-A8419C1A4B0B}" dt="2023-10-19T14:23:34.903" v="67" actId="1076"/>
        <pc:sldMkLst>
          <pc:docMk/>
          <pc:sldMk cId="3404578094" sldId="296"/>
        </pc:sldMkLst>
        <pc:spChg chg="mod">
          <ac:chgData name="Navya Koppada" userId="031d6a624d7a1bdf" providerId="LiveId" clId="{711025BB-9AE6-4E3D-8D0E-A8419C1A4B0B}" dt="2023-10-19T14:23:21.560" v="63" actId="26606"/>
          <ac:spMkLst>
            <pc:docMk/>
            <pc:sldMk cId="3404578094" sldId="296"/>
            <ac:spMk id="2" creationId="{26E85E8D-1015-00D8-C265-A9B64CB9F406}"/>
          </ac:spMkLst>
        </pc:spChg>
        <pc:spChg chg="del ord">
          <ac:chgData name="Navya Koppada" userId="031d6a624d7a1bdf" providerId="LiveId" clId="{711025BB-9AE6-4E3D-8D0E-A8419C1A4B0B}" dt="2023-10-19T14:23:31.860" v="66" actId="478"/>
          <ac:spMkLst>
            <pc:docMk/>
            <pc:sldMk cId="3404578094" sldId="296"/>
            <ac:spMk id="3" creationId="{1895FFBC-8B2D-F8E5-1211-749F565BEF94}"/>
          </ac:spMkLst>
        </pc:spChg>
        <pc:spChg chg="add del">
          <ac:chgData name="Navya Koppada" userId="031d6a624d7a1bdf" providerId="LiveId" clId="{711025BB-9AE6-4E3D-8D0E-A8419C1A4B0B}" dt="2023-10-19T14:23:21.560" v="63" actId="26606"/>
          <ac:spMkLst>
            <pc:docMk/>
            <pc:sldMk cId="3404578094" sldId="296"/>
            <ac:spMk id="10" creationId="{BCED4D40-4B67-4331-AC48-79B82B4A47D8}"/>
          </ac:spMkLst>
        </pc:spChg>
        <pc:spChg chg="add del">
          <ac:chgData name="Navya Koppada" userId="031d6a624d7a1bdf" providerId="LiveId" clId="{711025BB-9AE6-4E3D-8D0E-A8419C1A4B0B}" dt="2023-10-19T14:23:21.560" v="63" actId="26606"/>
          <ac:spMkLst>
            <pc:docMk/>
            <pc:sldMk cId="3404578094" sldId="296"/>
            <ac:spMk id="12" creationId="{670CEDEF-4F34-412E-84EE-329C1E936AF5}"/>
          </ac:spMkLst>
        </pc:spChg>
        <pc:picChg chg="add mod">
          <ac:chgData name="Navya Koppada" userId="031d6a624d7a1bdf" providerId="LiveId" clId="{711025BB-9AE6-4E3D-8D0E-A8419C1A4B0B}" dt="2023-10-19T14:23:34.903" v="67" actId="1076"/>
          <ac:picMkLst>
            <pc:docMk/>
            <pc:sldMk cId="3404578094" sldId="296"/>
            <ac:picMk id="5" creationId="{155F1375-5864-A8B5-767E-4203B7C133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6741B-5782-48CB-AED2-C94679DDE047}" type="datetimeFigureOut">
              <a:rPr lang="en-IN" smtClean="0"/>
              <a:t>19-10-2023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2913B-EF88-4E71-A033-AF294345959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02913B-EF88-4E71-A033-AF2943459597}"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02913B-EF88-4E71-A033-AF2943459597}"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30D27F4-E75A-44FA-AF52-654A53BE6683}"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0D27F4-E75A-44FA-AF52-654A53BE6683}"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0D27F4-E75A-44FA-AF52-654A53BE6683}"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0D27F4-E75A-44FA-AF52-654A53BE6683}"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0D27F4-E75A-44FA-AF52-654A53BE6683}"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D27F4-E75A-44FA-AF52-654A53BE6683}"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30D27F4-E75A-44FA-AF52-654A53BE6683}"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30D27F4-E75A-44FA-AF52-654A53BE6683}"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30D27F4-E75A-44FA-AF52-654A53BE6683}"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D27F4-E75A-44FA-AF52-654A53BE6683}"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0D27F4-E75A-44FA-AF52-654A53BE6683}"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0D27F4-E75A-44FA-AF52-654A53BE6683}"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2FF62-9569-45EF-BF6B-55D654CD83A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D27F4-E75A-44FA-AF52-654A53BE6683}" type="datetimeFigureOut">
              <a:rPr lang="en-IN" smtClean="0"/>
              <a:t>19-10-2023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2FF62-9569-45EF-BF6B-55D654CD83A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article/10.1007/s10729-018-9459-1" TargetMode="External"/><Relationship Id="rId2" Type="http://schemas.openxmlformats.org/officeDocument/2006/relationships/hyperlink" Target="https://www.sciencedirect.com/science/article/pii/S1877050923004076" TargetMode="External"/><Relationship Id="rId1" Type="http://schemas.openxmlformats.org/officeDocument/2006/relationships/slideLayout" Target="../slideLayouts/slideLayout7.xml"/><Relationship Id="rId4" Type="http://schemas.openxmlformats.org/officeDocument/2006/relationships/hyperlink" Target="https://scholar.google.com/scholar_lookup?title=Appointment%20Scheduling%20Problem%20in%20Complexity%20Systems%20of%20the%20Healthcare%20Services%3A%20A%20Comprehensive%20Review&amp;publication_year=2022&amp;author=A.%20Ala&amp;author=F.%20Ch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6896" y="476844"/>
            <a:ext cx="9144000" cy="2057017"/>
          </a:xfrm>
        </p:spPr>
        <p:txBody>
          <a:bodyPr>
            <a:noAutofit/>
          </a:bodyPr>
          <a:lstStyle/>
          <a:p>
            <a:r>
              <a:rPr lang="en-IN" sz="8000" dirty="0">
                <a:latin typeface="Times New Roman" panose="02020603050405020304" pitchFamily="18" charset="0"/>
                <a:cs typeface="Times New Roman" panose="02020603050405020304" pitchFamily="18" charset="0"/>
              </a:rPr>
              <a:t>Online Doctor Appointment System</a:t>
            </a:r>
          </a:p>
        </p:txBody>
      </p:sp>
      <p:sp>
        <p:nvSpPr>
          <p:cNvPr id="3" name="Subtitle 2"/>
          <p:cNvSpPr>
            <a:spLocks noGrp="1"/>
          </p:cNvSpPr>
          <p:nvPr>
            <p:ph type="subTitle" idx="1"/>
          </p:nvPr>
        </p:nvSpPr>
        <p:spPr>
          <a:xfrm>
            <a:off x="812759" y="3535618"/>
            <a:ext cx="6829063" cy="2193587"/>
          </a:xfrm>
        </p:spPr>
        <p:txBody>
          <a:bodyPr>
            <a:normAutofit fontScale="40000" lnSpcReduction="20000"/>
          </a:bodyPr>
          <a:lstStyle/>
          <a:p>
            <a:pPr algn="l"/>
            <a:r>
              <a:rPr lang="en-IN" sz="5800" b="1" dirty="0">
                <a:latin typeface="Times New Roman" panose="02020603050405020304" pitchFamily="18" charset="0"/>
                <a:cs typeface="Times New Roman" panose="02020603050405020304" pitchFamily="18" charset="0"/>
              </a:rPr>
              <a:t>TEAM Members:</a:t>
            </a:r>
          </a:p>
          <a:p>
            <a:pPr algn="l"/>
            <a:br>
              <a:rPr lang="en-IN" sz="5800" dirty="0">
                <a:latin typeface="Times New Roman" panose="02020603050405020304" pitchFamily="18" charset="0"/>
                <a:cs typeface="Times New Roman" panose="02020603050405020304" pitchFamily="18" charset="0"/>
              </a:rPr>
            </a:br>
            <a:r>
              <a:rPr lang="en-IN" sz="5800" dirty="0">
                <a:latin typeface="Times New Roman" panose="02020603050405020304" pitchFamily="18" charset="0"/>
                <a:cs typeface="Times New Roman" panose="02020603050405020304" pitchFamily="18" charset="0"/>
              </a:rPr>
              <a:t>Shashank.</a:t>
            </a:r>
            <a:r>
              <a:rPr lang="en-US" altLang="en-IN" sz="5800" dirty="0">
                <a:latin typeface="Times New Roman" panose="02020603050405020304" pitchFamily="18" charset="0"/>
                <a:cs typeface="Times New Roman" panose="02020603050405020304" pitchFamily="18" charset="0"/>
              </a:rPr>
              <a:t>K (UI)</a:t>
            </a:r>
            <a:endParaRPr lang="en-IN" sz="5800" dirty="0">
              <a:latin typeface="Times New Roman" panose="02020603050405020304" pitchFamily="18" charset="0"/>
              <a:cs typeface="Times New Roman" panose="02020603050405020304" pitchFamily="18" charset="0"/>
            </a:endParaRPr>
          </a:p>
          <a:p>
            <a:pPr algn="l"/>
            <a:r>
              <a:rPr lang="en-IN" sz="5800" dirty="0">
                <a:latin typeface="Times New Roman" panose="02020603050405020304" pitchFamily="18" charset="0"/>
                <a:cs typeface="Times New Roman" panose="02020603050405020304" pitchFamily="18" charset="0"/>
              </a:rPr>
              <a:t>Navya.</a:t>
            </a:r>
            <a:r>
              <a:rPr lang="en-US" altLang="en-IN" sz="5800" dirty="0">
                <a:latin typeface="Times New Roman" panose="02020603050405020304" pitchFamily="18" charset="0"/>
                <a:cs typeface="Times New Roman" panose="02020603050405020304" pitchFamily="18" charset="0"/>
              </a:rPr>
              <a:t>K (</a:t>
            </a:r>
            <a:r>
              <a:rPr lang="en-US" altLang="en-IN" sz="5800" dirty="0" err="1">
                <a:latin typeface="Times New Roman" panose="02020603050405020304" pitchFamily="18" charset="0"/>
                <a:cs typeface="Times New Roman" panose="02020603050405020304" pitchFamily="18" charset="0"/>
              </a:rPr>
              <a:t>UI,Database</a:t>
            </a:r>
            <a:r>
              <a:rPr lang="en-US" altLang="en-IN" sz="5800" dirty="0">
                <a:latin typeface="Times New Roman" panose="02020603050405020304" pitchFamily="18" charset="0"/>
                <a:cs typeface="Times New Roman" panose="02020603050405020304" pitchFamily="18" charset="0"/>
              </a:rPr>
              <a:t>)</a:t>
            </a:r>
            <a:endParaRPr lang="en-IN" sz="5800" dirty="0">
              <a:latin typeface="Times New Roman" panose="02020603050405020304" pitchFamily="18" charset="0"/>
              <a:cs typeface="Times New Roman" panose="02020603050405020304" pitchFamily="18" charset="0"/>
            </a:endParaRPr>
          </a:p>
          <a:p>
            <a:pPr algn="l"/>
            <a:r>
              <a:rPr lang="en-IN" sz="5800" dirty="0">
                <a:latin typeface="Times New Roman" panose="02020603050405020304" pitchFamily="18" charset="0"/>
                <a:cs typeface="Times New Roman" panose="02020603050405020304" pitchFamily="18" charset="0"/>
              </a:rPr>
              <a:t>Divya.</a:t>
            </a:r>
            <a:r>
              <a:rPr lang="en-US" altLang="en-IN" sz="5800" dirty="0">
                <a:latin typeface="Times New Roman" panose="02020603050405020304" pitchFamily="18" charset="0"/>
                <a:cs typeface="Times New Roman" panose="02020603050405020304" pitchFamily="18" charset="0"/>
              </a:rPr>
              <a:t>A (</a:t>
            </a:r>
            <a:r>
              <a:rPr lang="en-US" altLang="en-IN" sz="5800" dirty="0" err="1">
                <a:latin typeface="Times New Roman" panose="02020603050405020304" pitchFamily="18" charset="0"/>
                <a:cs typeface="Times New Roman" panose="02020603050405020304" pitchFamily="18" charset="0"/>
              </a:rPr>
              <a:t>java,Database</a:t>
            </a:r>
            <a:r>
              <a:rPr lang="en-US" altLang="en-IN" sz="5800" dirty="0">
                <a:latin typeface="Times New Roman" panose="02020603050405020304" pitchFamily="18" charset="0"/>
                <a:cs typeface="Times New Roman" panose="02020603050405020304" pitchFamily="18" charset="0"/>
              </a:rPr>
              <a:t>)</a:t>
            </a:r>
            <a:endParaRPr lang="en-IN" sz="5800" dirty="0">
              <a:latin typeface="Times New Roman" panose="02020603050405020304" pitchFamily="18" charset="0"/>
              <a:cs typeface="Times New Roman" panose="02020603050405020304" pitchFamily="18" charset="0"/>
            </a:endParaRPr>
          </a:p>
          <a:p>
            <a:pPr algn="l"/>
            <a:r>
              <a:rPr lang="en-IN" sz="5800" dirty="0">
                <a:latin typeface="Times New Roman" panose="02020603050405020304" pitchFamily="18" charset="0"/>
                <a:cs typeface="Times New Roman" panose="02020603050405020304" pitchFamily="18" charset="0"/>
              </a:rPr>
              <a:t>Vamsi.</a:t>
            </a:r>
            <a:r>
              <a:rPr lang="en-US" altLang="en-IN" sz="5800" dirty="0">
                <a:latin typeface="Times New Roman" panose="02020603050405020304" pitchFamily="18" charset="0"/>
                <a:cs typeface="Times New Roman" panose="02020603050405020304" pitchFamily="18" charset="0"/>
              </a:rPr>
              <a:t>V (Database)</a:t>
            </a:r>
            <a:endParaRPr lang="en-IN" sz="58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397223" y="2803319"/>
            <a:ext cx="3741744" cy="34292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Non-Functional Requirements</a:t>
            </a:r>
          </a:p>
        </p:txBody>
      </p:sp>
      <p:sp>
        <p:nvSpPr>
          <p:cNvPr id="3" name="Text Placeholder 2"/>
          <p:cNvSpPr>
            <a:spLocks noGrp="1"/>
          </p:cNvSpPr>
          <p:nvPr>
            <p:ph type="body" idx="1"/>
          </p:nvPr>
        </p:nvSpPr>
        <p:spPr/>
        <p:txBody>
          <a:bodyPr>
            <a:normAutofit fontScale="92500"/>
          </a:bodyPr>
          <a:lstStyle/>
          <a:p>
            <a:pPr>
              <a:buFont typeface="+mj-lt"/>
              <a:buAutoNum type="arabicPeriod"/>
            </a:pPr>
            <a:r>
              <a:rPr lang="en-US" dirty="0">
                <a:latin typeface="Times New Roman" panose="02020603050405020304" pitchFamily="18" charset="0"/>
                <a:cs typeface="Times New Roman" panose="02020603050405020304" pitchFamily="18" charset="0"/>
              </a:rPr>
              <a:t>The system shall be capable of handling numerous users simultaneously.</a:t>
            </a:r>
          </a:p>
          <a:p>
            <a:pPr>
              <a:buFont typeface="+mj-lt"/>
              <a:buAutoNum type="arabicPeriod"/>
            </a:pPr>
            <a:r>
              <a:rPr lang="en-US" dirty="0">
                <a:latin typeface="Times New Roman" panose="02020603050405020304" pitchFamily="18" charset="0"/>
                <a:cs typeface="Times New Roman" panose="02020603050405020304" pitchFamily="18" charset="0"/>
              </a:rPr>
              <a:t>Appointment scheduling and loading user data shall both happen swiftly.</a:t>
            </a:r>
          </a:p>
          <a:p>
            <a:pPr>
              <a:buFont typeface="+mj-lt"/>
              <a:buAutoNum type="arabicPeriod"/>
            </a:pPr>
            <a:r>
              <a:rPr lang="en-US" dirty="0">
                <a:latin typeface="Times New Roman" panose="02020603050405020304" pitchFamily="18" charset="0"/>
                <a:cs typeface="Times New Roman" panose="02020603050405020304" pitchFamily="18" charset="0"/>
              </a:rPr>
              <a:t>When more users and doctors register, the system shall be able to grow horizontally to handle the influx.</a:t>
            </a:r>
          </a:p>
          <a:p>
            <a:pPr>
              <a:buFont typeface="+mj-lt"/>
              <a:buAutoNum type="arabicPeriod"/>
            </a:pPr>
            <a:r>
              <a:rPr lang="en-US" dirty="0">
                <a:latin typeface="Times New Roman" panose="02020603050405020304" pitchFamily="18" charset="0"/>
                <a:cs typeface="Times New Roman" panose="02020603050405020304" pitchFamily="18" charset="0"/>
              </a:rPr>
              <a:t>Mechanisms for safe user authentication and authorization shall be in place.</a:t>
            </a:r>
          </a:p>
          <a:p>
            <a:pPr>
              <a:buFont typeface="+mj-lt"/>
              <a:buAutoNum type="arabicPeriod"/>
            </a:pPr>
            <a:r>
              <a:rPr lang="en-US" dirty="0">
                <a:latin typeface="Times New Roman" panose="02020603050405020304" pitchFamily="18" charset="0"/>
                <a:cs typeface="Times New Roman" panose="02020603050405020304" pitchFamily="18" charset="0"/>
              </a:rPr>
              <a:t>Regulations and standards pertaining to healthcare shall be followed by the system.</a:t>
            </a:r>
          </a:p>
          <a:p>
            <a:pPr>
              <a:buFont typeface="+mj-lt"/>
              <a:buAutoNum type="arabicPeriod"/>
            </a:pPr>
            <a:r>
              <a:rPr lang="en-US" dirty="0">
                <a:latin typeface="Times New Roman" panose="02020603050405020304" pitchFamily="18" charset="0"/>
                <a:cs typeface="Times New Roman" panose="02020603050405020304" pitchFamily="18" charset="0"/>
              </a:rPr>
              <a:t>A system shall be established to help people and quickly resolve problems.</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5E8D-1015-00D8-C265-A9B64CB9F40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Gantt Chart</a:t>
            </a:r>
            <a:endParaRPr lang="en-US" dirty="0">
              <a:latin typeface="Times New Roman" panose="02020603050405020304" pitchFamily="18" charset="0"/>
              <a:cs typeface="Times New Roman" panose="02020603050405020304" pitchFamily="18" charset="0"/>
            </a:endParaRPr>
          </a:p>
        </p:txBody>
      </p:sp>
      <p:pic>
        <p:nvPicPr>
          <p:cNvPr id="5" name="Picture 4" descr="A graph with multiple colored rectangles&#10;&#10;Description automatically generated">
            <a:extLst>
              <a:ext uri="{FF2B5EF4-FFF2-40B4-BE49-F238E27FC236}">
                <a16:creationId xmlns:a16="http://schemas.microsoft.com/office/drawing/2014/main" id="{155F1375-5864-A8B5-767E-4203B7C13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56" y="2210620"/>
            <a:ext cx="9329059" cy="3329390"/>
          </a:xfrm>
          <a:prstGeom prst="rect">
            <a:avLst/>
          </a:prstGeom>
        </p:spPr>
      </p:pic>
    </p:spTree>
    <p:extLst>
      <p:ext uri="{BB962C8B-B14F-4D97-AF65-F5344CB8AC3E}">
        <p14:creationId xmlns:p14="http://schemas.microsoft.com/office/powerpoint/2010/main" val="340457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912812" y="1094943"/>
            <a:ext cx="5106988" cy="647995"/>
          </a:xfrm>
        </p:spPr>
        <p:txBody>
          <a:bodyPr>
            <a:noAutofit/>
          </a:bodyPr>
          <a:lstStyle/>
          <a:p>
            <a:r>
              <a:rPr lang="en-IN" sz="3200" dirty="0">
                <a:latin typeface="Times New Roman" panose="02020603050405020304" pitchFamily="18" charset="0"/>
                <a:cs typeface="Times New Roman" panose="02020603050405020304" pitchFamily="18" charset="0"/>
              </a:rPr>
              <a:t>HARDWARE REQUIREMENTS</a:t>
            </a:r>
          </a:p>
        </p:txBody>
      </p:sp>
      <p:sp>
        <p:nvSpPr>
          <p:cNvPr id="3" name="Text Placeholder 2"/>
          <p:cNvSpPr>
            <a:spLocks noGrp="1"/>
          </p:cNvSpPr>
          <p:nvPr>
            <p:ph sz="half" idx="2"/>
          </p:nvPr>
        </p:nvSpPr>
        <p:spPr>
          <a:xfrm>
            <a:off x="836612" y="1835772"/>
            <a:ext cx="5157787" cy="3684588"/>
          </a:xfrm>
        </p:spPr>
        <p:txBody>
          <a:bodyPr>
            <a:normAutofit/>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Intel Core i5 Processor</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8 GB RAM</a:t>
            </a:r>
          </a:p>
        </p:txBody>
      </p:sp>
      <p:sp>
        <p:nvSpPr>
          <p:cNvPr id="15" name="Text Placeholder 14"/>
          <p:cNvSpPr>
            <a:spLocks noGrp="1"/>
          </p:cNvSpPr>
          <p:nvPr>
            <p:ph type="body" sz="quarter" idx="3"/>
          </p:nvPr>
        </p:nvSpPr>
        <p:spPr>
          <a:xfrm>
            <a:off x="6096000" y="919026"/>
            <a:ext cx="5183188" cy="823912"/>
          </a:xfrm>
        </p:spPr>
        <p:txBody>
          <a:bodyPr>
            <a:noAutofit/>
          </a:bodyPr>
          <a:lstStyle/>
          <a:p>
            <a:r>
              <a:rPr lang="en-IN" sz="2800" dirty="0">
                <a:latin typeface="Times New Roman" panose="02020603050405020304" pitchFamily="18" charset="0"/>
                <a:cs typeface="Times New Roman" panose="02020603050405020304" pitchFamily="18" charset="0"/>
              </a:rPr>
              <a:t>SOFTWARE REQUIREMENTS</a:t>
            </a:r>
          </a:p>
        </p:txBody>
      </p:sp>
      <p:sp>
        <p:nvSpPr>
          <p:cNvPr id="16" name="Content Placeholder 15"/>
          <p:cNvSpPr>
            <a:spLocks noGrp="1"/>
          </p:cNvSpPr>
          <p:nvPr>
            <p:ph sz="quarter" idx="4"/>
          </p:nvPr>
        </p:nvSpPr>
        <p:spPr>
          <a:xfrm>
            <a:off x="6172200" y="1742938"/>
            <a:ext cx="5183188" cy="4446725"/>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JSP</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MySQL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Servlet/Spring boot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 Interface</a:t>
            </a:r>
          </a:p>
          <a:p>
            <a:pPr marL="0" indent="0">
              <a:buNone/>
            </a:pPr>
            <a:endParaRPr lang="en-IN"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i="0" dirty="0">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p>
        </p:txBody>
      </p:sp>
      <p:pic>
        <p:nvPicPr>
          <p:cNvPr id="17" name="Picture 16"/>
          <p:cNvPicPr>
            <a:picLocks noChangeAspect="1"/>
          </p:cNvPicPr>
          <p:nvPr/>
        </p:nvPicPr>
        <p:blipFill>
          <a:blip r:embed="rId2"/>
          <a:stretch>
            <a:fillRect/>
          </a:stretch>
        </p:blipFill>
        <p:spPr>
          <a:xfrm>
            <a:off x="457985" y="3678066"/>
            <a:ext cx="3156075" cy="1738312"/>
          </a:xfrm>
          <a:prstGeom prst="rect">
            <a:avLst/>
          </a:prstGeom>
        </p:spPr>
      </p:pic>
      <p:pic>
        <p:nvPicPr>
          <p:cNvPr id="18" name="Picture 17"/>
          <p:cNvPicPr>
            <a:picLocks noChangeAspect="1"/>
          </p:cNvPicPr>
          <p:nvPr/>
        </p:nvPicPr>
        <p:blipFill>
          <a:blip r:embed="rId3"/>
          <a:stretch>
            <a:fillRect/>
          </a:stretch>
        </p:blipFill>
        <p:spPr>
          <a:xfrm>
            <a:off x="2330720" y="5416878"/>
            <a:ext cx="1283340" cy="1283340"/>
          </a:xfrm>
          <a:prstGeom prst="rect">
            <a:avLst/>
          </a:prstGeom>
        </p:spPr>
      </p:pic>
      <p:pic>
        <p:nvPicPr>
          <p:cNvPr id="19" name="Picture 18"/>
          <p:cNvPicPr>
            <a:picLocks noChangeAspect="1"/>
          </p:cNvPicPr>
          <p:nvPr/>
        </p:nvPicPr>
        <p:blipFill>
          <a:blip r:embed="rId4"/>
          <a:stretch>
            <a:fillRect/>
          </a:stretch>
        </p:blipFill>
        <p:spPr>
          <a:xfrm>
            <a:off x="457985" y="5412631"/>
            <a:ext cx="1872735" cy="12833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UI Design</a:t>
            </a:r>
          </a:p>
        </p:txBody>
      </p:sp>
      <p:pic>
        <p:nvPicPr>
          <p:cNvPr id="3" name="Content Placeholder 2" descr="home"/>
          <p:cNvPicPr>
            <a:picLocks noGrp="1" noChangeAspect="1"/>
          </p:cNvPicPr>
          <p:nvPr>
            <p:ph idx="1"/>
          </p:nvPr>
        </p:nvPicPr>
        <p:blipFill>
          <a:blip r:embed="rId2"/>
          <a:stretch>
            <a:fillRect/>
          </a:stretch>
        </p:blipFill>
        <p:spPr>
          <a:xfrm>
            <a:off x="838200" y="1691005"/>
            <a:ext cx="10515600" cy="38728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Patient or user module</a:t>
            </a:r>
          </a:p>
        </p:txBody>
      </p:sp>
      <p:pic>
        <p:nvPicPr>
          <p:cNvPr id="3" name="Content Placeholder 2" descr="userRegister"/>
          <p:cNvPicPr>
            <a:picLocks noGrp="1" noChangeAspect="1"/>
          </p:cNvPicPr>
          <p:nvPr>
            <p:ph sz="half" idx="1"/>
          </p:nvPr>
        </p:nvPicPr>
        <p:blipFill>
          <a:blip r:embed="rId2"/>
          <a:stretch>
            <a:fillRect/>
          </a:stretch>
        </p:blipFill>
        <p:spPr>
          <a:xfrm>
            <a:off x="1298575" y="1943735"/>
            <a:ext cx="4259580" cy="4114800"/>
          </a:xfrm>
          <a:prstGeom prst="rect">
            <a:avLst/>
          </a:prstGeom>
        </p:spPr>
      </p:pic>
      <p:pic>
        <p:nvPicPr>
          <p:cNvPr id="4" name="Content Placeholder 3" descr="userLogin"/>
          <p:cNvPicPr>
            <a:picLocks noGrp="1" noChangeAspect="1"/>
          </p:cNvPicPr>
          <p:nvPr>
            <p:ph sz="half" idx="2"/>
          </p:nvPr>
        </p:nvPicPr>
        <p:blipFill>
          <a:blip r:embed="rId3"/>
          <a:stretch>
            <a:fillRect/>
          </a:stretch>
        </p:blipFill>
        <p:spPr>
          <a:xfrm>
            <a:off x="6632575" y="2000885"/>
            <a:ext cx="4259580" cy="4000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Doctor Login Page</a:t>
            </a:r>
          </a:p>
        </p:txBody>
      </p:sp>
      <p:pic>
        <p:nvPicPr>
          <p:cNvPr id="3" name="Content Placeholder 2" descr="doctorLogin"/>
          <p:cNvPicPr>
            <a:picLocks noGrp="1" noChangeAspect="1"/>
          </p:cNvPicPr>
          <p:nvPr>
            <p:ph idx="1"/>
          </p:nvPr>
        </p:nvPicPr>
        <p:blipFill>
          <a:blip r:embed="rId2"/>
          <a:stretch>
            <a:fillRect/>
          </a:stretch>
        </p:blipFill>
        <p:spPr>
          <a:xfrm>
            <a:off x="4102735" y="2301875"/>
            <a:ext cx="3985260" cy="3398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Admin Login</a:t>
            </a:r>
          </a:p>
        </p:txBody>
      </p:sp>
      <p:pic>
        <p:nvPicPr>
          <p:cNvPr id="3" name="Content Placeholder 2" descr="Adminlogin"/>
          <p:cNvPicPr>
            <a:picLocks noGrp="1" noChangeAspect="1"/>
          </p:cNvPicPr>
          <p:nvPr>
            <p:ph idx="1"/>
          </p:nvPr>
        </p:nvPicPr>
        <p:blipFill>
          <a:blip r:embed="rId2"/>
          <a:stretch>
            <a:fillRect/>
          </a:stretch>
        </p:blipFill>
        <p:spPr>
          <a:xfrm>
            <a:off x="4041775" y="2259965"/>
            <a:ext cx="4107180" cy="3482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sp>
        <p:nvSpPr>
          <p:cNvPr id="3" name="TextBox 2"/>
          <p:cNvSpPr txBox="1"/>
          <p:nvPr/>
        </p:nvSpPr>
        <p:spPr>
          <a:xfrm>
            <a:off x="838200" y="1504604"/>
            <a:ext cx="10515600" cy="446705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Patient Convenience: </a:t>
            </a:r>
          </a:p>
          <a:p>
            <a:pPr>
              <a:lnSpc>
                <a:spcPct val="150000"/>
              </a:lnSpc>
            </a:pPr>
            <a:r>
              <a:rPr lang="en-US" sz="2400" dirty="0">
                <a:latin typeface="Times New Roman" panose="02020603050405020304" pitchFamily="18" charset="0"/>
                <a:cs typeface="Times New Roman" panose="02020603050405020304" pitchFamily="18" charset="0"/>
              </a:rPr>
              <a:t>Easy appointment scheduling from the comfort of home.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Efficient Doctor Scheduling:</a:t>
            </a:r>
          </a:p>
          <a:p>
            <a:pPr>
              <a:lnSpc>
                <a:spcPct val="150000"/>
              </a:lnSpc>
            </a:pPr>
            <a:r>
              <a:rPr lang="en-US" sz="2400" dirty="0">
                <a:latin typeface="Times New Roman" panose="02020603050405020304" pitchFamily="18" charset="0"/>
                <a:cs typeface="Times New Roman" panose="02020603050405020304" pitchFamily="18" charset="0"/>
              </a:rPr>
              <a:t>Optimized use of doctors' time and resources.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Reduced Waiting Times: </a:t>
            </a:r>
          </a:p>
          <a:p>
            <a:pPr>
              <a:lnSpc>
                <a:spcPct val="150000"/>
              </a:lnSpc>
            </a:pPr>
            <a:r>
              <a:rPr lang="en-US" sz="2400" dirty="0">
                <a:latin typeface="Times New Roman" panose="02020603050405020304" pitchFamily="18" charset="0"/>
                <a:cs typeface="Times New Roman" panose="02020603050405020304" pitchFamily="18" charset="0"/>
              </a:rPr>
              <a:t>Minimized waiting room delays for patients.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Access to Specialists: </a:t>
            </a:r>
          </a:p>
          <a:p>
            <a:pPr>
              <a:lnSpc>
                <a:spcPct val="150000"/>
              </a:lnSpc>
            </a:pPr>
            <a:r>
              <a:rPr lang="en-US" sz="2400" dirty="0">
                <a:latin typeface="Times New Roman" panose="02020603050405020304" pitchFamily="18" charset="0"/>
                <a:cs typeface="Times New Roman" panose="02020603050405020304" pitchFamily="18" charset="0"/>
              </a:rPr>
              <a:t>Overcome geographical barriers for specialized care.</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172297" y="581418"/>
            <a:ext cx="3528366" cy="29187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5958" y="1720840"/>
            <a:ext cx="10544785" cy="3416320"/>
          </a:xfrm>
          <a:prstGeom prst="rect">
            <a:avLst/>
          </a:prstGeom>
          <a:noFill/>
        </p:spPr>
        <p:txBody>
          <a:bodyPr wrap="square" rtlCol="0">
            <a:spAutoFit/>
          </a:bodyPr>
          <a:lstStyle/>
          <a:p>
            <a:pPr marL="457200" indent="-457200">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Make the system fully automated.</a:t>
            </a:r>
          </a:p>
          <a:p>
            <a:pPr marL="457200" indent="-45720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Implement security system for the project</a:t>
            </a:r>
          </a:p>
          <a:p>
            <a:pPr marL="457200" indent="-45720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Make the system more flexible for payment and other transaction.</a:t>
            </a:r>
          </a:p>
          <a:p>
            <a:pPr marL="457200" indent="-45720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Develop mobile apps for the system.</a:t>
            </a:r>
          </a:p>
        </p:txBody>
      </p:sp>
      <p:sp>
        <p:nvSpPr>
          <p:cNvPr id="3" name="TextBox 2"/>
          <p:cNvSpPr txBox="1"/>
          <p:nvPr/>
        </p:nvSpPr>
        <p:spPr>
          <a:xfrm>
            <a:off x="1215958" y="564205"/>
            <a:ext cx="6789907" cy="1107996"/>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FUTURE SCOPE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0618" y="636607"/>
            <a:ext cx="5625296" cy="1107996"/>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REFERENCES</a:t>
            </a:r>
          </a:p>
        </p:txBody>
      </p:sp>
      <p:sp>
        <p:nvSpPr>
          <p:cNvPr id="5" name="TextBox 4"/>
          <p:cNvSpPr txBox="1"/>
          <p:nvPr/>
        </p:nvSpPr>
        <p:spPr>
          <a:xfrm>
            <a:off x="1180617" y="2326511"/>
            <a:ext cx="10208871" cy="341632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hlinkClick r:id="rId2"/>
              </a:rPr>
              <a:t>https://www.sciencedirect.com/science/article/pii/S1877050923004076</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hlinkClick r:id="rId3"/>
              </a:rPr>
              <a:t>https://link.springer.com/article/10.1007/s10729-018-9459-1</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hlinkClick r:id="rId4"/>
              </a:rPr>
              <a:t>https://scholar.google.com/scholar_lookup?title=Appointment%20Scheduling%20Problem%20in%20Complexity%20Systems%20of%20the%20Healthcare%20Services%3A%20A%20Comprehensive%20Review&amp;publication_year=2022&amp;author=A.%20Ala&amp;author=F.%20Chen</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9678"/>
            <a:ext cx="10515600" cy="1325563"/>
          </a:xfrm>
        </p:spPr>
        <p:txBody>
          <a:bodyPr>
            <a:normAutofit/>
          </a:bodyPr>
          <a:lstStyle/>
          <a:p>
            <a:r>
              <a:rPr lang="en-IN" sz="5400" dirty="0">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a:xfrm>
            <a:off x="838200" y="1946984"/>
            <a:ext cx="10515600" cy="4351338"/>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Online Doctor Appointment System is a digital platform that enables patients to schedule appointments with doctors online, offering convenience and efficiency.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maintains records of patient, doctor, appointment and schedule that occur at any of the medical center.</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enables registration of new patient and Doctors are registered by hospital staff.</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From the account of user as patient, one can take appointment of a Doctor; can see doctor details and all his appointment date and time.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proposed system has the following capabilities maintain patient’s records, registering new patients, records of appointment and easy future 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7210" y="1089000"/>
            <a:ext cx="6858000" cy="4680000"/>
          </a:xfrm>
          <a:prstGeom prst="rect">
            <a:avLst/>
          </a:prstGeom>
          <a:blipFill>
            <a:blip r:embed="rId2"/>
            <a:stretch>
              <a:fillRect/>
            </a:stretch>
          </a:blipFill>
        </p:spPr>
        <p:txBody>
          <a:bodyPr wrap="square" rtlCol="0">
            <a:spAutoFit/>
          </a:bodyPr>
          <a:lstStyle/>
          <a:p>
            <a:endParaRPr lang="en-IN" sz="44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of the Project</a:t>
            </a:r>
          </a:p>
        </p:txBody>
      </p:sp>
      <p:sp>
        <p:nvSpPr>
          <p:cNvPr id="3" name="Text Placeholder 2"/>
          <p:cNvSpPr>
            <a:spLocks noGrp="1"/>
          </p:cNvSpPr>
          <p:nvPr>
            <p:ph type="body" idx="1"/>
          </p:nvPr>
        </p:nvSpPr>
        <p:spPr/>
        <p:txBody>
          <a:bodyPr>
            <a:normAutofit/>
          </a:bodyPr>
          <a:lstStyle/>
          <a:p>
            <a:pPr marL="342900" marR="0" lvl="0" indent="-342900">
              <a:lnSpc>
                <a:spcPct val="107000"/>
              </a:lnSpc>
              <a:spcBef>
                <a:spcPts val="0"/>
              </a:spcBef>
              <a:spcAft>
                <a:spcPts val="80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 make the system simple to use and navigate, provide an intuitive and user-friendly interface for patients and healthcare professionals.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allow patients to schedule appointments online using their preferred medical professionals, such as general practitioners, experts, and hospitals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p:txBody>
      </p:sp>
      <p:graphicFrame>
        <p:nvGraphicFramePr>
          <p:cNvPr id="5" name="Table 5"/>
          <p:cNvGraphicFramePr>
            <a:graphicFrameLocks noGrp="1"/>
          </p:cNvGraphicFramePr>
          <p:nvPr/>
        </p:nvGraphicFramePr>
        <p:xfrm>
          <a:off x="251381" y="747112"/>
          <a:ext cx="11618402" cy="7711440"/>
        </p:xfrm>
        <a:graphic>
          <a:graphicData uri="http://schemas.openxmlformats.org/drawingml/2006/table">
            <a:tbl>
              <a:tblPr firstRow="1" bandRow="1">
                <a:tableStyleId>{5C22544A-7EE6-4342-B048-85BDC9FD1C3A}</a:tableStyleId>
              </a:tblPr>
              <a:tblGrid>
                <a:gridCol w="2243579">
                  <a:extLst>
                    <a:ext uri="{9D8B030D-6E8A-4147-A177-3AD203B41FA5}">
                      <a16:colId xmlns:a16="http://schemas.microsoft.com/office/drawing/2014/main" val="20000"/>
                    </a:ext>
                  </a:extLst>
                </a:gridCol>
                <a:gridCol w="9374823">
                  <a:extLst>
                    <a:ext uri="{9D8B030D-6E8A-4147-A177-3AD203B41FA5}">
                      <a16:colId xmlns:a16="http://schemas.microsoft.com/office/drawing/2014/main" val="20001"/>
                    </a:ext>
                  </a:extLst>
                </a:gridCol>
              </a:tblGrid>
              <a:tr h="85526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Existing Hospital Appointment Schemes </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One application developed to manage patients’ appointment scheduling has used exponential enter arrival times. This model assumes that the exponential enter arrival times could not be directly validated by date, and it is limited due to the nature of the appointment scheduling (</a:t>
                      </a:r>
                      <a:r>
                        <a:rPr lang="en-US" sz="1400" dirty="0" err="1"/>
                        <a:t>Rohleder</a:t>
                      </a:r>
                      <a:r>
                        <a:rPr lang="en-US" sz="1400" dirty="0"/>
                        <a:t>, 2002). Since appointments are scheduled in the future, the exact model of call arrivals will only have limited impact on measures related to the time between the call and the appointment time. For this reason, the challenge for making appointment system is designing a suitable system based on the health care procedure environment (Klassen, 2002). Hence, the appointment provider in the health care center can schedule a patient into an appropriate time slot on a given day. [The is about web-based appointment systems, which are systems that allow users to book appointments online for various purposes]</a:t>
                      </a:r>
                      <a:endParaRPr lang="en-IN" sz="1400" dirty="0"/>
                    </a:p>
                    <a:p>
                      <a:endParaRPr lang="en-US" sz="1400" dirty="0"/>
                    </a:p>
                  </a:txBody>
                  <a:tcPr/>
                </a:tc>
                <a:extLst>
                  <a:ext uri="{0D108BD9-81ED-4DB2-BD59-A6C34878D82A}">
                    <a16:rowId xmlns:a16="http://schemas.microsoft.com/office/drawing/2014/main" val="10000"/>
                  </a:ext>
                </a:extLst>
              </a:tr>
              <a:tr h="1798912">
                <a:tc>
                  <a:txBody>
                    <a:bodyPr/>
                    <a:lstStyle/>
                    <a:p>
                      <a:r>
                        <a:rPr lang="en-IN" sz="1400"/>
                        <a:t>Patients’ Appointment System </a:t>
                      </a:r>
                      <a:endParaRPr lang="en-IN" sz="1400" dirty="0"/>
                    </a:p>
                  </a:txBody>
                  <a:tcPr/>
                </a:tc>
                <a:tc>
                  <a:txBody>
                    <a:bodyPr/>
                    <a:lstStyle/>
                    <a:p>
                      <a:r>
                        <a:rPr lang="en-US" sz="1400" dirty="0"/>
                        <a:t>A patient appointment system or appointment schedule for health care center started long time ago (Harper, 2003). Management of patients’ appointments has earlier works and has developed simplified queuing models and fairly static scheduling conditions. Another attempt was made to calculate the waiting time between patient and doctor using the mathematical queuing models to minimize waiting time (Gamlin, 2003). However; traditionally the appointment system has considered that the doctor time is more important than patient time (Wijewickrama, 2005). So an appointment system was designed to minimize the doctor idle time but current designing of an appointment system is based on decisive factors with respect to both the patient and doctor [they did not care much about the patient’s time. They only wanted to make sure that the doctor was not wasting time. It says that now people are trying to make a system that is good for both the patient and the doctor. blocking </a:t>
                      </a:r>
                      <a:r>
                        <a:rPr lang="en-US" sz="1400" dirty="0" err="1"/>
                        <a:t>appointements</a:t>
                      </a:r>
                      <a:r>
                        <a:rPr lang="en-US" sz="1400" dirty="0"/>
                        <a:t>](Takakuwa, 2005).</a:t>
                      </a:r>
                      <a:endParaRPr lang="en-IN" sz="1400" dirty="0"/>
                    </a:p>
                  </a:txBody>
                  <a:tcPr/>
                </a:tc>
                <a:extLst>
                  <a:ext uri="{0D108BD9-81ED-4DB2-BD59-A6C34878D82A}">
                    <a16:rowId xmlns:a16="http://schemas.microsoft.com/office/drawing/2014/main" val="10001"/>
                  </a:ext>
                </a:extLst>
              </a:tr>
              <a:tr h="1035737">
                <a:tc>
                  <a:txBody>
                    <a:bodyPr/>
                    <a:lstStyle/>
                    <a:p>
                      <a:r>
                        <a:rPr lang="en-IN" sz="1400"/>
                        <a:t>Managing Patients’ Appointment system</a:t>
                      </a:r>
                      <a:endParaRPr lang="en-IN" sz="1400" dirty="0"/>
                    </a:p>
                  </a:txBody>
                  <a:tcPr/>
                </a:tc>
                <a:tc>
                  <a:txBody>
                    <a:bodyPr/>
                    <a:lstStyle/>
                    <a:p>
                      <a:r>
                        <a:rPr lang="en-US" sz="1400" dirty="0"/>
                        <a:t>According to Dexter (1999), managing patient appointment system is a computer application used to manage and reduce the patient waiting time in the health care center. Some health care centers do not use any appointment system. So it has a longer average patients’ waiting time than the health care center that adopts the patients’ appointment system[It says that one way to solve this problem is to let the patients come on the same day they call or ask for an appointment. This is called an open access or advanced access policy.]. </a:t>
                      </a:r>
                      <a:endParaRPr lang="en-IN" sz="1400" dirty="0"/>
                    </a:p>
                  </a:txBody>
                  <a:tcPr/>
                </a:tc>
                <a:extLst>
                  <a:ext uri="{0D108BD9-81ED-4DB2-BD59-A6C34878D82A}">
                    <a16:rowId xmlns:a16="http://schemas.microsoft.com/office/drawing/2014/main" val="10002"/>
                  </a:ext>
                </a:extLst>
              </a:tr>
              <a:tr h="844943">
                <a:tc>
                  <a:txBody>
                    <a:bodyPr/>
                    <a:lstStyle/>
                    <a:p>
                      <a:r>
                        <a:rPr lang="en-IN" sz="1400"/>
                        <a:t>Online Booking System</a:t>
                      </a:r>
                      <a:endParaRPr lang="en-IN" sz="1400" dirty="0"/>
                    </a:p>
                  </a:txBody>
                  <a:tcPr/>
                </a:tc>
                <a:tc>
                  <a:txBody>
                    <a:bodyPr/>
                    <a:lstStyle/>
                    <a:p>
                      <a:r>
                        <a:rPr lang="en-US" sz="1400" dirty="0"/>
                        <a:t>An online system is also known as a web based system. A web is made up of page that is commonly known as web page or web site, and a web site is a computer program that runs a webserver that provides access to a group of related web pages (Alex, 2000). A system is a set of in dependent components working together to achieve a common objective[The text argues that this model is not very accurate because appointments are planned in advance and depend on the type of health care service.].</a:t>
                      </a:r>
                      <a:endParaRPr lang="en-IN" sz="1400" dirty="0"/>
                    </a:p>
                  </a:txBody>
                  <a:tcPr/>
                </a:tc>
                <a:extLst>
                  <a:ext uri="{0D108BD9-81ED-4DB2-BD59-A6C34878D82A}">
                    <a16:rowId xmlns:a16="http://schemas.microsoft.com/office/drawing/2014/main" val="10003"/>
                  </a:ext>
                </a:extLst>
              </a:tr>
              <a:tr h="1417324">
                <a:tc>
                  <a:txBody>
                    <a:bodyPr/>
                    <a:lstStyle/>
                    <a:p>
                      <a:r>
                        <a:rPr lang="en-IN" sz="1400" dirty="0"/>
                        <a:t>Existing Hospital Appointment Schemes </a:t>
                      </a:r>
                    </a:p>
                  </a:txBody>
                  <a:tcPr/>
                </a:tc>
                <a:tc>
                  <a:txBody>
                    <a:bodyPr/>
                    <a:lstStyle/>
                    <a:p>
                      <a:r>
                        <a:rPr lang="en-US" sz="1400" dirty="0"/>
                        <a:t>One application developed to manage patients’ appointment scheduling has used exponential enter arrival times. This model assumes that the exponential enter arrival times could not be directly validated by date, and it is limited due to the nature of the appointment scheduling (Rohleder, 2002). Since appointments are scheduled in the future, the exact model of call arrivals will only have limited impact on measures related to the time between the call and the appointment time. For this reason, the challenge for making appointment system is designing a suitable system based on the health care procedure environment (Klassen, 2002). Hence, the appointment provider in the health care center can schedule a patient into an appropriate time slot on a given day. </a:t>
                      </a:r>
                      <a:endParaRPr lang="en-IN" sz="1400" dirty="0"/>
                    </a:p>
                  </a:txBody>
                  <a:tcPr/>
                </a:tc>
                <a:extLst>
                  <a:ext uri="{0D108BD9-81ED-4DB2-BD59-A6C34878D82A}">
                    <a16:rowId xmlns:a16="http://schemas.microsoft.com/office/drawing/2014/main" val="10004"/>
                  </a:ext>
                </a:extLst>
              </a:tr>
            </a:tbl>
          </a:graphicData>
        </a:graphic>
      </p:graphicFrame>
      <p:sp>
        <p:nvSpPr>
          <p:cNvPr id="2" name="TextBox 1"/>
          <p:cNvSpPr txBox="1"/>
          <p:nvPr/>
        </p:nvSpPr>
        <p:spPr>
          <a:xfrm>
            <a:off x="0" y="0"/>
            <a:ext cx="6589994" cy="984885"/>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LITERATURE </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Requirements Specification</a:t>
            </a:r>
            <a:b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Patient Registration: Patients are required to sign up, create profiles, and provide all relevant data and credentials.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Doctor Registration: Doctors are required to sign up, create profiles, and provide all relevant data and credentials.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Appointment Scheduling: Patients should have the option of choosing a , a time slot that is open, a doctor and scheduling a visit.</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Appointment Management: The flexibility to accept, reschedule, or cancel appointments should be available to doctors as needed.</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Design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839788" y="1179513"/>
            <a:ext cx="5157787" cy="795680"/>
          </a:xfrm>
        </p:spPr>
        <p:txBody>
          <a:bodyPr/>
          <a:lstStyle/>
          <a:p>
            <a:r>
              <a:rPr lang="en-US" dirty="0"/>
              <a:t>User Use case               </a:t>
            </a:r>
          </a:p>
          <a:p>
            <a:endParaRPr lang="en-US" dirty="0"/>
          </a:p>
        </p:txBody>
      </p:sp>
      <p:sp>
        <p:nvSpPr>
          <p:cNvPr id="3" name="Text Placeholder 2"/>
          <p:cNvSpPr>
            <a:spLocks noGrp="1"/>
          </p:cNvSpPr>
          <p:nvPr>
            <p:ph sz="half" idx="2"/>
          </p:nvPr>
        </p:nvSpPr>
        <p:spPr/>
        <p:txBody>
          <a:bodyPr/>
          <a:lstStyle/>
          <a:p>
            <a:pPr marL="0" indent="0">
              <a:buNone/>
            </a:pPr>
            <a:r>
              <a:rPr lang="en-US" dirty="0"/>
              <a:t>         </a:t>
            </a:r>
          </a:p>
        </p:txBody>
      </p:sp>
      <p:sp>
        <p:nvSpPr>
          <p:cNvPr id="6" name="Text Placeholder 5"/>
          <p:cNvSpPr>
            <a:spLocks noGrp="1"/>
          </p:cNvSpPr>
          <p:nvPr>
            <p:ph type="body" sz="quarter" idx="3"/>
          </p:nvPr>
        </p:nvSpPr>
        <p:spPr>
          <a:xfrm>
            <a:off x="6172200" y="729343"/>
            <a:ext cx="5183188" cy="961345"/>
          </a:xfrm>
        </p:spPr>
        <p:txBody>
          <a:bodyPr/>
          <a:lstStyle/>
          <a:p>
            <a:r>
              <a:rPr lang="en-US" dirty="0"/>
              <a:t>Doctor Use Case</a:t>
            </a:r>
          </a:p>
          <a:p>
            <a:endParaRPr lang="en-US" dirty="0"/>
          </a:p>
        </p:txBody>
      </p:sp>
      <p:pic>
        <p:nvPicPr>
          <p:cNvPr id="22" name="Content Placeholder 21"/>
          <p:cNvPicPr>
            <a:picLocks noGrp="1" noChangeAspect="1"/>
          </p:cNvPicPr>
          <p:nvPr>
            <p:ph sz="quarter" idx="4"/>
          </p:nvPr>
        </p:nvPicPr>
        <p:blipFill>
          <a:blip r:embed="rId2"/>
          <a:stretch>
            <a:fillRect/>
          </a:stretch>
        </p:blipFill>
        <p:spPr>
          <a:xfrm>
            <a:off x="381000" y="1513115"/>
            <a:ext cx="5105399" cy="5206432"/>
          </a:xfrm>
        </p:spPr>
      </p:pic>
      <p:pic>
        <p:nvPicPr>
          <p:cNvPr id="24" name="Picture 23"/>
          <p:cNvPicPr>
            <a:picLocks noChangeAspect="1"/>
          </p:cNvPicPr>
          <p:nvPr/>
        </p:nvPicPr>
        <p:blipFill>
          <a:blip r:embed="rId3"/>
          <a:stretch>
            <a:fillRect/>
          </a:stretch>
        </p:blipFill>
        <p:spPr>
          <a:xfrm>
            <a:off x="5834743" y="1513114"/>
            <a:ext cx="6074228" cy="52064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 diagram</a:t>
            </a:r>
          </a:p>
        </p:txBody>
      </p:sp>
      <p:pic>
        <p:nvPicPr>
          <p:cNvPr id="14" name="Content Placeholder 13"/>
          <p:cNvPicPr>
            <a:picLocks noGrp="1" noChangeAspect="1"/>
          </p:cNvPicPr>
          <p:nvPr>
            <p:ph idx="1"/>
          </p:nvPr>
        </p:nvPicPr>
        <p:blipFill>
          <a:blip r:embed="rId2"/>
          <a:stretch>
            <a:fillRect/>
          </a:stretch>
        </p:blipFill>
        <p:spPr>
          <a:xfrm>
            <a:off x="653143" y="1480457"/>
            <a:ext cx="11125200" cy="526868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 Diagram</a:t>
            </a:r>
          </a:p>
        </p:txBody>
      </p:sp>
      <p:sp>
        <p:nvSpPr>
          <p:cNvPr id="11" name="Content Placeholder 10"/>
          <p:cNvSpPr>
            <a:spLocks noGrp="1"/>
          </p:cNvSpPr>
          <p:nvPr>
            <p:ph idx="1"/>
          </p:nvPr>
        </p:nvSpPr>
        <p:spPr/>
        <p:txBody>
          <a:bodyPr/>
          <a:lstStyle/>
          <a:p>
            <a:endParaRPr lang="en-US"/>
          </a:p>
        </p:txBody>
      </p:sp>
      <p:pic>
        <p:nvPicPr>
          <p:cNvPr id="13" name="Picture 12"/>
          <p:cNvPicPr>
            <a:picLocks noChangeAspect="1"/>
          </p:cNvPicPr>
          <p:nvPr/>
        </p:nvPicPr>
        <p:blipFill>
          <a:blip r:embed="rId2"/>
          <a:stretch>
            <a:fillRect/>
          </a:stretch>
        </p:blipFill>
        <p:spPr>
          <a:xfrm>
            <a:off x="718457" y="1382485"/>
            <a:ext cx="10863943" cy="52795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Functional Requirements</a:t>
            </a:r>
          </a:p>
        </p:txBody>
      </p:sp>
      <p:sp>
        <p:nvSpPr>
          <p:cNvPr id="3" name="Text Placeholder 2"/>
          <p:cNvSpPr>
            <a:spLocks noGrp="1"/>
          </p:cNvSpPr>
          <p:nvPr>
            <p:ph type="body" idx="1"/>
          </p:nvPr>
        </p:nvSpPr>
        <p:spPr/>
        <p:txBody>
          <a:bodyPr>
            <a:normAutofit fontScale="92500" lnSpcReduction="20000"/>
          </a:bodyPr>
          <a:lstStyle/>
          <a:p>
            <a:pPr>
              <a:buFont typeface="+mj-lt"/>
              <a:buAutoNum type="arabicPeriod"/>
            </a:pPr>
            <a:r>
              <a:rPr lang="en-US" dirty="0">
                <a:latin typeface="Times New Roman" panose="02020603050405020304" pitchFamily="18" charset="0"/>
                <a:cs typeface="Times New Roman" panose="02020603050405020304" pitchFamily="18" charset="0"/>
              </a:rPr>
              <a:t>Accounts shall able to be created by patients and doctors using their personal data.</a:t>
            </a:r>
          </a:p>
          <a:p>
            <a:pPr>
              <a:buFont typeface="+mj-lt"/>
              <a:buAutoNum type="arabicPeriod"/>
            </a:pPr>
            <a:r>
              <a:rPr lang="en-US" dirty="0">
                <a:latin typeface="Times New Roman" panose="02020603050405020304" pitchFamily="18" charset="0"/>
                <a:cs typeface="Times New Roman" panose="02020603050405020304" pitchFamily="18" charset="0"/>
              </a:rPr>
              <a:t>Using usernames and passwords in a secure manner, patients and doctors shall log in to the system.</a:t>
            </a:r>
          </a:p>
          <a:p>
            <a:pPr>
              <a:buFont typeface="+mj-lt"/>
              <a:buAutoNum type="arabicPeriod"/>
            </a:pPr>
            <a:r>
              <a:rPr lang="en-US" dirty="0">
                <a:latin typeface="Times New Roman" panose="02020603050405020304" pitchFamily="18" charset="0"/>
                <a:cs typeface="Times New Roman" panose="02020603050405020304" pitchFamily="18" charset="0"/>
              </a:rPr>
              <a:t>Patients shall be able to choose a doctor and make an appointment.</a:t>
            </a:r>
          </a:p>
          <a:p>
            <a:pPr>
              <a:buFont typeface="+mj-lt"/>
              <a:buAutoNum type="arabicPeriod"/>
            </a:pPr>
            <a:r>
              <a:rPr lang="en-US" dirty="0">
                <a:latin typeface="Times New Roman" panose="02020603050405020304" pitchFamily="18" charset="0"/>
                <a:cs typeface="Times New Roman" panose="02020603050405020304" pitchFamily="18" charset="0"/>
              </a:rPr>
              <a:t>The availability of doctors shall be flexible, including their working days and hours.</a:t>
            </a:r>
          </a:p>
          <a:p>
            <a:pPr>
              <a:buFont typeface="+mj-lt"/>
              <a:buAutoNum type="arabicPeriod"/>
            </a:pPr>
            <a:r>
              <a:rPr lang="en-US" dirty="0">
                <a:latin typeface="Times New Roman" panose="02020603050405020304" pitchFamily="18" charset="0"/>
                <a:cs typeface="Times New Roman" panose="02020603050405020304" pitchFamily="18" charset="0"/>
              </a:rPr>
              <a:t>Appointment disputes shall be handled by the system Admin, along with possible solutions.</a:t>
            </a:r>
          </a:p>
          <a:p>
            <a:pPr>
              <a:buFont typeface="+mj-lt"/>
              <a:buAutoNum type="arabicPeriod"/>
            </a:pPr>
            <a:r>
              <a:rPr lang="en-US" dirty="0">
                <a:latin typeface="Times New Roman" panose="02020603050405020304" pitchFamily="18" charset="0"/>
                <a:cs typeface="Times New Roman" panose="02020603050405020304" pitchFamily="18" charset="0"/>
              </a:rPr>
              <a:t>Medical records for patients shall be available to doctors during consultations.</a:t>
            </a:r>
          </a:p>
          <a:p>
            <a:pPr>
              <a:buFont typeface="+mj-lt"/>
              <a:buAutoNum type="arabicPeriod"/>
            </a:pPr>
            <a:r>
              <a:rPr lang="en-US" dirty="0">
                <a:latin typeface="Times New Roman" panose="02020603050405020304" pitchFamily="18" charset="0"/>
                <a:cs typeface="Times New Roman" panose="02020603050405020304" pitchFamily="18" charset="0"/>
              </a:rPr>
              <a:t>The prescription history shall be available to patients.</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1372</Words>
  <Application>Microsoft Office PowerPoint</Application>
  <PresentationFormat>Widescreen</PresentationFormat>
  <Paragraphs>92</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Calibri</vt:lpstr>
      <vt:lpstr>Calibri Light</vt:lpstr>
      <vt:lpstr>Symbol</vt:lpstr>
      <vt:lpstr>Times New Roman</vt:lpstr>
      <vt:lpstr>Wingdings</vt:lpstr>
      <vt:lpstr>Office Theme</vt:lpstr>
      <vt:lpstr>Online Doctor Appointment System</vt:lpstr>
      <vt:lpstr>INTRODUCTION</vt:lpstr>
      <vt:lpstr>Objectives of the Project</vt:lpstr>
      <vt:lpstr>PowerPoint Presentation</vt:lpstr>
      <vt:lpstr>Requirements Specification </vt:lpstr>
      <vt:lpstr>System Design </vt:lpstr>
      <vt:lpstr>Class diagram</vt:lpstr>
      <vt:lpstr>Object Diagram</vt:lpstr>
      <vt:lpstr>Functional Requirements</vt:lpstr>
      <vt:lpstr>Non-Functional Requirements</vt:lpstr>
      <vt:lpstr>Gantt Chart</vt:lpstr>
      <vt:lpstr>PowerPoint Presentation</vt:lpstr>
      <vt:lpstr>UI Design</vt:lpstr>
      <vt:lpstr>Patient or user module</vt:lpstr>
      <vt:lpstr>Doctor Login Page</vt:lpstr>
      <vt:lpstr>Admin Login</vt:lpstr>
      <vt:lpstr>ADVANTAGES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Doctor Appointment System</dc:title>
  <dc:creator>bhavya sri</dc:creator>
  <cp:lastModifiedBy>Navya Koppada</cp:lastModifiedBy>
  <cp:revision>22</cp:revision>
  <dcterms:created xsi:type="dcterms:W3CDTF">2023-08-14T18:30:00Z</dcterms:created>
  <dcterms:modified xsi:type="dcterms:W3CDTF">2023-10-19T14:23:36Z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FAC6D4C4B5F447908266D37BD7C743EA_12</vt:lpwstr>
  </property>
  <property fmtid="{D5CDD505-2E9C-101B-9397-08002B2CF9AE}" pid="3" name="KSOProductBuildVer">
    <vt:lpwstr>1033-12.2.0.13201</vt:lpwstr>
  </property>
</Properties>
</file>