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60" r:id="rId7"/>
    <p:sldId id="261" r:id="rId8"/>
    <p:sldId id="270" r:id="rId9"/>
    <p:sldId id="272" r:id="rId10"/>
    <p:sldId id="277" r:id="rId11"/>
    <p:sldId id="273" r:id="rId12"/>
    <p:sldId id="274" r:id="rId13"/>
    <p:sldId id="276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4632"/>
  </p:normalViewPr>
  <p:slideViewPr>
    <p:cSldViewPr snapToGrid="0">
      <p:cViewPr varScale="1">
        <p:scale>
          <a:sx n="97" d="100"/>
          <a:sy n="97" d="100"/>
        </p:scale>
        <p:origin x="1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gundramsanjay@gmail.com" userId="45379f405dd10c45" providerId="LiveId" clId="{EF9719A7-F1F1-924E-B982-43C27F6A7030}"/>
    <pc:docChg chg="undo custSel modSld">
      <pc:chgData name="aragundramsanjay@gmail.com" userId="45379f405dd10c45" providerId="LiveId" clId="{EF9719A7-F1F1-924E-B982-43C27F6A7030}" dt="2025-07-09T02:40:55.510" v="3" actId="478"/>
      <pc:docMkLst>
        <pc:docMk/>
      </pc:docMkLst>
      <pc:sldChg chg="modSp mod">
        <pc:chgData name="aragundramsanjay@gmail.com" userId="45379f405dd10c45" providerId="LiveId" clId="{EF9719A7-F1F1-924E-B982-43C27F6A7030}" dt="2025-07-09T02:39:26.720" v="2" actId="1076"/>
        <pc:sldMkLst>
          <pc:docMk/>
          <pc:sldMk cId="0" sldId="257"/>
        </pc:sldMkLst>
        <pc:spChg chg="mod">
          <ac:chgData name="aragundramsanjay@gmail.com" userId="45379f405dd10c45" providerId="LiveId" clId="{EF9719A7-F1F1-924E-B982-43C27F6A7030}" dt="2025-07-09T02:39:26.720" v="2" actId="1076"/>
          <ac:spMkLst>
            <pc:docMk/>
            <pc:sldMk cId="0" sldId="257"/>
            <ac:spMk id="3" creationId="{00000000-0000-0000-0000-000000000000}"/>
          </ac:spMkLst>
        </pc:spChg>
      </pc:sldChg>
      <pc:sldChg chg="delSp mod">
        <pc:chgData name="aragundramsanjay@gmail.com" userId="45379f405dd10c45" providerId="LiveId" clId="{EF9719A7-F1F1-924E-B982-43C27F6A7030}" dt="2025-07-09T02:40:55.510" v="3" actId="478"/>
        <pc:sldMkLst>
          <pc:docMk/>
          <pc:sldMk cId="3359474801" sldId="272"/>
        </pc:sldMkLst>
        <pc:picChg chg="del">
          <ac:chgData name="aragundramsanjay@gmail.com" userId="45379f405dd10c45" providerId="LiveId" clId="{EF9719A7-F1F1-924E-B982-43C27F6A7030}" dt="2025-07-09T02:40:55.510" v="3" actId="478"/>
          <ac:picMkLst>
            <pc:docMk/>
            <pc:sldMk cId="3359474801" sldId="272"/>
            <ac:picMk id="10" creationId="{F0C3AF01-4C68-8B49-10EC-5CFF21F91A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E880-C929-4BCB-B0CE-1D76F4B6B711}" type="datetimeFigureOut">
              <a:rPr lang="en-IN" smtClean="0"/>
              <a:t>09/07/25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1B4A-1862-40AE-B8C5-E2DB8C4E5C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ka.apache.org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postgresql.org/docs/" TargetMode="External"/><Relationship Id="rId4" Type="http://schemas.openxmlformats.org/officeDocument/2006/relationships/hyperlink" Target="https://docs.python.org/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954" y="1015263"/>
            <a:ext cx="8985496" cy="10525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Parser for Recruitment Systems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244" y="3192759"/>
            <a:ext cx="9144000" cy="26142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Vamsi Krishna Yadav[192324165]</a:t>
            </a:r>
          </a:p>
          <a:p>
            <a:r>
              <a:rPr lang="en-IN" dirty="0"/>
              <a:t>CH Nagireddy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IN" dirty="0"/>
              <a:t>192324170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dirty="0"/>
              <a:t>A Sanjay [192372180]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CSA1406-</a:t>
            </a:r>
            <a:r>
              <a:rPr lang="en-US" dirty="0"/>
              <a:t>Compiler Design for Domain Specific Languages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: Dr.</a:t>
            </a:r>
            <a:r>
              <a:rPr lang="en-IN" dirty="0"/>
              <a:t> Dr. G.MICHAEL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574DBAE-895C-4FE9-7D2D-EE01D315F3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78D9C88E-3453-A351-EF9C-D4F055174D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EC55B-95F3-89B8-A9E1-53A7526C0170}"/>
              </a:ext>
            </a:extLst>
          </p:cNvPr>
          <p:cNvSpPr txBox="1"/>
          <p:nvPr/>
        </p:nvSpPr>
        <p:spPr>
          <a:xfrm>
            <a:off x="2300747" y="266601"/>
            <a:ext cx="8465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4000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Module 3: Resume-to-Profile Mapping &amp; Output Formatting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AD2A0-5AD7-40D8-507A-28ECBEC5CCE7}"/>
              </a:ext>
            </a:extLst>
          </p:cNvPr>
          <p:cNvSpPr txBox="1"/>
          <p:nvPr/>
        </p:nvSpPr>
        <p:spPr>
          <a:xfrm>
            <a:off x="1006475" y="2498766"/>
            <a:ext cx="10422193" cy="318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Profile Mapping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– Map data to predefined fields (Name, Skills, Education, Experience).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Output Generation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– Generate structured output in JSON/XML format.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Validation Check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– Ensure all required fields are present and correct.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Storage &amp; Retrieval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– Save profiles in DB or share via secure APIs.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DB/API Integration</a:t>
            </a:r>
            <a:r>
              <a:rPr lang="en-IN" sz="22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 – Use MySQL/PostgreSQL + REST API for external access.</a:t>
            </a:r>
          </a:p>
        </p:txBody>
      </p:sp>
    </p:spTree>
    <p:extLst>
      <p:ext uri="{BB962C8B-B14F-4D97-AF65-F5344CB8AC3E}">
        <p14:creationId xmlns:p14="http://schemas.microsoft.com/office/powerpoint/2010/main" val="421809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AABC674-F1A4-96B3-06BF-0F9EDD40ED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3" name="object 6">
            <a:extLst>
              <a:ext uri="{FF2B5EF4-FFF2-40B4-BE49-F238E27FC236}">
                <a16:creationId xmlns:a16="http://schemas.microsoft.com/office/drawing/2014/main" id="{F57E932D-80D3-94C2-5655-39DC979716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B4F1-D7B7-69BA-951D-FA4EBC1284AF}"/>
              </a:ext>
            </a:extLst>
          </p:cNvPr>
          <p:cNvSpPr txBox="1"/>
          <p:nvPr/>
        </p:nvSpPr>
        <p:spPr>
          <a:xfrm>
            <a:off x="2334236" y="922518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F3DE-CCBE-34E5-DA3C-85A0E0E0E9AE}"/>
              </a:ext>
            </a:extLst>
          </p:cNvPr>
          <p:cNvSpPr txBox="1"/>
          <p:nvPr/>
        </p:nvSpPr>
        <p:spPr>
          <a:xfrm>
            <a:off x="1307690" y="2230896"/>
            <a:ext cx="10481187" cy="307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Frontend: 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CSS3, JavaScript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Backend: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Python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Database: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MySQL / MongoDB / PostgreSQL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NLP &amp; Parsing: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NLTK, Regex, PDFMiner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Security: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AES Encryption , OTP Verification, Blockchain Logic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Output &amp; Integration: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JSON / XML, REST APIs</a:t>
            </a:r>
          </a:p>
        </p:txBody>
      </p:sp>
    </p:spTree>
    <p:extLst>
      <p:ext uri="{BB962C8B-B14F-4D97-AF65-F5344CB8AC3E}">
        <p14:creationId xmlns:p14="http://schemas.microsoft.com/office/powerpoint/2010/main" val="26950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4AEB715-4FF9-E9B0-ED9D-0CC96DB6B2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3" name="object 6">
            <a:extLst>
              <a:ext uri="{FF2B5EF4-FFF2-40B4-BE49-F238E27FC236}">
                <a16:creationId xmlns:a16="http://schemas.microsoft.com/office/drawing/2014/main" id="{B92592EE-933C-4167-6F7D-BD784DB59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B76001-800F-4144-2EA0-138D8651333C}"/>
              </a:ext>
            </a:extLst>
          </p:cNvPr>
          <p:cNvSpPr txBox="1"/>
          <p:nvPr/>
        </p:nvSpPr>
        <p:spPr>
          <a:xfrm>
            <a:off x="3264873" y="882154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C808-2507-BC41-28AB-6AF00E240462}"/>
              </a:ext>
            </a:extLst>
          </p:cNvPr>
          <p:cNvSpPr txBox="1"/>
          <p:nvPr/>
        </p:nvSpPr>
        <p:spPr>
          <a:xfrm>
            <a:off x="643877" y="1948590"/>
            <a:ext cx="11336594" cy="4602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Automated Parsing: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Extract structured data from resumes in various formats (PDF, DOCX).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Accurate Section Detection: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Identify sections like Education, Skills, Experience with high precision.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Standardized Profiles: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Generate uniform candidate profiles in JSON/XML format.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Faster Recruitment Process: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Reduce manual effort and improve candidate shortlisting speed.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ATS/HR Integration: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Provide structured output compatible with recruitment platforms via APIs.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Improved Hiring Accuracy: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Enable data-driven hiring by extracting relevant and validated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4292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9E6B-5C73-F638-7A9E-3E173504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583" y="49260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" panose="02020603050405020304" pitchFamily="18" charset="0"/>
                <a:cs typeface="Times" panose="02020603050405020304" pitchFamily="18" charset="0"/>
              </a:rPr>
              <a:t>Testing and Validation</a:t>
            </a:r>
            <a:br>
              <a:rPr lang="en-IN" sz="4000" b="1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IN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F2F0-E40A-4372-DFC3-5334C5C0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96" y="222389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Unit Testing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– Test core components like section detector and extractor.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Integration Testing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– Ensure modules work together (e.g., parsing → JSON).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Functional Testing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– Check correct extraction from various resume types.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Cross-Format Testing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– Test with PDF, DOCX, TXT formats.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Validation Metrics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– Measure accuracy using precision, recall, F1-score.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UAT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– Get recruiter feedback on real-world performance.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AA77ED4-2569-4B1B-15B0-D9E2F88C17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0C5D1269-03AA-0D66-F9BA-EB31075381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2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7" y="1707567"/>
            <a:ext cx="11897033" cy="53400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Automates Resume Screening 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Reduces manual effort by automatically extracting and classifying resume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Enhances Accuracy and Consistency 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Minimizes human errors and ensures standardized data extraction.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Structured Output Generation 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Converts unstructured resume text into JSON/XML for easy processing and integration.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Supports Fast and Fair Hiring 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Speeds up candidate shortlisting and promotes unbiased evaluation.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Easily Integrates with Recruitment Systems :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Provides structured profiles ready for use in ATS and HR platforms via APIs.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61" y="1825625"/>
            <a:ext cx="11618751" cy="473456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OpenAI.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(2024). </a:t>
            </a:r>
            <a:r>
              <a:rPr lang="en-IN" sz="2200" i="1" dirty="0">
                <a:latin typeface="Times" panose="02020603050405020304" pitchFamily="18" charset="0"/>
                <a:cs typeface="Times" panose="02020603050405020304" pitchFamily="18" charset="0"/>
              </a:rPr>
              <a:t>Natural Language Understanding with GPT-4 and Beyond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. OpenAI Research.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spaCy NLP Library.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(2024). </a:t>
            </a:r>
            <a:r>
              <a:rPr lang="en-IN" sz="2200" i="1" dirty="0">
                <a:latin typeface="Times" panose="02020603050405020304" pitchFamily="18" charset="0"/>
                <a:cs typeface="Times" panose="02020603050405020304" pitchFamily="18" charset="0"/>
              </a:rPr>
              <a:t>Industrial-Strength NLP in Python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. Retrieved from 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https://spacy.io</a:t>
            </a:r>
            <a:endParaRPr lang="en-IN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Apache Tika.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(2024). </a:t>
            </a:r>
            <a:r>
              <a:rPr lang="en-IN" sz="2200" i="1" dirty="0">
                <a:latin typeface="Times" panose="02020603050405020304" pitchFamily="18" charset="0"/>
                <a:cs typeface="Times" panose="02020603050405020304" pitchFamily="18" charset="0"/>
              </a:rPr>
              <a:t>Content Analysis Toolkit for Document Parsing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. Retrieved from 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  <a:hlinkClick r:id="rId3"/>
              </a:rPr>
              <a:t>https://tika.apache.org</a:t>
            </a:r>
            <a:endParaRPr lang="en-IN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Python Software Foundation.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(2024). </a:t>
            </a:r>
            <a:r>
              <a:rPr lang="en-IN" sz="2200" i="1" dirty="0">
                <a:latin typeface="Times" panose="02020603050405020304" pitchFamily="18" charset="0"/>
                <a:cs typeface="Times" panose="02020603050405020304" pitchFamily="18" charset="0"/>
              </a:rPr>
              <a:t>Python 3.12 Documentation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. Retrieved from 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  <a:hlinkClick r:id="rId4"/>
              </a:rPr>
              <a:t>https://docs.python.org/3</a:t>
            </a:r>
            <a:endParaRPr lang="en-IN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PostgreSQL Global Development Group.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 (2024). </a:t>
            </a:r>
            <a:r>
              <a:rPr lang="en-IN" sz="2200" i="1" dirty="0">
                <a:latin typeface="Times" panose="02020603050405020304" pitchFamily="18" charset="0"/>
                <a:cs typeface="Times" panose="02020603050405020304" pitchFamily="18" charset="0"/>
              </a:rPr>
              <a:t>PostgreSQL 16 Documentation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. Retrieved from 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  <a:hlinkClick r:id="rId5"/>
              </a:rPr>
              <a:t>https://www.postgresql.org/docs/</a:t>
            </a:r>
            <a:endParaRPr lang="en-IN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1767F0E-D307-0CBC-328A-8736C25B8AC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675" y="230188"/>
            <a:ext cx="1035050" cy="1153795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22A530D6-F430-354B-EFC7-25091A3C9C1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00061" y="297809"/>
            <a:ext cx="119634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10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YOU!</a:t>
            </a: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0238862E-C7CD-E1BA-EB23-56303CDA7A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0061" y="319434"/>
            <a:ext cx="1196340" cy="1153160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1F339723-37BC-EE84-5133-0766897265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675" y="230188"/>
            <a:ext cx="1035050" cy="1153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443" y="1945640"/>
            <a:ext cx="10284542" cy="42729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manual resume screening to save time and reduce errors.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unstructured resumes into structured JSON/XML format.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key sections like Education, Skills, and Experience.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top-down parsing and pattern matching for accurate data extraction.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searchable profiles for efficient recruitment filtering.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5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10" y="714056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IN" sz="4000" b="1" dirty="0"/>
              <a:t>Problem Statement</a:t>
            </a:r>
            <a:br>
              <a:rPr lang="en-IN" sz="4000" b="1" dirty="0"/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042" y="2039619"/>
            <a:ext cx="10410738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resume screening is slow and inefficient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with large applicant volumes.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resume formats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make automated processing difficult.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errors and bias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lead to unfair candidate evaluation.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matching is often inaccurate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without context-aware parsing.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structured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hinders integration with recruitment systems.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133C-BFAC-8F51-9980-912F64ED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052" y="365125"/>
            <a:ext cx="7987748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Section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8878-590C-0DD8-4379-6B296820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The </a:t>
            </a:r>
            <a:r>
              <a:rPr lang="en-IN" b="1" dirty="0"/>
              <a:t>Section Identifier</a:t>
            </a:r>
            <a:r>
              <a:rPr lang="en-IN" dirty="0"/>
              <a:t> is the first and foundational module of the Resume Parser system.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Its primary responsibility is to </a:t>
            </a:r>
            <a:r>
              <a:rPr lang="en-IN" dirty="0" err="1"/>
              <a:t>analyze</a:t>
            </a:r>
            <a:r>
              <a:rPr lang="en-IN" dirty="0"/>
              <a:t> raw resume text and accurately </a:t>
            </a:r>
            <a:r>
              <a:rPr lang="en-IN" b="1" dirty="0"/>
              <a:t>detect and label the major sections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To extract structured information from unstructured resumes by first </a:t>
            </a:r>
            <a:r>
              <a:rPr lang="en-IN" b="1" dirty="0"/>
              <a:t>segregating the content into logical sections</a:t>
            </a:r>
            <a:r>
              <a:rPr lang="en-IN" dirty="0"/>
              <a:t>.</a:t>
            </a:r>
            <a:endParaRPr lang="en-IN" b="1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CB80D4CF-537C-5E0A-7B09-2EBF7F9221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AD17ACA6-8590-0E5E-826C-7950A14E6C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70E-110D-0E53-97BA-1BD37BB2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4" y="365125"/>
            <a:ext cx="7974496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" panose="020F0502020204030204" pitchFamily="34" charset="0"/>
                <a:cs typeface="Calibri" panose="020F0502020204030204" pitchFamily="34" charset="0"/>
              </a:rPr>
              <a:t>Working Mechanism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CE41-246B-C759-64B5-09DB180C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/>
              <a:t>Input:</a:t>
            </a:r>
            <a:r>
              <a:rPr lang="en-IN" dirty="0"/>
              <a:t> Raw text extracted from a PDF or DOCX resume.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Processing:</a:t>
            </a:r>
            <a:endParaRPr lang="en-IN" dirty="0"/>
          </a:p>
          <a:p>
            <a:r>
              <a:rPr lang="en-IN" dirty="0"/>
              <a:t>Apply pattern matching using regular expressions, keywords, and heuristics (e.g., detecting headers like "EDUCATION", "WORK EXPERIENCE", etc.).</a:t>
            </a:r>
          </a:p>
          <a:p>
            <a:r>
              <a:rPr lang="en-IN" dirty="0"/>
              <a:t>Use natural language processing </a:t>
            </a:r>
            <a:r>
              <a:rPr lang="en-IN" b="1" dirty="0"/>
              <a:t>(NLP)</a:t>
            </a:r>
            <a:r>
              <a:rPr lang="en-IN" dirty="0"/>
              <a:t> to handle variations (e.g., "Work History" vs "Professional Experience").</a:t>
            </a:r>
          </a:p>
          <a:p>
            <a:r>
              <a:rPr lang="en-IN" b="1" dirty="0"/>
              <a:t>Output:</a:t>
            </a:r>
            <a:r>
              <a:rPr lang="en-IN" dirty="0"/>
              <a:t> A dictionary or structured format mapping section names to their respective content blocks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538BFD6F-3662-7F37-BEE3-786FF5DC6C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033094C3-6C55-8003-8896-5DD9CEFA6AB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11" y="2215894"/>
            <a:ext cx="1051559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resume screening process to reduce manual effort and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extract key resume sections like Education, Skills, and Experience.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and structure extracted data into machine-readable formats (JSON/XML).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top-down parsing techniques for accurate information classification.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resume-to-profile mapping for efficient recruitment and filtering.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717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" panose="02020603050405020304" pitchFamily="18" charset="0"/>
                <a:cs typeface="Times" panose="02020603050405020304" pitchFamily="18" charset="0"/>
              </a:rPr>
              <a:t>                       </a:t>
            </a:r>
            <a:r>
              <a:rPr lang="en-IN" sz="4000" b="1" dirty="0">
                <a:latin typeface="Times" panose="02020603050405020304" pitchFamily="18" charset="0"/>
                <a:cs typeface="Times" panose="02020603050405020304" pitchFamily="18" charset="0"/>
              </a:rPr>
              <a:t>System Architecture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  <p:pic>
        <p:nvPicPr>
          <p:cNvPr id="1026" name="Picture 2" descr="What is Resume Parser? How Resume Parsing Works?">
            <a:extLst>
              <a:ext uri="{FF2B5EF4-FFF2-40B4-BE49-F238E27FC236}">
                <a16:creationId xmlns:a16="http://schemas.microsoft.com/office/drawing/2014/main" id="{C84A29AB-5E7D-D4B7-B9FC-ADD75016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803400"/>
            <a:ext cx="65024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F59A8BA-B78E-2D2E-F874-BAC43EA3E8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3" name="object 6">
            <a:extLst>
              <a:ext uri="{FF2B5EF4-FFF2-40B4-BE49-F238E27FC236}">
                <a16:creationId xmlns:a16="http://schemas.microsoft.com/office/drawing/2014/main" id="{FE529085-90B5-453F-0EC9-F2F077B5A4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11C1DA-29C0-9655-465E-A952F0A8E719}"/>
              </a:ext>
            </a:extLst>
          </p:cNvPr>
          <p:cNvSpPr txBox="1"/>
          <p:nvPr/>
        </p:nvSpPr>
        <p:spPr>
          <a:xfrm>
            <a:off x="4119106" y="706304"/>
            <a:ext cx="60946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</a:t>
            </a:r>
          </a:p>
          <a:p>
            <a:br>
              <a:rPr lang="en-IN" sz="3000" dirty="0"/>
            </a:br>
            <a:endParaRPr lang="en-IN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02749-2566-DADE-F405-83833A0782E2}"/>
              </a:ext>
            </a:extLst>
          </p:cNvPr>
          <p:cNvSpPr txBox="1"/>
          <p:nvPr/>
        </p:nvSpPr>
        <p:spPr>
          <a:xfrm>
            <a:off x="648929" y="1748140"/>
            <a:ext cx="11130115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resume data during storage and transmission to ensure confidentiality.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to restrict unauthorized users from viewing or editing sensitive data.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Anonymization 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personal identifiers (e.g., name, contact) during parsing for unbiased evaluation.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Logging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logs of data access and actions for accountability and traceability.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API Integration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authentication tokens and HTTPS protocols for safe integration with recruitment platforms.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0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A8B2F6A-FD5F-1C80-F2BE-E95F37EF67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950" y="578485"/>
            <a:ext cx="1035050" cy="1153795"/>
          </a:xfrm>
          <a:prstGeom prst="rect">
            <a:avLst/>
          </a:prstGeom>
        </p:spPr>
      </p:pic>
      <p:pic>
        <p:nvPicPr>
          <p:cNvPr id="3" name="object 6">
            <a:extLst>
              <a:ext uri="{FF2B5EF4-FFF2-40B4-BE49-F238E27FC236}">
                <a16:creationId xmlns:a16="http://schemas.microsoft.com/office/drawing/2014/main" id="{A601FB9D-ED1E-8D44-6AA3-25B601E764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0670" y="436880"/>
            <a:ext cx="1196340" cy="1153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ADCB4-0550-F915-8858-79F929B53DA8}"/>
              </a:ext>
            </a:extLst>
          </p:cNvPr>
          <p:cNvSpPr txBox="1"/>
          <p:nvPr/>
        </p:nvSpPr>
        <p:spPr>
          <a:xfrm>
            <a:off x="2068458" y="436880"/>
            <a:ext cx="83722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" panose="02020603050405020304" pitchFamily="18" charset="0"/>
                <a:cs typeface="Times" panose="02020603050405020304" pitchFamily="18" charset="0"/>
              </a:rPr>
              <a:t>Module 2: Information Extraction and 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D802F-EF74-7494-5E75-09FFD6003CA2}"/>
              </a:ext>
            </a:extLst>
          </p:cNvPr>
          <p:cNvSpPr txBox="1"/>
          <p:nvPr/>
        </p:nvSpPr>
        <p:spPr>
          <a:xfrm>
            <a:off x="648928" y="1732280"/>
            <a:ext cx="11395587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Entity Recognition</a:t>
            </a:r>
            <a:b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Extract key data such as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Name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Email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Phone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Skills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Degrees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Job Titles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, and </a:t>
            </a: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Companies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 using pattern matching and NLP techniques.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" panose="02020603050405020304" pitchFamily="18" charset="0"/>
                <a:cs typeface="Times" panose="02020603050405020304" pitchFamily="18" charset="0"/>
              </a:rPr>
              <a:t>Grammar-based Top-Down Parsing</a:t>
            </a:r>
            <a:b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Apply parsing rules to validate and extract structured data from unstructured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Normalization of Data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          </a:t>
            </a: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Standardize date formats</a:t>
            </a:r>
            <a:b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          Unify skill names</a:t>
            </a:r>
            <a:endParaRPr 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" panose="02020603050405020304" pitchFamily="18" charset="0"/>
                <a:cs typeface="Times" panose="02020603050405020304" pitchFamily="18" charset="0"/>
              </a:rPr>
              <a:t>Handling Synonyms and Variants</a:t>
            </a:r>
            <a:b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IN" sz="2200" dirty="0">
                <a:latin typeface="Times" panose="02020603050405020304" pitchFamily="18" charset="0"/>
                <a:cs typeface="Times" panose="02020603050405020304" pitchFamily="18" charset="0"/>
              </a:rPr>
              <a:t>Use mapping dictionaries or ontology to resolve synonyms </a:t>
            </a:r>
          </a:p>
        </p:txBody>
      </p:sp>
    </p:spTree>
    <p:extLst>
      <p:ext uri="{BB962C8B-B14F-4D97-AF65-F5344CB8AC3E}">
        <p14:creationId xmlns:p14="http://schemas.microsoft.com/office/powerpoint/2010/main" val="335947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998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 Resume Parser for Recruitment Systems</vt:lpstr>
      <vt:lpstr>                        Introduction</vt:lpstr>
      <vt:lpstr>                     Problem Statement </vt:lpstr>
      <vt:lpstr>Module 1: Section Identifier</vt:lpstr>
      <vt:lpstr>Working Mechanism</vt:lpstr>
      <vt:lpstr>Objectives</vt:lpstr>
      <vt:lpstr>                      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and Validation </vt:lpstr>
      <vt:lpstr>                          Conclusion</vt:lpstr>
      <vt:lpstr>                             References</vt:lpstr>
      <vt:lpstr>  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thelo thini</dc:creator>
  <cp:lastModifiedBy>aragundramsanjay@gmail.com</cp:lastModifiedBy>
  <cp:revision>9</cp:revision>
  <dcterms:created xsi:type="dcterms:W3CDTF">2025-03-18T12:35:00Z</dcterms:created>
  <dcterms:modified xsi:type="dcterms:W3CDTF">2025-07-09T02:41:05Z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C837DC0BC37B42DBAE2D357734F52A40_13</vt:lpwstr>
  </property>
  <property fmtid="{D5CDD505-2E9C-101B-9397-08002B2CF9AE}" pid="3" name="KSOProductBuildVer">
    <vt:lpwstr>1033-12.2.0.20326</vt:lpwstr>
  </property>
</Properties>
</file>