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XEcwhzsZrK9uX52UFl0qFqbA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86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5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5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5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5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5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5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5"/>
          <p:cNvSpPr txBox="1"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>
            <a:spLocks noGrp="1"/>
          </p:cNvSpPr>
          <p:nvPr>
            <p:ph type="pic" idx="2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body" idx="1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title"/>
          </p:nvPr>
        </p:nvSpPr>
        <p:spPr>
          <a:xfrm rot="5400000">
            <a:off x="6048855" y="1764987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9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3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14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4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4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4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4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4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290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://vip.bu.edu/projects/vsns/cossy/datasets/" TargetMode="External"/><Relationship Id="rId4" Type="http://schemas.openxmlformats.org/officeDocument/2006/relationships/hyperlink" Target="https://cocodataset.org/#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0" y="2966695"/>
            <a:ext cx="1371718" cy="2176805"/>
          </a:xfrm>
          <a:custGeom>
            <a:avLst/>
            <a:gdLst/>
            <a:ahLst/>
            <a:cxnLst/>
            <a:rect l="l" t="t" r="r" b="b"/>
            <a:pathLst>
              <a:path w="1828958" h="2902407" extrusionOk="0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51" name="Google Shape;151;p1"/>
          <p:cNvSpPr/>
          <p:nvPr/>
        </p:nvSpPr>
        <p:spPr>
          <a:xfrm>
            <a:off x="0" y="2415073"/>
            <a:ext cx="2182534" cy="2728427"/>
          </a:xfrm>
          <a:custGeom>
            <a:avLst/>
            <a:gdLst/>
            <a:ahLst/>
            <a:cxnLst/>
            <a:rect l="l" t="t" r="r" b="b"/>
            <a:pathLst>
              <a:path w="2910045" h="3637903" extrusionOk="0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rgbClr val="0B5982"/>
          </a:solidFill>
          <a:ln>
            <a:noFill/>
          </a:ln>
        </p:spPr>
      </p:sp>
      <p:sp>
        <p:nvSpPr>
          <p:cNvPr id="152" name="Google Shape;152;p1"/>
          <p:cNvSpPr/>
          <p:nvPr/>
        </p:nvSpPr>
        <p:spPr>
          <a:xfrm>
            <a:off x="0" y="2134131"/>
            <a:ext cx="3112413" cy="3009369"/>
          </a:xfrm>
          <a:custGeom>
            <a:avLst/>
            <a:gdLst/>
            <a:ahLst/>
            <a:cxnLst/>
            <a:rect l="l" t="t" r="r" b="b"/>
            <a:pathLst>
              <a:path w="4149883" h="4012491" extrusionOk="0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rgbClr val="1186C3"/>
          </a:solidFill>
          <a:ln>
            <a:noFill/>
          </a:ln>
        </p:spPr>
      </p:sp>
      <p:sp>
        <p:nvSpPr>
          <p:cNvPr id="153" name="Google Shape;153;p1"/>
          <p:cNvSpPr/>
          <p:nvPr/>
        </p:nvSpPr>
        <p:spPr>
          <a:xfrm>
            <a:off x="0" y="2499307"/>
            <a:ext cx="2039659" cy="2644193"/>
          </a:xfrm>
          <a:custGeom>
            <a:avLst/>
            <a:gdLst/>
            <a:ahLst/>
            <a:cxnLst/>
            <a:rect l="l" t="t" r="r" b="b"/>
            <a:pathLst>
              <a:path w="2719546" h="3525590" extrusionOk="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54" name="Google Shape;154;p1"/>
          <p:cNvSpPr txBox="1">
            <a:spLocks noGrp="1"/>
          </p:cNvSpPr>
          <p:nvPr>
            <p:ph type="ctrTitle"/>
          </p:nvPr>
        </p:nvSpPr>
        <p:spPr>
          <a:xfrm>
            <a:off x="1143000" y="482601"/>
            <a:ext cx="7329488" cy="271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orbel"/>
              <a:buNone/>
            </a:pPr>
            <a:r>
              <a:rPr lang="en-US" sz="4600" dirty="0">
                <a:solidFill>
                  <a:srgbClr val="000000"/>
                </a:solidFill>
                <a:latin typeface="Corbel" panose="020B0503020204020204" pitchFamily="34" charset="0"/>
              </a:rPr>
              <a:t>Safety enhancement for workers in construction sites with Machine Learning approach</a:t>
            </a:r>
            <a:br>
              <a:rPr lang="en-US" sz="2000" dirty="0"/>
            </a:br>
            <a:endParaRPr lang="en-US" dirty="0"/>
          </a:p>
        </p:txBody>
      </p:sp>
      <p:sp>
        <p:nvSpPr>
          <p:cNvPr id="155" name="Google Shape;155;p1"/>
          <p:cNvSpPr txBox="1">
            <a:spLocks noGrp="1"/>
          </p:cNvSpPr>
          <p:nvPr>
            <p:ph type="subTitle" idx="1"/>
          </p:nvPr>
        </p:nvSpPr>
        <p:spPr>
          <a:xfrm>
            <a:off x="2039659" y="3414251"/>
            <a:ext cx="5064681" cy="81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SzPts val="2610"/>
              <a:buNone/>
            </a:pPr>
            <a:r>
              <a:rPr lang="en-US" sz="1800" dirty="0"/>
              <a:t>PHAM, Trung Kien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SzPts val="2610"/>
              <a:buNone/>
            </a:pPr>
            <a:r>
              <a:rPr lang="en-US" sz="1800" dirty="0"/>
              <a:t>DO, Van </a:t>
            </a:r>
            <a:r>
              <a:rPr lang="en-US" sz="1800" dirty="0" err="1"/>
              <a:t>Quyet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"/>
          <p:cNvGrpSpPr/>
          <p:nvPr/>
        </p:nvGrpSpPr>
        <p:grpSpPr>
          <a:xfrm>
            <a:off x="409576" y="-3572"/>
            <a:ext cx="3761187" cy="5147072"/>
            <a:chOff x="2928938" y="-4763"/>
            <a:chExt cx="5014912" cy="6862763"/>
          </a:xfrm>
        </p:grpSpPr>
        <p:sp>
          <p:nvSpPr>
            <p:cNvPr id="161" name="Google Shape;161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2" name="Google Shape;162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3" name="Google Shape;163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4" name="Google Shape;164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65" name="Google Shape;165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6" name="Google Shape;166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67" name="Google Shape;167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2"/>
          <p:cNvSpPr txBox="1">
            <a:spLocks noGrp="1"/>
          </p:cNvSpPr>
          <p:nvPr>
            <p:ph type="title"/>
          </p:nvPr>
        </p:nvSpPr>
        <p:spPr>
          <a:xfrm>
            <a:off x="5944650" y="486705"/>
            <a:ext cx="2595900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lang="en-US" sz="3600"/>
              <a:t>Overview</a:t>
            </a:r>
            <a:endParaRPr/>
          </a:p>
        </p:txBody>
      </p:sp>
      <p:sp>
        <p:nvSpPr>
          <p:cNvPr id="169" name="Google Shape;169;p2"/>
          <p:cNvSpPr txBox="1">
            <a:spLocks noGrp="1"/>
          </p:cNvSpPr>
          <p:nvPr>
            <p:ph type="body" idx="1"/>
          </p:nvPr>
        </p:nvSpPr>
        <p:spPr>
          <a:xfrm>
            <a:off x="6060505" y="1550600"/>
            <a:ext cx="2947763" cy="168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85750" lvl="0" indent="-285750" rtl="0">
              <a:spcBef>
                <a:spcPts val="280"/>
              </a:spcBef>
              <a:spcAft>
                <a:spcPts val="600"/>
              </a:spcAft>
              <a:buSzPts val="2030"/>
              <a:buFontTx/>
              <a:buChar char="-"/>
            </a:pPr>
            <a:r>
              <a:rPr lang="en-US" sz="4000" dirty="0">
                <a:solidFill>
                  <a:srgbClr val="000000"/>
                </a:solidFill>
                <a:latin typeface="Corbel" panose="020B0503020204020204" pitchFamily="34" charset="0"/>
              </a:rPr>
              <a:t>#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giant buildings and skyscrapers grows significantly annually</a:t>
            </a:r>
          </a:p>
          <a:p>
            <a:pPr marL="285750" lvl="0" indent="-285750" rtl="0">
              <a:spcBef>
                <a:spcPts val="280"/>
              </a:spcBef>
              <a:spcAft>
                <a:spcPts val="600"/>
              </a:spcAft>
              <a:buSzPts val="2030"/>
              <a:buFontTx/>
              <a:buChar char="-"/>
            </a:pPr>
            <a:r>
              <a:rPr lang="en-US" sz="4000" dirty="0">
                <a:latin typeface="Corbel" panose="020B0503020204020204" pitchFamily="34" charset="0"/>
              </a:rPr>
              <a:t>So does # accidents in construction sites</a:t>
            </a:r>
          </a:p>
          <a:p>
            <a:pPr marL="285750" lvl="0" indent="-285750" rtl="0">
              <a:spcBef>
                <a:spcPts val="280"/>
              </a:spcBef>
              <a:spcAft>
                <a:spcPts val="600"/>
              </a:spcAft>
              <a:buSzPts val="2030"/>
              <a:buFontTx/>
              <a:buChar char="-"/>
            </a:pPr>
            <a:r>
              <a:rPr lang="en-US" sz="4000" dirty="0">
                <a:latin typeface="Corbel" panose="020B0503020204020204" pitchFamily="34" charset="0"/>
              </a:rPr>
              <a:t>Prevention exists but rely heavily on human effort. Drawbacks:</a:t>
            </a:r>
          </a:p>
          <a:p>
            <a:pPr marL="0" lvl="0" indent="0" rtl="0">
              <a:spcBef>
                <a:spcPts val="280"/>
              </a:spcBef>
              <a:spcAft>
                <a:spcPts val="600"/>
              </a:spcAft>
              <a:buSzPts val="2030"/>
              <a:buNone/>
            </a:pPr>
            <a:r>
              <a:rPr lang="en-US" sz="4000" dirty="0">
                <a:latin typeface="Corbel" panose="020B0503020204020204" pitchFamily="34" charset="0"/>
              </a:rPr>
              <a:t>            + </a:t>
            </a:r>
            <a:r>
              <a:rPr lang="en-US" sz="4000" dirty="0">
                <a:solidFill>
                  <a:srgbClr val="000000"/>
                </a:solidFill>
                <a:latin typeface="Corbel" panose="020B0503020204020204" pitchFamily="34" charset="0"/>
              </a:rPr>
              <a:t>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low reaction ability </a:t>
            </a:r>
          </a:p>
          <a:p>
            <a:pPr marL="0" lvl="0" indent="0" rtl="0">
              <a:spcBef>
                <a:spcPts val="280"/>
              </a:spcBef>
              <a:spcAft>
                <a:spcPts val="600"/>
              </a:spcAft>
              <a:buSzPts val="2030"/>
              <a:buNone/>
            </a:pPr>
            <a:r>
              <a:rPr lang="en-US" sz="4000" dirty="0">
                <a:solidFill>
                  <a:srgbClr val="000000"/>
                </a:solidFill>
                <a:latin typeface="Corbel" panose="020B0503020204020204" pitchFamily="34" charset="0"/>
              </a:rPr>
              <a:t>            + 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naccurate decision making</a:t>
            </a:r>
            <a:r>
              <a:rPr lang="en-US" sz="4000" dirty="0">
                <a:latin typeface="Corbel" panose="020B0503020204020204" pitchFamily="34" charset="0"/>
              </a:rPr>
              <a:t> </a:t>
            </a:r>
          </a:p>
          <a:p>
            <a:pPr marL="0" lvl="0" indent="0" rtl="0">
              <a:spcBef>
                <a:spcPts val="280"/>
              </a:spcBef>
              <a:spcAft>
                <a:spcPts val="600"/>
              </a:spcAft>
              <a:buSzPts val="2030"/>
              <a:buNone/>
            </a:pPr>
            <a:br>
              <a:rPr lang="en-US" sz="4000" dirty="0">
                <a:latin typeface="Corbel" panose="020B0503020204020204" pitchFamily="34" charset="0"/>
              </a:rPr>
            </a:br>
            <a:r>
              <a:rPr lang="en-US" sz="4000" dirty="0">
                <a:latin typeface="Corbel" panose="020B0503020204020204" pitchFamily="34" charset="0"/>
              </a:rPr>
              <a:t>               </a:t>
            </a:r>
            <a:br>
              <a:rPr lang="en-US" dirty="0"/>
            </a:br>
            <a:endParaRPr lang="en-US" dirty="0"/>
          </a:p>
        </p:txBody>
      </p:sp>
      <p:grpSp>
        <p:nvGrpSpPr>
          <p:cNvPr id="170" name="Google Shape;170;p2"/>
          <p:cNvGrpSpPr/>
          <p:nvPr/>
        </p:nvGrpSpPr>
        <p:grpSpPr>
          <a:xfrm>
            <a:off x="665036" y="-3572"/>
            <a:ext cx="3761187" cy="5147072"/>
            <a:chOff x="2928938" y="-4763"/>
            <a:chExt cx="5014912" cy="6862763"/>
          </a:xfrm>
        </p:grpSpPr>
        <p:sp>
          <p:nvSpPr>
            <p:cNvPr id="171" name="Google Shape;171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" name="Google Shape;172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3" name="Google Shape;173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4" name="Google Shape;174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75" name="Google Shape;175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76" name="Google Shape;176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7" name="Google Shape;177;p2"/>
          <p:cNvSpPr/>
          <p:nvPr/>
        </p:nvSpPr>
        <p:spPr>
          <a:xfrm>
            <a:off x="492519" y="486698"/>
            <a:ext cx="5140825" cy="3923973"/>
          </a:xfrm>
          <a:prstGeom prst="roundRect">
            <a:avLst>
              <a:gd name="adj" fmla="val 4834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C10852-D5C2-48B8-B052-95D5F026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6" y="624779"/>
            <a:ext cx="2332771" cy="36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68ABE48-F601-4731-B8C5-E2D82950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690" y="624778"/>
            <a:ext cx="2409766" cy="362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"/>
          <p:cNvGrpSpPr/>
          <p:nvPr/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84" name="Google Shape;184;p3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5" name="Google Shape;185;p3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6" name="Google Shape;186;p3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7" name="Google Shape;187;p3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88" name="Google Shape;188;p3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89" name="Google Shape;189;p3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90" name="Google Shape;19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2" name="Google Shape;192;p3"/>
          <p:cNvGrpSpPr/>
          <p:nvPr/>
        </p:nvGrpSpPr>
        <p:grpSpPr>
          <a:xfrm>
            <a:off x="4674570" y="0"/>
            <a:ext cx="1827609" cy="5143500"/>
            <a:chOff x="1320800" y="0"/>
            <a:chExt cx="2436813" cy="6858001"/>
          </a:xfrm>
        </p:grpSpPr>
        <p:sp>
          <p:nvSpPr>
            <p:cNvPr id="193" name="Google Shape;193;p3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Google Shape;194;p3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5" name="Google Shape;195;p3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6" name="Google Shape;196;p3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97" name="Google Shape;197;p3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98" name="Google Shape;198;p3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99" name="Google Shape;199;p3"/>
          <p:cNvSpPr txBox="1">
            <a:spLocks noGrp="1"/>
          </p:cNvSpPr>
          <p:nvPr>
            <p:ph type="title"/>
          </p:nvPr>
        </p:nvSpPr>
        <p:spPr>
          <a:xfrm>
            <a:off x="729060" y="514350"/>
            <a:ext cx="3945510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lang="en-US" sz="4000"/>
              <a:t>Overview</a:t>
            </a:r>
            <a:endParaRPr/>
          </a:p>
        </p:txBody>
      </p:sp>
      <p:sp>
        <p:nvSpPr>
          <p:cNvPr id="200" name="Google Shape;200;p3"/>
          <p:cNvSpPr txBox="1">
            <a:spLocks noGrp="1"/>
          </p:cNvSpPr>
          <p:nvPr>
            <p:ph type="body" idx="1"/>
          </p:nvPr>
        </p:nvSpPr>
        <p:spPr>
          <a:xfrm>
            <a:off x="468000" y="1847100"/>
            <a:ext cx="39456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dirty="0"/>
              <a:t>Minimize human factor by adopting</a:t>
            </a:r>
          </a:p>
          <a:p>
            <a:pPr marL="342900" lvl="0" algn="l" rtl="0">
              <a:spcBef>
                <a:spcPts val="300"/>
              </a:spcBef>
              <a:spcAft>
                <a:spcPts val="600"/>
              </a:spcAft>
              <a:buAutoNum type="arabicPeriod"/>
            </a:pPr>
            <a:r>
              <a:rPr lang="en-US" dirty="0"/>
              <a:t>Object Detection</a:t>
            </a:r>
          </a:p>
          <a:p>
            <a:pPr marL="342900" lvl="0" algn="l" rtl="0">
              <a:spcBef>
                <a:spcPts val="300"/>
              </a:spcBef>
              <a:spcAft>
                <a:spcPts val="600"/>
              </a:spcAft>
              <a:buAutoNum type="arabicPeriod"/>
            </a:pPr>
            <a:r>
              <a:rPr lang="en-US" dirty="0"/>
              <a:t>Image Classification</a:t>
            </a:r>
            <a:endParaRPr dirty="0"/>
          </a:p>
        </p:txBody>
      </p:sp>
      <p:pic>
        <p:nvPicPr>
          <p:cNvPr id="2052" name="Picture 4" descr="Object Detection Tutorial with SSD &amp;amp; Faster RCNN - DataCamp">
            <a:extLst>
              <a:ext uri="{FF2B5EF4-FFF2-40B4-BE49-F238E27FC236}">
                <a16:creationId xmlns:a16="http://schemas.microsoft.com/office/drawing/2014/main" id="{E7A7F164-3C2D-47C0-9AF9-02FAE2C8B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00" y="0"/>
            <a:ext cx="4733972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4"/>
          <p:cNvGrpSpPr/>
          <p:nvPr/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206" name="Google Shape;206;p4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7" name="Google Shape;207;p4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8" name="Google Shape;208;p4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09" name="Google Shape;209;p4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10" name="Google Shape;210;p4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11" name="Google Shape;211;p4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12" name="Google Shape;21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14" name="Google Shape;214;p4"/>
          <p:cNvGrpSpPr/>
          <p:nvPr/>
        </p:nvGrpSpPr>
        <p:grpSpPr>
          <a:xfrm>
            <a:off x="4674570" y="0"/>
            <a:ext cx="1827609" cy="5143500"/>
            <a:chOff x="1320800" y="0"/>
            <a:chExt cx="2436813" cy="6858001"/>
          </a:xfrm>
        </p:grpSpPr>
        <p:sp>
          <p:nvSpPr>
            <p:cNvPr id="215" name="Google Shape;215;p4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6" name="Google Shape;216;p4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7" name="Google Shape;217;p4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8" name="Google Shape;218;p4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19" name="Google Shape;219;p4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20" name="Google Shape;220;p4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271861" y="-295654"/>
            <a:ext cx="3945510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lang="en-US" dirty="0"/>
              <a:t>Methodology</a:t>
            </a:r>
            <a:endParaRPr dirty="0"/>
          </a:p>
        </p:txBody>
      </p:sp>
      <p:pic>
        <p:nvPicPr>
          <p:cNvPr id="3074" name="Picture 2" descr="The Different Jobs on a Construction Site | Local News I Racine County Eye  - Racine, Wisconsin">
            <a:extLst>
              <a:ext uri="{FF2B5EF4-FFF2-40B4-BE49-F238E27FC236}">
                <a16:creationId xmlns:a16="http://schemas.microsoft.com/office/drawing/2014/main" id="{B8963311-5AD9-4C23-897C-6C43A4B2D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99" y="684306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BB7C002-9654-4B65-942D-7DCEC21D89CB}"/>
              </a:ext>
            </a:extLst>
          </p:cNvPr>
          <p:cNvSpPr/>
          <p:nvPr/>
        </p:nvSpPr>
        <p:spPr>
          <a:xfrm>
            <a:off x="3271952" y="1198654"/>
            <a:ext cx="1322848" cy="35004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Google Shape;169;p2">
            <a:extLst>
              <a:ext uri="{FF2B5EF4-FFF2-40B4-BE49-F238E27FC236}">
                <a16:creationId xmlns:a16="http://schemas.microsoft.com/office/drawing/2014/main" id="{B871DECA-11DF-4768-9B4D-71408A787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27949" y="924230"/>
            <a:ext cx="2440558" cy="62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280"/>
              </a:spcBef>
              <a:spcAft>
                <a:spcPts val="600"/>
              </a:spcAft>
              <a:buSzPts val="2030"/>
              <a:buNone/>
            </a:pPr>
            <a:r>
              <a:rPr lang="en-US" sz="1100" dirty="0">
                <a:latin typeface="Corbel" panose="020B0503020204020204" pitchFamily="34" charset="0"/>
              </a:rPr>
              <a:t>Object Detection Model</a:t>
            </a:r>
            <a:br>
              <a:rPr lang="en-US" sz="1100" dirty="0">
                <a:latin typeface="Corbel" panose="020B0503020204020204" pitchFamily="34" charset="0"/>
              </a:rPr>
            </a:br>
            <a:r>
              <a:rPr lang="en-US" sz="1100" dirty="0">
                <a:latin typeface="Corbel" panose="020B0503020204020204" pitchFamily="34" charset="0"/>
              </a:rPr>
              <a:t>               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23" name="Picture 2" descr="The Different Jobs on a Construction Site | Local News I Racine County Eye  - Racine, Wisconsin">
            <a:extLst>
              <a:ext uri="{FF2B5EF4-FFF2-40B4-BE49-F238E27FC236}">
                <a16:creationId xmlns:a16="http://schemas.microsoft.com/office/drawing/2014/main" id="{3A6AFE54-A499-4F2B-9B33-6709083B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70" y="70187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D484F7-3D43-499F-834D-244AD6ED99C4}"/>
              </a:ext>
            </a:extLst>
          </p:cNvPr>
          <p:cNvSpPr/>
          <p:nvPr/>
        </p:nvSpPr>
        <p:spPr>
          <a:xfrm>
            <a:off x="4950971" y="1391245"/>
            <a:ext cx="271286" cy="78601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EB21C-E77D-42CD-8935-B5B15C2FD6E6}"/>
              </a:ext>
            </a:extLst>
          </p:cNvPr>
          <p:cNvSpPr/>
          <p:nvPr/>
        </p:nvSpPr>
        <p:spPr>
          <a:xfrm>
            <a:off x="5222257" y="1451967"/>
            <a:ext cx="189309" cy="67151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0C220-0D6E-4AC1-9AD5-DB4A5638DF1D}"/>
              </a:ext>
            </a:extLst>
          </p:cNvPr>
          <p:cNvSpPr/>
          <p:nvPr/>
        </p:nvSpPr>
        <p:spPr>
          <a:xfrm>
            <a:off x="5370071" y="1451967"/>
            <a:ext cx="222247" cy="6210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E4005F-2304-4243-8047-FCD1349A15A9}"/>
              </a:ext>
            </a:extLst>
          </p:cNvPr>
          <p:cNvSpPr/>
          <p:nvPr/>
        </p:nvSpPr>
        <p:spPr>
          <a:xfrm>
            <a:off x="5603434" y="1391245"/>
            <a:ext cx="279796" cy="67151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1BAB741-1D97-4709-BEFF-CC27C9382A84}"/>
              </a:ext>
            </a:extLst>
          </p:cNvPr>
          <p:cNvSpPr/>
          <p:nvPr/>
        </p:nvSpPr>
        <p:spPr>
          <a:xfrm>
            <a:off x="6048728" y="2463099"/>
            <a:ext cx="316354" cy="86439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Google Shape;169;p2">
            <a:extLst>
              <a:ext uri="{FF2B5EF4-FFF2-40B4-BE49-F238E27FC236}">
                <a16:creationId xmlns:a16="http://schemas.microsoft.com/office/drawing/2014/main" id="{DF33059C-EF2B-45EC-807A-69097C78DA78}"/>
              </a:ext>
            </a:extLst>
          </p:cNvPr>
          <p:cNvSpPr txBox="1">
            <a:spLocks/>
          </p:cNvSpPr>
          <p:nvPr/>
        </p:nvSpPr>
        <p:spPr>
          <a:xfrm>
            <a:off x="6411256" y="2706394"/>
            <a:ext cx="2440558" cy="62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■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186C3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spcBef>
                <a:spcPts val="280"/>
              </a:spcBef>
              <a:spcAft>
                <a:spcPts val="600"/>
              </a:spcAft>
              <a:buSzPts val="2030"/>
              <a:buFont typeface="Arial"/>
              <a:buNone/>
            </a:pPr>
            <a:r>
              <a:rPr lang="en-US" sz="1100" dirty="0">
                <a:latin typeface="Corbel" panose="020B0503020204020204" pitchFamily="34" charset="0"/>
              </a:rPr>
              <a:t>Image Classification</a:t>
            </a:r>
            <a:br>
              <a:rPr lang="en-US" sz="1100" dirty="0">
                <a:latin typeface="Corbel" panose="020B0503020204020204" pitchFamily="34" charset="0"/>
              </a:rPr>
            </a:br>
            <a:r>
              <a:rPr lang="en-US" sz="1100" dirty="0">
                <a:latin typeface="Corbel" panose="020B0503020204020204" pitchFamily="34" charset="0"/>
              </a:rPr>
              <a:t>               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32" name="Picture 2" descr="The Different Jobs on a Construction Site | Local News I Racine County Eye  - Racine, Wisconsin">
            <a:extLst>
              <a:ext uri="{FF2B5EF4-FFF2-40B4-BE49-F238E27FC236}">
                <a16:creationId xmlns:a16="http://schemas.microsoft.com/office/drawing/2014/main" id="{B7B6A19A-B90D-48D9-8069-B79BA502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70" y="3476131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7AF205D-BA57-409E-A079-7A2BE613A308}"/>
              </a:ext>
            </a:extLst>
          </p:cNvPr>
          <p:cNvSpPr/>
          <p:nvPr/>
        </p:nvSpPr>
        <p:spPr>
          <a:xfrm>
            <a:off x="4950971" y="4165501"/>
            <a:ext cx="271286" cy="78601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E80AA2-11C1-450B-9784-33303078B43F}"/>
              </a:ext>
            </a:extLst>
          </p:cNvPr>
          <p:cNvSpPr/>
          <p:nvPr/>
        </p:nvSpPr>
        <p:spPr>
          <a:xfrm>
            <a:off x="5222257" y="4226223"/>
            <a:ext cx="189309" cy="67151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DF7709-8E12-4661-8ED1-091ECCE86C86}"/>
              </a:ext>
            </a:extLst>
          </p:cNvPr>
          <p:cNvSpPr/>
          <p:nvPr/>
        </p:nvSpPr>
        <p:spPr>
          <a:xfrm>
            <a:off x="5370071" y="4226223"/>
            <a:ext cx="222247" cy="62109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0AFEE9-EB17-4940-A24F-D29FA0051B62}"/>
              </a:ext>
            </a:extLst>
          </p:cNvPr>
          <p:cNvSpPr/>
          <p:nvPr/>
        </p:nvSpPr>
        <p:spPr>
          <a:xfrm>
            <a:off x="5603434" y="4165501"/>
            <a:ext cx="279796" cy="67151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7" name="Google Shape;169;p2">
            <a:extLst>
              <a:ext uri="{FF2B5EF4-FFF2-40B4-BE49-F238E27FC236}">
                <a16:creationId xmlns:a16="http://schemas.microsoft.com/office/drawing/2014/main" id="{283A8132-0639-42E0-BE30-EC915E00F6EF}"/>
              </a:ext>
            </a:extLst>
          </p:cNvPr>
          <p:cNvSpPr txBox="1">
            <a:spLocks/>
          </p:cNvSpPr>
          <p:nvPr/>
        </p:nvSpPr>
        <p:spPr>
          <a:xfrm>
            <a:off x="4674570" y="3564731"/>
            <a:ext cx="925069" cy="92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■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186C3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spcBef>
                <a:spcPts val="280"/>
              </a:spcBef>
              <a:spcAft>
                <a:spcPts val="600"/>
              </a:spcAft>
              <a:buSzPts val="2030"/>
              <a:buFont typeface="Arial"/>
              <a:buNone/>
            </a:pPr>
            <a:r>
              <a:rPr lang="en-US" sz="1000" b="1" dirty="0">
                <a:solidFill>
                  <a:srgbClr val="FF0000"/>
                </a:solidFill>
                <a:latin typeface="Corbel" panose="020B0503020204020204" pitchFamily="34" charset="0"/>
              </a:rPr>
              <a:t>All wearing safety equipment</a:t>
            </a:r>
            <a:br>
              <a:rPr lang="en-US" sz="1000" b="1" dirty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1000" b="1" dirty="0">
                <a:solidFill>
                  <a:srgbClr val="FF0000"/>
                </a:solidFill>
                <a:latin typeface="Corbel" panose="020B0503020204020204" pitchFamily="34" charset="0"/>
              </a:rPr>
              <a:t>               </a:t>
            </a:r>
            <a:br>
              <a:rPr lang="en-US" sz="1000" b="1" dirty="0">
                <a:solidFill>
                  <a:srgbClr val="FF0000"/>
                </a:solidFill>
              </a:rPr>
            </a:b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C7D0A1C-6A40-42E0-A91B-8600BFDDDFC9}"/>
              </a:ext>
            </a:extLst>
          </p:cNvPr>
          <p:cNvSpPr/>
          <p:nvPr/>
        </p:nvSpPr>
        <p:spPr>
          <a:xfrm rot="10800000">
            <a:off x="3269449" y="4044248"/>
            <a:ext cx="1322848" cy="35004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0" name="Google Shape;169;p2">
            <a:extLst>
              <a:ext uri="{FF2B5EF4-FFF2-40B4-BE49-F238E27FC236}">
                <a16:creationId xmlns:a16="http://schemas.microsoft.com/office/drawing/2014/main" id="{99803C7D-4B1C-44B8-A64C-F9CCE16004CF}"/>
              </a:ext>
            </a:extLst>
          </p:cNvPr>
          <p:cNvSpPr txBox="1">
            <a:spLocks/>
          </p:cNvSpPr>
          <p:nvPr/>
        </p:nvSpPr>
        <p:spPr>
          <a:xfrm>
            <a:off x="828890" y="3565445"/>
            <a:ext cx="2440558" cy="135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■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186C3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spcBef>
                <a:spcPts val="280"/>
              </a:spcBef>
              <a:spcAft>
                <a:spcPts val="600"/>
              </a:spcAft>
              <a:buSzPts val="2030"/>
              <a:buFont typeface="Arial"/>
              <a:buNone/>
            </a:pPr>
            <a:r>
              <a:rPr lang="en-US" sz="1500" dirty="0">
                <a:latin typeface="Corbel" panose="020B0503020204020204" pitchFamily="34" charset="0"/>
              </a:rPr>
              <a:t>If not wearing required safety equipment, then send alerts or make according punishments.</a:t>
            </a:r>
            <a:br>
              <a:rPr lang="en-US" sz="1100" dirty="0">
                <a:latin typeface="Corbel" panose="020B0503020204020204" pitchFamily="34" charset="0"/>
              </a:rPr>
            </a:br>
            <a:r>
              <a:rPr lang="en-US" sz="1100" dirty="0">
                <a:latin typeface="Corbel" panose="020B0503020204020204" pitchFamily="34" charset="0"/>
              </a:rPr>
              <a:t>               </a:t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948FF4F-BED8-4F10-BB06-ABC31084C05B}"/>
              </a:ext>
            </a:extLst>
          </p:cNvPr>
          <p:cNvSpPr/>
          <p:nvPr/>
        </p:nvSpPr>
        <p:spPr>
          <a:xfrm rot="10800000">
            <a:off x="1588647" y="2602408"/>
            <a:ext cx="316354" cy="86439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2" name="Google Shape;169;p2">
            <a:extLst>
              <a:ext uri="{FF2B5EF4-FFF2-40B4-BE49-F238E27FC236}">
                <a16:creationId xmlns:a16="http://schemas.microsoft.com/office/drawing/2014/main" id="{4F47B995-2143-4C44-AB0F-393133611154}"/>
              </a:ext>
            </a:extLst>
          </p:cNvPr>
          <p:cNvSpPr txBox="1">
            <a:spLocks/>
          </p:cNvSpPr>
          <p:nvPr/>
        </p:nvSpPr>
        <p:spPr>
          <a:xfrm>
            <a:off x="1905002" y="2845704"/>
            <a:ext cx="2440558" cy="62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■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186C3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spcBef>
                <a:spcPts val="280"/>
              </a:spcBef>
              <a:spcAft>
                <a:spcPts val="600"/>
              </a:spcAft>
              <a:buSzPts val="2030"/>
              <a:buFont typeface="Arial"/>
              <a:buNone/>
            </a:pPr>
            <a:r>
              <a:rPr lang="en-US" sz="1100" dirty="0">
                <a:latin typeface="Corbel" panose="020B0503020204020204" pitchFamily="34" charset="0"/>
              </a:rPr>
              <a:t>Next frame </a:t>
            </a:r>
            <a:br>
              <a:rPr lang="en-US" sz="1100" dirty="0">
                <a:latin typeface="Corbel" panose="020B0503020204020204" pitchFamily="34" charset="0"/>
              </a:rPr>
            </a:br>
            <a:r>
              <a:rPr lang="en-US" sz="1100" dirty="0">
                <a:latin typeface="Corbel" panose="020B0503020204020204" pitchFamily="34" charset="0"/>
              </a:rPr>
              <a:t>               </a:t>
            </a:r>
            <a:br>
              <a:rPr lang="en-US" sz="1100" dirty="0"/>
            </a:b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"/>
          <p:cNvGrpSpPr/>
          <p:nvPr/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84" name="Google Shape;184;p3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5" name="Google Shape;185;p3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6" name="Google Shape;186;p3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7" name="Google Shape;187;p3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88" name="Google Shape;188;p3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89" name="Google Shape;189;p3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90" name="Google Shape;19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2" name="Google Shape;192;p3"/>
          <p:cNvGrpSpPr/>
          <p:nvPr/>
        </p:nvGrpSpPr>
        <p:grpSpPr>
          <a:xfrm>
            <a:off x="4674570" y="0"/>
            <a:ext cx="1827609" cy="5143500"/>
            <a:chOff x="1320800" y="0"/>
            <a:chExt cx="2436813" cy="6858001"/>
          </a:xfrm>
        </p:grpSpPr>
        <p:sp>
          <p:nvSpPr>
            <p:cNvPr id="193" name="Google Shape;193;p3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Google Shape;194;p3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5" name="Google Shape;195;p3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6" name="Google Shape;196;p3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97" name="Google Shape;197;p3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98" name="Google Shape;198;p3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99" name="Google Shape;199;p3"/>
          <p:cNvSpPr txBox="1">
            <a:spLocks noGrp="1"/>
          </p:cNvSpPr>
          <p:nvPr>
            <p:ph type="title"/>
          </p:nvPr>
        </p:nvSpPr>
        <p:spPr>
          <a:xfrm>
            <a:off x="729060" y="514350"/>
            <a:ext cx="3945510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lang="en-US" sz="4000" dirty="0"/>
              <a:t>Datasets</a:t>
            </a:r>
            <a:endParaRPr dirty="0"/>
          </a:p>
        </p:txBody>
      </p:sp>
      <p:sp>
        <p:nvSpPr>
          <p:cNvPr id="200" name="Google Shape;200;p3"/>
          <p:cNvSpPr txBox="1">
            <a:spLocks noGrp="1"/>
          </p:cNvSpPr>
          <p:nvPr>
            <p:ph type="body" idx="1"/>
          </p:nvPr>
        </p:nvSpPr>
        <p:spPr>
          <a:xfrm>
            <a:off x="0" y="1847100"/>
            <a:ext cx="4413600" cy="21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dirty="0"/>
              <a:t>Object Detection: </a:t>
            </a:r>
          </a:p>
          <a:p>
            <a:pPr marL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dirty="0"/>
              <a:t>   </a:t>
            </a:r>
            <a:r>
              <a:rPr lang="en-US" sz="1000" dirty="0"/>
              <a:t>COCO in </a:t>
            </a:r>
            <a:r>
              <a:rPr lang="en-US" sz="1000" dirty="0">
                <a:hlinkClick r:id="rId4"/>
              </a:rPr>
              <a:t>https://cocodataset.org/#home</a:t>
            </a:r>
            <a:endParaRPr lang="en-US" sz="1000" dirty="0"/>
          </a:p>
          <a:p>
            <a:pPr marL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000" dirty="0"/>
              <a:t>      HABBOF, CEPDOF, MW-R in </a:t>
            </a:r>
            <a:r>
              <a:rPr lang="en-US" sz="1000" dirty="0">
                <a:hlinkClick r:id="rId5"/>
              </a:rPr>
              <a:t>http://vip.bu.edu/projects/vsns/cossy/datasets/</a:t>
            </a:r>
            <a:r>
              <a:rPr lang="en-US" sz="1000" dirty="0"/>
              <a:t> </a:t>
            </a:r>
          </a:p>
          <a:p>
            <a:pPr marL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dirty="0"/>
              <a:t>Image Classification:</a:t>
            </a:r>
          </a:p>
          <a:p>
            <a:pPr marL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000" dirty="0"/>
              <a:t>      Scrape from the internet + Crop from the above Object Detection datasets</a:t>
            </a:r>
          </a:p>
        </p:txBody>
      </p:sp>
      <p:pic>
        <p:nvPicPr>
          <p:cNvPr id="1026" name="Picture 2" descr="Coco dataset">
            <a:extLst>
              <a:ext uri="{FF2B5EF4-FFF2-40B4-BE49-F238E27FC236}">
                <a16:creationId xmlns:a16="http://schemas.microsoft.com/office/drawing/2014/main" id="{2F264E30-E748-4E8D-B7FF-CBD10FBD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48" y="-11906"/>
            <a:ext cx="4497451" cy="29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67BE4D-2DC4-4609-AE2B-D7EFDB603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390" y="2893220"/>
            <a:ext cx="4500609" cy="22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9672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165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Safety enhancement for workers in construction sites with Machine Learning approach </vt:lpstr>
      <vt:lpstr>Overview</vt:lpstr>
      <vt:lpstr>Overview</vt:lpstr>
      <vt:lpstr>Methodology</vt:lpstr>
      <vt:lpstr>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enhancement for workers in construction sites with Machine Learning approach</dc:title>
  <dc:creator>Trung Kien PHAM</dc:creator>
  <cp:lastModifiedBy>Trung Kien PHAM</cp:lastModifiedBy>
  <cp:revision>2</cp:revision>
  <dcterms:created xsi:type="dcterms:W3CDTF">2020-11-30T06:43:22Z</dcterms:created>
  <dcterms:modified xsi:type="dcterms:W3CDTF">2021-09-16T08:59:41Z</dcterms:modified>
</cp:coreProperties>
</file>