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74" r:id="rId10"/>
    <p:sldId id="273" r:id="rId11"/>
    <p:sldId id="265" r:id="rId12"/>
    <p:sldId id="266" r:id="rId13"/>
    <p:sldId id="267" r:id="rId14"/>
    <p:sldId id="268" r:id="rId15"/>
    <p:sldId id="270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6740"/>
  </p:normalViewPr>
  <p:slideViewPr>
    <p:cSldViewPr snapToGrid="0">
      <p:cViewPr varScale="1">
        <p:scale>
          <a:sx n="108" d="100"/>
          <a:sy n="108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0B28-A884-3A4F-BE8F-671D9DCD468C}" type="datetimeFigureOut"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9B633-24AD-8B47-BF13-3F9F75CD45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9B633-24AD-8B47-BF13-3F9F75CD45E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9B633-24AD-8B47-BF13-3F9F75CD45EF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9B633-24AD-8B47-BF13-3F9F75CD45EF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73A8-7CC3-DC9F-D1D9-215DFCD7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73F24-8660-B5CF-AF79-B2B926E16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92D9-3DD4-0CB0-F332-1588F06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6D50-BF45-F9E6-DCC8-BA780913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B539-E177-A182-5926-6178A7CE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0634-FF72-A0F2-94D8-EAAF7E59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692AC-4DD4-3851-2F67-597A08C9E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9A1C-CBC9-ED6B-B0E3-28692CDC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8E822-00DF-E4B0-D2C8-649F998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3A90-410A-E96B-39DD-7B98ACA0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1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9B0F5-B73E-4343-3417-93C05978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8361-F415-A837-6898-9E02CA81B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80FE-CA90-E837-2FE4-7D7B1084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8D1D-6603-D59A-6369-16AD64A2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8777-216F-5B87-D278-03E10825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556-1405-08EF-B64D-89C82B45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4DA7-EAFD-F71F-A14E-2F1E691D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1A1D9-5D1F-C44E-4026-1BFB0D70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01E8-1988-E48A-B044-2C3F96A7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CD27-56A5-1AC3-45FB-4BB05150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233E-BD52-2FF3-0E14-23CFCF1A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3FB0-C916-F9D2-8175-B6D378E1F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EEB8B-1713-9B40-0391-CF9C5CA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C457-8AD0-EE7A-2EC3-B3083528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326E-AB9A-028A-AF68-B12E7EAA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7FB-9336-79F8-130D-49A8038A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FF9-168F-3102-59D6-5C6915EF6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62B73-AFC2-5A22-288C-EECC0E62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4EA64-A5B3-4CBD-7969-779F6D84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81D9C-95D3-4B24-C686-52DE72F8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FC588-3925-E1CA-1E41-7034415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6F12-F4DD-4299-2DF2-E328C6F4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7170-50D4-62D1-EBCD-5B41881C8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C76E6-1F0E-1AFF-821E-2C9B7FA4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CC4E9-464C-1403-B9F0-7C5EB98D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34B71-64C7-1041-C7CF-03E47C8FE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923F2-B645-5ADF-0D62-4D868133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7813D-5014-FBE5-DD60-0587C27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A5D7E-DA2F-F23E-0CE9-22C45E4D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C505-2553-C036-82E8-539EC10E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F7AAF-23DD-B59F-FC5E-5796B839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17828-AB80-2FE1-9BC5-D30807E9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02722-C623-CF9C-2980-A52830B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C726A-AEDC-8021-CE2B-425BFCEC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0C362-0DF1-2C0F-7B15-25A3186E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A6EE6-C7B0-25F1-EB21-C877F614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EFAD-1881-0B22-EBB8-DB79F93B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6101-85B8-7EE6-B0B5-2A2B4B5C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7E724-4C35-481F-60FC-C9C94F8A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59CE9-3891-F70C-4485-7C32182C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3E63C-516D-EA08-45FE-D8544BBD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68CA-55EB-95BD-33A7-6F865977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EDAE-CED1-0BF4-A6BD-AEB49652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5C96C-87CF-78AB-0EDC-878A90457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8C42A-FA99-35B5-D61A-928BE769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9ECB7-EF3E-A461-CA6C-A81EE670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283B7-0C8B-C098-2E15-DC9D62CA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90C1-F9CC-2882-4C07-1A39CED0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11166-054C-2B83-35B8-04103F19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94CCB-5557-D66F-E2FF-4D879150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3FC3-1D01-F238-1DDD-1A7F0B458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FB73-4B2C-E24E-822D-40DAFC5F7602}" type="datetimeFigureOut"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0044-77FD-5EF4-A225-9681A8A2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80AD-22D7-94A0-5654-B2C392C1B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B1E4-96B7-7840-89FE-63333C02C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40C7D-67B8-1227-63A8-8389F97B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Real world analytics</a:t>
            </a:r>
            <a:br>
              <a:rPr lang="en-US" sz="7200"/>
            </a:br>
            <a:r>
              <a:rPr lang="en-US" sz="7200"/>
              <a:t>Assessment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23298-5C2A-ED45-988E-1E85D785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Student name: Van An Duong</a:t>
            </a:r>
          </a:p>
          <a:p>
            <a:r>
              <a:rPr lang="en-US" sz="1500"/>
              <a:t>StudentID: 223603395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udio Recording 9 Jan 2024 at 4:11:51 pm">
            <a:hlinkClick r:id="" action="ppaction://media"/>
            <a:extLst>
              <a:ext uri="{FF2B5EF4-FFF2-40B4-BE49-F238E27FC236}">
                <a16:creationId xmlns:a16="http://schemas.microsoft.com/office/drawing/2014/main" id="{DC607B8C-B786-031C-E641-F662A7DAE9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52000" y="101219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80B1C-38CB-D8C1-4C1E-03472DCC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Task 2: Transformation</a:t>
            </a:r>
          </a:p>
        </p:txBody>
      </p:sp>
      <p:sp>
        <p:nvSpPr>
          <p:cNvPr id="6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BD8FB72-4255-3545-6AA6-ED7493C2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>
                <a:latin typeface="+mj-lt"/>
              </a:rPr>
              <a:t>After transforming</a:t>
            </a:r>
          </a:p>
        </p:txBody>
      </p:sp>
      <p:pic>
        <p:nvPicPr>
          <p:cNvPr id="8" name="Picture 7" descr="A graph of a bar graph&#10;&#10;Description automatically generated">
            <a:extLst>
              <a:ext uri="{FF2B5EF4-FFF2-40B4-BE49-F238E27FC236}">
                <a16:creationId xmlns:a16="http://schemas.microsoft.com/office/drawing/2014/main" id="{A6390776-6518-384A-B2E2-CC0ED75C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877" y="2631949"/>
            <a:ext cx="3734960" cy="3678936"/>
          </a:xfrm>
          <a:prstGeom prst="rect">
            <a:avLst/>
          </a:prstGeom>
        </p:spPr>
      </p:pic>
      <p:pic>
        <p:nvPicPr>
          <p:cNvPr id="4" name="Content Placeholder 3" descr="A graph of a graph&#10;&#10;Description automatically generated">
            <a:extLst>
              <a:ext uri="{FF2B5EF4-FFF2-40B4-BE49-F238E27FC236}">
                <a16:creationId xmlns:a16="http://schemas.microsoft.com/office/drawing/2014/main" id="{265B84E0-F9AE-9B4F-E949-6CB686F8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84" y="2561646"/>
            <a:ext cx="3734960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5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ED4-F161-AC59-8718-A7845472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Task 3: Best fitting model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D0B012-A6C7-89A9-EE60-C26CA3076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809721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8225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12093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72611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86748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851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WPM (p =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WPM (p =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8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0.197701168922134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0.196971507881922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0.19894112336117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0.172272806591901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Av. abs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0.14604763803171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0.146351535790201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0.145068400824675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0.126527832140127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4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Pearson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0.323744962345102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0.326433667149631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0.317816328862095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0.315793059312208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2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Spearman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0.389108561236961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0.391337063330759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0.387667035381315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0.325014950289811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2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0.103107009830362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648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10FAAF-F981-846C-350B-2E256711DC14}"/>
              </a:ext>
            </a:extLst>
          </p:cNvPr>
          <p:cNvSpPr txBox="1"/>
          <p:nvPr/>
        </p:nvSpPr>
        <p:spPr>
          <a:xfrm>
            <a:off x="3246783" y="44548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Table of the error measures and correlation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FC9D0-B065-0E63-CE81-9B110A4C8548}"/>
              </a:ext>
            </a:extLst>
          </p:cNvPr>
          <p:cNvSpPr txBox="1"/>
          <p:nvPr/>
        </p:nvSpPr>
        <p:spPr>
          <a:xfrm>
            <a:off x="1152939" y="5314122"/>
            <a:ext cx="1103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OWA has the lowest RMSE, Av. Abs error, Pearson correlation, and Spearman correlation.</a:t>
            </a:r>
          </a:p>
          <a:p>
            <a:r>
              <a:rPr lang="en-US"/>
              <a:t>OWA is the best fitting model.</a:t>
            </a:r>
          </a:p>
        </p:txBody>
      </p:sp>
      <p:pic>
        <p:nvPicPr>
          <p:cNvPr id="8" name="Audio Recording 9 Jan 2024 at 4:34:36 pm">
            <a:hlinkClick r:id="" action="ppaction://media"/>
            <a:extLst>
              <a:ext uri="{FF2B5EF4-FFF2-40B4-BE49-F238E27FC236}">
                <a16:creationId xmlns:a16="http://schemas.microsoft.com/office/drawing/2014/main" id="{C9EB12A4-5077-7DAD-A2B4-072F430D91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70052" y="62150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9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ED4-F161-AC59-8718-A7845472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Task 3: Best fitting model </a:t>
            </a:r>
            <a:br>
              <a:rPr lang="en-US"/>
            </a:br>
            <a:r>
              <a:rPr lang="en-US"/>
              <a:t>Important variables based on weights</a:t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D0B012-A6C7-89A9-EE60-C26CA3076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603930"/>
              </p:ext>
            </p:extLst>
          </p:nvPr>
        </p:nvGraphicFramePr>
        <p:xfrm>
          <a:off x="1152938" y="1570847"/>
          <a:ext cx="10174357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877">
                  <a:extLst>
                    <a:ext uri="{9D8B030D-6E8A-4147-A177-3AD203B41FA5}">
                      <a16:colId xmlns:a16="http://schemas.microsoft.com/office/drawing/2014/main" val="5188225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12093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72611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86748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851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WPM (p =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WPM (p =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8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0.849157223623278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0.79798950194464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0.927624710119346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0.800547752843707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0.150842776376723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0.20201049805536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0.072375289880652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0.0895834648215261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4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0.109868782334779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2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2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648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6B9B0B-90A4-3A97-AD74-55BCBD9AB61A}"/>
              </a:ext>
            </a:extLst>
          </p:cNvPr>
          <p:cNvSpPr txBox="1"/>
          <p:nvPr/>
        </p:nvSpPr>
        <p:spPr>
          <a:xfrm>
            <a:off x="3192117" y="4346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Table of 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0D9B0-319B-CAB4-0A81-2326510842C6}"/>
              </a:ext>
            </a:extLst>
          </p:cNvPr>
          <p:cNvSpPr txBox="1"/>
          <p:nvPr/>
        </p:nvSpPr>
        <p:spPr>
          <a:xfrm>
            <a:off x="838200" y="5486400"/>
            <a:ext cx="1107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OWA function sorts input from low to high</a:t>
            </a:r>
          </a:p>
          <a:p>
            <a:r>
              <a:rPr lang="en-US"/>
              <a:t>The lowest input get the highest weight </a:t>
            </a:r>
          </a:p>
          <a:p>
            <a:endParaRPr lang="en-US"/>
          </a:p>
        </p:txBody>
      </p:sp>
      <p:pic>
        <p:nvPicPr>
          <p:cNvPr id="12" name="Audio Recording 9 Jan 2024 at 4:37:58 pm">
            <a:hlinkClick r:id="" action="ppaction://media"/>
            <a:extLst>
              <a:ext uri="{FF2B5EF4-FFF2-40B4-BE49-F238E27FC236}">
                <a16:creationId xmlns:a16="http://schemas.microsoft.com/office/drawing/2014/main" id="{F6D8C571-84CD-9587-36D5-2F8FF6F611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94122" y="36512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3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E74F9-0CB6-0B3C-3190-C5F435FE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Task 4: Prediction result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11CD-4A38-FF1F-3E95-17A102E9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The same process in task 2 is applied to handle input data</a:t>
            </a:r>
          </a:p>
          <a:p>
            <a:r>
              <a:rPr lang="en-US" sz="2200"/>
              <a:t>The OWA function is be applied to predict Y</a:t>
            </a:r>
          </a:p>
          <a:p>
            <a:r>
              <a:rPr lang="en-US" sz="2200"/>
              <a:t>Predicted Y is transformed back to be the same scale with expected Y</a:t>
            </a:r>
          </a:p>
          <a:p>
            <a:r>
              <a:rPr lang="en-US" sz="2200"/>
              <a:t>Expected Y is 60, while predicted Y is 65.71</a:t>
            </a:r>
          </a:p>
          <a:p>
            <a:r>
              <a:rPr lang="en-US" sz="2200"/>
              <a:t>The predicted Y is greater than expected Y approximately 9.52%</a:t>
            </a:r>
          </a:p>
          <a:p>
            <a:endParaRPr lang="en-US" sz="220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2003588-06ED-8B92-126E-6A5C1499F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045" y="1911492"/>
            <a:ext cx="4375199" cy="4795431"/>
          </a:xfrm>
          <a:prstGeom prst="rect">
            <a:avLst/>
          </a:prstGeom>
        </p:spPr>
      </p:pic>
      <p:pic>
        <p:nvPicPr>
          <p:cNvPr id="6" name="Audio Recording 9 Jan 2024 at 4:41:16 pm">
            <a:hlinkClick r:id="" action="ppaction://media"/>
            <a:extLst>
              <a:ext uri="{FF2B5EF4-FFF2-40B4-BE49-F238E27FC236}">
                <a16:creationId xmlns:a16="http://schemas.microsoft.com/office/drawing/2014/main" id="{289601C1-B20A-4218-8CED-DA093E20BA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64035" y="45804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5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4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203D3-2D1A-7C5C-4D94-A4C8B793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5400"/>
              <a:t>Best conditions for a low energy use of appliances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7FA2-BD5B-53A0-DD62-4884C4F3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AU" sz="2200">
                <a:effectLst/>
              </a:rPr>
              <a:t>Temperature in living room area should be low </a:t>
            </a:r>
            <a:r>
              <a:rPr lang="en-AU" sz="2200"/>
              <a:t>(because the correlation is positive) </a:t>
            </a:r>
            <a:endParaRPr lang="en-AU" sz="2200">
              <a:effectLst/>
            </a:endParaRPr>
          </a:p>
          <a:p>
            <a:r>
              <a:rPr lang="en-AU" sz="2200">
                <a:effectLst/>
              </a:rPr>
              <a:t>Humidity in living room area</a:t>
            </a:r>
            <a:r>
              <a:rPr lang="en-AU" sz="2200"/>
              <a:t> should be high (because the correlation is negative) </a:t>
            </a:r>
          </a:p>
          <a:p>
            <a:r>
              <a:rPr lang="en-AU" sz="2200">
                <a:effectLst/>
              </a:rPr>
              <a:t>Temperature in office room should be low </a:t>
            </a:r>
            <a:r>
              <a:rPr lang="en-AU" sz="2200"/>
              <a:t>(because the correlation is positive) </a:t>
            </a:r>
            <a:endParaRPr lang="en-AU" sz="2200">
              <a:effectLst/>
            </a:endParaRPr>
          </a:p>
          <a:p>
            <a:r>
              <a:rPr lang="en-AU" sz="2200">
                <a:effectLst/>
              </a:rPr>
              <a:t>Humidity in office room</a:t>
            </a:r>
            <a:r>
              <a:rPr lang="en-AU" sz="2200"/>
              <a:t> should be low (because the correlation is positive) </a:t>
            </a:r>
            <a:endParaRPr lang="en-AU" sz="2200">
              <a:effectLst/>
            </a:endParaRPr>
          </a:p>
          <a:p>
            <a:endParaRPr lang="en-AU" sz="2200"/>
          </a:p>
          <a:p>
            <a:endParaRPr lang="en-AU" sz="2200">
              <a:effectLst/>
            </a:endParaRPr>
          </a:p>
          <a:p>
            <a:endParaRPr lang="en-US" sz="2200"/>
          </a:p>
        </p:txBody>
      </p:sp>
      <p:pic>
        <p:nvPicPr>
          <p:cNvPr id="4" name="Audio Recording 9 Jan 2024 at 4:45:19 pm">
            <a:hlinkClick r:id="" action="ppaction://media"/>
            <a:extLst>
              <a:ext uri="{FF2B5EF4-FFF2-40B4-BE49-F238E27FC236}">
                <a16:creationId xmlns:a16="http://schemas.microsoft.com/office/drawing/2014/main" id="{2B7CA35A-B0D4-DD23-0442-F6AC0C7A49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99948" y="313827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9D2BE-311C-3A76-2A4F-C69D36DF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Implications and limitations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CD97-3A56-716B-087D-945DEDB9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Implications: </a:t>
            </a:r>
          </a:p>
          <a:p>
            <a:r>
              <a:rPr lang="vi-VN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flexibly favour higher inputs or lower inputs according to preference on defined function.</a:t>
            </a:r>
          </a:p>
          <a:p>
            <a:r>
              <a:rPr lang="vi-VN" sz="22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order of inputs does not affect output because the OWA function will sort the order based on our preference.</a:t>
            </a:r>
          </a:p>
          <a:p>
            <a:endParaRPr lang="vi-VN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2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vi-VN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OWA can be affected by outliers. </a:t>
            </a:r>
          </a:p>
          <a:p>
            <a:endParaRPr lang="en-AU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Audio Recording 9 Jan 2024 at 4:49:22 pm">
            <a:hlinkClick r:id="" action="ppaction://media"/>
            <a:extLst>
              <a:ext uri="{FF2B5EF4-FFF2-40B4-BE49-F238E27FC236}">
                <a16:creationId xmlns:a16="http://schemas.microsoft.com/office/drawing/2014/main" id="{0B4C69B2-B07E-0F8C-BD56-DD387106ED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15826" y="4739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75C96-B694-5857-86FA-895CFDA7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AE5A-196B-53D1-9806-1F0D416D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 b="0" i="0">
                <a:effectLst/>
              </a:rPr>
              <a:t>Candanedo, L.M., Feldheim, V. and Deramaix, D., 2017. Data driven prediction models of energy use of appliances in a low-energy house. </a:t>
            </a:r>
            <a:r>
              <a:rPr lang="en-AU" sz="2200" b="0" i="1">
                <a:effectLst/>
              </a:rPr>
              <a:t>Energy and buildings</a:t>
            </a:r>
            <a:r>
              <a:rPr lang="en-AU" sz="2200" b="0" i="0">
                <a:effectLst/>
              </a:rPr>
              <a:t>, </a:t>
            </a:r>
            <a:r>
              <a:rPr lang="en-AU" sz="2200" b="0" i="1">
                <a:effectLst/>
              </a:rPr>
              <a:t>140</a:t>
            </a:r>
            <a:r>
              <a:rPr lang="en-AU" sz="2200" b="0" i="0">
                <a:effectLst/>
              </a:rPr>
              <a:t>, pp.81-97.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8583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38EC-984B-B73A-7455-9C3316B0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en-US"/>
              <a:t>Thank you for listening</a:t>
            </a:r>
          </a:p>
        </p:txBody>
      </p:sp>
      <p:pic>
        <p:nvPicPr>
          <p:cNvPr id="3" name="Audio Recording 9 Jan 2024 at 4:49:46 pm">
            <a:hlinkClick r:id="" action="ppaction://media"/>
            <a:extLst>
              <a:ext uri="{FF2B5EF4-FFF2-40B4-BE49-F238E27FC236}">
                <a16:creationId xmlns:a16="http://schemas.microsoft.com/office/drawing/2014/main" id="{C8E0E872-DA24-BE6A-CDE2-966153B003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68904" y="124680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5A54-2CFA-E117-4A9E-820CD4D9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About dataset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C907-F755-11D7-E295-492178DF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200"/>
              <a:t>The original dataset is data used in Candanedo et al 2017.</a:t>
            </a:r>
          </a:p>
          <a:p>
            <a:pPr marL="0" indent="0">
              <a:buNone/>
            </a:pPr>
            <a:r>
              <a:rPr lang="en-AU" sz="1200"/>
              <a:t>400 samples</a:t>
            </a:r>
            <a:r>
              <a:rPr lang="en-AU" sz="1200">
                <a:effectLst/>
              </a:rPr>
              <a:t> data are used in this assignment to predict home electricity usage through X variables. </a:t>
            </a:r>
          </a:p>
          <a:p>
            <a:pPr marL="0" indent="0">
              <a:buNone/>
            </a:pPr>
            <a:r>
              <a:rPr lang="en-AU" sz="1200">
                <a:effectLst/>
              </a:rPr>
              <a:t>Except for the first ID column, there are 6 columns in the dataset, including 5 columns X1, X2, X3, X4, X5 and column Y: </a:t>
            </a:r>
            <a:br>
              <a:rPr lang="en-AU" sz="1200">
                <a:effectLst/>
              </a:rPr>
            </a:br>
            <a:r>
              <a:rPr lang="en-AU" sz="1200">
                <a:effectLst/>
              </a:rPr>
              <a:t>X1: Temperature in living room area (Celsius degrees)</a:t>
            </a:r>
            <a:br>
              <a:rPr lang="en-AU" sz="1200">
                <a:effectLst/>
              </a:rPr>
            </a:br>
            <a:r>
              <a:rPr lang="en-AU" sz="1200">
                <a:effectLst/>
              </a:rPr>
              <a:t>X2: Humidity in living room area (percentage)</a:t>
            </a:r>
            <a:br>
              <a:rPr lang="en-AU" sz="1200">
                <a:effectLst/>
              </a:rPr>
            </a:br>
            <a:r>
              <a:rPr lang="en-AU" sz="1200">
                <a:effectLst/>
              </a:rPr>
              <a:t>X3: Temperature in office room (Celsius degrees)</a:t>
            </a:r>
            <a:br>
              <a:rPr lang="en-AU" sz="1200">
                <a:effectLst/>
              </a:rPr>
            </a:br>
            <a:r>
              <a:rPr lang="en-AU" sz="1200">
                <a:effectLst/>
              </a:rPr>
              <a:t>X4: Humidity in office room (percentage)</a:t>
            </a:r>
            <a:br>
              <a:rPr lang="en-AU" sz="1200">
                <a:effectLst/>
              </a:rPr>
            </a:br>
            <a:r>
              <a:rPr lang="en-AU" sz="1200">
                <a:effectLst/>
              </a:rPr>
              <a:t>X5: Pressure (millimeter of mercury)</a:t>
            </a:r>
            <a:br>
              <a:rPr lang="en-AU" sz="1200">
                <a:effectLst/>
              </a:rPr>
            </a:br>
            <a:r>
              <a:rPr lang="en-AU" sz="1200">
                <a:effectLst/>
              </a:rPr>
              <a:t>Y: Appliances energy consumption (Wh)</a:t>
            </a:r>
            <a:br>
              <a:rPr lang="en-AU" sz="1200">
                <a:effectLst/>
              </a:rPr>
            </a:br>
            <a:endParaRPr lang="en-AU" sz="1200"/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5" name="Picture 4" descr="A computer code with green text&#10;&#10;Description automatically generated">
            <a:extLst>
              <a:ext uri="{FF2B5EF4-FFF2-40B4-BE49-F238E27FC236}">
                <a16:creationId xmlns:a16="http://schemas.microsoft.com/office/drawing/2014/main" id="{2701FF6A-CDBA-1FC6-213B-9041927A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2755888"/>
            <a:ext cx="6903720" cy="1346223"/>
          </a:xfrm>
          <a:prstGeom prst="rect">
            <a:avLst/>
          </a:prstGeom>
        </p:spPr>
      </p:pic>
      <p:pic>
        <p:nvPicPr>
          <p:cNvPr id="6" name="Audio Recording 9 Jan 2024 at 4:15:45 pm">
            <a:hlinkClick r:id="" action="ppaction://media"/>
            <a:extLst>
              <a:ext uri="{FF2B5EF4-FFF2-40B4-BE49-F238E27FC236}">
                <a16:creationId xmlns:a16="http://schemas.microsoft.com/office/drawing/2014/main" id="{0BA507C9-6E67-67A1-B160-5E494F6898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65322" y="98148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BB2CB-0B2C-B718-6E3B-4CE1CE4D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Task 1: Scatter plot of five X with Y</a:t>
            </a:r>
            <a:br>
              <a:rPr lang="en-US" sz="4000"/>
            </a:br>
            <a:r>
              <a:rPr lang="en-AU" sz="4000">
                <a:effectLst/>
              </a:rPr>
              <a:t>Correlations between the variables</a:t>
            </a:r>
            <a:endParaRPr lang="en-US" sz="400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aph of a scatter plot&#10;&#10;Description automatically generated">
            <a:extLst>
              <a:ext uri="{FF2B5EF4-FFF2-40B4-BE49-F238E27FC236}">
                <a16:creationId xmlns:a16="http://schemas.microsoft.com/office/drawing/2014/main" id="{E05A0A5A-1BE5-256E-D8BE-6BB80811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642" y="2200332"/>
            <a:ext cx="4744454" cy="3605784"/>
          </a:xfrm>
          <a:prstGeom prst="rect">
            <a:avLst/>
          </a:prstGeom>
        </p:spPr>
      </p:pic>
      <p:pic>
        <p:nvPicPr>
          <p:cNvPr id="29" name="Content Placeholder 28" descr="A graph of black dots&#10;&#10;Description automatically generated">
            <a:extLst>
              <a:ext uri="{FF2B5EF4-FFF2-40B4-BE49-F238E27FC236}">
                <a16:creationId xmlns:a16="http://schemas.microsoft.com/office/drawing/2014/main" id="{D6868D92-9264-B789-0FD1-D8F8932AF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2299667"/>
            <a:ext cx="4744454" cy="3605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7BE602-A090-2CB1-A845-034C6C325B54}"/>
              </a:ext>
            </a:extLst>
          </p:cNvPr>
          <p:cNvSpPr txBox="1"/>
          <p:nvPr/>
        </p:nvSpPr>
        <p:spPr>
          <a:xfrm>
            <a:off x="638881" y="5862294"/>
            <a:ext cx="381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Correlation X1 and Y is 0.22691526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2FFCE-483B-0408-437F-D76F81823C14}"/>
              </a:ext>
            </a:extLst>
          </p:cNvPr>
          <p:cNvSpPr txBox="1"/>
          <p:nvPr/>
        </p:nvSpPr>
        <p:spPr>
          <a:xfrm>
            <a:off x="7100316" y="5811302"/>
            <a:ext cx="3660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Correlation X2 and Y  is -0.09273544</a:t>
            </a:r>
          </a:p>
        </p:txBody>
      </p:sp>
      <p:pic>
        <p:nvPicPr>
          <p:cNvPr id="8" name="Audio Recording 9 Jan 2024 at 4:21:46 pm">
            <a:hlinkClick r:id="" action="ppaction://media"/>
            <a:extLst>
              <a:ext uri="{FF2B5EF4-FFF2-40B4-BE49-F238E27FC236}">
                <a16:creationId xmlns:a16="http://schemas.microsoft.com/office/drawing/2014/main" id="{60E32C60-F150-2126-982F-723C085C51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288358" y="79387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BB2CB-0B2C-B718-6E3B-4CE1CE4D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1295946"/>
            <a:ext cx="10909640" cy="5298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/>
              <a:t>Task 1: Scatter plot of five X with Y</a:t>
            </a:r>
            <a:br>
              <a:rPr lang="en-US"/>
            </a:br>
            <a:r>
              <a:rPr lang="en-AU">
                <a:effectLst/>
              </a:rPr>
              <a:t>Correlations between the variables </a:t>
            </a:r>
            <a:br>
              <a:rPr lang="en-AU" sz="1200">
                <a:effectLst/>
              </a:rPr>
            </a:br>
            <a:br>
              <a:rPr lang="en-AU" sz="3200">
                <a:effectLst/>
              </a:rPr>
            </a:br>
            <a:endParaRPr lang="en-US" sz="61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a scatter plot&#10;&#10;Description automatically generated">
            <a:extLst>
              <a:ext uri="{FF2B5EF4-FFF2-40B4-BE49-F238E27FC236}">
                <a16:creationId xmlns:a16="http://schemas.microsoft.com/office/drawing/2014/main" id="{EEF8884C-7563-50F6-D308-A9B1CEDC8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21" y="2457950"/>
            <a:ext cx="4744454" cy="3605784"/>
          </a:xfrm>
          <a:prstGeom prst="rect">
            <a:avLst/>
          </a:prstGeom>
        </p:spPr>
      </p:pic>
      <p:pic>
        <p:nvPicPr>
          <p:cNvPr id="8" name="Picture 7" descr="A graph of a scatter plot&#10;&#10;Description automatically generated">
            <a:extLst>
              <a:ext uri="{FF2B5EF4-FFF2-40B4-BE49-F238E27FC236}">
                <a16:creationId xmlns:a16="http://schemas.microsoft.com/office/drawing/2014/main" id="{60CEC5FF-BBBA-13BD-2818-1F035916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25" y="2457950"/>
            <a:ext cx="4744454" cy="3605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0B433-2924-0739-FBB9-1EBF9B484FB4}"/>
              </a:ext>
            </a:extLst>
          </p:cNvPr>
          <p:cNvSpPr txBox="1"/>
          <p:nvPr/>
        </p:nvSpPr>
        <p:spPr>
          <a:xfrm>
            <a:off x="1232452" y="6063734"/>
            <a:ext cx="3750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Correlation X3 and Y is 0.09493204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2B7D3-DEA3-6E5C-B350-4AECA539E662}"/>
              </a:ext>
            </a:extLst>
          </p:cNvPr>
          <p:cNvSpPr txBox="1"/>
          <p:nvPr/>
        </p:nvSpPr>
        <p:spPr>
          <a:xfrm>
            <a:off x="7209185" y="6091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Correlation X4 and Y is 0.06363531</a:t>
            </a:r>
          </a:p>
        </p:txBody>
      </p:sp>
    </p:spTree>
    <p:extLst>
      <p:ext uri="{BB962C8B-B14F-4D97-AF65-F5344CB8AC3E}">
        <p14:creationId xmlns:p14="http://schemas.microsoft.com/office/powerpoint/2010/main" val="309474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BB2CB-0B2C-B718-6E3B-4CE1CE4D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Task 1: Scatter plot of five X with Y</a:t>
            </a:r>
            <a:br>
              <a:rPr lang="en-US" sz="4600"/>
            </a:br>
            <a:r>
              <a:rPr lang="en-US" sz="4600">
                <a:effectLst/>
              </a:rPr>
              <a:t>Correlations between the variables</a:t>
            </a:r>
            <a:endParaRPr lang="en-US" sz="460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91E274-C879-68EF-3256-9D1B02D9A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212" y="5925743"/>
            <a:ext cx="4476458" cy="36045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/>
              <a:t>Correlation X5 and Y is -0.04648270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with black dots&#10;&#10;Description automatically generated">
            <a:extLst>
              <a:ext uri="{FF2B5EF4-FFF2-40B4-BE49-F238E27FC236}">
                <a16:creationId xmlns:a16="http://schemas.microsoft.com/office/drawing/2014/main" id="{F774ADF3-005D-019B-1CF0-F8FA0147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74" y="2108610"/>
            <a:ext cx="4932196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8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72AF5-66A2-0145-01B0-4E6781D6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/>
              <a:t>Task 1: Scatter plot of five X with Y</a:t>
            </a:r>
            <a:br>
              <a:rPr lang="en-US" sz="3100"/>
            </a:br>
            <a:r>
              <a:rPr lang="en-US" sz="3100"/>
              <a:t>Data distribution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bar graph&#10;&#10;Description automatically generated">
            <a:extLst>
              <a:ext uri="{FF2B5EF4-FFF2-40B4-BE49-F238E27FC236}">
                <a16:creationId xmlns:a16="http://schemas.microsoft.com/office/drawing/2014/main" id="{B5A962F5-889A-942B-8DA7-A93F74B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609" y="2991695"/>
            <a:ext cx="3758184" cy="2856219"/>
          </a:xfrm>
          <a:prstGeom prst="rect">
            <a:avLst/>
          </a:prstGeom>
        </p:spPr>
      </p:pic>
      <p:pic>
        <p:nvPicPr>
          <p:cNvPr id="5" name="Content Placeholder 4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27CC41BA-18E1-5DB7-A514-3F4B36D35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991694"/>
            <a:ext cx="3758184" cy="2856219"/>
          </a:xfrm>
          <a:prstGeom prst="rect">
            <a:avLst/>
          </a:prstGeom>
        </p:spPr>
      </p:pic>
      <p:pic>
        <p:nvPicPr>
          <p:cNvPr id="3" name="Content Placeholder 6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BAEB33F8-50EE-A98E-4455-42D8ADEA5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2991695"/>
            <a:ext cx="3758184" cy="2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72AF5-66A2-0145-01B0-4E6781D6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/>
              <a:t>Task 1: Scatter plot of five X with Y</a:t>
            </a:r>
            <a:br>
              <a:rPr lang="en-US" sz="3100"/>
            </a:br>
            <a:r>
              <a:rPr lang="en-US" sz="3100"/>
              <a:t>Data distribution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3CB95898-311D-22DD-E26D-92AB85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967" y="2991694"/>
            <a:ext cx="3758184" cy="2856219"/>
          </a:xfrm>
          <a:prstGeom prst="rect">
            <a:avLst/>
          </a:prstGeom>
        </p:spPr>
      </p:pic>
      <p:pic>
        <p:nvPicPr>
          <p:cNvPr id="5" name="Content Placeholder 5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5F220833-A003-E208-302C-5975FA534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6908" y="2991695"/>
            <a:ext cx="3758184" cy="2856219"/>
          </a:xfrm>
          <a:prstGeom prst="rect">
            <a:avLst/>
          </a:prstGeom>
        </p:spPr>
      </p:pic>
      <p:pic>
        <p:nvPicPr>
          <p:cNvPr id="10" name="Picture 9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5E3313C-B013-D3C1-2C31-EE8B5DA1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3" y="2991694"/>
            <a:ext cx="3758184" cy="2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29D9E-B0E0-499C-D834-3127CA2A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Task 2: Transformation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2503-6C84-EF57-3D0B-AE96983D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900"/>
              <a:t>X1, X2, X3, and X4 are chosen as they have strong relationship with Y</a:t>
            </a:r>
          </a:p>
          <a:p>
            <a:r>
              <a:rPr lang="en-US" sz="1900"/>
              <a:t>The log transformation will be applied for X1, X3, X4 and Y because they have a positive skew</a:t>
            </a:r>
          </a:p>
          <a:p>
            <a:r>
              <a:rPr lang="en-US" sz="1900"/>
              <a:t>The third power will be applied for X2 because it has a negative skew</a:t>
            </a:r>
          </a:p>
          <a:p>
            <a:r>
              <a:rPr lang="en-US" sz="1900"/>
              <a:t>Min max normalization will be used to make all variables on scale [0,1]</a:t>
            </a:r>
          </a:p>
          <a:p>
            <a:r>
              <a:rPr lang="en-US" sz="1900"/>
              <a:t>As X2 has a negative correlation with Y, a negation function will be applied for it </a:t>
            </a:r>
          </a:p>
          <a:p>
            <a:endParaRPr lang="en-US" sz="190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B567A40-CC3B-834B-743E-2F0B5BFEE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216" y="1133326"/>
            <a:ext cx="6293391" cy="5525892"/>
          </a:xfrm>
          <a:prstGeom prst="rect">
            <a:avLst/>
          </a:prstGeom>
        </p:spPr>
      </p:pic>
      <p:pic>
        <p:nvPicPr>
          <p:cNvPr id="7" name="Audio Recording 9 Jan 2024 at 4:31:24 pm">
            <a:hlinkClick r:id="" action="ppaction://media"/>
            <a:extLst>
              <a:ext uri="{FF2B5EF4-FFF2-40B4-BE49-F238E27FC236}">
                <a16:creationId xmlns:a16="http://schemas.microsoft.com/office/drawing/2014/main" id="{04EFAD2E-5AEA-46A7-1730-E2FE0066F1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37531" y="32052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46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80B1C-38CB-D8C1-4C1E-03472DCC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Task 2: Transformation</a:t>
            </a:r>
          </a:p>
        </p:txBody>
      </p:sp>
      <p:sp>
        <p:nvSpPr>
          <p:cNvPr id="6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BD8FB72-4255-3545-6AA6-ED7493C2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>
                <a:latin typeface="+mj-lt"/>
              </a:rPr>
              <a:t>After transforming</a:t>
            </a:r>
          </a:p>
        </p:txBody>
      </p:sp>
      <p:pic>
        <p:nvPicPr>
          <p:cNvPr id="3" name="Content Placeholder 4" descr="A graph of a number of gray bars&#10;&#10;Description automatically generated">
            <a:extLst>
              <a:ext uri="{FF2B5EF4-FFF2-40B4-BE49-F238E27FC236}">
                <a16:creationId xmlns:a16="http://schemas.microsoft.com/office/drawing/2014/main" id="{276DBD86-945E-787D-77F4-B30D28B436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7" b="2"/>
          <a:stretch/>
        </p:blipFill>
        <p:spPr>
          <a:xfrm>
            <a:off x="236997" y="2651761"/>
            <a:ext cx="3584444" cy="3639312"/>
          </a:xfrm>
          <a:prstGeom prst="rect">
            <a:avLst/>
          </a:prstGeom>
        </p:spPr>
      </p:pic>
      <p:pic>
        <p:nvPicPr>
          <p:cNvPr id="5" name="Picture 4" descr="A graph of a number of gray bars&#10;&#10;Description automatically generated">
            <a:extLst>
              <a:ext uri="{FF2B5EF4-FFF2-40B4-BE49-F238E27FC236}">
                <a16:creationId xmlns:a16="http://schemas.microsoft.com/office/drawing/2014/main" id="{1DDFBF63-0CA8-1271-54EE-F70073DB11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5" r="2" b="2"/>
          <a:stretch/>
        </p:blipFill>
        <p:spPr>
          <a:xfrm>
            <a:off x="4149679" y="2651761"/>
            <a:ext cx="3584445" cy="3639312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3A978268-BB5A-937D-C705-20A617D908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85" r="2" b="2"/>
          <a:stretch/>
        </p:blipFill>
        <p:spPr>
          <a:xfrm>
            <a:off x="8046213" y="2651761"/>
            <a:ext cx="3584445" cy="3639312"/>
          </a:xfrm>
          <a:prstGeom prst="rect">
            <a:avLst/>
          </a:prstGeom>
        </p:spPr>
      </p:pic>
      <p:pic>
        <p:nvPicPr>
          <p:cNvPr id="7" name="Audio Recording 9 Jan 2024 at 4:32:46 pm">
            <a:hlinkClick r:id="" action="ppaction://media"/>
            <a:extLst>
              <a:ext uri="{FF2B5EF4-FFF2-40B4-BE49-F238E27FC236}">
                <a16:creationId xmlns:a16="http://schemas.microsoft.com/office/drawing/2014/main" id="{C0AC7B18-EF31-3BE0-5C97-A168365EFC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341113" y="457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718</Words>
  <Application>Microsoft Macintosh PowerPoint</Application>
  <PresentationFormat>Widescreen</PresentationFormat>
  <Paragraphs>110</Paragraphs>
  <Slides>17</Slides>
  <Notes>3</Notes>
  <HiddenSlides>0</HiddenSlides>
  <MMClips>11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Real world analytics Assessment 2</vt:lpstr>
      <vt:lpstr>About dataset</vt:lpstr>
      <vt:lpstr>Task 1: Scatter plot of five X with Y Correlations between the variables</vt:lpstr>
      <vt:lpstr>Task 1: Scatter plot of five X with Y Correlations between the variables   </vt:lpstr>
      <vt:lpstr>Task 1: Scatter plot of five X with Y Correlations between the variables</vt:lpstr>
      <vt:lpstr>Task 1: Scatter plot of five X with Y Data distribution</vt:lpstr>
      <vt:lpstr>Task 1: Scatter plot of five X with Y Data distribution</vt:lpstr>
      <vt:lpstr>Task 2: Transformation</vt:lpstr>
      <vt:lpstr>Task 2: Transformation</vt:lpstr>
      <vt:lpstr>Task 2: Transformation</vt:lpstr>
      <vt:lpstr>Task 3: Best fitting model </vt:lpstr>
      <vt:lpstr>Task 3: Best fitting model  Important variables based on weights </vt:lpstr>
      <vt:lpstr>Task 4: Prediction result</vt:lpstr>
      <vt:lpstr>Best conditions for a low energy use of appliances</vt:lpstr>
      <vt:lpstr>Implications and limitations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analytics</dc:title>
  <dc:creator>VAN AN DUONG</dc:creator>
  <cp:lastModifiedBy>VAN AN DUONG</cp:lastModifiedBy>
  <cp:revision>4</cp:revision>
  <dcterms:created xsi:type="dcterms:W3CDTF">2024-01-07T07:40:13Z</dcterms:created>
  <dcterms:modified xsi:type="dcterms:W3CDTF">2024-01-09T05:59:02Z</dcterms:modified>
</cp:coreProperties>
</file>