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Layouts/slideLayout16.xml" ContentType="application/vnd.openxmlformats-officedocument.presentationml.slideLayout+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62"/>
  </p:notesMasterIdLst>
  <p:sldIdLst>
    <p:sldId id="342" r:id="rId3"/>
    <p:sldId id="316" r:id="rId4"/>
    <p:sldId id="317" r:id="rId5"/>
    <p:sldId id="377" r:id="rId6"/>
    <p:sldId id="423" r:id="rId7"/>
    <p:sldId id="379" r:id="rId8"/>
    <p:sldId id="428" r:id="rId9"/>
    <p:sldId id="424" r:id="rId10"/>
    <p:sldId id="420" r:id="rId11"/>
    <p:sldId id="376" r:id="rId12"/>
    <p:sldId id="418" r:id="rId13"/>
    <p:sldId id="419" r:id="rId14"/>
    <p:sldId id="429" r:id="rId15"/>
    <p:sldId id="417" r:id="rId16"/>
    <p:sldId id="430" r:id="rId17"/>
    <p:sldId id="368" r:id="rId18"/>
    <p:sldId id="381" r:id="rId19"/>
    <p:sldId id="431" r:id="rId20"/>
    <p:sldId id="421" r:id="rId21"/>
    <p:sldId id="380" r:id="rId22"/>
    <p:sldId id="386" r:id="rId23"/>
    <p:sldId id="390" r:id="rId24"/>
    <p:sldId id="391" r:id="rId25"/>
    <p:sldId id="384" r:id="rId26"/>
    <p:sldId id="432" r:id="rId27"/>
    <p:sldId id="394" r:id="rId28"/>
    <p:sldId id="433" r:id="rId29"/>
    <p:sldId id="434" r:id="rId30"/>
    <p:sldId id="387" r:id="rId31"/>
    <p:sldId id="388" r:id="rId32"/>
    <p:sldId id="385" r:id="rId33"/>
    <p:sldId id="435" r:id="rId34"/>
    <p:sldId id="392" r:id="rId35"/>
    <p:sldId id="436" r:id="rId36"/>
    <p:sldId id="437" r:id="rId37"/>
    <p:sldId id="438" r:id="rId38"/>
    <p:sldId id="393" r:id="rId39"/>
    <p:sldId id="395" r:id="rId40"/>
    <p:sldId id="396" r:id="rId41"/>
    <p:sldId id="397" r:id="rId42"/>
    <p:sldId id="399" r:id="rId43"/>
    <p:sldId id="400" r:id="rId44"/>
    <p:sldId id="398" r:id="rId45"/>
    <p:sldId id="425" r:id="rId46"/>
    <p:sldId id="426" r:id="rId47"/>
    <p:sldId id="427" r:id="rId48"/>
    <p:sldId id="401" r:id="rId49"/>
    <p:sldId id="402" r:id="rId50"/>
    <p:sldId id="403" r:id="rId51"/>
    <p:sldId id="404" r:id="rId52"/>
    <p:sldId id="405" r:id="rId53"/>
    <p:sldId id="406" r:id="rId54"/>
    <p:sldId id="407" r:id="rId55"/>
    <p:sldId id="408" r:id="rId56"/>
    <p:sldId id="409" r:id="rId57"/>
    <p:sldId id="410" r:id="rId58"/>
    <p:sldId id="370" r:id="rId59"/>
    <p:sldId id="372" r:id="rId60"/>
    <p:sldId id="259" r:id="rId61"/>
  </p:sldIdLst>
  <p:sldSz cx="13004800" cy="9753600"/>
  <p:notesSz cx="6858000" cy="9144000"/>
  <p:defaultTextStyle>
    <a:defPPr>
      <a:defRPr lang="en-US"/>
    </a:defPPr>
    <a:lvl1pPr algn="ctr" rtl="0" fontAlgn="base">
      <a:spcBef>
        <a:spcPct val="0"/>
      </a:spcBef>
      <a:spcAft>
        <a:spcPct val="0"/>
      </a:spcAft>
      <a:defRPr sz="3100" kern="1200">
        <a:solidFill>
          <a:srgbClr val="000000"/>
        </a:solidFill>
        <a:latin typeface="Gill Sans" pitchFamily="1" charset="0"/>
        <a:ea typeface="+mn-ea"/>
        <a:cs typeface="+mn-cs"/>
        <a:sym typeface="Gill Sans" pitchFamily="1" charset="0"/>
      </a:defRPr>
    </a:lvl1pPr>
    <a:lvl2pPr marL="457200" algn="ctr" rtl="0" fontAlgn="base">
      <a:spcBef>
        <a:spcPct val="0"/>
      </a:spcBef>
      <a:spcAft>
        <a:spcPct val="0"/>
      </a:spcAft>
      <a:defRPr sz="3100" kern="1200">
        <a:solidFill>
          <a:srgbClr val="000000"/>
        </a:solidFill>
        <a:latin typeface="Gill Sans" pitchFamily="1" charset="0"/>
        <a:ea typeface="+mn-ea"/>
        <a:cs typeface="+mn-cs"/>
        <a:sym typeface="Gill Sans" pitchFamily="1" charset="0"/>
      </a:defRPr>
    </a:lvl2pPr>
    <a:lvl3pPr marL="914400" algn="ctr" rtl="0" fontAlgn="base">
      <a:spcBef>
        <a:spcPct val="0"/>
      </a:spcBef>
      <a:spcAft>
        <a:spcPct val="0"/>
      </a:spcAft>
      <a:defRPr sz="3100" kern="1200">
        <a:solidFill>
          <a:srgbClr val="000000"/>
        </a:solidFill>
        <a:latin typeface="Gill Sans" pitchFamily="1" charset="0"/>
        <a:ea typeface="+mn-ea"/>
        <a:cs typeface="+mn-cs"/>
        <a:sym typeface="Gill Sans" pitchFamily="1" charset="0"/>
      </a:defRPr>
    </a:lvl3pPr>
    <a:lvl4pPr marL="1371600" algn="ctr" rtl="0" fontAlgn="base">
      <a:spcBef>
        <a:spcPct val="0"/>
      </a:spcBef>
      <a:spcAft>
        <a:spcPct val="0"/>
      </a:spcAft>
      <a:defRPr sz="3100" kern="1200">
        <a:solidFill>
          <a:srgbClr val="000000"/>
        </a:solidFill>
        <a:latin typeface="Gill Sans" pitchFamily="1" charset="0"/>
        <a:ea typeface="+mn-ea"/>
        <a:cs typeface="+mn-cs"/>
        <a:sym typeface="Gill Sans" pitchFamily="1" charset="0"/>
      </a:defRPr>
    </a:lvl4pPr>
    <a:lvl5pPr marL="1828800" algn="ctr" rtl="0" fontAlgn="base">
      <a:spcBef>
        <a:spcPct val="0"/>
      </a:spcBef>
      <a:spcAft>
        <a:spcPct val="0"/>
      </a:spcAft>
      <a:defRPr sz="3100" kern="1200">
        <a:solidFill>
          <a:srgbClr val="000000"/>
        </a:solidFill>
        <a:latin typeface="Gill Sans" pitchFamily="1" charset="0"/>
        <a:ea typeface="+mn-ea"/>
        <a:cs typeface="+mn-cs"/>
        <a:sym typeface="Gill Sans" pitchFamily="1" charset="0"/>
      </a:defRPr>
    </a:lvl5pPr>
    <a:lvl6pPr marL="2286000" algn="l" defTabSz="914400" rtl="0" eaLnBrk="1" latinLnBrk="0" hangingPunct="1">
      <a:defRPr sz="3100" kern="1200">
        <a:solidFill>
          <a:srgbClr val="000000"/>
        </a:solidFill>
        <a:latin typeface="Gill Sans" pitchFamily="1" charset="0"/>
        <a:ea typeface="+mn-ea"/>
        <a:cs typeface="+mn-cs"/>
        <a:sym typeface="Gill Sans" pitchFamily="1" charset="0"/>
      </a:defRPr>
    </a:lvl6pPr>
    <a:lvl7pPr marL="2743200" algn="l" defTabSz="914400" rtl="0" eaLnBrk="1" latinLnBrk="0" hangingPunct="1">
      <a:defRPr sz="3100" kern="1200">
        <a:solidFill>
          <a:srgbClr val="000000"/>
        </a:solidFill>
        <a:latin typeface="Gill Sans" pitchFamily="1" charset="0"/>
        <a:ea typeface="+mn-ea"/>
        <a:cs typeface="+mn-cs"/>
        <a:sym typeface="Gill Sans" pitchFamily="1" charset="0"/>
      </a:defRPr>
    </a:lvl7pPr>
    <a:lvl8pPr marL="3200400" algn="l" defTabSz="914400" rtl="0" eaLnBrk="1" latinLnBrk="0" hangingPunct="1">
      <a:defRPr sz="3100" kern="1200">
        <a:solidFill>
          <a:srgbClr val="000000"/>
        </a:solidFill>
        <a:latin typeface="Gill Sans" pitchFamily="1" charset="0"/>
        <a:ea typeface="+mn-ea"/>
        <a:cs typeface="+mn-cs"/>
        <a:sym typeface="Gill Sans" pitchFamily="1" charset="0"/>
      </a:defRPr>
    </a:lvl8pPr>
    <a:lvl9pPr marL="3657600" algn="l" defTabSz="914400" rtl="0" eaLnBrk="1" latinLnBrk="0" hangingPunct="1">
      <a:defRPr sz="3100" kern="1200">
        <a:solidFill>
          <a:srgbClr val="000000"/>
        </a:solidFill>
        <a:latin typeface="Gill Sans" pitchFamily="1" charset="0"/>
        <a:ea typeface="+mn-ea"/>
        <a:cs typeface="+mn-cs"/>
        <a:sym typeface="Gill Sans" pitchFamily="1"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3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642" autoAdjust="0"/>
    <p:restoredTop sz="82544" autoAdjust="0"/>
  </p:normalViewPr>
  <p:slideViewPr>
    <p:cSldViewPr>
      <p:cViewPr varScale="1">
        <p:scale>
          <a:sx n="53" d="100"/>
          <a:sy n="53" d="100"/>
        </p:scale>
        <p:origin x="-1194" y="-96"/>
      </p:cViewPr>
      <p:guideLst>
        <p:guide orient="horz" pos="3072"/>
        <p:guide pos="4096"/>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solidFill>
                  <a:schemeClr val="tx1"/>
                </a:solidFill>
                <a:latin typeface="Gill Sans"/>
                <a:sym typeface="Gill Sans"/>
              </a:defRPr>
            </a:lvl1pPr>
          </a:lstStyle>
          <a:p>
            <a:pPr>
              <a:defRPr/>
            </a:pPr>
            <a:endParaRPr lang="en-US"/>
          </a:p>
        </p:txBody>
      </p:sp>
      <p:sp>
        <p:nvSpPr>
          <p:cNvPr id="378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Gill Sans"/>
                <a:sym typeface="Gill Sans"/>
              </a:defRPr>
            </a:lvl1pPr>
          </a:lstStyle>
          <a:p>
            <a:pPr>
              <a:defRPr/>
            </a:pPr>
            <a:endParaRPr lang="en-US"/>
          </a:p>
        </p:txBody>
      </p:sp>
      <p:sp>
        <p:nvSpPr>
          <p:cNvPr id="358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78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78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solidFill>
                  <a:schemeClr val="tx1"/>
                </a:solidFill>
                <a:latin typeface="Gill Sans"/>
                <a:sym typeface="Gill Sans"/>
              </a:defRPr>
            </a:lvl1pPr>
          </a:lstStyle>
          <a:p>
            <a:pPr>
              <a:defRPr/>
            </a:pPr>
            <a:endParaRPr lang="en-US"/>
          </a:p>
        </p:txBody>
      </p:sp>
      <p:sp>
        <p:nvSpPr>
          <p:cNvPr id="378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Gill Sans"/>
                <a:sym typeface="Gill Sans"/>
              </a:defRPr>
            </a:lvl1pPr>
          </a:lstStyle>
          <a:p>
            <a:pPr>
              <a:defRPr/>
            </a:pPr>
            <a:fld id="{641600FB-8E0A-403F-973C-F9739383907E}"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Gill Sans"/>
        <a:ea typeface="+mn-ea"/>
        <a:cs typeface="+mn-cs"/>
      </a:defRPr>
    </a:lvl1pPr>
    <a:lvl2pPr marL="457200" algn="l" rtl="0" eaLnBrk="0" fontAlgn="base" hangingPunct="0">
      <a:spcBef>
        <a:spcPct val="0"/>
      </a:spcBef>
      <a:spcAft>
        <a:spcPct val="0"/>
      </a:spcAft>
      <a:defRPr sz="1200" kern="1200">
        <a:solidFill>
          <a:schemeClr val="tx1"/>
        </a:solidFill>
        <a:latin typeface="Gill Sans"/>
        <a:ea typeface="+mn-ea"/>
        <a:cs typeface="+mn-cs"/>
      </a:defRPr>
    </a:lvl2pPr>
    <a:lvl3pPr marL="914400" algn="l" rtl="0" eaLnBrk="0" fontAlgn="base" hangingPunct="0">
      <a:spcBef>
        <a:spcPct val="0"/>
      </a:spcBef>
      <a:spcAft>
        <a:spcPct val="0"/>
      </a:spcAft>
      <a:defRPr sz="1200" kern="1200">
        <a:solidFill>
          <a:schemeClr val="tx1"/>
        </a:solidFill>
        <a:latin typeface="Gill Sans"/>
        <a:ea typeface="+mn-ea"/>
        <a:cs typeface="+mn-cs"/>
      </a:defRPr>
    </a:lvl3pPr>
    <a:lvl4pPr marL="1371600" algn="l" rtl="0" eaLnBrk="0" fontAlgn="base" hangingPunct="0">
      <a:spcBef>
        <a:spcPct val="0"/>
      </a:spcBef>
      <a:spcAft>
        <a:spcPct val="0"/>
      </a:spcAft>
      <a:defRPr sz="1200" kern="1200">
        <a:solidFill>
          <a:schemeClr val="tx1"/>
        </a:solidFill>
        <a:latin typeface="Gill Sans"/>
        <a:ea typeface="+mn-ea"/>
        <a:cs typeface="+mn-cs"/>
      </a:defRPr>
    </a:lvl4pPr>
    <a:lvl5pPr marL="1828800" algn="l" rtl="0" eaLnBrk="0" fontAlgn="base" hangingPunct="0">
      <a:spcBef>
        <a:spcPct val="0"/>
      </a:spcBef>
      <a:spcAft>
        <a:spcPct val="0"/>
      </a:spcAft>
      <a:defRPr sz="1200" kern="1200">
        <a:solidFill>
          <a:schemeClr val="tx1"/>
        </a:solidFill>
        <a:latin typeface="Gill Sans"/>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7410"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sz="2200" dirty="0">
              <a:latin typeface="Lucida Grande" pitchFamily="1" charset="0"/>
              <a:sym typeface="Lucida Grande" pitchFamily="1"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59F00CA9-F418-471C-B69D-B62302A0D5F0}" type="slidenum">
              <a:rPr lang="en-US" sz="1200">
                <a:solidFill>
                  <a:schemeClr val="tx1"/>
                </a:solidFill>
              </a:rPr>
              <a:pPr algn="r"/>
              <a:t>10</a:t>
            </a:fld>
            <a:endParaRPr lang="en-US" sz="1200">
              <a:solidFill>
                <a:schemeClr val="tx1"/>
              </a:solidFill>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eaLnBrk="1" hangingPunct="1"/>
            <a:endParaRPr lang="en-US" smtClean="0">
              <a:latin typeface="Gill Sans" pitchFamily="1"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59F00CA9-F418-471C-B69D-B62302A0D5F0}" type="slidenum">
              <a:rPr lang="en-US" sz="1200">
                <a:solidFill>
                  <a:schemeClr val="tx1"/>
                </a:solidFill>
              </a:rPr>
              <a:pPr algn="r"/>
              <a:t>11</a:t>
            </a:fld>
            <a:endParaRPr lang="en-US" sz="1200">
              <a:solidFill>
                <a:schemeClr val="tx1"/>
              </a:solidFill>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eaLnBrk="1" hangingPunct="1"/>
            <a:endParaRPr lang="en-US" smtClean="0">
              <a:latin typeface="Gill Sans" pitchFamily="1"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59F00CA9-F418-471C-B69D-B62302A0D5F0}" type="slidenum">
              <a:rPr lang="en-US" sz="1200">
                <a:solidFill>
                  <a:schemeClr val="tx1"/>
                </a:solidFill>
              </a:rPr>
              <a:pPr algn="r"/>
              <a:t>12</a:t>
            </a:fld>
            <a:endParaRPr lang="en-US" sz="1200">
              <a:solidFill>
                <a:schemeClr val="tx1"/>
              </a:solidFill>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eaLnBrk="1" hangingPunct="1"/>
            <a:endParaRPr lang="en-US" smtClean="0">
              <a:latin typeface="Gill Sans" pitchFamily="1"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59F00CA9-F418-471C-B69D-B62302A0D5F0}" type="slidenum">
              <a:rPr lang="en-US" sz="1200">
                <a:solidFill>
                  <a:schemeClr val="tx1"/>
                </a:solidFill>
              </a:rPr>
              <a:pPr algn="r"/>
              <a:t>13</a:t>
            </a:fld>
            <a:endParaRPr lang="en-US" sz="1200">
              <a:solidFill>
                <a:schemeClr val="tx1"/>
              </a:solidFill>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eaLnBrk="1" hangingPunct="1"/>
            <a:endParaRPr lang="en-US" smtClean="0">
              <a:latin typeface="Gill Sans" pitchFamily="1"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59F00CA9-F418-471C-B69D-B62302A0D5F0}" type="slidenum">
              <a:rPr lang="en-US" sz="1200">
                <a:solidFill>
                  <a:schemeClr val="tx1"/>
                </a:solidFill>
              </a:rPr>
              <a:pPr algn="r"/>
              <a:t>14</a:t>
            </a:fld>
            <a:endParaRPr lang="en-US" sz="1200">
              <a:solidFill>
                <a:schemeClr val="tx1"/>
              </a:solidFill>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eaLnBrk="1" hangingPunct="1"/>
            <a:endParaRPr lang="en-US" smtClean="0">
              <a:latin typeface="Gill Sans" pitchFamily="1"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59F00CA9-F418-471C-B69D-B62302A0D5F0}" type="slidenum">
              <a:rPr lang="en-US" sz="1200">
                <a:solidFill>
                  <a:schemeClr val="tx1"/>
                </a:solidFill>
              </a:rPr>
              <a:pPr algn="r"/>
              <a:t>15</a:t>
            </a:fld>
            <a:endParaRPr lang="en-US" sz="1200">
              <a:solidFill>
                <a:schemeClr val="tx1"/>
              </a:solidFill>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eaLnBrk="1" hangingPunct="1"/>
            <a:endParaRPr lang="en-US" smtClean="0">
              <a:latin typeface="Gill Sans" pitchFamily="1"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59F00CA9-F418-471C-B69D-B62302A0D5F0}" type="slidenum">
              <a:rPr lang="en-US" sz="1200">
                <a:solidFill>
                  <a:schemeClr val="tx1"/>
                </a:solidFill>
              </a:rPr>
              <a:pPr algn="r"/>
              <a:t>16</a:t>
            </a:fld>
            <a:endParaRPr lang="en-US" sz="1200">
              <a:solidFill>
                <a:schemeClr val="tx1"/>
              </a:solidFill>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eaLnBrk="1" hangingPunct="1"/>
            <a:endParaRPr lang="en-US" smtClean="0">
              <a:latin typeface="Gill Sans" pitchFamily="1"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59F00CA9-F418-471C-B69D-B62302A0D5F0}" type="slidenum">
              <a:rPr lang="en-US" sz="1200">
                <a:solidFill>
                  <a:schemeClr val="tx1"/>
                </a:solidFill>
              </a:rPr>
              <a:pPr algn="r"/>
              <a:t>17</a:t>
            </a:fld>
            <a:endParaRPr lang="en-US" sz="1200">
              <a:solidFill>
                <a:schemeClr val="tx1"/>
              </a:solidFill>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eaLnBrk="1" hangingPunct="1"/>
            <a:endParaRPr lang="en-US" smtClean="0">
              <a:latin typeface="Gill Sans" pitchFamily="1"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59F00CA9-F418-471C-B69D-B62302A0D5F0}" type="slidenum">
              <a:rPr lang="en-US" sz="1200">
                <a:solidFill>
                  <a:schemeClr val="tx1"/>
                </a:solidFill>
              </a:rPr>
              <a:pPr algn="r"/>
              <a:t>18</a:t>
            </a:fld>
            <a:endParaRPr lang="en-US" sz="1200">
              <a:solidFill>
                <a:schemeClr val="tx1"/>
              </a:solidFill>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eaLnBrk="1" hangingPunct="1"/>
            <a:endParaRPr lang="en-US" smtClean="0">
              <a:latin typeface="Gill Sans" pitchFamily="1"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59F00CA9-F418-471C-B69D-B62302A0D5F0}" type="slidenum">
              <a:rPr lang="en-US" sz="1200">
                <a:solidFill>
                  <a:schemeClr val="tx1"/>
                </a:solidFill>
              </a:rPr>
              <a:pPr algn="r"/>
              <a:t>19</a:t>
            </a:fld>
            <a:endParaRPr lang="en-US" sz="1200">
              <a:solidFill>
                <a:schemeClr val="tx1"/>
              </a:solidFill>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eaLnBrk="1" hangingPunct="1"/>
            <a:endParaRPr lang="en-US" smtClean="0">
              <a:latin typeface="Gill Sans" pitchFamily="1"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1026"/>
          <p:cNvSpPr>
            <a:spLocks noGrp="1" noRot="1" noChangeAspect="1" noChangeArrowheads="1" noTextEdit="1"/>
          </p:cNvSpPr>
          <p:nvPr>
            <p:ph type="sldImg"/>
          </p:nvPr>
        </p:nvSpPr>
        <p:spPr>
          <a:ln/>
        </p:spPr>
      </p:sp>
      <p:sp>
        <p:nvSpPr>
          <p:cNvPr id="116739" name="Rectangle 1027"/>
          <p:cNvSpPr>
            <a:spLocks noGrp="1" noChangeArrowheads="1"/>
          </p:cNvSpPr>
          <p:nvPr>
            <p:ph type="body" idx="1"/>
          </p:nvPr>
        </p:nvSpPr>
        <p:spPr>
          <a:noFill/>
          <a:ln/>
        </p:spPr>
        <p:txBody>
          <a:bodyPr/>
          <a:lstStyle/>
          <a:p>
            <a:endParaRPr lang="en-US" smtClean="0">
              <a:latin typeface="Gill Sans" pitchFamily="1"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59F00CA9-F418-471C-B69D-B62302A0D5F0}" type="slidenum">
              <a:rPr lang="en-US" sz="1200">
                <a:solidFill>
                  <a:schemeClr val="tx1"/>
                </a:solidFill>
              </a:rPr>
              <a:pPr algn="r"/>
              <a:t>20</a:t>
            </a:fld>
            <a:endParaRPr lang="en-US" sz="1200">
              <a:solidFill>
                <a:schemeClr val="tx1"/>
              </a:solidFill>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eaLnBrk="1" hangingPunct="1"/>
            <a:endParaRPr lang="en-US" smtClean="0">
              <a:latin typeface="Gill Sans" pitchFamily="1"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59F00CA9-F418-471C-B69D-B62302A0D5F0}" type="slidenum">
              <a:rPr lang="en-US" sz="1200">
                <a:solidFill>
                  <a:schemeClr val="tx1"/>
                </a:solidFill>
              </a:rPr>
              <a:pPr algn="r"/>
              <a:t>21</a:t>
            </a:fld>
            <a:endParaRPr lang="en-US" sz="1200">
              <a:solidFill>
                <a:schemeClr val="tx1"/>
              </a:solidFill>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eaLnBrk="1" hangingPunct="1"/>
            <a:endParaRPr lang="en-US" smtClean="0">
              <a:latin typeface="Gill Sans" pitchFamily="1"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59F00CA9-F418-471C-B69D-B62302A0D5F0}" type="slidenum">
              <a:rPr lang="en-US" sz="1200">
                <a:solidFill>
                  <a:schemeClr val="tx1"/>
                </a:solidFill>
              </a:rPr>
              <a:pPr algn="r"/>
              <a:t>22</a:t>
            </a:fld>
            <a:endParaRPr lang="en-US" sz="1200">
              <a:solidFill>
                <a:schemeClr val="tx1"/>
              </a:solidFill>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eaLnBrk="1" hangingPunct="1"/>
            <a:endParaRPr lang="en-US" smtClean="0">
              <a:latin typeface="Gill Sans" pitchFamily="1"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59F00CA9-F418-471C-B69D-B62302A0D5F0}" type="slidenum">
              <a:rPr lang="en-US" sz="1200">
                <a:solidFill>
                  <a:schemeClr val="tx1"/>
                </a:solidFill>
              </a:rPr>
              <a:pPr algn="r"/>
              <a:t>23</a:t>
            </a:fld>
            <a:endParaRPr lang="en-US" sz="1200">
              <a:solidFill>
                <a:schemeClr val="tx1"/>
              </a:solidFill>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eaLnBrk="1" hangingPunct="1"/>
            <a:endParaRPr lang="en-US" smtClean="0">
              <a:latin typeface="Gill Sans" pitchFamily="1"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59F00CA9-F418-471C-B69D-B62302A0D5F0}" type="slidenum">
              <a:rPr lang="en-US" sz="1200">
                <a:solidFill>
                  <a:schemeClr val="tx1"/>
                </a:solidFill>
              </a:rPr>
              <a:pPr algn="r"/>
              <a:t>24</a:t>
            </a:fld>
            <a:endParaRPr lang="en-US" sz="1200">
              <a:solidFill>
                <a:schemeClr val="tx1"/>
              </a:solidFill>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eaLnBrk="1" hangingPunct="1"/>
            <a:endParaRPr lang="en-US" smtClean="0">
              <a:latin typeface="Gill Sans" pitchFamily="1"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59F00CA9-F418-471C-B69D-B62302A0D5F0}" type="slidenum">
              <a:rPr lang="en-US" sz="1200">
                <a:solidFill>
                  <a:schemeClr val="tx1"/>
                </a:solidFill>
              </a:rPr>
              <a:pPr algn="r"/>
              <a:t>25</a:t>
            </a:fld>
            <a:endParaRPr lang="en-US" sz="1200">
              <a:solidFill>
                <a:schemeClr val="tx1"/>
              </a:solidFill>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eaLnBrk="1" hangingPunct="1"/>
            <a:endParaRPr lang="en-US" smtClean="0">
              <a:latin typeface="Gill Sans" pitchFamily="1"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59F00CA9-F418-471C-B69D-B62302A0D5F0}" type="slidenum">
              <a:rPr lang="en-US" sz="1200">
                <a:solidFill>
                  <a:schemeClr val="tx1"/>
                </a:solidFill>
              </a:rPr>
              <a:pPr algn="r"/>
              <a:t>26</a:t>
            </a:fld>
            <a:endParaRPr lang="en-US" sz="1200">
              <a:solidFill>
                <a:schemeClr val="tx1"/>
              </a:solidFill>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eaLnBrk="1" hangingPunct="1"/>
            <a:endParaRPr lang="en-US" smtClean="0">
              <a:latin typeface="Gill Sans" pitchFamily="1"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59F00CA9-F418-471C-B69D-B62302A0D5F0}" type="slidenum">
              <a:rPr lang="en-US" sz="1200">
                <a:solidFill>
                  <a:schemeClr val="tx1"/>
                </a:solidFill>
              </a:rPr>
              <a:pPr algn="r"/>
              <a:t>27</a:t>
            </a:fld>
            <a:endParaRPr lang="en-US" sz="1200">
              <a:solidFill>
                <a:schemeClr val="tx1"/>
              </a:solidFill>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eaLnBrk="1" hangingPunct="1"/>
            <a:endParaRPr lang="en-US" smtClean="0">
              <a:latin typeface="Gill Sans" pitchFamily="1"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59F00CA9-F418-471C-B69D-B62302A0D5F0}" type="slidenum">
              <a:rPr lang="en-US" sz="1200">
                <a:solidFill>
                  <a:schemeClr val="tx1"/>
                </a:solidFill>
              </a:rPr>
              <a:pPr algn="r"/>
              <a:t>28</a:t>
            </a:fld>
            <a:endParaRPr lang="en-US" sz="1200">
              <a:solidFill>
                <a:schemeClr val="tx1"/>
              </a:solidFill>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eaLnBrk="1" hangingPunct="1"/>
            <a:endParaRPr lang="en-US" smtClean="0">
              <a:latin typeface="Gill Sans" pitchFamily="1"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59F00CA9-F418-471C-B69D-B62302A0D5F0}" type="slidenum">
              <a:rPr lang="en-US" sz="1200">
                <a:solidFill>
                  <a:schemeClr val="tx1"/>
                </a:solidFill>
              </a:rPr>
              <a:pPr algn="r"/>
              <a:t>29</a:t>
            </a:fld>
            <a:endParaRPr lang="en-US" sz="1200">
              <a:solidFill>
                <a:schemeClr val="tx1"/>
              </a:solidFill>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eaLnBrk="1" hangingPunct="1"/>
            <a:endParaRPr lang="en-US" smtClean="0">
              <a:latin typeface="Gill Sans" pitchFamily="1"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1026"/>
          <p:cNvSpPr>
            <a:spLocks noGrp="1" noRot="1" noChangeAspect="1" noChangeArrowheads="1" noTextEdit="1"/>
          </p:cNvSpPr>
          <p:nvPr>
            <p:ph type="sldImg"/>
          </p:nvPr>
        </p:nvSpPr>
        <p:spPr>
          <a:ln/>
        </p:spPr>
      </p:sp>
      <p:sp>
        <p:nvSpPr>
          <p:cNvPr id="118787" name="Rectangle 1027"/>
          <p:cNvSpPr>
            <a:spLocks noGrp="1" noChangeArrowheads="1"/>
          </p:cNvSpPr>
          <p:nvPr>
            <p:ph type="body" idx="1"/>
          </p:nvPr>
        </p:nvSpPr>
        <p:spPr>
          <a:noFill/>
          <a:ln/>
        </p:spPr>
        <p:txBody>
          <a:bodyPr/>
          <a:lstStyle/>
          <a:p>
            <a:endParaRPr lang="en-US" smtClean="0">
              <a:latin typeface="Gill Sans" pitchFamily="1"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59F00CA9-F418-471C-B69D-B62302A0D5F0}" type="slidenum">
              <a:rPr lang="en-US" sz="1200">
                <a:solidFill>
                  <a:schemeClr val="tx1"/>
                </a:solidFill>
              </a:rPr>
              <a:pPr algn="r"/>
              <a:t>30</a:t>
            </a:fld>
            <a:endParaRPr lang="en-US" sz="1200">
              <a:solidFill>
                <a:schemeClr val="tx1"/>
              </a:solidFill>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eaLnBrk="1" hangingPunct="1"/>
            <a:endParaRPr lang="en-US" smtClean="0">
              <a:latin typeface="Gill Sans" pitchFamily="1"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59F00CA9-F418-471C-B69D-B62302A0D5F0}" type="slidenum">
              <a:rPr lang="en-US" sz="1200">
                <a:solidFill>
                  <a:schemeClr val="tx1"/>
                </a:solidFill>
              </a:rPr>
              <a:pPr algn="r"/>
              <a:t>31</a:t>
            </a:fld>
            <a:endParaRPr lang="en-US" sz="1200">
              <a:solidFill>
                <a:schemeClr val="tx1"/>
              </a:solidFill>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eaLnBrk="1" hangingPunct="1"/>
            <a:endParaRPr lang="en-US" smtClean="0">
              <a:latin typeface="Gill Sans" pitchFamily="1"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59F00CA9-F418-471C-B69D-B62302A0D5F0}" type="slidenum">
              <a:rPr lang="en-US" sz="1200">
                <a:solidFill>
                  <a:schemeClr val="tx1"/>
                </a:solidFill>
              </a:rPr>
              <a:pPr algn="r"/>
              <a:t>32</a:t>
            </a:fld>
            <a:endParaRPr lang="en-US" sz="1200">
              <a:solidFill>
                <a:schemeClr val="tx1"/>
              </a:solidFill>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eaLnBrk="1" hangingPunct="1"/>
            <a:endParaRPr lang="en-US" smtClean="0">
              <a:latin typeface="Gill Sans" pitchFamily="1"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59F00CA9-F418-471C-B69D-B62302A0D5F0}" type="slidenum">
              <a:rPr lang="en-US" sz="1200">
                <a:solidFill>
                  <a:schemeClr val="tx1"/>
                </a:solidFill>
              </a:rPr>
              <a:pPr algn="r"/>
              <a:t>33</a:t>
            </a:fld>
            <a:endParaRPr lang="en-US" sz="1200">
              <a:solidFill>
                <a:schemeClr val="tx1"/>
              </a:solidFill>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eaLnBrk="1" hangingPunct="1"/>
            <a:endParaRPr lang="en-US" smtClean="0">
              <a:latin typeface="Gill Sans" pitchFamily="1"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59F00CA9-F418-471C-B69D-B62302A0D5F0}" type="slidenum">
              <a:rPr lang="en-US" sz="1200">
                <a:solidFill>
                  <a:schemeClr val="tx1"/>
                </a:solidFill>
              </a:rPr>
              <a:pPr algn="r"/>
              <a:t>34</a:t>
            </a:fld>
            <a:endParaRPr lang="en-US" sz="1200">
              <a:solidFill>
                <a:schemeClr val="tx1"/>
              </a:solidFill>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eaLnBrk="1" hangingPunct="1"/>
            <a:endParaRPr lang="en-US" smtClean="0">
              <a:latin typeface="Gill Sans" pitchFamily="1"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59F00CA9-F418-471C-B69D-B62302A0D5F0}" type="slidenum">
              <a:rPr lang="en-US" sz="1200">
                <a:solidFill>
                  <a:schemeClr val="tx1"/>
                </a:solidFill>
              </a:rPr>
              <a:pPr algn="r"/>
              <a:t>35</a:t>
            </a:fld>
            <a:endParaRPr lang="en-US" sz="1200">
              <a:solidFill>
                <a:schemeClr val="tx1"/>
              </a:solidFill>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eaLnBrk="1" hangingPunct="1"/>
            <a:endParaRPr lang="en-US" smtClean="0">
              <a:latin typeface="Gill Sans" pitchFamily="1"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59F00CA9-F418-471C-B69D-B62302A0D5F0}" type="slidenum">
              <a:rPr lang="en-US" sz="1200">
                <a:solidFill>
                  <a:schemeClr val="tx1"/>
                </a:solidFill>
              </a:rPr>
              <a:pPr algn="r"/>
              <a:t>36</a:t>
            </a:fld>
            <a:endParaRPr lang="en-US" sz="1200">
              <a:solidFill>
                <a:schemeClr val="tx1"/>
              </a:solidFill>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eaLnBrk="1" hangingPunct="1"/>
            <a:endParaRPr lang="en-US" smtClean="0">
              <a:latin typeface="Gill Sans" pitchFamily="1"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59F00CA9-F418-471C-B69D-B62302A0D5F0}" type="slidenum">
              <a:rPr lang="en-US" sz="1200">
                <a:solidFill>
                  <a:schemeClr val="tx1"/>
                </a:solidFill>
              </a:rPr>
              <a:pPr algn="r"/>
              <a:t>37</a:t>
            </a:fld>
            <a:endParaRPr lang="en-US" sz="1200">
              <a:solidFill>
                <a:schemeClr val="tx1"/>
              </a:solidFill>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eaLnBrk="1" hangingPunct="1"/>
            <a:endParaRPr lang="en-US" smtClean="0">
              <a:latin typeface="Gill Sans" pitchFamily="1"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59F00CA9-F418-471C-B69D-B62302A0D5F0}" type="slidenum">
              <a:rPr lang="en-US" sz="1200">
                <a:solidFill>
                  <a:schemeClr val="tx1"/>
                </a:solidFill>
              </a:rPr>
              <a:pPr algn="r"/>
              <a:t>38</a:t>
            </a:fld>
            <a:endParaRPr lang="en-US" sz="1200">
              <a:solidFill>
                <a:schemeClr val="tx1"/>
              </a:solidFill>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eaLnBrk="1" hangingPunct="1"/>
            <a:endParaRPr lang="en-US" smtClean="0">
              <a:latin typeface="Gill Sans" pitchFamily="1"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E6882D2C-D474-4D52-958F-24DB3638C652}" type="slidenum">
              <a:rPr lang="en-US" sz="1200">
                <a:solidFill>
                  <a:schemeClr val="tx1"/>
                </a:solidFill>
              </a:rPr>
              <a:pPr algn="r"/>
              <a:t>39</a:t>
            </a:fld>
            <a:endParaRPr lang="en-US" sz="1200">
              <a:solidFill>
                <a:schemeClr val="tx1"/>
              </a:solidFill>
            </a:endParaRPr>
          </a:p>
        </p:txBody>
      </p:sp>
      <p:sp>
        <p:nvSpPr>
          <p:cNvPr id="123907" name="Rectangle 1"/>
          <p:cNvSpPr>
            <a:spLocks noGrp="1" noRot="1" noChangeAspect="1" noChangeArrowheads="1" noTextEdit="1"/>
          </p:cNvSpPr>
          <p:nvPr>
            <p:ph type="sldImg"/>
          </p:nvPr>
        </p:nvSpPr>
        <p:spPr>
          <a:solidFill>
            <a:srgbClr val="FFFFFF"/>
          </a:solidFill>
          <a:ln/>
        </p:spPr>
      </p:sp>
      <p:sp>
        <p:nvSpPr>
          <p:cNvPr id="123908" name="Rectangle 2"/>
          <p:cNvSpPr>
            <a:spLocks noGrp="1" noChangeArrowheads="1"/>
          </p:cNvSpPr>
          <p:nvPr>
            <p:ph type="body" idx="1"/>
          </p:nvPr>
        </p:nvSpPr>
        <p:spPr>
          <a:noFill/>
          <a:ln/>
        </p:spPr>
        <p:txBody>
          <a:bodyPr/>
          <a:lstStyle/>
          <a:p>
            <a:pPr eaLnBrk="1" hangingPunct="1"/>
            <a:r>
              <a:rPr lang="en-US" sz="2200" smtClean="0">
                <a:latin typeface="Lucida Grande" pitchFamily="1" charset="0"/>
                <a:sym typeface="Lucida Grande" pitchFamily="1" charset="0"/>
              </a:rPr>
              <a:t>How is it hard? Let’s look at a metaphor...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59F00CA9-F418-471C-B69D-B62302A0D5F0}" type="slidenum">
              <a:rPr lang="en-US" sz="1200">
                <a:solidFill>
                  <a:schemeClr val="tx1"/>
                </a:solidFill>
              </a:rPr>
              <a:pPr algn="r"/>
              <a:t>4</a:t>
            </a:fld>
            <a:endParaRPr lang="en-US" sz="1200">
              <a:solidFill>
                <a:schemeClr val="tx1"/>
              </a:solidFill>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eaLnBrk="1" hangingPunct="1"/>
            <a:endParaRPr lang="en-US" smtClean="0">
              <a:latin typeface="Gill Sans" pitchFamily="1"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59F00CA9-F418-471C-B69D-B62302A0D5F0}" type="slidenum">
              <a:rPr lang="en-US" sz="1200">
                <a:solidFill>
                  <a:schemeClr val="tx1"/>
                </a:solidFill>
              </a:rPr>
              <a:pPr algn="r"/>
              <a:t>40</a:t>
            </a:fld>
            <a:endParaRPr lang="en-US" sz="1200">
              <a:solidFill>
                <a:schemeClr val="tx1"/>
              </a:solidFill>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eaLnBrk="1" hangingPunct="1"/>
            <a:endParaRPr lang="en-US" smtClean="0">
              <a:latin typeface="Gill Sans" pitchFamily="1"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59F00CA9-F418-471C-B69D-B62302A0D5F0}" type="slidenum">
              <a:rPr lang="en-US" sz="1200">
                <a:solidFill>
                  <a:schemeClr val="tx1"/>
                </a:solidFill>
              </a:rPr>
              <a:pPr algn="r"/>
              <a:t>41</a:t>
            </a:fld>
            <a:endParaRPr lang="en-US" sz="1200">
              <a:solidFill>
                <a:schemeClr val="tx1"/>
              </a:solidFill>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eaLnBrk="1" hangingPunct="1"/>
            <a:endParaRPr lang="en-US" smtClean="0">
              <a:latin typeface="Gill Sans" pitchFamily="1"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59F00CA9-F418-471C-B69D-B62302A0D5F0}" type="slidenum">
              <a:rPr lang="en-US" sz="1200">
                <a:solidFill>
                  <a:schemeClr val="tx1"/>
                </a:solidFill>
              </a:rPr>
              <a:pPr algn="r"/>
              <a:t>42</a:t>
            </a:fld>
            <a:endParaRPr lang="en-US" sz="1200">
              <a:solidFill>
                <a:schemeClr val="tx1"/>
              </a:solidFill>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eaLnBrk="1" hangingPunct="1"/>
            <a:endParaRPr lang="en-US" smtClean="0">
              <a:latin typeface="Gill Sans" pitchFamily="1"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59F00CA9-F418-471C-B69D-B62302A0D5F0}" type="slidenum">
              <a:rPr lang="en-US" sz="1200">
                <a:solidFill>
                  <a:schemeClr val="tx1"/>
                </a:solidFill>
              </a:rPr>
              <a:pPr algn="r"/>
              <a:t>43</a:t>
            </a:fld>
            <a:endParaRPr lang="en-US" sz="1200">
              <a:solidFill>
                <a:schemeClr val="tx1"/>
              </a:solidFill>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eaLnBrk="1" hangingPunct="1"/>
            <a:endParaRPr lang="en-US" smtClean="0">
              <a:latin typeface="Gill Sans" pitchFamily="1"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59F00CA9-F418-471C-B69D-B62302A0D5F0}" type="slidenum">
              <a:rPr lang="en-US" sz="1200">
                <a:solidFill>
                  <a:schemeClr val="tx1"/>
                </a:solidFill>
              </a:rPr>
              <a:pPr algn="r"/>
              <a:t>44</a:t>
            </a:fld>
            <a:endParaRPr lang="en-US" sz="1200">
              <a:solidFill>
                <a:schemeClr val="tx1"/>
              </a:solidFill>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eaLnBrk="1" hangingPunct="1"/>
            <a:endParaRPr lang="en-US" smtClean="0">
              <a:latin typeface="Gill Sans" pitchFamily="1"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59F00CA9-F418-471C-B69D-B62302A0D5F0}" type="slidenum">
              <a:rPr lang="en-US" sz="1200">
                <a:solidFill>
                  <a:schemeClr val="tx1"/>
                </a:solidFill>
              </a:rPr>
              <a:pPr algn="r"/>
              <a:t>45</a:t>
            </a:fld>
            <a:endParaRPr lang="en-US" sz="1200">
              <a:solidFill>
                <a:schemeClr val="tx1"/>
              </a:solidFill>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eaLnBrk="1" hangingPunct="1"/>
            <a:endParaRPr lang="en-US" smtClean="0">
              <a:latin typeface="Gill Sans" pitchFamily="1"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59F00CA9-F418-471C-B69D-B62302A0D5F0}" type="slidenum">
              <a:rPr lang="en-US" sz="1200">
                <a:solidFill>
                  <a:schemeClr val="tx1"/>
                </a:solidFill>
              </a:rPr>
              <a:pPr algn="r"/>
              <a:t>46</a:t>
            </a:fld>
            <a:endParaRPr lang="en-US" sz="1200">
              <a:solidFill>
                <a:schemeClr val="tx1"/>
              </a:solidFill>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eaLnBrk="1" hangingPunct="1"/>
            <a:endParaRPr lang="en-US" smtClean="0">
              <a:latin typeface="Gill Sans" pitchFamily="1"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6626"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2200">
                <a:latin typeface="Lucida Grande" charset="0"/>
                <a:sym typeface="Lucida Grande" charset="0"/>
              </a:rPr>
              <a:t>So we are here to talk test automation, and three little kinds of it. Brick tests, Stick tests, and Straw tests. And we are here to talk about the best mix to have, and how it takes time to get to that best mix. </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2770"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900">
                <a:latin typeface="Lucida Grande" pitchFamily="1" charset="0"/>
                <a:sym typeface="Lucida Grande" pitchFamily="1" charset="0"/>
              </a:rPr>
              <a:t>At the top, our straw tests are those that test the system as a black box, through its GUI. In this presentation, we’ll mainly be talking about automated testing solutions for web applications, not rich client apps, BTW. At the bottom, we have programmer tests: unit tests that isolate bits of behavior. And in the middle, our stick tests do not go through the GUI, but typically test much more of the system than our unit tests do. </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0722"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2000">
                <a:latin typeface="Lucida Grande" pitchFamily="1" charset="0"/>
                <a:sym typeface="Lucida Grande" pitchFamily="1" charset="0"/>
              </a:rPr>
              <a:t>At the top of the triangle, we have the tests that are most expensive to maintain. At the bottom, we have the tests that are least expensive to maintain. The width corresponds to how much of our total testing resources budget we want to dedicate to the different kinds of tests. So what are they, exactly?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59F00CA9-F418-471C-B69D-B62302A0D5F0}" type="slidenum">
              <a:rPr lang="en-US" sz="1200">
                <a:solidFill>
                  <a:schemeClr val="tx1"/>
                </a:solidFill>
              </a:rPr>
              <a:pPr algn="r"/>
              <a:t>5</a:t>
            </a:fld>
            <a:endParaRPr lang="en-US" sz="1200">
              <a:solidFill>
                <a:schemeClr val="tx1"/>
              </a:solidFill>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eaLnBrk="1" hangingPunct="1"/>
            <a:endParaRPr lang="en-US" smtClean="0">
              <a:latin typeface="Gill Sans" pitchFamily="1"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4818"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2200">
                <a:latin typeface="Lucida Grande" pitchFamily="1" charset="0"/>
                <a:sym typeface="Lucida Grande" pitchFamily="1" charset="0"/>
              </a:rPr>
              <a:t>In our ideal triangle, again, we want most of our time and money for automated tests going into the unit tests. And we want the least of it going into the through-the-GUI tests. </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6866"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2100">
                <a:latin typeface="Lucida Grande" pitchFamily="1" charset="0"/>
                <a:sym typeface="Lucida Grande" pitchFamily="1" charset="0"/>
              </a:rPr>
              <a:t>In theory, this gives us the lowest Total Cost of Ownership, because it gives us the least amount of rework and waste. It detects the most bugs the cheapest, it drives the best software design, it verifies features most efficiently, and it is least expensive to extend and maintain. So let’s explore these contentions. </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59F00CA9-F418-471C-B69D-B62302A0D5F0}" type="slidenum">
              <a:rPr lang="en-US" sz="1200">
                <a:solidFill>
                  <a:schemeClr val="tx1"/>
                </a:solidFill>
              </a:rPr>
              <a:pPr algn="r"/>
              <a:t>52</a:t>
            </a:fld>
            <a:endParaRPr lang="en-US" sz="1200">
              <a:solidFill>
                <a:schemeClr val="tx1"/>
              </a:solidFill>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eaLnBrk="1" hangingPunct="1"/>
            <a:endParaRPr lang="en-US" smtClean="0">
              <a:latin typeface="Gill Sans" pitchFamily="1"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69634"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2200">
                <a:latin typeface="Lucida Grande" pitchFamily="1" charset="0"/>
                <a:sym typeface="Lucida Grande" pitchFamily="1" charset="0"/>
              </a:rPr>
              <a:t>And our initial automate testing triangle actually looks more like this. We are throwing too much time and money into through-the-GUI automated tests. And we are throwing far too little time, money, skill, and discipline into really good unit tests. </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71682"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2200">
                <a:latin typeface="Lucida Grande" pitchFamily="1" charset="0"/>
                <a:sym typeface="Lucida Grande" pitchFamily="1" charset="0"/>
              </a:rPr>
              <a:t>And we should forgive ourselves for this, because the ideal triangle is hard to achieve. </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71682"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2200">
                <a:latin typeface="Lucida Grande" pitchFamily="1" charset="0"/>
                <a:sym typeface="Lucida Grande" pitchFamily="1" charset="0"/>
              </a:rPr>
              <a:t>And we should forgive ourselves for this, because the ideal triangle is hard to achieve. </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59F00CA9-F418-471C-B69D-B62302A0D5F0}" type="slidenum">
              <a:rPr lang="en-US" sz="1200">
                <a:solidFill>
                  <a:schemeClr val="tx1"/>
                </a:solidFill>
              </a:rPr>
              <a:pPr algn="r"/>
              <a:t>56</a:t>
            </a:fld>
            <a:endParaRPr lang="en-US" sz="1200">
              <a:solidFill>
                <a:schemeClr val="tx1"/>
              </a:solidFill>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eaLnBrk="1" hangingPunct="1"/>
            <a:endParaRPr lang="en-US" smtClean="0">
              <a:latin typeface="Gill Sans" pitchFamily="1"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59F00CA9-F418-471C-B69D-B62302A0D5F0}" type="slidenum">
              <a:rPr lang="en-US" sz="1200">
                <a:solidFill>
                  <a:schemeClr val="tx1"/>
                </a:solidFill>
              </a:rPr>
              <a:pPr algn="r"/>
              <a:t>57</a:t>
            </a:fld>
            <a:endParaRPr lang="en-US" sz="1200">
              <a:solidFill>
                <a:schemeClr val="tx1"/>
              </a:solidFill>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eaLnBrk="1" hangingPunct="1"/>
            <a:endParaRPr lang="en-US" smtClean="0">
              <a:latin typeface="Gill Sans" pitchFamily="1"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59F00CA9-F418-471C-B69D-B62302A0D5F0}" type="slidenum">
              <a:rPr lang="en-US" sz="1200">
                <a:solidFill>
                  <a:schemeClr val="tx1"/>
                </a:solidFill>
              </a:rPr>
              <a:pPr algn="r"/>
              <a:t>58</a:t>
            </a:fld>
            <a:endParaRPr lang="en-US" sz="1200">
              <a:solidFill>
                <a:schemeClr val="tx1"/>
              </a:solidFill>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eaLnBrk="1" hangingPunct="1"/>
            <a:endParaRPr lang="en-US" smtClean="0">
              <a:latin typeface="Gill Sans" pitchFamily="1"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07A9EC2B-3CE4-4D75-90F8-D361A2528A7A}" type="slidenum">
              <a:rPr lang="en-US" smtClean="0">
                <a:latin typeface="Gill Sans" pitchFamily="1" charset="0"/>
                <a:sym typeface="Gill Sans" pitchFamily="1" charset="0"/>
              </a:rPr>
              <a:pPr/>
              <a:t>59</a:t>
            </a:fld>
            <a:endParaRPr lang="en-US" smtClean="0">
              <a:latin typeface="Gill Sans" pitchFamily="1" charset="0"/>
              <a:sym typeface="Gill Sans" pitchFamily="1"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en-US" smtClean="0">
              <a:latin typeface="Gill Sans" pitchFamily="1"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59F00CA9-F418-471C-B69D-B62302A0D5F0}" type="slidenum">
              <a:rPr lang="en-US" sz="1200">
                <a:solidFill>
                  <a:schemeClr val="tx1"/>
                </a:solidFill>
              </a:rPr>
              <a:pPr algn="r"/>
              <a:t>6</a:t>
            </a:fld>
            <a:endParaRPr lang="en-US" sz="1200">
              <a:solidFill>
                <a:schemeClr val="tx1"/>
              </a:solidFill>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eaLnBrk="1" hangingPunct="1"/>
            <a:endParaRPr lang="en-US" smtClean="0">
              <a:latin typeface="Gill Sans" pitchFamily="1"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59F00CA9-F418-471C-B69D-B62302A0D5F0}" type="slidenum">
              <a:rPr lang="en-US" sz="1200">
                <a:solidFill>
                  <a:schemeClr val="tx1"/>
                </a:solidFill>
              </a:rPr>
              <a:pPr algn="r"/>
              <a:t>7</a:t>
            </a:fld>
            <a:endParaRPr lang="en-US" sz="1200">
              <a:solidFill>
                <a:schemeClr val="tx1"/>
              </a:solidFill>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eaLnBrk="1" hangingPunct="1"/>
            <a:endParaRPr lang="en-US" smtClean="0">
              <a:latin typeface="Gill Sans" pitchFamily="1"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59F00CA9-F418-471C-B69D-B62302A0D5F0}" type="slidenum">
              <a:rPr lang="en-US" sz="1200">
                <a:solidFill>
                  <a:schemeClr val="tx1"/>
                </a:solidFill>
              </a:rPr>
              <a:pPr algn="r"/>
              <a:t>8</a:t>
            </a:fld>
            <a:endParaRPr lang="en-US" sz="1200">
              <a:solidFill>
                <a:schemeClr val="tx1"/>
              </a:solidFill>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eaLnBrk="1" hangingPunct="1"/>
            <a:endParaRPr lang="en-US" smtClean="0">
              <a:latin typeface="Gill Sans" pitchFamily="1"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59F00CA9-F418-471C-B69D-B62302A0D5F0}" type="slidenum">
              <a:rPr lang="en-US" sz="1200">
                <a:solidFill>
                  <a:schemeClr val="tx1"/>
                </a:solidFill>
              </a:rPr>
              <a:pPr algn="r"/>
              <a:t>9</a:t>
            </a:fld>
            <a:endParaRPr lang="en-US" sz="1200">
              <a:solidFill>
                <a:schemeClr val="tx1"/>
              </a:solidFill>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eaLnBrk="1" hangingPunct="1"/>
            <a:endParaRPr lang="en-US" smtClean="0">
              <a:latin typeface="Gill Sans" pitchFamily="1"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049125" y="850900"/>
            <a:ext cx="841375" cy="84455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525000" y="850900"/>
            <a:ext cx="2371725" cy="84455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7113" y="-12700"/>
            <a:ext cx="5449887" cy="6267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629400" y="-12700"/>
            <a:ext cx="5451475" cy="6267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lIns="50800" tIns="50800" rIns="50800" bIns="5080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Lucida Grande"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18625" y="-12700"/>
            <a:ext cx="2762250" cy="97663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27113" y="-12700"/>
            <a:ext cx="8139112" cy="9766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665480" y="76200"/>
            <a:ext cx="9448800" cy="676275"/>
          </a:xfrm>
        </p:spPr>
        <p:txBody>
          <a:bodyPr/>
          <a:lstStyle>
            <a:lvl1pPr algn="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50875" y="1143001"/>
            <a:ext cx="11718925" cy="533400"/>
          </a:xfrm>
        </p:spPr>
        <p:txBody>
          <a:bodyPr/>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50875" y="1828800"/>
            <a:ext cx="11718925" cy="5843587"/>
          </a:xfrm>
        </p:spPr>
        <p:txBody>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525000" y="3556000"/>
            <a:ext cx="1600200" cy="5740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1277600" y="3556000"/>
            <a:ext cx="1600200" cy="5740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lIns="50800" tIns="50800" rIns="50800" bIns="5080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Lucida Grande"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9525000" y="850900"/>
            <a:ext cx="3363913" cy="2705100"/>
          </a:xfrm>
          <a:prstGeom prst="rect">
            <a:avLst/>
          </a:prstGeom>
          <a:noFill/>
          <a:ln w="12700">
            <a:noFill/>
            <a:miter lim="800000"/>
            <a:headEnd/>
            <a:tailEnd/>
          </a:ln>
        </p:spPr>
        <p:txBody>
          <a:bodyPr vert="horz" wrap="square" lIns="50797" tIns="50797" rIns="50797" bIns="50797" numCol="1" anchor="ctr" anchorCtr="0" compatLnSpc="1">
            <a:prstTxWarp prst="textNoShape">
              <a:avLst/>
            </a:prstTxWarp>
          </a:bodyPr>
          <a:lstStyle/>
          <a:p>
            <a:pPr lvl="0"/>
            <a:r>
              <a:rPr lang="en-US" smtClean="0">
                <a:sym typeface="Lucida Grande" pitchFamily="1" charset="0"/>
              </a:rPr>
              <a:t>Click to edit Master title style</a:t>
            </a:r>
          </a:p>
        </p:txBody>
      </p:sp>
      <p:sp>
        <p:nvSpPr>
          <p:cNvPr id="1027" name="Rectangle 2"/>
          <p:cNvSpPr>
            <a:spLocks noGrp="1" noChangeArrowheads="1"/>
          </p:cNvSpPr>
          <p:nvPr>
            <p:ph type="body" idx="1"/>
          </p:nvPr>
        </p:nvSpPr>
        <p:spPr bwMode="auto">
          <a:xfrm>
            <a:off x="9525000" y="3556000"/>
            <a:ext cx="3352800" cy="5741988"/>
          </a:xfrm>
          <a:prstGeom prst="rect">
            <a:avLst/>
          </a:prstGeom>
          <a:noFill/>
          <a:ln w="12700">
            <a:noFill/>
            <a:miter lim="800000"/>
            <a:headEnd/>
            <a:tailEnd/>
          </a:ln>
        </p:spPr>
        <p:txBody>
          <a:bodyPr vert="horz" wrap="square" lIns="50797" tIns="50797" rIns="50797" bIns="50797" numCol="1" anchor="t" anchorCtr="0" compatLnSpc="1">
            <a:prstTxWarp prst="textNoShape">
              <a:avLst/>
            </a:prstTxWarp>
          </a:bodyPr>
          <a:lstStyle/>
          <a:p>
            <a:pPr lvl="0"/>
            <a:r>
              <a:rPr lang="en-US" smtClean="0">
                <a:sym typeface="Lucida Grande" pitchFamily="1" charset="0"/>
              </a:rPr>
              <a:t>Click to edit Master text styles</a:t>
            </a:r>
          </a:p>
          <a:p>
            <a:pPr lvl="1"/>
            <a:r>
              <a:rPr lang="en-US" smtClean="0">
                <a:sym typeface="Lucida Grande" pitchFamily="1" charset="0"/>
              </a:rPr>
              <a:t>Second level</a:t>
            </a:r>
          </a:p>
          <a:p>
            <a:pPr lvl="2"/>
            <a:r>
              <a:rPr lang="en-US" smtClean="0">
                <a:sym typeface="Lucida Grande" pitchFamily="1" charset="0"/>
              </a:rPr>
              <a:t>Third level</a:t>
            </a:r>
          </a:p>
          <a:p>
            <a:pPr lvl="3"/>
            <a:r>
              <a:rPr lang="en-US" smtClean="0">
                <a:sym typeface="Lucida Grande" pitchFamily="1" charset="0"/>
              </a:rPr>
              <a:t>Fourth level</a:t>
            </a:r>
          </a:p>
          <a:p>
            <a:pPr lvl="4"/>
            <a:r>
              <a:rPr lang="en-US" smtClean="0">
                <a:sym typeface="Lucida Grande" pitchFamily="1" charset="0"/>
              </a:rPr>
              <a:t>Fifth level</a:t>
            </a:r>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Lst>
  <p:transition/>
  <p:txStyles>
    <p:titleStyle>
      <a:lvl1pPr algn="ctr" rtl="0" eaLnBrk="0" fontAlgn="base" hangingPunct="0">
        <a:spcBef>
          <a:spcPct val="0"/>
        </a:spcBef>
        <a:spcAft>
          <a:spcPct val="0"/>
        </a:spcAft>
        <a:defRPr sz="4800">
          <a:solidFill>
            <a:schemeClr val="tx1"/>
          </a:solidFill>
          <a:latin typeface="+mj-lt"/>
          <a:ea typeface="+mj-ea"/>
          <a:cs typeface="+mj-cs"/>
          <a:sym typeface="Lucida Grande" pitchFamily="1" charset="0"/>
        </a:defRPr>
      </a:lvl1pPr>
      <a:lvl2pPr algn="ctr" rtl="0" eaLnBrk="0" fontAlgn="base" hangingPunct="0">
        <a:spcBef>
          <a:spcPct val="0"/>
        </a:spcBef>
        <a:spcAft>
          <a:spcPct val="0"/>
        </a:spcAft>
        <a:defRPr sz="4800">
          <a:solidFill>
            <a:schemeClr val="tx1"/>
          </a:solidFill>
          <a:latin typeface="Lucida Grande" charset="0"/>
          <a:sym typeface="Lucida Grande" pitchFamily="1" charset="0"/>
        </a:defRPr>
      </a:lvl2pPr>
      <a:lvl3pPr algn="ctr" rtl="0" eaLnBrk="0" fontAlgn="base" hangingPunct="0">
        <a:spcBef>
          <a:spcPct val="0"/>
        </a:spcBef>
        <a:spcAft>
          <a:spcPct val="0"/>
        </a:spcAft>
        <a:defRPr sz="4800">
          <a:solidFill>
            <a:schemeClr val="tx1"/>
          </a:solidFill>
          <a:latin typeface="Lucida Grande" charset="0"/>
          <a:sym typeface="Lucida Grande" pitchFamily="1" charset="0"/>
        </a:defRPr>
      </a:lvl3pPr>
      <a:lvl4pPr algn="ctr" rtl="0" eaLnBrk="0" fontAlgn="base" hangingPunct="0">
        <a:spcBef>
          <a:spcPct val="0"/>
        </a:spcBef>
        <a:spcAft>
          <a:spcPct val="0"/>
        </a:spcAft>
        <a:defRPr sz="4800">
          <a:solidFill>
            <a:schemeClr val="tx1"/>
          </a:solidFill>
          <a:latin typeface="Lucida Grande" charset="0"/>
          <a:sym typeface="Lucida Grande" pitchFamily="1" charset="0"/>
        </a:defRPr>
      </a:lvl4pPr>
      <a:lvl5pPr algn="ctr" rtl="0" eaLnBrk="0" fontAlgn="base" hangingPunct="0">
        <a:spcBef>
          <a:spcPct val="0"/>
        </a:spcBef>
        <a:spcAft>
          <a:spcPct val="0"/>
        </a:spcAft>
        <a:defRPr sz="4800">
          <a:solidFill>
            <a:schemeClr val="tx1"/>
          </a:solidFill>
          <a:latin typeface="Lucida Grande" charset="0"/>
          <a:sym typeface="Lucida Grande" pitchFamily="1" charset="0"/>
        </a:defRPr>
      </a:lvl5pPr>
      <a:lvl6pPr marL="457200" algn="ctr" rtl="0" fontAlgn="base">
        <a:spcBef>
          <a:spcPct val="0"/>
        </a:spcBef>
        <a:spcAft>
          <a:spcPct val="0"/>
        </a:spcAft>
        <a:defRPr sz="4800">
          <a:solidFill>
            <a:schemeClr val="tx1"/>
          </a:solidFill>
          <a:latin typeface="Lucida Grande" charset="0"/>
          <a:sym typeface="Lucida Grande" charset="0"/>
        </a:defRPr>
      </a:lvl6pPr>
      <a:lvl7pPr marL="914400" algn="ctr" rtl="0" fontAlgn="base">
        <a:spcBef>
          <a:spcPct val="0"/>
        </a:spcBef>
        <a:spcAft>
          <a:spcPct val="0"/>
        </a:spcAft>
        <a:defRPr sz="4800">
          <a:solidFill>
            <a:schemeClr val="tx1"/>
          </a:solidFill>
          <a:latin typeface="Lucida Grande" charset="0"/>
          <a:sym typeface="Lucida Grande" charset="0"/>
        </a:defRPr>
      </a:lvl7pPr>
      <a:lvl8pPr marL="1371600" algn="ctr" rtl="0" fontAlgn="base">
        <a:spcBef>
          <a:spcPct val="0"/>
        </a:spcBef>
        <a:spcAft>
          <a:spcPct val="0"/>
        </a:spcAft>
        <a:defRPr sz="4800">
          <a:solidFill>
            <a:schemeClr val="tx1"/>
          </a:solidFill>
          <a:latin typeface="Lucida Grande" charset="0"/>
          <a:sym typeface="Lucida Grande" charset="0"/>
        </a:defRPr>
      </a:lvl8pPr>
      <a:lvl9pPr marL="1828800" algn="ctr" rtl="0" fontAlgn="base">
        <a:spcBef>
          <a:spcPct val="0"/>
        </a:spcBef>
        <a:spcAft>
          <a:spcPct val="0"/>
        </a:spcAft>
        <a:defRPr sz="4800">
          <a:solidFill>
            <a:schemeClr val="tx1"/>
          </a:solidFill>
          <a:latin typeface="Lucida Grande" charset="0"/>
          <a:sym typeface="Lucida Grande" charset="0"/>
        </a:defRPr>
      </a:lvl9pPr>
    </p:titleStyle>
    <p:bodyStyle>
      <a:lvl1pPr marL="342900" indent="-342900" algn="l" rtl="0" eaLnBrk="0" fontAlgn="base" hangingPunct="0">
        <a:spcBef>
          <a:spcPct val="0"/>
        </a:spcBef>
        <a:spcAft>
          <a:spcPct val="0"/>
        </a:spcAft>
        <a:buClr>
          <a:srgbClr val="000000"/>
        </a:buClr>
        <a:buSzPct val="100000"/>
        <a:buFont typeface="Thonburi" charset="0"/>
        <a:buChar char="•"/>
        <a:defRPr sz="2400">
          <a:solidFill>
            <a:schemeClr val="tx1"/>
          </a:solidFill>
          <a:latin typeface="+mn-lt"/>
          <a:ea typeface="+mn-ea"/>
          <a:cs typeface="+mn-cs"/>
          <a:sym typeface="Lucida Grande" pitchFamily="1" charset="0"/>
        </a:defRPr>
      </a:lvl1pPr>
      <a:lvl2pPr marL="693738" indent="-287338" algn="l" rtl="0" eaLnBrk="0" fontAlgn="base" hangingPunct="0">
        <a:spcBef>
          <a:spcPct val="0"/>
        </a:spcBef>
        <a:spcAft>
          <a:spcPct val="0"/>
        </a:spcAft>
        <a:buClr>
          <a:srgbClr val="000000"/>
        </a:buClr>
        <a:buSzPct val="100000"/>
        <a:buFont typeface="Thonburi" charset="0"/>
        <a:buChar char="–"/>
        <a:defRPr sz="2400">
          <a:solidFill>
            <a:schemeClr val="tx1"/>
          </a:solidFill>
          <a:latin typeface="+mn-lt"/>
          <a:sym typeface="Lucida Grande" pitchFamily="1" charset="0"/>
        </a:defRPr>
      </a:lvl2pPr>
      <a:lvl3pPr marL="1092200" indent="-230188" algn="l" rtl="0" eaLnBrk="0" fontAlgn="base" hangingPunct="0">
        <a:spcBef>
          <a:spcPct val="0"/>
        </a:spcBef>
        <a:spcAft>
          <a:spcPct val="0"/>
        </a:spcAft>
        <a:buClr>
          <a:srgbClr val="000000"/>
        </a:buClr>
        <a:buSzPct val="100000"/>
        <a:buFont typeface="Thonburi" charset="0"/>
        <a:buChar char="•"/>
        <a:defRPr sz="2400">
          <a:solidFill>
            <a:schemeClr val="tx1"/>
          </a:solidFill>
          <a:latin typeface="+mn-lt"/>
          <a:sym typeface="Lucida Grande" pitchFamily="1" charset="0"/>
        </a:defRPr>
      </a:lvl3pPr>
      <a:lvl4pPr marL="1549400" indent="-228600" algn="l" rtl="0" eaLnBrk="0" fontAlgn="base" hangingPunct="0">
        <a:spcBef>
          <a:spcPct val="0"/>
        </a:spcBef>
        <a:spcAft>
          <a:spcPct val="0"/>
        </a:spcAft>
        <a:buClr>
          <a:srgbClr val="000000"/>
        </a:buClr>
        <a:buSzPct val="100000"/>
        <a:buFont typeface="Thonburi" charset="0"/>
        <a:buChar char="–"/>
        <a:defRPr sz="2400">
          <a:solidFill>
            <a:schemeClr val="tx1"/>
          </a:solidFill>
          <a:latin typeface="+mn-lt"/>
          <a:sym typeface="Lucida Grande" pitchFamily="1" charset="0"/>
        </a:defRPr>
      </a:lvl4pPr>
      <a:lvl5pPr marL="2006600" indent="-230188" algn="l" rtl="0" eaLnBrk="0" fontAlgn="base" hangingPunct="0">
        <a:spcBef>
          <a:spcPct val="0"/>
        </a:spcBef>
        <a:spcAft>
          <a:spcPct val="0"/>
        </a:spcAft>
        <a:buClr>
          <a:srgbClr val="000000"/>
        </a:buClr>
        <a:buSzPct val="100000"/>
        <a:buFont typeface="Geeza Pro" charset="0"/>
        <a:buChar char="»"/>
        <a:defRPr sz="2400">
          <a:solidFill>
            <a:schemeClr val="tx1"/>
          </a:solidFill>
          <a:latin typeface="+mn-lt"/>
          <a:sym typeface="Lucida Grande" pitchFamily="1" charset="0"/>
        </a:defRPr>
      </a:lvl5pPr>
      <a:lvl6pPr marL="2463800" indent="-228600" algn="l" rtl="0" fontAlgn="base">
        <a:spcBef>
          <a:spcPct val="0"/>
        </a:spcBef>
        <a:spcAft>
          <a:spcPct val="0"/>
        </a:spcAft>
        <a:buClr>
          <a:srgbClr val="000000"/>
        </a:buClr>
        <a:buSzPct val="100000"/>
        <a:buFont typeface="Geeza Pro" charset="0"/>
        <a:buChar char="»"/>
        <a:defRPr sz="2400">
          <a:solidFill>
            <a:schemeClr val="tx1"/>
          </a:solidFill>
          <a:latin typeface="+mn-lt"/>
          <a:sym typeface="Lucida Grande" charset="0"/>
        </a:defRPr>
      </a:lvl6pPr>
      <a:lvl7pPr marL="2921000" indent="-228600" algn="l" rtl="0" fontAlgn="base">
        <a:spcBef>
          <a:spcPct val="0"/>
        </a:spcBef>
        <a:spcAft>
          <a:spcPct val="0"/>
        </a:spcAft>
        <a:buClr>
          <a:srgbClr val="000000"/>
        </a:buClr>
        <a:buSzPct val="100000"/>
        <a:buFont typeface="Geeza Pro" charset="0"/>
        <a:buChar char="»"/>
        <a:defRPr sz="2400">
          <a:solidFill>
            <a:schemeClr val="tx1"/>
          </a:solidFill>
          <a:latin typeface="+mn-lt"/>
          <a:sym typeface="Lucida Grande" charset="0"/>
        </a:defRPr>
      </a:lvl7pPr>
      <a:lvl8pPr marL="3378200" indent="-228600" algn="l" rtl="0" fontAlgn="base">
        <a:spcBef>
          <a:spcPct val="0"/>
        </a:spcBef>
        <a:spcAft>
          <a:spcPct val="0"/>
        </a:spcAft>
        <a:buClr>
          <a:srgbClr val="000000"/>
        </a:buClr>
        <a:buSzPct val="100000"/>
        <a:buFont typeface="Geeza Pro" charset="0"/>
        <a:buChar char="»"/>
        <a:defRPr sz="2400">
          <a:solidFill>
            <a:schemeClr val="tx1"/>
          </a:solidFill>
          <a:latin typeface="+mn-lt"/>
          <a:sym typeface="Lucida Grande" charset="0"/>
        </a:defRPr>
      </a:lvl8pPr>
      <a:lvl9pPr marL="3835400" indent="-228600" algn="l" rtl="0" fontAlgn="base">
        <a:spcBef>
          <a:spcPct val="0"/>
        </a:spcBef>
        <a:spcAft>
          <a:spcPct val="0"/>
        </a:spcAft>
        <a:buClr>
          <a:srgbClr val="000000"/>
        </a:buClr>
        <a:buSzPct val="100000"/>
        <a:buFont typeface="Geeza Pro" charset="0"/>
        <a:buChar char="»"/>
        <a:defRPr sz="2400">
          <a:solidFill>
            <a:schemeClr val="tx1"/>
          </a:solidFill>
          <a:latin typeface="+mn-lt"/>
          <a:sym typeface="Lucida Grande"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bwMode="auto">
          <a:xfrm>
            <a:off x="1027113" y="6267450"/>
            <a:ext cx="11053762" cy="3486150"/>
          </a:xfrm>
          <a:prstGeom prst="rect">
            <a:avLst/>
          </a:prstGeom>
          <a:noFill/>
          <a:ln w="12700">
            <a:noFill/>
            <a:miter lim="800000"/>
            <a:headEnd/>
            <a:tailEnd/>
          </a:ln>
        </p:spPr>
        <p:txBody>
          <a:bodyPr vert="horz" wrap="square" lIns="50797" tIns="50797" rIns="50797" bIns="50797" numCol="1" anchor="t" anchorCtr="0" compatLnSpc="1">
            <a:prstTxWarp prst="textNoShape">
              <a:avLst/>
            </a:prstTxWarp>
          </a:bodyPr>
          <a:lstStyle/>
          <a:p>
            <a:pPr lvl="0"/>
            <a:r>
              <a:rPr lang="en-US" smtClean="0">
                <a:sym typeface="Lucida Grande" pitchFamily="1" charset="0"/>
              </a:rPr>
              <a:t>Click to edit Master title style</a:t>
            </a:r>
          </a:p>
        </p:txBody>
      </p:sp>
      <p:sp>
        <p:nvSpPr>
          <p:cNvPr id="2051" name="Rectangle 2"/>
          <p:cNvSpPr>
            <a:spLocks noGrp="1" noChangeArrowheads="1"/>
          </p:cNvSpPr>
          <p:nvPr>
            <p:ph type="body" idx="1"/>
          </p:nvPr>
        </p:nvSpPr>
        <p:spPr bwMode="auto">
          <a:xfrm>
            <a:off x="1027113" y="-14288"/>
            <a:ext cx="11053762" cy="6269038"/>
          </a:xfrm>
          <a:prstGeom prst="rect">
            <a:avLst/>
          </a:prstGeom>
          <a:noFill/>
          <a:ln w="12700">
            <a:noFill/>
            <a:miter lim="800000"/>
            <a:headEnd/>
            <a:tailEnd/>
          </a:ln>
        </p:spPr>
        <p:txBody>
          <a:bodyPr vert="horz" wrap="square" lIns="50797" tIns="50797" rIns="50797" bIns="50797" numCol="1" anchor="b" anchorCtr="0" compatLnSpc="1">
            <a:prstTxWarp prst="textNoShape">
              <a:avLst/>
            </a:prstTxWarp>
          </a:bodyPr>
          <a:lstStyle/>
          <a:p>
            <a:pPr lvl="0"/>
            <a:r>
              <a:rPr lang="en-US" smtClean="0">
                <a:sym typeface="Lucida Grande" pitchFamily="1" charset="0"/>
              </a:rPr>
              <a:t>Click to edit Master text styles</a:t>
            </a:r>
          </a:p>
          <a:p>
            <a:pPr lvl="1"/>
            <a:r>
              <a:rPr lang="en-US" smtClean="0">
                <a:sym typeface="Lucida Grande" pitchFamily="1" charset="0"/>
              </a:rPr>
              <a:t>Second level</a:t>
            </a:r>
          </a:p>
          <a:p>
            <a:pPr lvl="2"/>
            <a:r>
              <a:rPr lang="en-US" smtClean="0">
                <a:sym typeface="Lucida Grande" pitchFamily="1" charset="0"/>
              </a:rPr>
              <a:t>Third level</a:t>
            </a:r>
          </a:p>
          <a:p>
            <a:pPr lvl="3"/>
            <a:r>
              <a:rPr lang="en-US" smtClean="0">
                <a:sym typeface="Lucida Grande" pitchFamily="1" charset="0"/>
              </a:rPr>
              <a:t>Fourth level</a:t>
            </a:r>
          </a:p>
          <a:p>
            <a:pPr lvl="4"/>
            <a:r>
              <a:rPr lang="en-US" smtClean="0">
                <a:sym typeface="Lucida Grande" pitchFamily="1" charset="0"/>
              </a:rPr>
              <a:t>Fifth level</a:t>
            </a:r>
          </a:p>
        </p:txBody>
      </p:sp>
    </p:spTree>
  </p:cSld>
  <p:clrMap bg1="lt1" tx1="dk1" bg2="lt2" tx2="dk2" accent1="accent1" accent2="accent2" accent3="accent3" accent4="accent4" accent5="accent5" accent6="accent6" hlink="hlink" folHlink="folHlink"/>
  <p:sldLayoutIdLst>
    <p:sldLayoutId id="2147483673" r:id="rId1"/>
    <p:sldLayoutId id="2147483672" r:id="rId2"/>
    <p:sldLayoutId id="2147483671" r:id="rId3"/>
    <p:sldLayoutId id="2147483670" r:id="rId4"/>
    <p:sldLayoutId id="2147483669" r:id="rId5"/>
    <p:sldLayoutId id="2147483668" r:id="rId6"/>
    <p:sldLayoutId id="2147483667" r:id="rId7"/>
    <p:sldLayoutId id="2147483666" r:id="rId8"/>
    <p:sldLayoutId id="2147483665" r:id="rId9"/>
    <p:sldLayoutId id="2147483664" r:id="rId10"/>
    <p:sldLayoutId id="2147483663" r:id="rId11"/>
    <p:sldLayoutId id="2147483662" r:id="rId12"/>
  </p:sldLayoutIdLst>
  <p:transition/>
  <p:txStyles>
    <p:titleStyle>
      <a:lvl1pPr algn="ctr" rtl="0" eaLnBrk="0" fontAlgn="base" hangingPunct="0">
        <a:spcBef>
          <a:spcPct val="0"/>
        </a:spcBef>
        <a:spcAft>
          <a:spcPct val="0"/>
        </a:spcAft>
        <a:defRPr sz="4000" b="1">
          <a:solidFill>
            <a:schemeClr val="tx1"/>
          </a:solidFill>
          <a:latin typeface="+mj-lt"/>
          <a:ea typeface="+mj-ea"/>
          <a:cs typeface="+mj-cs"/>
          <a:sym typeface="Lucida Grande" pitchFamily="1" charset="0"/>
        </a:defRPr>
      </a:lvl1pPr>
      <a:lvl2pPr algn="ctr" rtl="0" eaLnBrk="0" fontAlgn="base" hangingPunct="0">
        <a:spcBef>
          <a:spcPct val="0"/>
        </a:spcBef>
        <a:spcAft>
          <a:spcPct val="0"/>
        </a:spcAft>
        <a:defRPr sz="4000" b="1">
          <a:solidFill>
            <a:schemeClr val="tx1"/>
          </a:solidFill>
          <a:latin typeface="Lucida Grande" charset="0"/>
          <a:sym typeface="Lucida Grande" pitchFamily="1" charset="0"/>
        </a:defRPr>
      </a:lvl2pPr>
      <a:lvl3pPr algn="ctr" rtl="0" eaLnBrk="0" fontAlgn="base" hangingPunct="0">
        <a:spcBef>
          <a:spcPct val="0"/>
        </a:spcBef>
        <a:spcAft>
          <a:spcPct val="0"/>
        </a:spcAft>
        <a:defRPr sz="4000" b="1">
          <a:solidFill>
            <a:schemeClr val="tx1"/>
          </a:solidFill>
          <a:latin typeface="Lucida Grande" charset="0"/>
          <a:sym typeface="Lucida Grande" pitchFamily="1" charset="0"/>
        </a:defRPr>
      </a:lvl3pPr>
      <a:lvl4pPr algn="ctr" rtl="0" eaLnBrk="0" fontAlgn="base" hangingPunct="0">
        <a:spcBef>
          <a:spcPct val="0"/>
        </a:spcBef>
        <a:spcAft>
          <a:spcPct val="0"/>
        </a:spcAft>
        <a:defRPr sz="4000" b="1">
          <a:solidFill>
            <a:schemeClr val="tx1"/>
          </a:solidFill>
          <a:latin typeface="Lucida Grande" charset="0"/>
          <a:sym typeface="Lucida Grande" pitchFamily="1" charset="0"/>
        </a:defRPr>
      </a:lvl4pPr>
      <a:lvl5pPr algn="ctr" rtl="0" eaLnBrk="0" fontAlgn="base" hangingPunct="0">
        <a:spcBef>
          <a:spcPct val="0"/>
        </a:spcBef>
        <a:spcAft>
          <a:spcPct val="0"/>
        </a:spcAft>
        <a:defRPr sz="4000" b="1">
          <a:solidFill>
            <a:schemeClr val="tx1"/>
          </a:solidFill>
          <a:latin typeface="Lucida Grande" charset="0"/>
          <a:sym typeface="Lucida Grande" pitchFamily="1" charset="0"/>
        </a:defRPr>
      </a:lvl5pPr>
      <a:lvl6pPr marL="457200" algn="ctr" rtl="0" fontAlgn="base">
        <a:spcBef>
          <a:spcPct val="0"/>
        </a:spcBef>
        <a:spcAft>
          <a:spcPct val="0"/>
        </a:spcAft>
        <a:defRPr sz="4000" b="1">
          <a:solidFill>
            <a:schemeClr val="tx1"/>
          </a:solidFill>
          <a:latin typeface="Lucida Grande" charset="0"/>
          <a:sym typeface="Lucida Grande" charset="0"/>
        </a:defRPr>
      </a:lvl6pPr>
      <a:lvl7pPr marL="914400" algn="ctr" rtl="0" fontAlgn="base">
        <a:spcBef>
          <a:spcPct val="0"/>
        </a:spcBef>
        <a:spcAft>
          <a:spcPct val="0"/>
        </a:spcAft>
        <a:defRPr sz="4000" b="1">
          <a:solidFill>
            <a:schemeClr val="tx1"/>
          </a:solidFill>
          <a:latin typeface="Lucida Grande" charset="0"/>
          <a:sym typeface="Lucida Grande" charset="0"/>
        </a:defRPr>
      </a:lvl7pPr>
      <a:lvl8pPr marL="1371600" algn="ctr" rtl="0" fontAlgn="base">
        <a:spcBef>
          <a:spcPct val="0"/>
        </a:spcBef>
        <a:spcAft>
          <a:spcPct val="0"/>
        </a:spcAft>
        <a:defRPr sz="4000" b="1">
          <a:solidFill>
            <a:schemeClr val="tx1"/>
          </a:solidFill>
          <a:latin typeface="Lucida Grande" charset="0"/>
          <a:sym typeface="Lucida Grande" charset="0"/>
        </a:defRPr>
      </a:lvl8pPr>
      <a:lvl9pPr marL="1828800" algn="ctr" rtl="0" fontAlgn="base">
        <a:spcBef>
          <a:spcPct val="0"/>
        </a:spcBef>
        <a:spcAft>
          <a:spcPct val="0"/>
        </a:spcAft>
        <a:defRPr sz="4000" b="1">
          <a:solidFill>
            <a:schemeClr val="tx1"/>
          </a:solidFill>
          <a:latin typeface="Lucida Grande" charset="0"/>
          <a:sym typeface="Lucida Grande" charset="0"/>
        </a:defRPr>
      </a:lvl9pPr>
    </p:titleStyle>
    <p:bodyStyle>
      <a:lvl1pPr marL="342900" indent="-342900" algn="l" rtl="0" eaLnBrk="0" fontAlgn="base" hangingPunct="0">
        <a:spcBef>
          <a:spcPct val="0"/>
        </a:spcBef>
        <a:spcAft>
          <a:spcPct val="0"/>
        </a:spcAft>
        <a:defRPr sz="2000">
          <a:solidFill>
            <a:schemeClr val="tx1"/>
          </a:solidFill>
          <a:latin typeface="+mn-lt"/>
          <a:ea typeface="+mn-ea"/>
          <a:cs typeface="+mn-cs"/>
          <a:sym typeface="Lucida Grande" pitchFamily="1" charset="0"/>
        </a:defRPr>
      </a:lvl1pPr>
      <a:lvl2pPr marL="406400" indent="49213" algn="l" rtl="0" eaLnBrk="0" fontAlgn="base" hangingPunct="0">
        <a:spcBef>
          <a:spcPct val="0"/>
        </a:spcBef>
        <a:spcAft>
          <a:spcPct val="0"/>
        </a:spcAft>
        <a:defRPr>
          <a:solidFill>
            <a:schemeClr val="tx1"/>
          </a:solidFill>
          <a:latin typeface="+mn-lt"/>
          <a:sym typeface="Lucida Grande" pitchFamily="1" charset="0"/>
        </a:defRPr>
      </a:lvl2pPr>
      <a:lvl3pPr marL="862013" indent="52388" algn="l" rtl="0" eaLnBrk="0" fontAlgn="base" hangingPunct="0">
        <a:spcBef>
          <a:spcPct val="0"/>
        </a:spcBef>
        <a:spcAft>
          <a:spcPct val="0"/>
        </a:spcAft>
        <a:defRPr sz="1600">
          <a:solidFill>
            <a:schemeClr val="tx1"/>
          </a:solidFill>
          <a:latin typeface="+mn-lt"/>
          <a:sym typeface="Lucida Grande" pitchFamily="1" charset="0"/>
        </a:defRPr>
      </a:lvl3pPr>
      <a:lvl4pPr marL="1320800" indent="49213" algn="l" rtl="0" eaLnBrk="0" fontAlgn="base" hangingPunct="0">
        <a:spcBef>
          <a:spcPct val="0"/>
        </a:spcBef>
        <a:spcAft>
          <a:spcPct val="0"/>
        </a:spcAft>
        <a:defRPr sz="1400">
          <a:solidFill>
            <a:schemeClr val="tx1"/>
          </a:solidFill>
          <a:latin typeface="+mn-lt"/>
          <a:sym typeface="Lucida Grande" pitchFamily="1" charset="0"/>
        </a:defRPr>
      </a:lvl4pPr>
      <a:lvl5pPr marL="1776413" indent="52388" algn="l" rtl="0" eaLnBrk="0" fontAlgn="base" hangingPunct="0">
        <a:spcBef>
          <a:spcPct val="0"/>
        </a:spcBef>
        <a:spcAft>
          <a:spcPct val="0"/>
        </a:spcAft>
        <a:defRPr sz="1400">
          <a:solidFill>
            <a:schemeClr val="tx1"/>
          </a:solidFill>
          <a:latin typeface="+mn-lt"/>
          <a:sym typeface="Lucida Grande" pitchFamily="1" charset="0"/>
        </a:defRPr>
      </a:lvl5pPr>
      <a:lvl6pPr marL="2235200" algn="l" rtl="0" fontAlgn="base">
        <a:spcBef>
          <a:spcPct val="0"/>
        </a:spcBef>
        <a:spcAft>
          <a:spcPct val="0"/>
        </a:spcAft>
        <a:defRPr sz="1400">
          <a:solidFill>
            <a:schemeClr val="tx1"/>
          </a:solidFill>
          <a:latin typeface="+mn-lt"/>
          <a:sym typeface="Lucida Grande" charset="0"/>
        </a:defRPr>
      </a:lvl6pPr>
      <a:lvl7pPr marL="2692400" algn="l" rtl="0" fontAlgn="base">
        <a:spcBef>
          <a:spcPct val="0"/>
        </a:spcBef>
        <a:spcAft>
          <a:spcPct val="0"/>
        </a:spcAft>
        <a:defRPr sz="1400">
          <a:solidFill>
            <a:schemeClr val="tx1"/>
          </a:solidFill>
          <a:latin typeface="+mn-lt"/>
          <a:sym typeface="Lucida Grande" charset="0"/>
        </a:defRPr>
      </a:lvl7pPr>
      <a:lvl8pPr marL="3149600" algn="l" rtl="0" fontAlgn="base">
        <a:spcBef>
          <a:spcPct val="0"/>
        </a:spcBef>
        <a:spcAft>
          <a:spcPct val="0"/>
        </a:spcAft>
        <a:defRPr sz="1400">
          <a:solidFill>
            <a:schemeClr val="tx1"/>
          </a:solidFill>
          <a:latin typeface="+mn-lt"/>
          <a:sym typeface="Lucida Grande" charset="0"/>
        </a:defRPr>
      </a:lvl8pPr>
      <a:lvl9pPr marL="3606800" algn="l" rtl="0" fontAlgn="base">
        <a:spcBef>
          <a:spcPct val="0"/>
        </a:spcBef>
        <a:spcAft>
          <a:spcPct val="0"/>
        </a:spcAft>
        <a:defRPr sz="1400">
          <a:solidFill>
            <a:schemeClr val="tx1"/>
          </a:solidFill>
          <a:latin typeface="+mn-lt"/>
          <a:sym typeface="Lucida Grande"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8.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8.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8.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8.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pillartechnology.com/" TargetMode="External"/><Relationship Id="rId7" Type="http://schemas.openxmlformats.org/officeDocument/2006/relationships/hyperlink" Target="https://github.com/PillarTechnology/SeleniumPatterns" TargetMode="External"/><Relationship Id="rId2" Type="http://schemas.openxmlformats.org/officeDocument/2006/relationships/notesSlide" Target="../notesSlides/notesSlide2.xml"/><Relationship Id="rId1" Type="http://schemas.openxmlformats.org/officeDocument/2006/relationships/slideLayout" Target="../slideLayouts/slideLayout19.xml"/><Relationship Id="rId6" Type="http://schemas.openxmlformats.org/officeDocument/2006/relationships/hyperlink" Target="http://coderetreat.ning.com/" TargetMode="External"/><Relationship Id="rId5" Type="http://schemas.openxmlformats.org/officeDocument/2006/relationships/hyperlink" Target="http://patrickwilsonwelsh.com/" TargetMode="External"/><Relationship Id="rId4" Type="http://schemas.openxmlformats.org/officeDocument/2006/relationships/hyperlink" Target="mailto:pwelsh@pillartechnology.com"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8.xml"/><Relationship Id="rId4" Type="http://schemas.openxmlformats.org/officeDocument/2006/relationships/image" Target="../media/image10.jpe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8.xml"/><Relationship Id="rId4" Type="http://schemas.openxmlformats.org/officeDocument/2006/relationships/image" Target="../media/image11.jpe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3.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8.xml"/><Relationship Id="rId4" Type="http://schemas.openxmlformats.org/officeDocument/2006/relationships/image" Target="../media/image13.jpe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18.xml"/><Relationship Id="rId4" Type="http://schemas.openxmlformats.org/officeDocument/2006/relationships/image" Target="../media/image13.jpe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18.xml"/><Relationship Id="rId4" Type="http://schemas.openxmlformats.org/officeDocument/2006/relationships/image" Target="../media/image14.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18.xml"/><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18.xml"/><Relationship Id="rId4" Type="http://schemas.openxmlformats.org/officeDocument/2006/relationships/image" Target="../media/image16.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9.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7.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9.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1.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5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2.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5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3.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4.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6.xml"/><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7.xml"/><Relationship Id="rId1" Type="http://schemas.openxmlformats.org/officeDocument/2006/relationships/slideLayout" Target="../slideLayouts/slideLayout18.xml"/><Relationship Id="rId5" Type="http://schemas.openxmlformats.org/officeDocument/2006/relationships/image" Target="../media/image22.png"/><Relationship Id="rId4" Type="http://schemas.openxmlformats.org/officeDocument/2006/relationships/image" Target="../media/image2.png"/></Relationships>
</file>

<file path=ppt/slides/_rels/slide5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8.xml"/><Relationship Id="rId1" Type="http://schemas.openxmlformats.org/officeDocument/2006/relationships/slideLayout" Target="../slideLayouts/slideLayout18.xml"/><Relationship Id="rId5" Type="http://schemas.openxmlformats.org/officeDocument/2006/relationships/image" Target="../media/image23.jpeg"/><Relationship Id="rId4" Type="http://schemas.openxmlformats.org/officeDocument/2006/relationships/image" Target="../media/image2.png"/></Relationships>
</file>

<file path=ppt/slides/_rels/slide5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9.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1" name="Picture 1"/>
          <p:cNvPicPr>
            <a:picLocks noChangeAspect="1" noChangeArrowheads="1"/>
          </p:cNvPicPr>
          <p:nvPr/>
        </p:nvPicPr>
        <p:blipFill>
          <a:blip r:embed="rId3" cstate="print"/>
          <a:srcRect/>
          <a:stretch>
            <a:fillRect/>
          </a:stretch>
        </p:blipFill>
        <p:spPr bwMode="auto">
          <a:xfrm>
            <a:off x="0" y="1270000"/>
            <a:ext cx="13022263" cy="8496300"/>
          </a:xfrm>
          <a:prstGeom prst="rect">
            <a:avLst/>
          </a:prstGeom>
          <a:noFill/>
          <a:ln w="12700">
            <a:noFill/>
            <a:miter lim="800000"/>
            <a:headEnd/>
            <a:tailEnd/>
          </a:ln>
        </p:spPr>
      </p:pic>
      <p:sp>
        <p:nvSpPr>
          <p:cNvPr id="15362" name="Rectangle 2"/>
          <p:cNvSpPr>
            <a:spLocks noGrp="1" noChangeArrowheads="1"/>
          </p:cNvSpPr>
          <p:nvPr>
            <p:ph type="title"/>
          </p:nvPr>
        </p:nvSpPr>
        <p:spPr>
          <a:xfrm>
            <a:off x="1320800" y="876300"/>
            <a:ext cx="10414000" cy="4000500"/>
          </a:xfrm>
          <a:noFill/>
          <a:ln/>
        </p:spPr>
        <p:txBody>
          <a:bodyPr/>
          <a:lstStyle/>
          <a:p>
            <a:r>
              <a:rPr lang="en-US" sz="6000" dirty="0" smtClean="0"/>
              <a:t>Se 1 RC Java</a:t>
            </a:r>
            <a:br>
              <a:rPr lang="en-US" sz="6000" dirty="0" smtClean="0"/>
            </a:br>
            <a:r>
              <a:rPr lang="en-US" sz="1800" dirty="0" smtClean="0"/>
              <a:t/>
            </a:r>
            <a:br>
              <a:rPr lang="en-US" sz="1800" dirty="0" smtClean="0"/>
            </a:br>
            <a:r>
              <a:rPr lang="en-US" sz="4400" dirty="0" smtClean="0"/>
              <a:t>Advanced Patterns</a:t>
            </a:r>
            <a:endParaRPr lang="en-US" sz="4400" dirty="0"/>
          </a:p>
        </p:txBody>
      </p:sp>
      <p:sp>
        <p:nvSpPr>
          <p:cNvPr id="15363" name="Rectangle 3"/>
          <p:cNvSpPr>
            <a:spLocks noGrp="1" noChangeArrowheads="1"/>
          </p:cNvSpPr>
          <p:nvPr>
            <p:ph type="body" idx="1"/>
          </p:nvPr>
        </p:nvSpPr>
        <p:spPr>
          <a:xfrm>
            <a:off x="1270000" y="5334000"/>
            <a:ext cx="10464800" cy="1397000"/>
          </a:xfrm>
          <a:ln/>
        </p:spPr>
        <p:txBody>
          <a:bodyPr/>
          <a:lstStyle/>
          <a:p>
            <a:pPr algn="ctr">
              <a:lnSpc>
                <a:spcPct val="90000"/>
              </a:lnSpc>
              <a:buNone/>
            </a:pPr>
            <a:r>
              <a:rPr lang="en-US" sz="3200" dirty="0" smtClean="0"/>
              <a:t>Patrick Wilson-Welsh</a:t>
            </a:r>
          </a:p>
        </p:txBody>
      </p:sp>
      <p:pic>
        <p:nvPicPr>
          <p:cNvPr id="6" name="Picture 2"/>
          <p:cNvPicPr>
            <a:picLocks noChangeAspect="1" noChangeArrowheads="1"/>
          </p:cNvPicPr>
          <p:nvPr/>
        </p:nvPicPr>
        <p:blipFill>
          <a:blip r:embed="rId4" cstate="print"/>
          <a:srcRect/>
          <a:stretch>
            <a:fillRect/>
          </a:stretch>
        </p:blipFill>
        <p:spPr bwMode="auto">
          <a:xfrm>
            <a:off x="10914062" y="0"/>
            <a:ext cx="2090738" cy="1192213"/>
          </a:xfrm>
          <a:prstGeom prst="rect">
            <a:avLst/>
          </a:prstGeom>
          <a:noFill/>
          <a:ln w="12700">
            <a:noFill/>
            <a:miter lim="800000"/>
            <a:headEnd/>
            <a:tailEnd/>
          </a:ln>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931" name="Picture 2"/>
          <p:cNvPicPr>
            <a:picLocks noChangeAspect="1" noChangeArrowheads="1"/>
          </p:cNvPicPr>
          <p:nvPr/>
        </p:nvPicPr>
        <p:blipFill>
          <a:blip r:embed="rId3" cstate="print"/>
          <a:srcRect/>
          <a:stretch>
            <a:fillRect/>
          </a:stretch>
        </p:blipFill>
        <p:spPr bwMode="auto">
          <a:xfrm>
            <a:off x="10871200" y="-228600"/>
            <a:ext cx="2090738" cy="1192213"/>
          </a:xfrm>
          <a:prstGeom prst="rect">
            <a:avLst/>
          </a:prstGeom>
          <a:noFill/>
          <a:ln w="12700">
            <a:noFill/>
            <a:miter lim="800000"/>
            <a:headEnd/>
            <a:tailEnd/>
          </a:ln>
        </p:spPr>
      </p:pic>
      <p:pic>
        <p:nvPicPr>
          <p:cNvPr id="1026" name="Picture 2"/>
          <p:cNvPicPr>
            <a:picLocks noChangeAspect="1" noChangeArrowheads="1"/>
          </p:cNvPicPr>
          <p:nvPr/>
        </p:nvPicPr>
        <p:blipFill>
          <a:blip r:embed="rId4" cstate="print"/>
          <a:srcRect/>
          <a:stretch>
            <a:fillRect/>
          </a:stretch>
        </p:blipFill>
        <p:spPr bwMode="auto">
          <a:xfrm>
            <a:off x="-177493" y="914400"/>
            <a:ext cx="13080693" cy="79248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931" name="Picture 2"/>
          <p:cNvPicPr>
            <a:picLocks noChangeAspect="1" noChangeArrowheads="1"/>
          </p:cNvPicPr>
          <p:nvPr/>
        </p:nvPicPr>
        <p:blipFill>
          <a:blip r:embed="rId3" cstate="print"/>
          <a:srcRect/>
          <a:stretch>
            <a:fillRect/>
          </a:stretch>
        </p:blipFill>
        <p:spPr bwMode="auto">
          <a:xfrm>
            <a:off x="10871200" y="-228600"/>
            <a:ext cx="2090738" cy="1192213"/>
          </a:xfrm>
          <a:prstGeom prst="rect">
            <a:avLst/>
          </a:prstGeom>
          <a:noFill/>
          <a:ln w="12700">
            <a:noFill/>
            <a:miter lim="800000"/>
            <a:headEnd/>
            <a:tailEnd/>
          </a:ln>
        </p:spPr>
      </p:pic>
      <p:sp>
        <p:nvSpPr>
          <p:cNvPr id="124932" name="Rectangle 3"/>
          <p:cNvSpPr>
            <a:spLocks noGrp="1" noChangeArrowheads="1"/>
          </p:cNvSpPr>
          <p:nvPr>
            <p:ph type="title" idx="4294967295"/>
          </p:nvPr>
        </p:nvSpPr>
        <p:spPr>
          <a:xfrm>
            <a:off x="635000" y="1219200"/>
            <a:ext cx="11658599" cy="7848600"/>
          </a:xfrm>
        </p:spPr>
        <p:txBody>
          <a:bodyPr/>
          <a:lstStyle/>
          <a:p>
            <a:pPr marL="742950" indent="-742950" algn="l" eaLnBrk="1" hangingPunct="1"/>
            <a:r>
              <a:rPr lang="en-US" dirty="0" smtClean="0">
                <a:latin typeface="Century Gothic" pitchFamily="34" charset="0"/>
              </a:rPr>
              <a:t>Domain-Specific Languages  (DSLs)</a:t>
            </a:r>
            <a:r>
              <a:rPr lang="en-US" b="0" dirty="0" smtClean="0">
                <a:latin typeface="Century Gothic" pitchFamily="34" charset="0"/>
              </a:rPr>
              <a:t/>
            </a:r>
            <a:br>
              <a:rPr lang="en-US" b="0" dirty="0" smtClean="0">
                <a:latin typeface="Century Gothic" pitchFamily="34" charset="0"/>
              </a:rPr>
            </a:br>
            <a:r>
              <a:rPr lang="en-US" b="0" dirty="0" smtClean="0">
                <a:latin typeface="Century Gothic" pitchFamily="34" charset="0"/>
              </a:rPr>
              <a:t>How many different domain semantics are being mixed up in the above code? How many abstraction layers are coupled? </a:t>
            </a:r>
            <a:br>
              <a:rPr lang="en-US" b="0" dirty="0" smtClean="0">
                <a:latin typeface="Century Gothic" pitchFamily="34" charset="0"/>
              </a:rPr>
            </a:br>
            <a:r>
              <a:rPr lang="en-US" b="0" dirty="0" smtClean="0">
                <a:latin typeface="Century Gothic" pitchFamily="34" charset="0"/>
              </a:rPr>
              <a:t/>
            </a:r>
            <a:br>
              <a:rPr lang="en-US" b="0" dirty="0" smtClean="0">
                <a:latin typeface="Century Gothic" pitchFamily="34" charset="0"/>
              </a:rPr>
            </a:br>
            <a:r>
              <a:rPr lang="en-US" b="0" i="1" dirty="0" smtClean="0">
                <a:latin typeface="Century Gothic" pitchFamily="34" charset="0"/>
              </a:rPr>
              <a:t>I’m abusing the term to mean, roughly, semantics or APIs or collections of modules that fit within certain domain boundaries. </a:t>
            </a:r>
            <a:br>
              <a:rPr lang="en-US" b="0" i="1" dirty="0" smtClean="0">
                <a:latin typeface="Century Gothic" pitchFamily="34" charset="0"/>
              </a:rPr>
            </a:br>
            <a:r>
              <a:rPr lang="en-US" b="0" i="1" dirty="0" smtClean="0">
                <a:latin typeface="Century Gothic" pitchFamily="34" charset="0"/>
              </a:rPr>
              <a:t/>
            </a:r>
            <a:br>
              <a:rPr lang="en-US" b="0" i="1" dirty="0" smtClean="0">
                <a:latin typeface="Century Gothic" pitchFamily="34" charset="0"/>
              </a:rPr>
            </a:br>
            <a:r>
              <a:rPr lang="en-US" b="0" i="1" dirty="0" smtClean="0">
                <a:latin typeface="Century Gothic" pitchFamily="34" charset="0"/>
              </a:rPr>
              <a:t>I care much more about DSL boundaries than I do about their level of fluency (and I love natural-language fluency). </a:t>
            </a:r>
            <a:r>
              <a:rPr lang="en-US" i="1" dirty="0" smtClean="0">
                <a:latin typeface="Century Gothic" pitchFamily="34" charset="0"/>
              </a:rPr>
              <a:t/>
            </a:r>
            <a:br>
              <a:rPr lang="en-US" i="1" dirty="0" smtClean="0">
                <a:latin typeface="Century Gothic" pitchFamily="34" charset="0"/>
              </a:rPr>
            </a:br>
            <a:r>
              <a:rPr lang="en-US" i="1" dirty="0" smtClean="0">
                <a:latin typeface="Century Gothic" pitchFamily="34" charset="0"/>
              </a:rPr>
              <a:t/>
            </a:r>
            <a:br>
              <a:rPr lang="en-US" i="1" dirty="0" smtClean="0">
                <a:latin typeface="Century Gothic" pitchFamily="34" charset="0"/>
              </a:rPr>
            </a:br>
            <a:r>
              <a:rPr lang="en-US" i="1" dirty="0" smtClean="0">
                <a:latin typeface="Century Gothic" pitchFamily="34" charset="0"/>
              </a:rPr>
              <a:t/>
            </a:r>
            <a:br>
              <a:rPr lang="en-US" i="1" dirty="0" smtClean="0">
                <a:latin typeface="Century Gothic" pitchFamily="34" charset="0"/>
              </a:rPr>
            </a:br>
            <a:r>
              <a:rPr lang="en-US" i="1" dirty="0" smtClean="0">
                <a:latin typeface="Century Gothic" pitchFamily="34" charset="0"/>
              </a:rPr>
              <a:t/>
            </a:r>
            <a:br>
              <a:rPr lang="en-US" i="1" dirty="0" smtClean="0">
                <a:latin typeface="Century Gothic" pitchFamily="34" charset="0"/>
              </a:rPr>
            </a:br>
            <a:endParaRPr lang="en-US" i="1" dirty="0" smtClean="0">
              <a:latin typeface="Century Gothic" pitchFamily="34" charset="0"/>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931" name="Picture 2"/>
          <p:cNvPicPr>
            <a:picLocks noChangeAspect="1" noChangeArrowheads="1"/>
          </p:cNvPicPr>
          <p:nvPr/>
        </p:nvPicPr>
        <p:blipFill>
          <a:blip r:embed="rId3" cstate="print"/>
          <a:srcRect/>
          <a:stretch>
            <a:fillRect/>
          </a:stretch>
        </p:blipFill>
        <p:spPr bwMode="auto">
          <a:xfrm>
            <a:off x="10871200" y="-228600"/>
            <a:ext cx="2090738" cy="1192213"/>
          </a:xfrm>
          <a:prstGeom prst="rect">
            <a:avLst/>
          </a:prstGeom>
          <a:noFill/>
          <a:ln w="12700">
            <a:noFill/>
            <a:miter lim="800000"/>
            <a:headEnd/>
            <a:tailEnd/>
          </a:ln>
        </p:spPr>
      </p:pic>
      <p:sp>
        <p:nvSpPr>
          <p:cNvPr id="124932" name="Rectangle 3"/>
          <p:cNvSpPr>
            <a:spLocks noGrp="1" noChangeArrowheads="1"/>
          </p:cNvSpPr>
          <p:nvPr>
            <p:ph type="title" idx="4294967295"/>
          </p:nvPr>
        </p:nvSpPr>
        <p:spPr>
          <a:xfrm>
            <a:off x="635000" y="1219200"/>
            <a:ext cx="11810999" cy="1219200"/>
          </a:xfrm>
        </p:spPr>
        <p:txBody>
          <a:bodyPr/>
          <a:lstStyle/>
          <a:p>
            <a:pPr marL="742950" indent="-742950" algn="l" eaLnBrk="1" hangingPunct="1"/>
            <a:r>
              <a:rPr lang="en-US" dirty="0" smtClean="0">
                <a:latin typeface="Century Gothic" pitchFamily="34" charset="0"/>
              </a:rPr>
              <a:t>Separable Concerns, Layers, DSLs in Se Testing?</a:t>
            </a:r>
            <a:r>
              <a:rPr lang="en-US" b="0" dirty="0" smtClean="0">
                <a:latin typeface="Century Gothic" pitchFamily="34" charset="0"/>
              </a:rPr>
              <a:t/>
            </a:r>
            <a:br>
              <a:rPr lang="en-US" b="0" dirty="0" smtClean="0">
                <a:latin typeface="Century Gothic" pitchFamily="34" charset="0"/>
              </a:rPr>
            </a:br>
            <a:r>
              <a:rPr lang="en-US" i="1" dirty="0" smtClean="0">
                <a:latin typeface="Century Gothic" pitchFamily="34" charset="0"/>
              </a:rPr>
              <a:t/>
            </a:r>
            <a:br>
              <a:rPr lang="en-US" i="1" dirty="0" smtClean="0">
                <a:latin typeface="Century Gothic" pitchFamily="34" charset="0"/>
              </a:rPr>
            </a:br>
            <a:r>
              <a:rPr lang="en-US" i="1" dirty="0" smtClean="0">
                <a:latin typeface="Century Gothic" pitchFamily="34" charset="0"/>
              </a:rPr>
              <a:t/>
            </a:r>
            <a:br>
              <a:rPr lang="en-US" i="1" dirty="0" smtClean="0">
                <a:latin typeface="Century Gothic" pitchFamily="34" charset="0"/>
              </a:rPr>
            </a:br>
            <a:r>
              <a:rPr lang="en-US" i="1" dirty="0" smtClean="0">
                <a:latin typeface="Century Gothic" pitchFamily="34" charset="0"/>
              </a:rPr>
              <a:t/>
            </a:r>
            <a:br>
              <a:rPr lang="en-US" i="1" dirty="0" smtClean="0">
                <a:latin typeface="Century Gothic" pitchFamily="34" charset="0"/>
              </a:rPr>
            </a:br>
            <a:r>
              <a:rPr lang="en-US" i="1" dirty="0" smtClean="0">
                <a:latin typeface="Century Gothic" pitchFamily="34" charset="0"/>
              </a:rPr>
              <a:t/>
            </a:r>
            <a:br>
              <a:rPr lang="en-US" i="1" dirty="0" smtClean="0">
                <a:latin typeface="Century Gothic" pitchFamily="34" charset="0"/>
              </a:rPr>
            </a:br>
            <a:endParaRPr lang="en-US" i="1" dirty="0" smtClean="0">
              <a:latin typeface="Century Gothic" pitchFamily="34" charset="0"/>
            </a:endParaRPr>
          </a:p>
        </p:txBody>
      </p:sp>
      <p:grpSp>
        <p:nvGrpSpPr>
          <p:cNvPr id="8" name="Group 7"/>
          <p:cNvGrpSpPr/>
          <p:nvPr/>
        </p:nvGrpSpPr>
        <p:grpSpPr>
          <a:xfrm>
            <a:off x="4445000" y="2362200"/>
            <a:ext cx="3151734" cy="1752600"/>
            <a:chOff x="939800" y="3886200"/>
            <a:chExt cx="3151734" cy="1752600"/>
          </a:xfrm>
        </p:grpSpPr>
        <p:pic>
          <p:nvPicPr>
            <p:cNvPr id="2050" name="Picture 2"/>
            <p:cNvPicPr>
              <a:picLocks noChangeAspect="1" noChangeArrowheads="1"/>
            </p:cNvPicPr>
            <p:nvPr/>
          </p:nvPicPr>
          <p:blipFill>
            <a:blip r:embed="rId4" cstate="print"/>
            <a:srcRect/>
            <a:stretch>
              <a:fillRect/>
            </a:stretch>
          </p:blipFill>
          <p:spPr bwMode="auto">
            <a:xfrm>
              <a:off x="939800" y="3886200"/>
              <a:ext cx="3151734" cy="1752600"/>
            </a:xfrm>
            <a:prstGeom prst="rect">
              <a:avLst/>
            </a:prstGeom>
            <a:noFill/>
            <a:ln w="9525">
              <a:noFill/>
              <a:miter lim="800000"/>
              <a:headEnd/>
              <a:tailEnd/>
            </a:ln>
          </p:spPr>
        </p:pic>
        <p:sp>
          <p:nvSpPr>
            <p:cNvPr id="7" name="TextBox 6"/>
            <p:cNvSpPr txBox="1"/>
            <p:nvPr/>
          </p:nvSpPr>
          <p:spPr>
            <a:xfrm>
              <a:off x="1244600" y="4191000"/>
              <a:ext cx="2514600" cy="1046440"/>
            </a:xfrm>
            <a:prstGeom prst="rect">
              <a:avLst/>
            </a:prstGeom>
            <a:noFill/>
          </p:spPr>
          <p:txBody>
            <a:bodyPr wrap="square" rtlCol="0" anchor="ctr">
              <a:spAutoFit/>
            </a:bodyPr>
            <a:lstStyle/>
            <a:p>
              <a:r>
                <a:rPr lang="en-US" dirty="0" smtClean="0"/>
                <a:t>Page Sequence</a:t>
              </a:r>
            </a:p>
          </p:txBody>
        </p:sp>
      </p:grpSp>
      <p:grpSp>
        <p:nvGrpSpPr>
          <p:cNvPr id="9" name="Group 8"/>
          <p:cNvGrpSpPr/>
          <p:nvPr/>
        </p:nvGrpSpPr>
        <p:grpSpPr>
          <a:xfrm>
            <a:off x="558800" y="2352274"/>
            <a:ext cx="3151734" cy="1752600"/>
            <a:chOff x="939800" y="4572000"/>
            <a:chExt cx="3151734" cy="1752600"/>
          </a:xfrm>
        </p:grpSpPr>
        <p:pic>
          <p:nvPicPr>
            <p:cNvPr id="10" name="Picture 2"/>
            <p:cNvPicPr>
              <a:picLocks noChangeAspect="1" noChangeArrowheads="1"/>
            </p:cNvPicPr>
            <p:nvPr/>
          </p:nvPicPr>
          <p:blipFill>
            <a:blip r:embed="rId4" cstate="print"/>
            <a:srcRect/>
            <a:stretch>
              <a:fillRect/>
            </a:stretch>
          </p:blipFill>
          <p:spPr bwMode="auto">
            <a:xfrm>
              <a:off x="939800" y="4572000"/>
              <a:ext cx="3151734" cy="1752600"/>
            </a:xfrm>
            <a:prstGeom prst="rect">
              <a:avLst/>
            </a:prstGeom>
            <a:noFill/>
            <a:ln w="9525">
              <a:noFill/>
              <a:miter lim="800000"/>
              <a:headEnd/>
              <a:tailEnd/>
            </a:ln>
          </p:spPr>
        </p:pic>
        <p:sp>
          <p:nvSpPr>
            <p:cNvPr id="11" name="TextBox 10"/>
            <p:cNvSpPr txBox="1"/>
            <p:nvPr/>
          </p:nvSpPr>
          <p:spPr>
            <a:xfrm>
              <a:off x="1244600" y="4840813"/>
              <a:ext cx="2514600" cy="1046440"/>
            </a:xfrm>
            <a:prstGeom prst="rect">
              <a:avLst/>
            </a:prstGeom>
            <a:noFill/>
          </p:spPr>
          <p:txBody>
            <a:bodyPr wrap="square" rtlCol="0" anchor="ctr">
              <a:spAutoFit/>
            </a:bodyPr>
            <a:lstStyle/>
            <a:p>
              <a:r>
                <a:rPr lang="en-US" dirty="0" smtClean="0"/>
                <a:t>Tests: </a:t>
              </a:r>
              <a:br>
                <a:rPr lang="en-US" dirty="0" smtClean="0"/>
              </a:br>
              <a:r>
                <a:rPr lang="en-US" dirty="0" smtClean="0"/>
                <a:t>Biz Value</a:t>
              </a:r>
            </a:p>
          </p:txBody>
        </p:sp>
      </p:grpSp>
      <p:grpSp>
        <p:nvGrpSpPr>
          <p:cNvPr id="12" name="Group 11"/>
          <p:cNvGrpSpPr/>
          <p:nvPr/>
        </p:nvGrpSpPr>
        <p:grpSpPr>
          <a:xfrm>
            <a:off x="863600" y="4419600"/>
            <a:ext cx="3151734" cy="1752600"/>
            <a:chOff x="939800" y="3886200"/>
            <a:chExt cx="3151734" cy="1752600"/>
          </a:xfrm>
        </p:grpSpPr>
        <p:pic>
          <p:nvPicPr>
            <p:cNvPr id="13" name="Picture 2"/>
            <p:cNvPicPr>
              <a:picLocks noChangeAspect="1" noChangeArrowheads="1"/>
            </p:cNvPicPr>
            <p:nvPr/>
          </p:nvPicPr>
          <p:blipFill>
            <a:blip r:embed="rId4" cstate="print"/>
            <a:srcRect/>
            <a:stretch>
              <a:fillRect/>
            </a:stretch>
          </p:blipFill>
          <p:spPr bwMode="auto">
            <a:xfrm>
              <a:off x="939800" y="3886200"/>
              <a:ext cx="3151734" cy="1752600"/>
            </a:xfrm>
            <a:prstGeom prst="rect">
              <a:avLst/>
            </a:prstGeom>
            <a:noFill/>
            <a:ln w="9525">
              <a:noFill/>
              <a:miter lim="800000"/>
              <a:headEnd/>
              <a:tailEnd/>
            </a:ln>
          </p:spPr>
        </p:pic>
        <p:sp>
          <p:nvSpPr>
            <p:cNvPr id="14" name="TextBox 13"/>
            <p:cNvSpPr txBox="1"/>
            <p:nvPr/>
          </p:nvSpPr>
          <p:spPr>
            <a:xfrm>
              <a:off x="1244600" y="4191000"/>
              <a:ext cx="2514600" cy="1046440"/>
            </a:xfrm>
            <a:prstGeom prst="rect">
              <a:avLst/>
            </a:prstGeom>
            <a:noFill/>
          </p:spPr>
          <p:txBody>
            <a:bodyPr wrap="square" rtlCol="0" anchor="ctr">
              <a:spAutoFit/>
            </a:bodyPr>
            <a:lstStyle/>
            <a:p>
              <a:r>
                <a:rPr lang="en-US" dirty="0" smtClean="0"/>
                <a:t>DOM Traversal</a:t>
              </a:r>
            </a:p>
          </p:txBody>
        </p:sp>
      </p:grpSp>
      <p:grpSp>
        <p:nvGrpSpPr>
          <p:cNvPr id="15" name="Group 14"/>
          <p:cNvGrpSpPr/>
          <p:nvPr/>
        </p:nvGrpSpPr>
        <p:grpSpPr>
          <a:xfrm>
            <a:off x="8255000" y="4419600"/>
            <a:ext cx="3151734" cy="1752600"/>
            <a:chOff x="939800" y="3886200"/>
            <a:chExt cx="3151734" cy="1752600"/>
          </a:xfrm>
        </p:grpSpPr>
        <p:pic>
          <p:nvPicPr>
            <p:cNvPr id="16" name="Picture 2"/>
            <p:cNvPicPr>
              <a:picLocks noChangeAspect="1" noChangeArrowheads="1"/>
            </p:cNvPicPr>
            <p:nvPr/>
          </p:nvPicPr>
          <p:blipFill>
            <a:blip r:embed="rId4" cstate="print"/>
            <a:srcRect/>
            <a:stretch>
              <a:fillRect/>
            </a:stretch>
          </p:blipFill>
          <p:spPr bwMode="auto">
            <a:xfrm>
              <a:off x="939800" y="3886200"/>
              <a:ext cx="3151734" cy="1752600"/>
            </a:xfrm>
            <a:prstGeom prst="rect">
              <a:avLst/>
            </a:prstGeom>
            <a:noFill/>
            <a:ln w="9525">
              <a:noFill/>
              <a:miter lim="800000"/>
              <a:headEnd/>
              <a:tailEnd/>
            </a:ln>
          </p:spPr>
        </p:pic>
        <p:sp>
          <p:nvSpPr>
            <p:cNvPr id="17" name="TextBox 16"/>
            <p:cNvSpPr txBox="1"/>
            <p:nvPr/>
          </p:nvSpPr>
          <p:spPr>
            <a:xfrm>
              <a:off x="1092200" y="4191000"/>
              <a:ext cx="2819400" cy="1046440"/>
            </a:xfrm>
            <a:prstGeom prst="rect">
              <a:avLst/>
            </a:prstGeom>
            <a:noFill/>
          </p:spPr>
          <p:txBody>
            <a:bodyPr wrap="square" rtlCol="0" anchor="ctr">
              <a:spAutoFit/>
            </a:bodyPr>
            <a:lstStyle/>
            <a:p>
              <a:r>
                <a:rPr lang="en-US" dirty="0" smtClean="0"/>
                <a:t>Page/Element Verification</a:t>
              </a:r>
            </a:p>
          </p:txBody>
        </p:sp>
      </p:grpSp>
      <p:grpSp>
        <p:nvGrpSpPr>
          <p:cNvPr id="18" name="Group 17"/>
          <p:cNvGrpSpPr/>
          <p:nvPr/>
        </p:nvGrpSpPr>
        <p:grpSpPr>
          <a:xfrm>
            <a:off x="8227466" y="2362200"/>
            <a:ext cx="3151734" cy="1752600"/>
            <a:chOff x="939800" y="3886200"/>
            <a:chExt cx="3151734" cy="1752600"/>
          </a:xfrm>
        </p:grpSpPr>
        <p:pic>
          <p:nvPicPr>
            <p:cNvPr id="19" name="Picture 2"/>
            <p:cNvPicPr>
              <a:picLocks noChangeAspect="1" noChangeArrowheads="1"/>
            </p:cNvPicPr>
            <p:nvPr/>
          </p:nvPicPr>
          <p:blipFill>
            <a:blip r:embed="rId4" cstate="print"/>
            <a:srcRect/>
            <a:stretch>
              <a:fillRect/>
            </a:stretch>
          </p:blipFill>
          <p:spPr bwMode="auto">
            <a:xfrm>
              <a:off x="939800" y="3886200"/>
              <a:ext cx="3151734" cy="1752600"/>
            </a:xfrm>
            <a:prstGeom prst="rect">
              <a:avLst/>
            </a:prstGeom>
            <a:noFill/>
            <a:ln w="9525">
              <a:noFill/>
              <a:miter lim="800000"/>
              <a:headEnd/>
              <a:tailEnd/>
            </a:ln>
          </p:spPr>
        </p:pic>
        <p:sp>
          <p:nvSpPr>
            <p:cNvPr id="20" name="TextBox 19"/>
            <p:cNvSpPr txBox="1"/>
            <p:nvPr/>
          </p:nvSpPr>
          <p:spPr>
            <a:xfrm>
              <a:off x="1244600" y="4191000"/>
              <a:ext cx="2514600" cy="1046440"/>
            </a:xfrm>
            <a:prstGeom prst="rect">
              <a:avLst/>
            </a:prstGeom>
            <a:noFill/>
          </p:spPr>
          <p:txBody>
            <a:bodyPr wrap="square" rtlCol="0" anchor="ctr">
              <a:spAutoFit/>
            </a:bodyPr>
            <a:lstStyle/>
            <a:p>
              <a:r>
                <a:rPr lang="en-US" dirty="0" smtClean="0"/>
                <a:t>Page Traversal</a:t>
              </a:r>
            </a:p>
          </p:txBody>
        </p:sp>
      </p:grpSp>
      <p:grpSp>
        <p:nvGrpSpPr>
          <p:cNvPr id="21" name="Group 20"/>
          <p:cNvGrpSpPr/>
          <p:nvPr/>
        </p:nvGrpSpPr>
        <p:grpSpPr>
          <a:xfrm>
            <a:off x="4597400" y="4419600"/>
            <a:ext cx="3151734" cy="1752600"/>
            <a:chOff x="939800" y="3886200"/>
            <a:chExt cx="3151734" cy="1752600"/>
          </a:xfrm>
        </p:grpSpPr>
        <p:pic>
          <p:nvPicPr>
            <p:cNvPr id="22" name="Picture 2"/>
            <p:cNvPicPr>
              <a:picLocks noChangeAspect="1" noChangeArrowheads="1"/>
            </p:cNvPicPr>
            <p:nvPr/>
          </p:nvPicPr>
          <p:blipFill>
            <a:blip r:embed="rId4" cstate="print"/>
            <a:srcRect/>
            <a:stretch>
              <a:fillRect/>
            </a:stretch>
          </p:blipFill>
          <p:spPr bwMode="auto">
            <a:xfrm>
              <a:off x="939800" y="3886200"/>
              <a:ext cx="3151734" cy="1752600"/>
            </a:xfrm>
            <a:prstGeom prst="rect">
              <a:avLst/>
            </a:prstGeom>
            <a:noFill/>
            <a:ln w="9525">
              <a:noFill/>
              <a:miter lim="800000"/>
              <a:headEnd/>
              <a:tailEnd/>
            </a:ln>
          </p:spPr>
        </p:pic>
        <p:sp>
          <p:nvSpPr>
            <p:cNvPr id="23" name="TextBox 22"/>
            <p:cNvSpPr txBox="1"/>
            <p:nvPr/>
          </p:nvSpPr>
          <p:spPr>
            <a:xfrm>
              <a:off x="1244600" y="3952473"/>
              <a:ext cx="2514600" cy="1523494"/>
            </a:xfrm>
            <a:prstGeom prst="rect">
              <a:avLst/>
            </a:prstGeom>
            <a:noFill/>
          </p:spPr>
          <p:txBody>
            <a:bodyPr wrap="square" rtlCol="0" anchor="ctr">
              <a:spAutoFit/>
            </a:bodyPr>
            <a:lstStyle/>
            <a:p>
              <a:r>
                <a:rPr lang="en-US" dirty="0" smtClean="0"/>
                <a:t>Element Location/ Manipulation</a:t>
              </a:r>
            </a:p>
          </p:txBody>
        </p:sp>
      </p:grpSp>
      <p:grpSp>
        <p:nvGrpSpPr>
          <p:cNvPr id="24" name="Group 23"/>
          <p:cNvGrpSpPr/>
          <p:nvPr/>
        </p:nvGrpSpPr>
        <p:grpSpPr>
          <a:xfrm>
            <a:off x="6197600" y="7924800"/>
            <a:ext cx="3151734" cy="1752600"/>
            <a:chOff x="939800" y="3886200"/>
            <a:chExt cx="3151734" cy="1752600"/>
          </a:xfrm>
        </p:grpSpPr>
        <p:pic>
          <p:nvPicPr>
            <p:cNvPr id="25" name="Picture 2"/>
            <p:cNvPicPr>
              <a:picLocks noChangeAspect="1" noChangeArrowheads="1"/>
            </p:cNvPicPr>
            <p:nvPr/>
          </p:nvPicPr>
          <p:blipFill>
            <a:blip r:embed="rId4" cstate="print"/>
            <a:srcRect/>
            <a:stretch>
              <a:fillRect/>
            </a:stretch>
          </p:blipFill>
          <p:spPr bwMode="auto">
            <a:xfrm>
              <a:off x="939800" y="3886200"/>
              <a:ext cx="3151734" cy="1752600"/>
            </a:xfrm>
            <a:prstGeom prst="rect">
              <a:avLst/>
            </a:prstGeom>
            <a:noFill/>
            <a:ln w="9525">
              <a:noFill/>
              <a:miter lim="800000"/>
              <a:headEnd/>
              <a:tailEnd/>
            </a:ln>
          </p:spPr>
        </p:pic>
        <p:sp>
          <p:nvSpPr>
            <p:cNvPr id="26" name="TextBox 25"/>
            <p:cNvSpPr txBox="1"/>
            <p:nvPr/>
          </p:nvSpPr>
          <p:spPr>
            <a:xfrm>
              <a:off x="1244600" y="4429526"/>
              <a:ext cx="2514600" cy="569387"/>
            </a:xfrm>
            <a:prstGeom prst="rect">
              <a:avLst/>
            </a:prstGeom>
            <a:noFill/>
          </p:spPr>
          <p:txBody>
            <a:bodyPr wrap="square" rtlCol="0" anchor="ctr">
              <a:spAutoFit/>
            </a:bodyPr>
            <a:lstStyle/>
            <a:p>
              <a:r>
                <a:rPr lang="en-US" dirty="0" smtClean="0"/>
                <a:t>Se API</a:t>
              </a:r>
            </a:p>
          </p:txBody>
        </p:sp>
      </p:grpSp>
      <p:grpSp>
        <p:nvGrpSpPr>
          <p:cNvPr id="27" name="Group 26"/>
          <p:cNvGrpSpPr/>
          <p:nvPr/>
        </p:nvGrpSpPr>
        <p:grpSpPr>
          <a:xfrm>
            <a:off x="6932066" y="6248400"/>
            <a:ext cx="3151734" cy="1752600"/>
            <a:chOff x="939800" y="3886200"/>
            <a:chExt cx="3151734" cy="1752600"/>
          </a:xfrm>
        </p:grpSpPr>
        <p:pic>
          <p:nvPicPr>
            <p:cNvPr id="28" name="Picture 2"/>
            <p:cNvPicPr>
              <a:picLocks noChangeAspect="1" noChangeArrowheads="1"/>
            </p:cNvPicPr>
            <p:nvPr/>
          </p:nvPicPr>
          <p:blipFill>
            <a:blip r:embed="rId4" cstate="print"/>
            <a:srcRect/>
            <a:stretch>
              <a:fillRect/>
            </a:stretch>
          </p:blipFill>
          <p:spPr bwMode="auto">
            <a:xfrm>
              <a:off x="939800" y="3886200"/>
              <a:ext cx="3151734" cy="1752600"/>
            </a:xfrm>
            <a:prstGeom prst="rect">
              <a:avLst/>
            </a:prstGeom>
            <a:noFill/>
            <a:ln w="9525">
              <a:noFill/>
              <a:miter lim="800000"/>
              <a:headEnd/>
              <a:tailEnd/>
            </a:ln>
          </p:spPr>
        </p:pic>
        <p:sp>
          <p:nvSpPr>
            <p:cNvPr id="29" name="TextBox 28"/>
            <p:cNvSpPr txBox="1"/>
            <p:nvPr/>
          </p:nvSpPr>
          <p:spPr>
            <a:xfrm>
              <a:off x="1244600" y="4191000"/>
              <a:ext cx="2514600" cy="1046440"/>
            </a:xfrm>
            <a:prstGeom prst="rect">
              <a:avLst/>
            </a:prstGeom>
            <a:noFill/>
          </p:spPr>
          <p:txBody>
            <a:bodyPr wrap="square" rtlCol="0" anchor="ctr">
              <a:spAutoFit/>
            </a:bodyPr>
            <a:lstStyle/>
            <a:p>
              <a:r>
                <a:rPr lang="en-US" dirty="0" smtClean="0"/>
                <a:t>Dynamic/RIA Semantics</a:t>
              </a:r>
            </a:p>
          </p:txBody>
        </p:sp>
      </p:grpSp>
      <p:grpSp>
        <p:nvGrpSpPr>
          <p:cNvPr id="30" name="Group 29"/>
          <p:cNvGrpSpPr/>
          <p:nvPr/>
        </p:nvGrpSpPr>
        <p:grpSpPr>
          <a:xfrm>
            <a:off x="3045866" y="6248400"/>
            <a:ext cx="3151734" cy="1752600"/>
            <a:chOff x="939800" y="3886200"/>
            <a:chExt cx="3151734" cy="1752600"/>
          </a:xfrm>
        </p:grpSpPr>
        <p:pic>
          <p:nvPicPr>
            <p:cNvPr id="31" name="Picture 2"/>
            <p:cNvPicPr>
              <a:picLocks noChangeAspect="1" noChangeArrowheads="1"/>
            </p:cNvPicPr>
            <p:nvPr/>
          </p:nvPicPr>
          <p:blipFill>
            <a:blip r:embed="rId4" cstate="print"/>
            <a:srcRect/>
            <a:stretch>
              <a:fillRect/>
            </a:stretch>
          </p:blipFill>
          <p:spPr bwMode="auto">
            <a:xfrm>
              <a:off x="939800" y="3886200"/>
              <a:ext cx="3151734" cy="1752600"/>
            </a:xfrm>
            <a:prstGeom prst="rect">
              <a:avLst/>
            </a:prstGeom>
            <a:noFill/>
            <a:ln w="9525">
              <a:noFill/>
              <a:miter lim="800000"/>
              <a:headEnd/>
              <a:tailEnd/>
            </a:ln>
          </p:spPr>
        </p:pic>
        <p:sp>
          <p:nvSpPr>
            <p:cNvPr id="32" name="TextBox 31"/>
            <p:cNvSpPr txBox="1"/>
            <p:nvPr/>
          </p:nvSpPr>
          <p:spPr>
            <a:xfrm>
              <a:off x="1244600" y="4191000"/>
              <a:ext cx="2514600" cy="1046440"/>
            </a:xfrm>
            <a:prstGeom prst="rect">
              <a:avLst/>
            </a:prstGeom>
            <a:noFill/>
          </p:spPr>
          <p:txBody>
            <a:bodyPr wrap="square" rtlCol="0" anchor="ctr">
              <a:spAutoFit/>
            </a:bodyPr>
            <a:lstStyle/>
            <a:p>
              <a:r>
                <a:rPr lang="en-US" dirty="0" smtClean="0"/>
                <a:t>HTTP Semantics</a:t>
              </a:r>
            </a:p>
          </p:txBody>
        </p:sp>
      </p:grpSp>
      <p:grpSp>
        <p:nvGrpSpPr>
          <p:cNvPr id="33" name="Group 32"/>
          <p:cNvGrpSpPr/>
          <p:nvPr/>
        </p:nvGrpSpPr>
        <p:grpSpPr>
          <a:xfrm>
            <a:off x="9599066" y="7924800"/>
            <a:ext cx="3151734" cy="1752600"/>
            <a:chOff x="939800" y="3886200"/>
            <a:chExt cx="3151734" cy="1752600"/>
          </a:xfrm>
        </p:grpSpPr>
        <p:pic>
          <p:nvPicPr>
            <p:cNvPr id="34" name="Picture 2"/>
            <p:cNvPicPr>
              <a:picLocks noChangeAspect="1" noChangeArrowheads="1"/>
            </p:cNvPicPr>
            <p:nvPr/>
          </p:nvPicPr>
          <p:blipFill>
            <a:blip r:embed="rId4" cstate="print"/>
            <a:srcRect/>
            <a:stretch>
              <a:fillRect/>
            </a:stretch>
          </p:blipFill>
          <p:spPr bwMode="auto">
            <a:xfrm>
              <a:off x="939800" y="3886200"/>
              <a:ext cx="3151734" cy="1752600"/>
            </a:xfrm>
            <a:prstGeom prst="rect">
              <a:avLst/>
            </a:prstGeom>
            <a:noFill/>
            <a:ln w="9525">
              <a:noFill/>
              <a:miter lim="800000"/>
              <a:headEnd/>
              <a:tailEnd/>
            </a:ln>
          </p:spPr>
        </p:pic>
        <p:sp>
          <p:nvSpPr>
            <p:cNvPr id="35" name="TextBox 34"/>
            <p:cNvSpPr txBox="1"/>
            <p:nvPr/>
          </p:nvSpPr>
          <p:spPr>
            <a:xfrm>
              <a:off x="1244600" y="4429526"/>
              <a:ext cx="2514600" cy="569387"/>
            </a:xfrm>
            <a:prstGeom prst="rect">
              <a:avLst/>
            </a:prstGeom>
            <a:noFill/>
          </p:spPr>
          <p:txBody>
            <a:bodyPr wrap="square" rtlCol="0" anchor="ctr">
              <a:spAutoFit/>
            </a:bodyPr>
            <a:lstStyle/>
            <a:p>
              <a:r>
                <a:rPr lang="en-US" dirty="0" smtClean="0"/>
                <a:t>Java</a:t>
              </a:r>
            </a:p>
          </p:txBody>
        </p:sp>
      </p:gr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931" name="Picture 2"/>
          <p:cNvPicPr>
            <a:picLocks noChangeAspect="1" noChangeArrowheads="1"/>
          </p:cNvPicPr>
          <p:nvPr/>
        </p:nvPicPr>
        <p:blipFill>
          <a:blip r:embed="rId3" cstate="print"/>
          <a:srcRect/>
          <a:stretch>
            <a:fillRect/>
          </a:stretch>
        </p:blipFill>
        <p:spPr bwMode="auto">
          <a:xfrm>
            <a:off x="10871200" y="-228600"/>
            <a:ext cx="2090738" cy="1192213"/>
          </a:xfrm>
          <a:prstGeom prst="rect">
            <a:avLst/>
          </a:prstGeom>
          <a:noFill/>
          <a:ln w="12700">
            <a:noFill/>
            <a:miter lim="800000"/>
            <a:headEnd/>
            <a:tailEnd/>
          </a:ln>
        </p:spPr>
      </p:pic>
      <p:sp>
        <p:nvSpPr>
          <p:cNvPr id="124932" name="Rectangle 3"/>
          <p:cNvSpPr>
            <a:spLocks noGrp="1" noChangeArrowheads="1"/>
          </p:cNvSpPr>
          <p:nvPr>
            <p:ph type="title" idx="4294967295"/>
          </p:nvPr>
        </p:nvSpPr>
        <p:spPr>
          <a:xfrm>
            <a:off x="635000" y="1219200"/>
            <a:ext cx="11810999" cy="1219200"/>
          </a:xfrm>
        </p:spPr>
        <p:txBody>
          <a:bodyPr/>
          <a:lstStyle/>
          <a:p>
            <a:pPr marL="742950" indent="-742950" algn="l" eaLnBrk="1" hangingPunct="1"/>
            <a:r>
              <a:rPr lang="en-US" dirty="0" smtClean="0">
                <a:latin typeface="Century Gothic" pitchFamily="34" charset="0"/>
              </a:rPr>
              <a:t>Don’t Mix All The Food Coloring. </a:t>
            </a:r>
            <a:br>
              <a:rPr lang="en-US" dirty="0" smtClean="0">
                <a:latin typeface="Century Gothic" pitchFamily="34" charset="0"/>
              </a:rPr>
            </a:br>
            <a:r>
              <a:rPr lang="en-US" dirty="0" smtClean="0">
                <a:latin typeface="Century Gothic" pitchFamily="34" charset="0"/>
              </a:rPr>
              <a:t>You Get Brown.</a:t>
            </a:r>
            <a:r>
              <a:rPr lang="en-US" b="0" dirty="0" smtClean="0">
                <a:latin typeface="Century Gothic" pitchFamily="34" charset="0"/>
              </a:rPr>
              <a:t/>
            </a:r>
            <a:br>
              <a:rPr lang="en-US" b="0" dirty="0" smtClean="0">
                <a:latin typeface="Century Gothic" pitchFamily="34" charset="0"/>
              </a:rPr>
            </a:br>
            <a:r>
              <a:rPr lang="en-US" i="1" dirty="0" smtClean="0">
                <a:latin typeface="Century Gothic" pitchFamily="34" charset="0"/>
              </a:rPr>
              <a:t/>
            </a:r>
            <a:br>
              <a:rPr lang="en-US" i="1" dirty="0" smtClean="0">
                <a:latin typeface="Century Gothic" pitchFamily="34" charset="0"/>
              </a:rPr>
            </a:br>
            <a:r>
              <a:rPr lang="en-US" i="1" dirty="0" smtClean="0">
                <a:latin typeface="Century Gothic" pitchFamily="34" charset="0"/>
              </a:rPr>
              <a:t/>
            </a:r>
            <a:br>
              <a:rPr lang="en-US" i="1" dirty="0" smtClean="0">
                <a:latin typeface="Century Gothic" pitchFamily="34" charset="0"/>
              </a:rPr>
            </a:br>
            <a:r>
              <a:rPr lang="en-US" i="1" dirty="0" smtClean="0">
                <a:latin typeface="Century Gothic" pitchFamily="34" charset="0"/>
              </a:rPr>
              <a:t/>
            </a:r>
            <a:br>
              <a:rPr lang="en-US" i="1" dirty="0" smtClean="0">
                <a:latin typeface="Century Gothic" pitchFamily="34" charset="0"/>
              </a:rPr>
            </a:br>
            <a:r>
              <a:rPr lang="en-US" i="1" dirty="0" smtClean="0">
                <a:latin typeface="Century Gothic" pitchFamily="34" charset="0"/>
              </a:rPr>
              <a:t/>
            </a:r>
            <a:br>
              <a:rPr lang="en-US" i="1" dirty="0" smtClean="0">
                <a:latin typeface="Century Gothic" pitchFamily="34" charset="0"/>
              </a:rPr>
            </a:br>
            <a:endParaRPr lang="en-US" i="1" dirty="0" smtClean="0">
              <a:latin typeface="Century Gothic" pitchFamily="34" charset="0"/>
            </a:endParaRPr>
          </a:p>
        </p:txBody>
      </p:sp>
      <p:grpSp>
        <p:nvGrpSpPr>
          <p:cNvPr id="2" name="Group 7"/>
          <p:cNvGrpSpPr/>
          <p:nvPr/>
        </p:nvGrpSpPr>
        <p:grpSpPr>
          <a:xfrm>
            <a:off x="4445000" y="3200400"/>
            <a:ext cx="3151734" cy="1752600"/>
            <a:chOff x="939800" y="3886200"/>
            <a:chExt cx="3151734" cy="1752600"/>
          </a:xfrm>
          <a:solidFill>
            <a:srgbClr val="666633"/>
          </a:solidFill>
        </p:grpSpPr>
        <p:pic>
          <p:nvPicPr>
            <p:cNvPr id="2050" name="Picture 2"/>
            <p:cNvPicPr>
              <a:picLocks noChangeAspect="1" noChangeArrowheads="1"/>
            </p:cNvPicPr>
            <p:nvPr/>
          </p:nvPicPr>
          <p:blipFill>
            <a:blip r:embed="rId4" cstate="print"/>
            <a:srcRect/>
            <a:stretch>
              <a:fillRect/>
            </a:stretch>
          </p:blipFill>
          <p:spPr bwMode="auto">
            <a:xfrm>
              <a:off x="939800" y="3886200"/>
              <a:ext cx="3151734" cy="1752600"/>
            </a:xfrm>
            <a:prstGeom prst="rect">
              <a:avLst/>
            </a:prstGeom>
            <a:grpFill/>
            <a:ln w="9525">
              <a:noFill/>
              <a:miter lim="800000"/>
              <a:headEnd/>
              <a:tailEnd/>
            </a:ln>
          </p:spPr>
        </p:pic>
        <p:sp>
          <p:nvSpPr>
            <p:cNvPr id="7" name="TextBox 6"/>
            <p:cNvSpPr txBox="1"/>
            <p:nvPr/>
          </p:nvSpPr>
          <p:spPr>
            <a:xfrm>
              <a:off x="1244600" y="4191000"/>
              <a:ext cx="2514600" cy="1046440"/>
            </a:xfrm>
            <a:prstGeom prst="rect">
              <a:avLst/>
            </a:prstGeom>
            <a:grpFill/>
          </p:spPr>
          <p:txBody>
            <a:bodyPr wrap="square" rtlCol="0" anchor="ctr">
              <a:spAutoFit/>
            </a:bodyPr>
            <a:lstStyle/>
            <a:p>
              <a:r>
                <a:rPr lang="en-US" dirty="0" smtClean="0"/>
                <a:t>Page Sequence</a:t>
              </a:r>
            </a:p>
          </p:txBody>
        </p:sp>
      </p:grpSp>
      <p:grpSp>
        <p:nvGrpSpPr>
          <p:cNvPr id="3" name="Group 8"/>
          <p:cNvGrpSpPr/>
          <p:nvPr/>
        </p:nvGrpSpPr>
        <p:grpSpPr>
          <a:xfrm>
            <a:off x="2159000" y="4114800"/>
            <a:ext cx="3151734" cy="1752600"/>
            <a:chOff x="939800" y="4572000"/>
            <a:chExt cx="3151734" cy="1752600"/>
          </a:xfrm>
          <a:solidFill>
            <a:srgbClr val="666633"/>
          </a:solidFill>
        </p:grpSpPr>
        <p:pic>
          <p:nvPicPr>
            <p:cNvPr id="10" name="Picture 2"/>
            <p:cNvPicPr>
              <a:picLocks noChangeAspect="1" noChangeArrowheads="1"/>
            </p:cNvPicPr>
            <p:nvPr/>
          </p:nvPicPr>
          <p:blipFill>
            <a:blip r:embed="rId4" cstate="print"/>
            <a:srcRect/>
            <a:stretch>
              <a:fillRect/>
            </a:stretch>
          </p:blipFill>
          <p:spPr bwMode="auto">
            <a:xfrm>
              <a:off x="939800" y="4572000"/>
              <a:ext cx="3151734" cy="1752600"/>
            </a:xfrm>
            <a:prstGeom prst="rect">
              <a:avLst/>
            </a:prstGeom>
            <a:grpFill/>
            <a:ln w="9525">
              <a:noFill/>
              <a:miter lim="800000"/>
              <a:headEnd/>
              <a:tailEnd/>
            </a:ln>
          </p:spPr>
        </p:pic>
        <p:sp>
          <p:nvSpPr>
            <p:cNvPr id="11" name="TextBox 10"/>
            <p:cNvSpPr txBox="1"/>
            <p:nvPr/>
          </p:nvSpPr>
          <p:spPr>
            <a:xfrm>
              <a:off x="1244600" y="4840813"/>
              <a:ext cx="2514600" cy="1046440"/>
            </a:xfrm>
            <a:prstGeom prst="rect">
              <a:avLst/>
            </a:prstGeom>
            <a:grpFill/>
          </p:spPr>
          <p:txBody>
            <a:bodyPr wrap="square" rtlCol="0" anchor="ctr">
              <a:spAutoFit/>
            </a:bodyPr>
            <a:lstStyle/>
            <a:p>
              <a:r>
                <a:rPr lang="en-US" dirty="0" smtClean="0"/>
                <a:t>Tests: </a:t>
              </a:r>
              <a:br>
                <a:rPr lang="en-US" dirty="0" smtClean="0"/>
              </a:br>
              <a:r>
                <a:rPr lang="en-US" dirty="0" smtClean="0"/>
                <a:t>Biz Value</a:t>
              </a:r>
            </a:p>
          </p:txBody>
        </p:sp>
      </p:grpSp>
      <p:grpSp>
        <p:nvGrpSpPr>
          <p:cNvPr id="4" name="Group 11"/>
          <p:cNvGrpSpPr/>
          <p:nvPr/>
        </p:nvGrpSpPr>
        <p:grpSpPr>
          <a:xfrm>
            <a:off x="863600" y="5257800"/>
            <a:ext cx="3151734" cy="1752600"/>
            <a:chOff x="939800" y="3886200"/>
            <a:chExt cx="3151734" cy="1752600"/>
          </a:xfrm>
          <a:solidFill>
            <a:srgbClr val="666633"/>
          </a:solidFill>
        </p:grpSpPr>
        <p:pic>
          <p:nvPicPr>
            <p:cNvPr id="13" name="Picture 2"/>
            <p:cNvPicPr>
              <a:picLocks noChangeAspect="1" noChangeArrowheads="1"/>
            </p:cNvPicPr>
            <p:nvPr/>
          </p:nvPicPr>
          <p:blipFill>
            <a:blip r:embed="rId4" cstate="print"/>
            <a:srcRect/>
            <a:stretch>
              <a:fillRect/>
            </a:stretch>
          </p:blipFill>
          <p:spPr bwMode="auto">
            <a:xfrm>
              <a:off x="939800" y="3886200"/>
              <a:ext cx="3151734" cy="1752600"/>
            </a:xfrm>
            <a:prstGeom prst="rect">
              <a:avLst/>
            </a:prstGeom>
            <a:grpFill/>
            <a:ln w="9525">
              <a:noFill/>
              <a:miter lim="800000"/>
              <a:headEnd/>
              <a:tailEnd/>
            </a:ln>
          </p:spPr>
        </p:pic>
        <p:sp>
          <p:nvSpPr>
            <p:cNvPr id="14" name="TextBox 13"/>
            <p:cNvSpPr txBox="1"/>
            <p:nvPr/>
          </p:nvSpPr>
          <p:spPr>
            <a:xfrm>
              <a:off x="1244600" y="4191000"/>
              <a:ext cx="2514600" cy="1046440"/>
            </a:xfrm>
            <a:prstGeom prst="rect">
              <a:avLst/>
            </a:prstGeom>
            <a:grpFill/>
          </p:spPr>
          <p:txBody>
            <a:bodyPr wrap="square" rtlCol="0" anchor="ctr">
              <a:spAutoFit/>
            </a:bodyPr>
            <a:lstStyle/>
            <a:p>
              <a:r>
                <a:rPr lang="en-US" dirty="0" smtClean="0"/>
                <a:t>DOM Traversal</a:t>
              </a:r>
            </a:p>
          </p:txBody>
        </p:sp>
      </p:grpSp>
      <p:grpSp>
        <p:nvGrpSpPr>
          <p:cNvPr id="5" name="Group 14"/>
          <p:cNvGrpSpPr/>
          <p:nvPr/>
        </p:nvGrpSpPr>
        <p:grpSpPr>
          <a:xfrm>
            <a:off x="8255000" y="5257800"/>
            <a:ext cx="3151734" cy="1752600"/>
            <a:chOff x="939800" y="3886200"/>
            <a:chExt cx="3151734" cy="1752600"/>
          </a:xfrm>
          <a:solidFill>
            <a:srgbClr val="666633"/>
          </a:solidFill>
        </p:grpSpPr>
        <p:pic>
          <p:nvPicPr>
            <p:cNvPr id="16" name="Picture 2"/>
            <p:cNvPicPr>
              <a:picLocks noChangeAspect="1" noChangeArrowheads="1"/>
            </p:cNvPicPr>
            <p:nvPr/>
          </p:nvPicPr>
          <p:blipFill>
            <a:blip r:embed="rId4" cstate="print"/>
            <a:srcRect/>
            <a:stretch>
              <a:fillRect/>
            </a:stretch>
          </p:blipFill>
          <p:spPr bwMode="auto">
            <a:xfrm>
              <a:off x="939800" y="3886200"/>
              <a:ext cx="3151734" cy="1752600"/>
            </a:xfrm>
            <a:prstGeom prst="rect">
              <a:avLst/>
            </a:prstGeom>
            <a:grpFill/>
            <a:ln w="9525">
              <a:noFill/>
              <a:miter lim="800000"/>
              <a:headEnd/>
              <a:tailEnd/>
            </a:ln>
          </p:spPr>
        </p:pic>
        <p:sp>
          <p:nvSpPr>
            <p:cNvPr id="17" name="TextBox 16"/>
            <p:cNvSpPr txBox="1"/>
            <p:nvPr/>
          </p:nvSpPr>
          <p:spPr>
            <a:xfrm>
              <a:off x="1092200" y="4191000"/>
              <a:ext cx="2819400" cy="1046440"/>
            </a:xfrm>
            <a:prstGeom prst="rect">
              <a:avLst/>
            </a:prstGeom>
            <a:grpFill/>
          </p:spPr>
          <p:txBody>
            <a:bodyPr wrap="square" rtlCol="0" anchor="ctr">
              <a:spAutoFit/>
            </a:bodyPr>
            <a:lstStyle/>
            <a:p>
              <a:r>
                <a:rPr lang="en-US" dirty="0" smtClean="0"/>
                <a:t>Page/Element Verification</a:t>
              </a:r>
            </a:p>
          </p:txBody>
        </p:sp>
      </p:grpSp>
      <p:grpSp>
        <p:nvGrpSpPr>
          <p:cNvPr id="6" name="Group 17"/>
          <p:cNvGrpSpPr/>
          <p:nvPr/>
        </p:nvGrpSpPr>
        <p:grpSpPr>
          <a:xfrm>
            <a:off x="5892800" y="4267200"/>
            <a:ext cx="3151734" cy="1752600"/>
            <a:chOff x="939800" y="3886200"/>
            <a:chExt cx="3151734" cy="1752600"/>
          </a:xfrm>
          <a:solidFill>
            <a:srgbClr val="666633"/>
          </a:solidFill>
        </p:grpSpPr>
        <p:pic>
          <p:nvPicPr>
            <p:cNvPr id="19" name="Picture 2"/>
            <p:cNvPicPr>
              <a:picLocks noChangeAspect="1" noChangeArrowheads="1"/>
            </p:cNvPicPr>
            <p:nvPr/>
          </p:nvPicPr>
          <p:blipFill>
            <a:blip r:embed="rId4" cstate="print"/>
            <a:srcRect/>
            <a:stretch>
              <a:fillRect/>
            </a:stretch>
          </p:blipFill>
          <p:spPr bwMode="auto">
            <a:xfrm>
              <a:off x="939800" y="3886200"/>
              <a:ext cx="3151734" cy="1752600"/>
            </a:xfrm>
            <a:prstGeom prst="rect">
              <a:avLst/>
            </a:prstGeom>
            <a:grpFill/>
            <a:ln w="9525">
              <a:noFill/>
              <a:miter lim="800000"/>
              <a:headEnd/>
              <a:tailEnd/>
            </a:ln>
          </p:spPr>
        </p:pic>
        <p:sp>
          <p:nvSpPr>
            <p:cNvPr id="20" name="TextBox 19"/>
            <p:cNvSpPr txBox="1"/>
            <p:nvPr/>
          </p:nvSpPr>
          <p:spPr>
            <a:xfrm>
              <a:off x="1244600" y="4191000"/>
              <a:ext cx="2514600" cy="1046440"/>
            </a:xfrm>
            <a:prstGeom prst="rect">
              <a:avLst/>
            </a:prstGeom>
            <a:grpFill/>
          </p:spPr>
          <p:txBody>
            <a:bodyPr wrap="square" rtlCol="0" anchor="ctr">
              <a:spAutoFit/>
            </a:bodyPr>
            <a:lstStyle/>
            <a:p>
              <a:r>
                <a:rPr lang="en-US" dirty="0" smtClean="0"/>
                <a:t>Page Traversal</a:t>
              </a:r>
            </a:p>
          </p:txBody>
        </p:sp>
      </p:grpSp>
      <p:grpSp>
        <p:nvGrpSpPr>
          <p:cNvPr id="8" name="Group 20"/>
          <p:cNvGrpSpPr/>
          <p:nvPr/>
        </p:nvGrpSpPr>
        <p:grpSpPr>
          <a:xfrm>
            <a:off x="4597400" y="5257800"/>
            <a:ext cx="3151734" cy="1752600"/>
            <a:chOff x="939800" y="3886200"/>
            <a:chExt cx="3151734" cy="1752600"/>
          </a:xfrm>
          <a:solidFill>
            <a:srgbClr val="666633"/>
          </a:solidFill>
        </p:grpSpPr>
        <p:pic>
          <p:nvPicPr>
            <p:cNvPr id="22" name="Picture 2"/>
            <p:cNvPicPr>
              <a:picLocks noChangeAspect="1" noChangeArrowheads="1"/>
            </p:cNvPicPr>
            <p:nvPr/>
          </p:nvPicPr>
          <p:blipFill>
            <a:blip r:embed="rId4" cstate="print"/>
            <a:srcRect/>
            <a:stretch>
              <a:fillRect/>
            </a:stretch>
          </p:blipFill>
          <p:spPr bwMode="auto">
            <a:xfrm>
              <a:off x="939800" y="3886200"/>
              <a:ext cx="3151734" cy="1752600"/>
            </a:xfrm>
            <a:prstGeom prst="rect">
              <a:avLst/>
            </a:prstGeom>
            <a:grpFill/>
            <a:ln w="9525">
              <a:noFill/>
              <a:miter lim="800000"/>
              <a:headEnd/>
              <a:tailEnd/>
            </a:ln>
          </p:spPr>
        </p:pic>
        <p:sp>
          <p:nvSpPr>
            <p:cNvPr id="23" name="TextBox 22"/>
            <p:cNvSpPr txBox="1"/>
            <p:nvPr/>
          </p:nvSpPr>
          <p:spPr>
            <a:xfrm>
              <a:off x="1244600" y="3952473"/>
              <a:ext cx="2514600" cy="1523494"/>
            </a:xfrm>
            <a:prstGeom prst="rect">
              <a:avLst/>
            </a:prstGeom>
            <a:grpFill/>
          </p:spPr>
          <p:txBody>
            <a:bodyPr wrap="square" rtlCol="0" anchor="ctr">
              <a:spAutoFit/>
            </a:bodyPr>
            <a:lstStyle/>
            <a:p>
              <a:r>
                <a:rPr lang="en-US" dirty="0" smtClean="0"/>
                <a:t>Element Location/ Manipulation</a:t>
              </a:r>
            </a:p>
          </p:txBody>
        </p:sp>
      </p:grpSp>
      <p:grpSp>
        <p:nvGrpSpPr>
          <p:cNvPr id="9" name="Group 23"/>
          <p:cNvGrpSpPr/>
          <p:nvPr/>
        </p:nvGrpSpPr>
        <p:grpSpPr>
          <a:xfrm>
            <a:off x="4216400" y="6248400"/>
            <a:ext cx="3151734" cy="1752600"/>
            <a:chOff x="939800" y="3886200"/>
            <a:chExt cx="3151734" cy="1752600"/>
          </a:xfrm>
          <a:solidFill>
            <a:srgbClr val="666633"/>
          </a:solidFill>
        </p:grpSpPr>
        <p:pic>
          <p:nvPicPr>
            <p:cNvPr id="25" name="Picture 2"/>
            <p:cNvPicPr>
              <a:picLocks noChangeAspect="1" noChangeArrowheads="1"/>
            </p:cNvPicPr>
            <p:nvPr/>
          </p:nvPicPr>
          <p:blipFill>
            <a:blip r:embed="rId4" cstate="print"/>
            <a:srcRect/>
            <a:stretch>
              <a:fillRect/>
            </a:stretch>
          </p:blipFill>
          <p:spPr bwMode="auto">
            <a:xfrm>
              <a:off x="939800" y="3886200"/>
              <a:ext cx="3151734" cy="1752600"/>
            </a:xfrm>
            <a:prstGeom prst="rect">
              <a:avLst/>
            </a:prstGeom>
            <a:grpFill/>
            <a:ln w="9525">
              <a:noFill/>
              <a:miter lim="800000"/>
              <a:headEnd/>
              <a:tailEnd/>
            </a:ln>
          </p:spPr>
        </p:pic>
        <p:sp>
          <p:nvSpPr>
            <p:cNvPr id="26" name="TextBox 25"/>
            <p:cNvSpPr txBox="1"/>
            <p:nvPr/>
          </p:nvSpPr>
          <p:spPr>
            <a:xfrm>
              <a:off x="1244600" y="4429526"/>
              <a:ext cx="2514600" cy="569387"/>
            </a:xfrm>
            <a:prstGeom prst="rect">
              <a:avLst/>
            </a:prstGeom>
            <a:grpFill/>
          </p:spPr>
          <p:txBody>
            <a:bodyPr wrap="square" rtlCol="0" anchor="ctr">
              <a:spAutoFit/>
            </a:bodyPr>
            <a:lstStyle/>
            <a:p>
              <a:r>
                <a:rPr lang="en-US" dirty="0" smtClean="0"/>
                <a:t>Se API</a:t>
              </a:r>
            </a:p>
          </p:txBody>
        </p:sp>
      </p:grpSp>
      <p:grpSp>
        <p:nvGrpSpPr>
          <p:cNvPr id="12" name="Group 26"/>
          <p:cNvGrpSpPr/>
          <p:nvPr/>
        </p:nvGrpSpPr>
        <p:grpSpPr>
          <a:xfrm>
            <a:off x="6350000" y="5943600"/>
            <a:ext cx="3151734" cy="1752600"/>
            <a:chOff x="939800" y="3886200"/>
            <a:chExt cx="3151734" cy="1752600"/>
          </a:xfrm>
          <a:solidFill>
            <a:srgbClr val="666633"/>
          </a:solidFill>
        </p:grpSpPr>
        <p:pic>
          <p:nvPicPr>
            <p:cNvPr id="28" name="Picture 2"/>
            <p:cNvPicPr>
              <a:picLocks noChangeAspect="1" noChangeArrowheads="1"/>
            </p:cNvPicPr>
            <p:nvPr/>
          </p:nvPicPr>
          <p:blipFill>
            <a:blip r:embed="rId4" cstate="print"/>
            <a:srcRect/>
            <a:stretch>
              <a:fillRect/>
            </a:stretch>
          </p:blipFill>
          <p:spPr bwMode="auto">
            <a:xfrm>
              <a:off x="939800" y="3886200"/>
              <a:ext cx="3151734" cy="1752600"/>
            </a:xfrm>
            <a:prstGeom prst="rect">
              <a:avLst/>
            </a:prstGeom>
            <a:grpFill/>
            <a:ln w="9525">
              <a:noFill/>
              <a:miter lim="800000"/>
              <a:headEnd/>
              <a:tailEnd/>
            </a:ln>
          </p:spPr>
        </p:pic>
        <p:sp>
          <p:nvSpPr>
            <p:cNvPr id="29" name="TextBox 28"/>
            <p:cNvSpPr txBox="1"/>
            <p:nvPr/>
          </p:nvSpPr>
          <p:spPr>
            <a:xfrm>
              <a:off x="1244600" y="4191000"/>
              <a:ext cx="2514600" cy="1046440"/>
            </a:xfrm>
            <a:prstGeom prst="rect">
              <a:avLst/>
            </a:prstGeom>
            <a:grpFill/>
          </p:spPr>
          <p:txBody>
            <a:bodyPr wrap="square" rtlCol="0" anchor="ctr">
              <a:spAutoFit/>
            </a:bodyPr>
            <a:lstStyle/>
            <a:p>
              <a:r>
                <a:rPr lang="en-US" dirty="0" smtClean="0"/>
                <a:t>Dynamic/RIA Semantics</a:t>
              </a:r>
            </a:p>
          </p:txBody>
        </p:sp>
      </p:grpSp>
      <p:grpSp>
        <p:nvGrpSpPr>
          <p:cNvPr id="15" name="Group 29"/>
          <p:cNvGrpSpPr/>
          <p:nvPr/>
        </p:nvGrpSpPr>
        <p:grpSpPr>
          <a:xfrm>
            <a:off x="2616200" y="5791200"/>
            <a:ext cx="3151734" cy="1752600"/>
            <a:chOff x="939800" y="3886200"/>
            <a:chExt cx="3151734" cy="1752600"/>
          </a:xfrm>
          <a:solidFill>
            <a:srgbClr val="666633"/>
          </a:solidFill>
        </p:grpSpPr>
        <p:pic>
          <p:nvPicPr>
            <p:cNvPr id="31" name="Picture 2"/>
            <p:cNvPicPr>
              <a:picLocks noChangeAspect="1" noChangeArrowheads="1"/>
            </p:cNvPicPr>
            <p:nvPr/>
          </p:nvPicPr>
          <p:blipFill>
            <a:blip r:embed="rId4" cstate="print"/>
            <a:srcRect/>
            <a:stretch>
              <a:fillRect/>
            </a:stretch>
          </p:blipFill>
          <p:spPr bwMode="auto">
            <a:xfrm>
              <a:off x="939800" y="3886200"/>
              <a:ext cx="3151734" cy="1752600"/>
            </a:xfrm>
            <a:prstGeom prst="rect">
              <a:avLst/>
            </a:prstGeom>
            <a:grpFill/>
            <a:ln w="9525">
              <a:noFill/>
              <a:miter lim="800000"/>
              <a:headEnd/>
              <a:tailEnd/>
            </a:ln>
          </p:spPr>
        </p:pic>
        <p:sp>
          <p:nvSpPr>
            <p:cNvPr id="32" name="TextBox 31"/>
            <p:cNvSpPr txBox="1"/>
            <p:nvPr/>
          </p:nvSpPr>
          <p:spPr>
            <a:xfrm>
              <a:off x="1244600" y="4191000"/>
              <a:ext cx="2514600" cy="1046440"/>
            </a:xfrm>
            <a:prstGeom prst="rect">
              <a:avLst/>
            </a:prstGeom>
            <a:grpFill/>
          </p:spPr>
          <p:txBody>
            <a:bodyPr wrap="square" rtlCol="0" anchor="ctr">
              <a:spAutoFit/>
            </a:bodyPr>
            <a:lstStyle/>
            <a:p>
              <a:r>
                <a:rPr lang="en-US" dirty="0" smtClean="0"/>
                <a:t>HTTP Semantics</a:t>
              </a:r>
            </a:p>
          </p:txBody>
        </p:sp>
      </p:grpSp>
      <p:grpSp>
        <p:nvGrpSpPr>
          <p:cNvPr id="18" name="Group 32"/>
          <p:cNvGrpSpPr/>
          <p:nvPr/>
        </p:nvGrpSpPr>
        <p:grpSpPr>
          <a:xfrm>
            <a:off x="6959600" y="3581400"/>
            <a:ext cx="3151734" cy="1752600"/>
            <a:chOff x="939800" y="3886200"/>
            <a:chExt cx="3151734" cy="1752600"/>
          </a:xfrm>
          <a:solidFill>
            <a:srgbClr val="666633"/>
          </a:solidFill>
        </p:grpSpPr>
        <p:pic>
          <p:nvPicPr>
            <p:cNvPr id="34" name="Picture 2"/>
            <p:cNvPicPr>
              <a:picLocks noChangeAspect="1" noChangeArrowheads="1"/>
            </p:cNvPicPr>
            <p:nvPr/>
          </p:nvPicPr>
          <p:blipFill>
            <a:blip r:embed="rId4" cstate="print"/>
            <a:srcRect/>
            <a:stretch>
              <a:fillRect/>
            </a:stretch>
          </p:blipFill>
          <p:spPr bwMode="auto">
            <a:xfrm>
              <a:off x="939800" y="3886200"/>
              <a:ext cx="3151734" cy="1752600"/>
            </a:xfrm>
            <a:prstGeom prst="rect">
              <a:avLst/>
            </a:prstGeom>
            <a:grpFill/>
            <a:ln w="9525">
              <a:noFill/>
              <a:miter lim="800000"/>
              <a:headEnd/>
              <a:tailEnd/>
            </a:ln>
          </p:spPr>
        </p:pic>
        <p:sp>
          <p:nvSpPr>
            <p:cNvPr id="35" name="TextBox 34"/>
            <p:cNvSpPr txBox="1"/>
            <p:nvPr/>
          </p:nvSpPr>
          <p:spPr>
            <a:xfrm>
              <a:off x="1244600" y="4429526"/>
              <a:ext cx="2514600" cy="569387"/>
            </a:xfrm>
            <a:prstGeom prst="rect">
              <a:avLst/>
            </a:prstGeom>
            <a:grpFill/>
          </p:spPr>
          <p:txBody>
            <a:bodyPr wrap="square" rtlCol="0" anchor="ctr">
              <a:spAutoFit/>
            </a:bodyPr>
            <a:lstStyle/>
            <a:p>
              <a:r>
                <a:rPr lang="en-US" dirty="0" smtClean="0"/>
                <a:t>Java</a:t>
              </a:r>
            </a:p>
          </p:txBody>
        </p:sp>
      </p:gr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931" name="Picture 2"/>
          <p:cNvPicPr>
            <a:picLocks noChangeAspect="1" noChangeArrowheads="1"/>
          </p:cNvPicPr>
          <p:nvPr/>
        </p:nvPicPr>
        <p:blipFill>
          <a:blip r:embed="rId3" cstate="print"/>
          <a:srcRect/>
          <a:stretch>
            <a:fillRect/>
          </a:stretch>
        </p:blipFill>
        <p:spPr bwMode="auto">
          <a:xfrm>
            <a:off x="10871200" y="-228600"/>
            <a:ext cx="2090738" cy="1192213"/>
          </a:xfrm>
          <a:prstGeom prst="rect">
            <a:avLst/>
          </a:prstGeom>
          <a:noFill/>
          <a:ln w="12700">
            <a:noFill/>
            <a:miter lim="800000"/>
            <a:headEnd/>
            <a:tailEnd/>
          </a:ln>
        </p:spPr>
      </p:pic>
      <p:sp>
        <p:nvSpPr>
          <p:cNvPr id="124932" name="Rectangle 3"/>
          <p:cNvSpPr>
            <a:spLocks noGrp="1" noChangeArrowheads="1"/>
          </p:cNvSpPr>
          <p:nvPr>
            <p:ph type="title" idx="4294967295"/>
          </p:nvPr>
        </p:nvSpPr>
        <p:spPr>
          <a:xfrm>
            <a:off x="635000" y="1219200"/>
            <a:ext cx="12369800" cy="7848600"/>
          </a:xfrm>
        </p:spPr>
        <p:txBody>
          <a:bodyPr/>
          <a:lstStyle/>
          <a:p>
            <a:pPr marL="742950" indent="-742950" algn="l" eaLnBrk="1" hangingPunct="1"/>
            <a:r>
              <a:rPr lang="en-US" dirty="0" smtClean="0">
                <a:latin typeface="Century Gothic" pitchFamily="34" charset="0"/>
              </a:rPr>
              <a:t>Problems When you Mix the DSLs</a:t>
            </a:r>
            <a:r>
              <a:rPr lang="en-US" b="0" dirty="0" smtClean="0">
                <a:latin typeface="Century Gothic" pitchFamily="34" charset="0"/>
              </a:rPr>
              <a:t/>
            </a:r>
            <a:br>
              <a:rPr lang="en-US" b="0" dirty="0" smtClean="0">
                <a:latin typeface="Century Gothic" pitchFamily="34" charset="0"/>
              </a:rPr>
            </a:br>
            <a:r>
              <a:rPr lang="en-US" b="0" dirty="0" smtClean="0">
                <a:latin typeface="Century Gothic" pitchFamily="34" charset="0"/>
              </a:rPr>
              <a:t/>
            </a:r>
            <a:br>
              <a:rPr lang="en-US" b="0" dirty="0" smtClean="0">
                <a:latin typeface="Century Gothic" pitchFamily="34" charset="0"/>
              </a:rPr>
            </a:br>
            <a:r>
              <a:rPr lang="en-US" b="0" i="1" dirty="0" smtClean="0">
                <a:latin typeface="Century Gothic" pitchFamily="34" charset="0"/>
              </a:rPr>
              <a:t/>
            </a:r>
            <a:br>
              <a:rPr lang="en-US" b="0" i="1" dirty="0" smtClean="0">
                <a:latin typeface="Century Gothic" pitchFamily="34" charset="0"/>
              </a:rPr>
            </a:br>
            <a:r>
              <a:rPr lang="en-US" b="0" i="1" dirty="0" smtClean="0">
                <a:latin typeface="Century Gothic" pitchFamily="34" charset="0"/>
              </a:rPr>
              <a:t> </a:t>
            </a:r>
            <a:r>
              <a:rPr lang="en-US" b="0" dirty="0" smtClean="0">
                <a:latin typeface="Century Gothic" pitchFamily="34" charset="0"/>
              </a:rPr>
              <a:t>-- </a:t>
            </a:r>
            <a:r>
              <a:rPr lang="en-US" b="0" i="1" dirty="0" smtClean="0">
                <a:latin typeface="Century Gothic" pitchFamily="34" charset="0"/>
              </a:rPr>
              <a:t>Noisy </a:t>
            </a:r>
            <a:r>
              <a:rPr lang="en-US" b="0" i="1" dirty="0" smtClean="0">
                <a:latin typeface="Century Gothic" pitchFamily="34" charset="0"/>
              </a:rPr>
              <a:t>tests</a:t>
            </a:r>
            <a:br>
              <a:rPr lang="en-US" b="0" i="1" dirty="0" smtClean="0">
                <a:latin typeface="Century Gothic" pitchFamily="34" charset="0"/>
              </a:rPr>
            </a:br>
            <a:r>
              <a:rPr lang="en-US" b="0" dirty="0" smtClean="0">
                <a:latin typeface="Century Gothic" pitchFamily="34" charset="0"/>
              </a:rPr>
              <a:t> -- </a:t>
            </a:r>
            <a:r>
              <a:rPr lang="en-US" b="0" i="1" dirty="0" smtClean="0">
                <a:latin typeface="Century Gothic" pitchFamily="34" charset="0"/>
              </a:rPr>
              <a:t>Coupling/poor cohesion.</a:t>
            </a:r>
            <a:r>
              <a:rPr lang="en-US" b="0" i="1" dirty="0" smtClean="0">
                <a:latin typeface="Century Gothic" pitchFamily="34" charset="0"/>
              </a:rPr>
              <a:t/>
            </a:r>
            <a:br>
              <a:rPr lang="en-US" b="0" i="1" dirty="0" smtClean="0">
                <a:latin typeface="Century Gothic" pitchFamily="34" charset="0"/>
              </a:rPr>
            </a:br>
            <a:r>
              <a:rPr lang="en-US" b="0" i="1" dirty="0" smtClean="0">
                <a:latin typeface="Century Gothic" pitchFamily="34" charset="0"/>
              </a:rPr>
              <a:t> </a:t>
            </a:r>
            <a:r>
              <a:rPr lang="en-US" b="0" dirty="0" smtClean="0">
                <a:latin typeface="Century Gothic" pitchFamily="34" charset="0"/>
              </a:rPr>
              <a:t>-- </a:t>
            </a:r>
            <a:r>
              <a:rPr lang="en-US" b="0" i="1" dirty="0" smtClean="0">
                <a:latin typeface="Century Gothic" pitchFamily="34" charset="0"/>
              </a:rPr>
              <a:t>Brittle tests</a:t>
            </a:r>
            <a:br>
              <a:rPr lang="en-US" b="0" i="1" dirty="0" smtClean="0">
                <a:latin typeface="Century Gothic" pitchFamily="34" charset="0"/>
              </a:rPr>
            </a:br>
            <a:r>
              <a:rPr lang="en-US" b="0" dirty="0" smtClean="0">
                <a:latin typeface="Century Gothic" pitchFamily="34" charset="0"/>
              </a:rPr>
              <a:t> -- </a:t>
            </a:r>
            <a:r>
              <a:rPr lang="en-US" b="0" i="1" dirty="0" smtClean="0">
                <a:latin typeface="Century Gothic" pitchFamily="34" charset="0"/>
              </a:rPr>
              <a:t>Shotgun surgery </a:t>
            </a:r>
            <a:br>
              <a:rPr lang="en-US" b="0" i="1" dirty="0" smtClean="0">
                <a:latin typeface="Century Gothic" pitchFamily="34" charset="0"/>
              </a:rPr>
            </a:br>
            <a:r>
              <a:rPr lang="en-US" b="0" i="1" dirty="0" smtClean="0">
                <a:latin typeface="Century Gothic" pitchFamily="34" charset="0"/>
              </a:rPr>
              <a:t/>
            </a:r>
            <a:br>
              <a:rPr lang="en-US" b="0" i="1" dirty="0" smtClean="0">
                <a:latin typeface="Century Gothic" pitchFamily="34" charset="0"/>
              </a:rPr>
            </a:br>
            <a:r>
              <a:rPr lang="en-US" b="0" dirty="0" smtClean="0">
                <a:latin typeface="Century Gothic" pitchFamily="34" charset="0"/>
              </a:rPr>
              <a:t> </a:t>
            </a:r>
            <a:r>
              <a:rPr lang="en-US" i="1" dirty="0" smtClean="0">
                <a:latin typeface="Century Gothic" pitchFamily="34" charset="0"/>
              </a:rPr>
              <a:t/>
            </a:r>
            <a:br>
              <a:rPr lang="en-US" i="1" dirty="0" smtClean="0">
                <a:latin typeface="Century Gothic" pitchFamily="34" charset="0"/>
              </a:rPr>
            </a:br>
            <a:r>
              <a:rPr lang="en-US" i="1" dirty="0" smtClean="0">
                <a:latin typeface="Century Gothic" pitchFamily="34" charset="0"/>
              </a:rPr>
              <a:t/>
            </a:r>
            <a:br>
              <a:rPr lang="en-US" i="1" dirty="0" smtClean="0">
                <a:latin typeface="Century Gothic" pitchFamily="34" charset="0"/>
              </a:rPr>
            </a:br>
            <a:r>
              <a:rPr lang="en-US" i="1" dirty="0" smtClean="0">
                <a:latin typeface="Century Gothic" pitchFamily="34" charset="0"/>
              </a:rPr>
              <a:t/>
            </a:r>
            <a:br>
              <a:rPr lang="en-US" i="1" dirty="0" smtClean="0">
                <a:latin typeface="Century Gothic" pitchFamily="34" charset="0"/>
              </a:rPr>
            </a:br>
            <a:r>
              <a:rPr lang="en-US" i="1" dirty="0" smtClean="0">
                <a:latin typeface="Century Gothic" pitchFamily="34" charset="0"/>
              </a:rPr>
              <a:t/>
            </a:r>
            <a:br>
              <a:rPr lang="en-US" i="1" dirty="0" smtClean="0">
                <a:latin typeface="Century Gothic" pitchFamily="34" charset="0"/>
              </a:rPr>
            </a:br>
            <a:endParaRPr lang="en-US" i="1" dirty="0" smtClean="0">
              <a:latin typeface="Century Gothic" pitchFamily="34" charset="0"/>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931" name="Picture 2"/>
          <p:cNvPicPr>
            <a:picLocks noChangeAspect="1" noChangeArrowheads="1"/>
          </p:cNvPicPr>
          <p:nvPr/>
        </p:nvPicPr>
        <p:blipFill>
          <a:blip r:embed="rId3" cstate="print"/>
          <a:srcRect/>
          <a:stretch>
            <a:fillRect/>
          </a:stretch>
        </p:blipFill>
        <p:spPr bwMode="auto">
          <a:xfrm>
            <a:off x="10871200" y="-228600"/>
            <a:ext cx="2090738" cy="1192213"/>
          </a:xfrm>
          <a:prstGeom prst="rect">
            <a:avLst/>
          </a:prstGeom>
          <a:noFill/>
          <a:ln w="12700">
            <a:noFill/>
            <a:miter lim="800000"/>
            <a:headEnd/>
            <a:tailEnd/>
          </a:ln>
        </p:spPr>
      </p:pic>
      <p:sp>
        <p:nvSpPr>
          <p:cNvPr id="124932" name="Rectangle 3"/>
          <p:cNvSpPr>
            <a:spLocks noGrp="1" noChangeArrowheads="1"/>
          </p:cNvSpPr>
          <p:nvPr>
            <p:ph type="title" idx="4294967295"/>
          </p:nvPr>
        </p:nvSpPr>
        <p:spPr>
          <a:xfrm>
            <a:off x="635000" y="1219200"/>
            <a:ext cx="12369800" cy="7848600"/>
          </a:xfrm>
        </p:spPr>
        <p:txBody>
          <a:bodyPr/>
          <a:lstStyle/>
          <a:p>
            <a:pPr marL="742950" indent="-742950" algn="l" eaLnBrk="1" hangingPunct="1"/>
            <a:r>
              <a:rPr lang="en-US" dirty="0" smtClean="0">
                <a:latin typeface="Century Gothic" pitchFamily="34" charset="0"/>
              </a:rPr>
              <a:t>Problems When you Mix the DSLs</a:t>
            </a:r>
            <a:r>
              <a:rPr lang="en-US" b="0" dirty="0" smtClean="0">
                <a:latin typeface="Century Gothic" pitchFamily="34" charset="0"/>
              </a:rPr>
              <a:t/>
            </a:r>
            <a:br>
              <a:rPr lang="en-US" b="0" dirty="0" smtClean="0">
                <a:latin typeface="Century Gothic" pitchFamily="34" charset="0"/>
              </a:rPr>
            </a:br>
            <a:r>
              <a:rPr lang="en-US" b="0" i="1" dirty="0" smtClean="0">
                <a:latin typeface="Century Gothic" pitchFamily="34" charset="0"/>
              </a:rPr>
              <a:t/>
            </a:r>
            <a:br>
              <a:rPr lang="en-US" b="0" i="1" dirty="0" smtClean="0">
                <a:latin typeface="Century Gothic" pitchFamily="34" charset="0"/>
              </a:rPr>
            </a:br>
            <a:r>
              <a:rPr lang="en-US" b="0" i="1" dirty="0" smtClean="0">
                <a:latin typeface="Century Gothic" pitchFamily="34" charset="0"/>
              </a:rPr>
              <a:t/>
            </a:r>
            <a:br>
              <a:rPr lang="en-US" b="0" i="1" dirty="0" smtClean="0">
                <a:latin typeface="Century Gothic" pitchFamily="34" charset="0"/>
              </a:rPr>
            </a:br>
            <a:r>
              <a:rPr lang="en-US" b="0" dirty="0" smtClean="0">
                <a:latin typeface="Century Gothic" pitchFamily="34" charset="0"/>
              </a:rPr>
              <a:t> </a:t>
            </a:r>
            <a:r>
              <a:rPr lang="en-US" b="0" dirty="0" smtClean="0">
                <a:latin typeface="Century Gothic" pitchFamily="34" charset="0"/>
              </a:rPr>
              <a:t>-- </a:t>
            </a:r>
            <a:r>
              <a:rPr lang="en-US" b="0" i="1" dirty="0" smtClean="0">
                <a:latin typeface="Century Gothic" pitchFamily="34" charset="0"/>
              </a:rPr>
              <a:t>Obscure page-flow and page verification</a:t>
            </a:r>
            <a:r>
              <a:rPr lang="en-US" b="0" i="1" dirty="0" smtClean="0">
                <a:latin typeface="Century Gothic" pitchFamily="34" charset="0"/>
              </a:rPr>
              <a:t>.</a:t>
            </a:r>
            <a:br>
              <a:rPr lang="en-US" b="0" i="1" dirty="0" smtClean="0">
                <a:latin typeface="Century Gothic" pitchFamily="34" charset="0"/>
              </a:rPr>
            </a:br>
            <a:r>
              <a:rPr lang="en-US" b="0" i="1" dirty="0" smtClean="0">
                <a:latin typeface="Century Gothic" pitchFamily="34" charset="0"/>
              </a:rPr>
              <a:t> </a:t>
            </a:r>
            <a:r>
              <a:rPr lang="en-US" b="0" dirty="0" smtClean="0">
                <a:latin typeface="Century Gothic" pitchFamily="34" charset="0"/>
              </a:rPr>
              <a:t>-- </a:t>
            </a:r>
            <a:r>
              <a:rPr lang="en-US" b="0" i="1" dirty="0" smtClean="0">
                <a:latin typeface="Century Gothic" pitchFamily="34" charset="0"/>
              </a:rPr>
              <a:t>Messy state verification. </a:t>
            </a:r>
            <a:br>
              <a:rPr lang="en-US" b="0" i="1" dirty="0" smtClean="0">
                <a:latin typeface="Century Gothic" pitchFamily="34" charset="0"/>
              </a:rPr>
            </a:br>
            <a:r>
              <a:rPr lang="en-US" b="0" dirty="0" smtClean="0">
                <a:latin typeface="Century Gothic" pitchFamily="34" charset="0"/>
              </a:rPr>
              <a:t> -- </a:t>
            </a:r>
            <a:r>
              <a:rPr lang="en-US" b="0" i="1" dirty="0" smtClean="0">
                <a:latin typeface="Century Gothic" pitchFamily="34" charset="0"/>
              </a:rPr>
              <a:t>Dynamic HTML/Ajax problems</a:t>
            </a:r>
            <a:br>
              <a:rPr lang="en-US" b="0" i="1" dirty="0" smtClean="0">
                <a:latin typeface="Century Gothic" pitchFamily="34" charset="0"/>
              </a:rPr>
            </a:br>
            <a:r>
              <a:rPr lang="en-US" b="0" dirty="0" smtClean="0">
                <a:latin typeface="Century Gothic" pitchFamily="34" charset="0"/>
              </a:rPr>
              <a:t> -- </a:t>
            </a:r>
            <a:r>
              <a:rPr lang="en-US" b="0" i="1" dirty="0" smtClean="0">
                <a:latin typeface="Century Gothic" pitchFamily="34" charset="0"/>
              </a:rPr>
              <a:t>Inconsistent element locator strategies</a:t>
            </a:r>
            <a:br>
              <a:rPr lang="en-US" b="0" i="1" dirty="0" smtClean="0">
                <a:latin typeface="Century Gothic" pitchFamily="34" charset="0"/>
              </a:rPr>
            </a:br>
            <a:r>
              <a:rPr lang="en-US" b="0" dirty="0" smtClean="0">
                <a:latin typeface="Century Gothic" pitchFamily="34" charset="0"/>
              </a:rPr>
              <a:t> -- </a:t>
            </a:r>
            <a:r>
              <a:rPr lang="en-US" b="0" i="1" dirty="0" smtClean="0">
                <a:latin typeface="Century Gothic" pitchFamily="34" charset="0"/>
              </a:rPr>
              <a:t>Very slow execution on some browsers</a:t>
            </a:r>
            <a:r>
              <a:rPr lang="en-US" i="1" dirty="0" smtClean="0">
                <a:latin typeface="Century Gothic" pitchFamily="34" charset="0"/>
              </a:rPr>
              <a:t/>
            </a:r>
            <a:br>
              <a:rPr lang="en-US" i="1" dirty="0" smtClean="0">
                <a:latin typeface="Century Gothic" pitchFamily="34" charset="0"/>
              </a:rPr>
            </a:br>
            <a:r>
              <a:rPr lang="en-US" i="1" dirty="0" smtClean="0">
                <a:latin typeface="Century Gothic" pitchFamily="34" charset="0"/>
              </a:rPr>
              <a:t/>
            </a:r>
            <a:br>
              <a:rPr lang="en-US" i="1" dirty="0" smtClean="0">
                <a:latin typeface="Century Gothic" pitchFamily="34" charset="0"/>
              </a:rPr>
            </a:br>
            <a:r>
              <a:rPr lang="en-US" i="1" dirty="0" smtClean="0">
                <a:latin typeface="Century Gothic" pitchFamily="34" charset="0"/>
              </a:rPr>
              <a:t/>
            </a:r>
            <a:br>
              <a:rPr lang="en-US" i="1" dirty="0" smtClean="0">
                <a:latin typeface="Century Gothic" pitchFamily="34" charset="0"/>
              </a:rPr>
            </a:br>
            <a:r>
              <a:rPr lang="en-US" i="1" dirty="0" smtClean="0">
                <a:latin typeface="Century Gothic" pitchFamily="34" charset="0"/>
              </a:rPr>
              <a:t/>
            </a:r>
            <a:br>
              <a:rPr lang="en-US" i="1" dirty="0" smtClean="0">
                <a:latin typeface="Century Gothic" pitchFamily="34" charset="0"/>
              </a:rPr>
            </a:br>
            <a:endParaRPr lang="en-US" i="1" dirty="0" smtClean="0">
              <a:latin typeface="Century Gothic" pitchFamily="34" charset="0"/>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931" name="Picture 2"/>
          <p:cNvPicPr>
            <a:picLocks noChangeAspect="1" noChangeArrowheads="1"/>
          </p:cNvPicPr>
          <p:nvPr/>
        </p:nvPicPr>
        <p:blipFill>
          <a:blip r:embed="rId3" cstate="print"/>
          <a:srcRect/>
          <a:stretch>
            <a:fillRect/>
          </a:stretch>
        </p:blipFill>
        <p:spPr bwMode="auto">
          <a:xfrm>
            <a:off x="10871200" y="-228600"/>
            <a:ext cx="2090738" cy="1192213"/>
          </a:xfrm>
          <a:prstGeom prst="rect">
            <a:avLst/>
          </a:prstGeom>
          <a:noFill/>
          <a:ln w="12700">
            <a:noFill/>
            <a:miter lim="800000"/>
            <a:headEnd/>
            <a:tailEnd/>
          </a:ln>
        </p:spPr>
      </p:pic>
      <p:sp>
        <p:nvSpPr>
          <p:cNvPr id="124932" name="Rectangle 3"/>
          <p:cNvSpPr>
            <a:spLocks noGrp="1" noChangeArrowheads="1"/>
          </p:cNvSpPr>
          <p:nvPr>
            <p:ph type="title" idx="4294967295"/>
          </p:nvPr>
        </p:nvSpPr>
        <p:spPr>
          <a:xfrm>
            <a:off x="863600" y="1066800"/>
            <a:ext cx="11055350" cy="3087688"/>
          </a:xfrm>
        </p:spPr>
        <p:txBody>
          <a:bodyPr/>
          <a:lstStyle/>
          <a:p>
            <a:pPr eaLnBrk="1" hangingPunct="1"/>
            <a:r>
              <a:rPr lang="en-US" b="0" dirty="0" smtClean="0">
                <a:latin typeface="Century Gothic" pitchFamily="34" charset="0"/>
              </a:rPr>
              <a:t/>
            </a:r>
            <a:br>
              <a:rPr lang="en-US" b="0" dirty="0" smtClean="0">
                <a:latin typeface="Century Gothic" pitchFamily="34" charset="0"/>
              </a:rPr>
            </a:br>
            <a:r>
              <a:rPr lang="en-US" b="0" dirty="0" smtClean="0">
                <a:latin typeface="Century Gothic" pitchFamily="34" charset="0"/>
              </a:rPr>
              <a:t>A </a:t>
            </a:r>
            <a:r>
              <a:rPr lang="en-US" b="0" dirty="0" smtClean="0">
                <a:latin typeface="Century Gothic" pitchFamily="34" charset="0"/>
              </a:rPr>
              <a:t>concern-separation principle </a:t>
            </a:r>
            <a:r>
              <a:rPr lang="en-US" b="0" dirty="0" smtClean="0">
                <a:latin typeface="Century Gothic" pitchFamily="34" charset="0"/>
              </a:rPr>
              <a:t>to </a:t>
            </a:r>
            <a:br>
              <a:rPr lang="en-US" b="0" dirty="0" smtClean="0">
                <a:latin typeface="Century Gothic" pitchFamily="34" charset="0"/>
              </a:rPr>
            </a:br>
            <a:r>
              <a:rPr lang="en-US" b="0" dirty="0" smtClean="0">
                <a:latin typeface="Century Gothic" pitchFamily="34" charset="0"/>
              </a:rPr>
              <a:t>consider for Se testing:</a:t>
            </a:r>
            <a:br>
              <a:rPr lang="en-US" b="0" dirty="0" smtClean="0">
                <a:latin typeface="Century Gothic" pitchFamily="34" charset="0"/>
              </a:rPr>
            </a:br>
            <a:r>
              <a:rPr lang="en-US" b="0" dirty="0" smtClean="0">
                <a:latin typeface="Century Gothic" pitchFamily="34" charset="0"/>
              </a:rPr>
              <a:t> </a:t>
            </a:r>
            <a:br>
              <a:rPr lang="en-US" b="0" dirty="0" smtClean="0">
                <a:latin typeface="Century Gothic" pitchFamily="34" charset="0"/>
              </a:rPr>
            </a:br>
            <a:r>
              <a:rPr lang="en-US" i="1" dirty="0" smtClean="0">
                <a:latin typeface="Century Gothic" pitchFamily="34" charset="0"/>
              </a:rPr>
              <a:t>DRY, reusable test framework.</a:t>
            </a:r>
          </a:p>
        </p:txBody>
      </p:sp>
      <p:grpSp>
        <p:nvGrpSpPr>
          <p:cNvPr id="5" name="Group 4"/>
          <p:cNvGrpSpPr/>
          <p:nvPr/>
        </p:nvGrpSpPr>
        <p:grpSpPr>
          <a:xfrm>
            <a:off x="2588666" y="6781800"/>
            <a:ext cx="3151734" cy="1752600"/>
            <a:chOff x="939800" y="3886200"/>
            <a:chExt cx="3151734" cy="1752600"/>
          </a:xfrm>
        </p:grpSpPr>
        <p:pic>
          <p:nvPicPr>
            <p:cNvPr id="6" name="Picture 2"/>
            <p:cNvPicPr>
              <a:picLocks noChangeAspect="1" noChangeArrowheads="1"/>
            </p:cNvPicPr>
            <p:nvPr/>
          </p:nvPicPr>
          <p:blipFill>
            <a:blip r:embed="rId4" cstate="print"/>
            <a:srcRect/>
            <a:stretch>
              <a:fillRect/>
            </a:stretch>
          </p:blipFill>
          <p:spPr bwMode="auto">
            <a:xfrm>
              <a:off x="939800" y="3886200"/>
              <a:ext cx="3151734" cy="1752600"/>
            </a:xfrm>
            <a:prstGeom prst="rect">
              <a:avLst/>
            </a:prstGeom>
            <a:noFill/>
            <a:ln w="9525">
              <a:noFill/>
              <a:miter lim="800000"/>
              <a:headEnd/>
              <a:tailEnd/>
            </a:ln>
          </p:spPr>
        </p:pic>
        <p:sp>
          <p:nvSpPr>
            <p:cNvPr id="7" name="TextBox 6"/>
            <p:cNvSpPr txBox="1"/>
            <p:nvPr/>
          </p:nvSpPr>
          <p:spPr>
            <a:xfrm>
              <a:off x="1016000" y="4191000"/>
              <a:ext cx="2971800" cy="1046440"/>
            </a:xfrm>
            <a:prstGeom prst="rect">
              <a:avLst/>
            </a:prstGeom>
            <a:noFill/>
          </p:spPr>
          <p:txBody>
            <a:bodyPr wrap="square" rtlCol="0" anchor="ctr">
              <a:spAutoFit/>
            </a:bodyPr>
            <a:lstStyle/>
            <a:p>
              <a:r>
                <a:rPr lang="en-US" dirty="0" smtClean="0"/>
                <a:t>Parameterized “Link Objects”</a:t>
              </a:r>
            </a:p>
          </p:txBody>
        </p:sp>
      </p:grpSp>
      <p:grpSp>
        <p:nvGrpSpPr>
          <p:cNvPr id="9" name="Group 8"/>
          <p:cNvGrpSpPr/>
          <p:nvPr/>
        </p:nvGrpSpPr>
        <p:grpSpPr>
          <a:xfrm>
            <a:off x="558800" y="4648200"/>
            <a:ext cx="3151734" cy="1752600"/>
            <a:chOff x="939800" y="3886200"/>
            <a:chExt cx="3151734" cy="1752600"/>
          </a:xfrm>
        </p:grpSpPr>
        <p:pic>
          <p:nvPicPr>
            <p:cNvPr id="10" name="Picture 2"/>
            <p:cNvPicPr>
              <a:picLocks noChangeAspect="1" noChangeArrowheads="1"/>
            </p:cNvPicPr>
            <p:nvPr/>
          </p:nvPicPr>
          <p:blipFill>
            <a:blip r:embed="rId4" cstate="print"/>
            <a:srcRect/>
            <a:stretch>
              <a:fillRect/>
            </a:stretch>
          </p:blipFill>
          <p:spPr bwMode="auto">
            <a:xfrm>
              <a:off x="939800" y="3886200"/>
              <a:ext cx="3151734" cy="1752600"/>
            </a:xfrm>
            <a:prstGeom prst="rect">
              <a:avLst/>
            </a:prstGeom>
            <a:noFill/>
            <a:ln w="9525">
              <a:noFill/>
              <a:miter lim="800000"/>
              <a:headEnd/>
              <a:tailEnd/>
            </a:ln>
          </p:spPr>
        </p:pic>
        <p:sp>
          <p:nvSpPr>
            <p:cNvPr id="11" name="TextBox 10"/>
            <p:cNvSpPr txBox="1"/>
            <p:nvPr/>
          </p:nvSpPr>
          <p:spPr>
            <a:xfrm>
              <a:off x="1016000" y="4191000"/>
              <a:ext cx="2895600" cy="1046440"/>
            </a:xfrm>
            <a:prstGeom prst="rect">
              <a:avLst/>
            </a:prstGeom>
            <a:noFill/>
          </p:spPr>
          <p:txBody>
            <a:bodyPr wrap="square" rtlCol="0" anchor="ctr">
              <a:spAutoFit/>
            </a:bodyPr>
            <a:lstStyle/>
            <a:p>
              <a:r>
                <a:rPr lang="en-US" dirty="0" smtClean="0"/>
                <a:t>Self-Verifying </a:t>
              </a:r>
            </a:p>
            <a:p>
              <a:r>
                <a:rPr lang="en-US" dirty="0" smtClean="0"/>
                <a:t>“Page Objects”</a:t>
              </a:r>
            </a:p>
          </p:txBody>
        </p:sp>
      </p:grpSp>
      <p:grpSp>
        <p:nvGrpSpPr>
          <p:cNvPr id="12" name="Group 11"/>
          <p:cNvGrpSpPr/>
          <p:nvPr/>
        </p:nvGrpSpPr>
        <p:grpSpPr>
          <a:xfrm>
            <a:off x="4749800" y="4724400"/>
            <a:ext cx="3151734" cy="1752600"/>
            <a:chOff x="939800" y="3886200"/>
            <a:chExt cx="3151734" cy="1752600"/>
          </a:xfrm>
        </p:grpSpPr>
        <p:pic>
          <p:nvPicPr>
            <p:cNvPr id="13" name="Picture 2"/>
            <p:cNvPicPr>
              <a:picLocks noChangeAspect="1" noChangeArrowheads="1"/>
            </p:cNvPicPr>
            <p:nvPr/>
          </p:nvPicPr>
          <p:blipFill>
            <a:blip r:embed="rId4" cstate="print"/>
            <a:srcRect/>
            <a:stretch>
              <a:fillRect/>
            </a:stretch>
          </p:blipFill>
          <p:spPr bwMode="auto">
            <a:xfrm>
              <a:off x="939800" y="3886200"/>
              <a:ext cx="3151734" cy="1752600"/>
            </a:xfrm>
            <a:prstGeom prst="rect">
              <a:avLst/>
            </a:prstGeom>
            <a:noFill/>
            <a:ln w="9525">
              <a:noFill/>
              <a:miter lim="800000"/>
              <a:headEnd/>
              <a:tailEnd/>
            </a:ln>
          </p:spPr>
        </p:pic>
        <p:sp>
          <p:nvSpPr>
            <p:cNvPr id="14" name="TextBox 13"/>
            <p:cNvSpPr txBox="1"/>
            <p:nvPr/>
          </p:nvSpPr>
          <p:spPr>
            <a:xfrm>
              <a:off x="1016000" y="3952473"/>
              <a:ext cx="2971800" cy="1523494"/>
            </a:xfrm>
            <a:prstGeom prst="rect">
              <a:avLst/>
            </a:prstGeom>
            <a:noFill/>
          </p:spPr>
          <p:txBody>
            <a:bodyPr wrap="square" rtlCol="0" anchor="ctr">
              <a:spAutoFit/>
            </a:bodyPr>
            <a:lstStyle/>
            <a:p>
              <a:r>
                <a:rPr lang="en-US" dirty="0" smtClean="0"/>
                <a:t>Generic HTML Element Objects</a:t>
              </a:r>
            </a:p>
          </p:txBody>
        </p:sp>
      </p:grpSp>
      <p:grpSp>
        <p:nvGrpSpPr>
          <p:cNvPr id="19" name="Group 18"/>
          <p:cNvGrpSpPr/>
          <p:nvPr/>
        </p:nvGrpSpPr>
        <p:grpSpPr>
          <a:xfrm>
            <a:off x="6551066" y="6781800"/>
            <a:ext cx="3151734" cy="1752600"/>
            <a:chOff x="939800" y="3886200"/>
            <a:chExt cx="3151734" cy="1752600"/>
          </a:xfrm>
        </p:grpSpPr>
        <p:pic>
          <p:nvPicPr>
            <p:cNvPr id="20" name="Picture 2"/>
            <p:cNvPicPr>
              <a:picLocks noChangeAspect="1" noChangeArrowheads="1"/>
            </p:cNvPicPr>
            <p:nvPr/>
          </p:nvPicPr>
          <p:blipFill>
            <a:blip r:embed="rId4" cstate="print"/>
            <a:srcRect/>
            <a:stretch>
              <a:fillRect/>
            </a:stretch>
          </p:blipFill>
          <p:spPr bwMode="auto">
            <a:xfrm>
              <a:off x="939800" y="3886200"/>
              <a:ext cx="3151734" cy="1752600"/>
            </a:xfrm>
            <a:prstGeom prst="rect">
              <a:avLst/>
            </a:prstGeom>
            <a:noFill/>
            <a:ln w="9525">
              <a:noFill/>
              <a:miter lim="800000"/>
              <a:headEnd/>
              <a:tailEnd/>
            </a:ln>
          </p:spPr>
        </p:pic>
        <p:sp>
          <p:nvSpPr>
            <p:cNvPr id="21" name="TextBox 20"/>
            <p:cNvSpPr txBox="1"/>
            <p:nvPr/>
          </p:nvSpPr>
          <p:spPr>
            <a:xfrm>
              <a:off x="1016000" y="4191000"/>
              <a:ext cx="2971800" cy="1046440"/>
            </a:xfrm>
            <a:prstGeom prst="rect">
              <a:avLst/>
            </a:prstGeom>
            <a:noFill/>
          </p:spPr>
          <p:txBody>
            <a:bodyPr wrap="square" rtlCol="0" anchor="ctr">
              <a:spAutoFit/>
            </a:bodyPr>
            <a:lstStyle/>
            <a:p>
              <a:r>
                <a:rPr lang="en-US" dirty="0" smtClean="0"/>
                <a:t>Se Façade/ Decorator</a:t>
              </a:r>
            </a:p>
          </p:txBody>
        </p:sp>
      </p:gr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931" name="Picture 2"/>
          <p:cNvPicPr>
            <a:picLocks noChangeAspect="1" noChangeArrowheads="1"/>
          </p:cNvPicPr>
          <p:nvPr/>
        </p:nvPicPr>
        <p:blipFill>
          <a:blip r:embed="rId3" cstate="print"/>
          <a:srcRect/>
          <a:stretch>
            <a:fillRect/>
          </a:stretch>
        </p:blipFill>
        <p:spPr bwMode="auto">
          <a:xfrm>
            <a:off x="10871200" y="-228600"/>
            <a:ext cx="2090738" cy="1192213"/>
          </a:xfrm>
          <a:prstGeom prst="rect">
            <a:avLst/>
          </a:prstGeom>
          <a:noFill/>
          <a:ln w="12700">
            <a:noFill/>
            <a:miter lim="800000"/>
            <a:headEnd/>
            <a:tailEnd/>
          </a:ln>
        </p:spPr>
      </p:pic>
      <p:sp>
        <p:nvSpPr>
          <p:cNvPr id="124932" name="Rectangle 3"/>
          <p:cNvSpPr>
            <a:spLocks noGrp="1" noChangeArrowheads="1"/>
          </p:cNvSpPr>
          <p:nvPr>
            <p:ph type="title" idx="4294967295"/>
          </p:nvPr>
        </p:nvSpPr>
        <p:spPr>
          <a:xfrm>
            <a:off x="939799" y="1447800"/>
            <a:ext cx="10582275" cy="7010400"/>
          </a:xfrm>
        </p:spPr>
        <p:txBody>
          <a:bodyPr/>
          <a:lstStyle/>
          <a:p>
            <a:pPr algn="l" eaLnBrk="1" hangingPunct="1"/>
            <a:r>
              <a:rPr lang="en-US" dirty="0" err="1" smtClean="0">
                <a:latin typeface="Century Gothic" pitchFamily="34" charset="0"/>
              </a:rPr>
              <a:t>src</a:t>
            </a:r>
            <a:r>
              <a:rPr lang="en-US" dirty="0" smtClean="0">
                <a:latin typeface="Century Gothic" pitchFamily="34" charset="0"/>
              </a:rPr>
              <a:t> source folder: DRY reusability</a:t>
            </a:r>
            <a:r>
              <a:rPr lang="en-US" b="0" dirty="0" smtClean="0">
                <a:latin typeface="Century Gothic" pitchFamily="34" charset="0"/>
              </a:rPr>
              <a:t/>
            </a:r>
            <a:br>
              <a:rPr lang="en-US" b="0" dirty="0" smtClean="0">
                <a:latin typeface="Century Gothic" pitchFamily="34" charset="0"/>
              </a:rPr>
            </a:br>
            <a:r>
              <a:rPr lang="en-US" b="0" dirty="0" smtClean="0">
                <a:latin typeface="Century Gothic" pitchFamily="34" charset="0"/>
              </a:rPr>
              <a:t/>
            </a:r>
            <a:br>
              <a:rPr lang="en-US" b="0" dirty="0" smtClean="0">
                <a:latin typeface="Century Gothic" pitchFamily="34" charset="0"/>
              </a:rPr>
            </a:br>
            <a:r>
              <a:rPr lang="en-US" b="0" dirty="0" smtClean="0">
                <a:latin typeface="Century Gothic" pitchFamily="34" charset="0"/>
              </a:rPr>
              <a:t/>
            </a:r>
            <a:br>
              <a:rPr lang="en-US" b="0" dirty="0" smtClean="0">
                <a:latin typeface="Century Gothic" pitchFamily="34" charset="0"/>
              </a:rPr>
            </a:br>
            <a:r>
              <a:rPr lang="en-US" b="0" dirty="0" err="1" smtClean="0">
                <a:latin typeface="Century Gothic" pitchFamily="34" charset="0"/>
              </a:rPr>
              <a:t>src</a:t>
            </a:r>
            <a:r>
              <a:rPr lang="en-US" b="0" dirty="0" smtClean="0">
                <a:latin typeface="Century Gothic" pitchFamily="34" charset="0"/>
              </a:rPr>
              <a:t> folder </a:t>
            </a:r>
            <a:r>
              <a:rPr lang="en-US" b="0" dirty="0" smtClean="0">
                <a:latin typeface="Century Gothic" pitchFamily="34" charset="0"/>
              </a:rPr>
              <a:t>(or wherever) contains </a:t>
            </a:r>
            <a:r>
              <a:rPr lang="en-US" b="0" dirty="0" smtClean="0">
                <a:latin typeface="Century Gothic" pitchFamily="34" charset="0"/>
              </a:rPr>
              <a:t>only reusable </a:t>
            </a:r>
            <a:r>
              <a:rPr lang="en-US" dirty="0" smtClean="0">
                <a:latin typeface="Century Gothic" pitchFamily="34" charset="0"/>
              </a:rPr>
              <a:t>domain-specific</a:t>
            </a:r>
            <a:r>
              <a:rPr lang="en-US" b="0" dirty="0" smtClean="0">
                <a:latin typeface="Century Gothic" pitchFamily="34" charset="0"/>
              </a:rPr>
              <a:t> and </a:t>
            </a:r>
            <a:r>
              <a:rPr lang="en-US" dirty="0" smtClean="0">
                <a:latin typeface="Century Gothic" pitchFamily="34" charset="0"/>
              </a:rPr>
              <a:t>domain-independent</a:t>
            </a:r>
            <a:r>
              <a:rPr lang="en-US" b="0" dirty="0" smtClean="0">
                <a:latin typeface="Century Gothic" pitchFamily="34" charset="0"/>
              </a:rPr>
              <a:t> classes. </a:t>
            </a:r>
            <a:br>
              <a:rPr lang="en-US" b="0" dirty="0" smtClean="0">
                <a:latin typeface="Century Gothic" pitchFamily="34" charset="0"/>
              </a:rPr>
            </a:br>
            <a:r>
              <a:rPr lang="en-US" b="0" dirty="0" smtClean="0">
                <a:latin typeface="Century Gothic" pitchFamily="34" charset="0"/>
              </a:rPr>
              <a:t/>
            </a:r>
            <a:br>
              <a:rPr lang="en-US" b="0" dirty="0" smtClean="0">
                <a:latin typeface="Century Gothic" pitchFamily="34" charset="0"/>
              </a:rPr>
            </a:br>
            <a:endParaRPr lang="en-US" i="1" dirty="0" smtClean="0">
              <a:latin typeface="Century Gothic" pitchFamily="34" charset="0"/>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931" name="Picture 2"/>
          <p:cNvPicPr>
            <a:picLocks noChangeAspect="1" noChangeArrowheads="1"/>
          </p:cNvPicPr>
          <p:nvPr/>
        </p:nvPicPr>
        <p:blipFill>
          <a:blip r:embed="rId3" cstate="print"/>
          <a:srcRect/>
          <a:stretch>
            <a:fillRect/>
          </a:stretch>
        </p:blipFill>
        <p:spPr bwMode="auto">
          <a:xfrm>
            <a:off x="10871200" y="-228600"/>
            <a:ext cx="2090738" cy="1192213"/>
          </a:xfrm>
          <a:prstGeom prst="rect">
            <a:avLst/>
          </a:prstGeom>
          <a:noFill/>
          <a:ln w="12700">
            <a:noFill/>
            <a:miter lim="800000"/>
            <a:headEnd/>
            <a:tailEnd/>
          </a:ln>
        </p:spPr>
      </p:pic>
      <p:sp>
        <p:nvSpPr>
          <p:cNvPr id="124932" name="Rectangle 3"/>
          <p:cNvSpPr>
            <a:spLocks noGrp="1" noChangeArrowheads="1"/>
          </p:cNvSpPr>
          <p:nvPr>
            <p:ph type="title" idx="4294967295"/>
          </p:nvPr>
        </p:nvSpPr>
        <p:spPr>
          <a:xfrm>
            <a:off x="939799" y="1447800"/>
            <a:ext cx="10582275" cy="7010400"/>
          </a:xfrm>
        </p:spPr>
        <p:txBody>
          <a:bodyPr/>
          <a:lstStyle/>
          <a:p>
            <a:pPr algn="l" eaLnBrk="1" hangingPunct="1"/>
            <a:r>
              <a:rPr lang="en-US" dirty="0" err="1" smtClean="0">
                <a:latin typeface="Century Gothic" pitchFamily="34" charset="0"/>
              </a:rPr>
              <a:t>src</a:t>
            </a:r>
            <a:r>
              <a:rPr lang="en-US" dirty="0" smtClean="0">
                <a:latin typeface="Century Gothic" pitchFamily="34" charset="0"/>
              </a:rPr>
              <a:t> source folder: DRY </a:t>
            </a:r>
            <a:r>
              <a:rPr lang="en-US" dirty="0" smtClean="0">
                <a:latin typeface="Century Gothic" pitchFamily="34" charset="0"/>
              </a:rPr>
              <a:t>reusability</a:t>
            </a:r>
            <a:r>
              <a:rPr lang="en-US" b="0" dirty="0" smtClean="0">
                <a:latin typeface="Century Gothic" pitchFamily="34" charset="0"/>
              </a:rPr>
              <a:t/>
            </a:r>
            <a:br>
              <a:rPr lang="en-US" b="0" dirty="0" smtClean="0">
                <a:latin typeface="Century Gothic" pitchFamily="34" charset="0"/>
              </a:rPr>
            </a:br>
            <a:r>
              <a:rPr lang="en-US" b="0" dirty="0" smtClean="0">
                <a:latin typeface="Century Gothic" pitchFamily="34" charset="0"/>
              </a:rPr>
              <a:t/>
            </a:r>
            <a:br>
              <a:rPr lang="en-US" b="0" dirty="0" smtClean="0">
                <a:latin typeface="Century Gothic" pitchFamily="34" charset="0"/>
              </a:rPr>
            </a:br>
            <a:r>
              <a:rPr lang="en-US" dirty="0" smtClean="0">
                <a:latin typeface="Century Gothic" pitchFamily="34" charset="0"/>
              </a:rPr>
              <a:t>Domain-specific</a:t>
            </a:r>
            <a:r>
              <a:rPr lang="en-US" b="0" dirty="0" smtClean="0">
                <a:latin typeface="Century Gothic" pitchFamily="34" charset="0"/>
              </a:rPr>
              <a:t> pages, panes, and common components (</a:t>
            </a:r>
            <a:r>
              <a:rPr lang="en-US" b="0" dirty="0" err="1" smtClean="0">
                <a:latin typeface="Century Gothic" pitchFamily="34" charset="0"/>
              </a:rPr>
              <a:t>nav</a:t>
            </a:r>
            <a:r>
              <a:rPr lang="en-US" b="0" dirty="0" smtClean="0">
                <a:latin typeface="Century Gothic" pitchFamily="34" charset="0"/>
              </a:rPr>
              <a:t> menus, etc). </a:t>
            </a:r>
            <a:r>
              <a:rPr lang="en-US" b="0" dirty="0" smtClean="0">
                <a:latin typeface="Century Gothic" pitchFamily="34" charset="0"/>
              </a:rPr>
              <a:t>These use the natural biz/page DSL.</a:t>
            </a:r>
            <a:br>
              <a:rPr lang="en-US" b="0" dirty="0" smtClean="0">
                <a:latin typeface="Century Gothic" pitchFamily="34" charset="0"/>
              </a:rPr>
            </a:br>
            <a:r>
              <a:rPr lang="en-US" b="0" dirty="0" smtClean="0">
                <a:latin typeface="Century Gothic" pitchFamily="34" charset="0"/>
              </a:rPr>
              <a:t/>
            </a:r>
            <a:br>
              <a:rPr lang="en-US" b="0" dirty="0" smtClean="0">
                <a:latin typeface="Century Gothic" pitchFamily="34" charset="0"/>
              </a:rPr>
            </a:br>
            <a:r>
              <a:rPr lang="en-US" b="0" dirty="0" smtClean="0">
                <a:latin typeface="Century Gothic" pitchFamily="34" charset="0"/>
              </a:rPr>
              <a:t/>
            </a:r>
            <a:br>
              <a:rPr lang="en-US" b="0" dirty="0" smtClean="0">
                <a:latin typeface="Century Gothic" pitchFamily="34" charset="0"/>
              </a:rPr>
            </a:br>
            <a:r>
              <a:rPr lang="en-US" dirty="0" smtClean="0">
                <a:latin typeface="Century Gothic" pitchFamily="34" charset="0"/>
              </a:rPr>
              <a:t>Domain-independent</a:t>
            </a:r>
            <a:r>
              <a:rPr lang="en-US" b="0" dirty="0" smtClean="0">
                <a:latin typeface="Century Gothic" pitchFamily="34" charset="0"/>
              </a:rPr>
              <a:t> framework (page elements/controls, Selenium and </a:t>
            </a:r>
            <a:r>
              <a:rPr lang="en-US" b="0" dirty="0" err="1" smtClean="0">
                <a:latin typeface="Century Gothic" pitchFamily="34" charset="0"/>
              </a:rPr>
              <a:t>jQuery</a:t>
            </a:r>
            <a:r>
              <a:rPr lang="en-US" b="0" dirty="0" smtClean="0">
                <a:latin typeface="Century Gothic" pitchFamily="34" charset="0"/>
              </a:rPr>
              <a:t> façade/decorator, locator strategy code)</a:t>
            </a:r>
            <a:endParaRPr lang="en-US" i="1" dirty="0" smtClean="0">
              <a:latin typeface="Century Gothic" pitchFamily="34" charset="0"/>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931" name="Picture 2"/>
          <p:cNvPicPr>
            <a:picLocks noChangeAspect="1" noChangeArrowheads="1"/>
          </p:cNvPicPr>
          <p:nvPr/>
        </p:nvPicPr>
        <p:blipFill>
          <a:blip r:embed="rId3" cstate="print"/>
          <a:srcRect/>
          <a:stretch>
            <a:fillRect/>
          </a:stretch>
        </p:blipFill>
        <p:spPr bwMode="auto">
          <a:xfrm>
            <a:off x="10871200" y="-228600"/>
            <a:ext cx="2090738" cy="1192213"/>
          </a:xfrm>
          <a:prstGeom prst="rect">
            <a:avLst/>
          </a:prstGeom>
          <a:noFill/>
          <a:ln w="12700">
            <a:noFill/>
            <a:miter lim="800000"/>
            <a:headEnd/>
            <a:tailEnd/>
          </a:ln>
        </p:spPr>
      </p:pic>
      <p:sp>
        <p:nvSpPr>
          <p:cNvPr id="124932" name="Rectangle 3"/>
          <p:cNvSpPr>
            <a:spLocks noGrp="1" noChangeArrowheads="1"/>
          </p:cNvSpPr>
          <p:nvPr>
            <p:ph type="title" idx="4294967295"/>
          </p:nvPr>
        </p:nvSpPr>
        <p:spPr>
          <a:xfrm>
            <a:off x="863600" y="1066800"/>
            <a:ext cx="11055350" cy="3087688"/>
          </a:xfrm>
        </p:spPr>
        <p:txBody>
          <a:bodyPr/>
          <a:lstStyle/>
          <a:p>
            <a:pPr eaLnBrk="1" hangingPunct="1"/>
            <a:r>
              <a:rPr lang="en-US" b="0" dirty="0" smtClean="0">
                <a:latin typeface="Century Gothic" pitchFamily="34" charset="0"/>
              </a:rPr>
              <a:t/>
            </a:r>
            <a:br>
              <a:rPr lang="en-US" b="0" dirty="0" smtClean="0">
                <a:latin typeface="Century Gothic" pitchFamily="34" charset="0"/>
              </a:rPr>
            </a:br>
            <a:r>
              <a:rPr lang="en-US" b="0" dirty="0" smtClean="0">
                <a:latin typeface="Century Gothic" pitchFamily="34" charset="0"/>
              </a:rPr>
              <a:t>A DSL-separating principle to </a:t>
            </a:r>
            <a:br>
              <a:rPr lang="en-US" b="0" dirty="0" smtClean="0">
                <a:latin typeface="Century Gothic" pitchFamily="34" charset="0"/>
              </a:rPr>
            </a:br>
            <a:r>
              <a:rPr lang="en-US" b="0" dirty="0" smtClean="0">
                <a:latin typeface="Century Gothic" pitchFamily="34" charset="0"/>
              </a:rPr>
              <a:t>consider for Se testing:</a:t>
            </a:r>
            <a:br>
              <a:rPr lang="en-US" b="0" dirty="0" smtClean="0">
                <a:latin typeface="Century Gothic" pitchFamily="34" charset="0"/>
              </a:rPr>
            </a:br>
            <a:r>
              <a:rPr lang="en-US" b="0" dirty="0" smtClean="0">
                <a:latin typeface="Century Gothic" pitchFamily="34" charset="0"/>
              </a:rPr>
              <a:t> </a:t>
            </a:r>
            <a:br>
              <a:rPr lang="en-US" b="0" dirty="0" smtClean="0">
                <a:latin typeface="Century Gothic" pitchFamily="34" charset="0"/>
              </a:rPr>
            </a:br>
            <a:r>
              <a:rPr lang="en-US" i="1" dirty="0" smtClean="0">
                <a:latin typeface="Century Gothic" pitchFamily="34" charset="0"/>
              </a:rPr>
              <a:t>“Wet”, one-off test code.</a:t>
            </a:r>
          </a:p>
        </p:txBody>
      </p:sp>
      <p:pic>
        <p:nvPicPr>
          <p:cNvPr id="4098" name="Picture 2"/>
          <p:cNvPicPr>
            <a:picLocks noChangeAspect="1" noChangeArrowheads="1"/>
          </p:cNvPicPr>
          <p:nvPr/>
        </p:nvPicPr>
        <p:blipFill>
          <a:blip r:embed="rId4" cstate="print"/>
          <a:srcRect/>
          <a:stretch>
            <a:fillRect/>
          </a:stretch>
        </p:blipFill>
        <p:spPr bwMode="auto">
          <a:xfrm>
            <a:off x="101600" y="4724400"/>
            <a:ext cx="12644691" cy="27432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3"/>
          <p:cNvSpPr>
            <a:spLocks noGrp="1"/>
          </p:cNvSpPr>
          <p:nvPr>
            <p:ph type="title"/>
          </p:nvPr>
        </p:nvSpPr>
        <p:spPr>
          <a:xfrm>
            <a:off x="650875" y="1371600"/>
            <a:ext cx="3108325" cy="533400"/>
          </a:xfrm>
        </p:spPr>
        <p:txBody>
          <a:bodyPr/>
          <a:lstStyle/>
          <a:p>
            <a:pPr eaLnBrk="1" hangingPunct="1"/>
            <a:r>
              <a:rPr lang="en-US" sz="3600" dirty="0" smtClean="0">
                <a:latin typeface="Century Gothic" pitchFamily="34" charset="0"/>
              </a:rPr>
              <a:t>Introduction</a:t>
            </a:r>
            <a:endParaRPr lang="en-US" dirty="0" smtClean="0">
              <a:latin typeface="Century Gothic" pitchFamily="34" charset="0"/>
            </a:endParaRPr>
          </a:p>
        </p:txBody>
      </p:sp>
      <p:sp>
        <p:nvSpPr>
          <p:cNvPr id="7171" name="Content Placeholder 4"/>
          <p:cNvSpPr>
            <a:spLocks noGrp="1"/>
          </p:cNvSpPr>
          <p:nvPr>
            <p:ph idx="1"/>
          </p:nvPr>
        </p:nvSpPr>
        <p:spPr>
          <a:xfrm>
            <a:off x="4064000" y="388938"/>
            <a:ext cx="8289925" cy="8323262"/>
          </a:xfrm>
        </p:spPr>
        <p:txBody>
          <a:bodyPr/>
          <a:lstStyle/>
          <a:p>
            <a:pPr marL="0" indent="0" eaLnBrk="1" hangingPunct="1"/>
            <a:endParaRPr lang="en-US" sz="2800" dirty="0" smtClean="0">
              <a:latin typeface="Century Gothic" pitchFamily="34" charset="0"/>
            </a:endParaRPr>
          </a:p>
          <a:p>
            <a:pPr marL="0" indent="0" eaLnBrk="1" hangingPunct="1"/>
            <a:r>
              <a:rPr lang="en-US" dirty="0" smtClean="0">
                <a:latin typeface="Century Gothic" pitchFamily="34" charset="0"/>
              </a:rPr>
              <a:t>Patrick Wilson-Welsh</a:t>
            </a:r>
          </a:p>
          <a:p>
            <a:pPr marL="0" indent="0" eaLnBrk="1" hangingPunct="1"/>
            <a:r>
              <a:rPr lang="en-US" dirty="0" smtClean="0">
                <a:latin typeface="Century Gothic" pitchFamily="34" charset="0"/>
              </a:rPr>
              <a:t>Senior Consultant</a:t>
            </a:r>
          </a:p>
          <a:p>
            <a:pPr marL="0" indent="0" eaLnBrk="1" hangingPunct="1"/>
            <a:r>
              <a:rPr lang="en-US" dirty="0" smtClean="0">
                <a:latin typeface="Century Gothic" pitchFamily="34" charset="0"/>
              </a:rPr>
              <a:t>Pillar Technology Group</a:t>
            </a:r>
          </a:p>
          <a:p>
            <a:pPr marL="0" indent="0" eaLnBrk="1" hangingPunct="1"/>
            <a:r>
              <a:rPr lang="en-US" dirty="0" smtClean="0">
                <a:latin typeface="Century Gothic" pitchFamily="34" charset="0"/>
                <a:hlinkClick r:id="rId3"/>
              </a:rPr>
              <a:t>http://pillartechnology.com</a:t>
            </a:r>
            <a:endParaRPr lang="en-US" dirty="0" smtClean="0">
              <a:latin typeface="Century Gothic" pitchFamily="34" charset="0"/>
            </a:endParaRPr>
          </a:p>
          <a:p>
            <a:pPr marL="0" indent="0" eaLnBrk="1" hangingPunct="1"/>
            <a:r>
              <a:rPr lang="en-US" dirty="0" smtClean="0">
                <a:latin typeface="Century Gothic" pitchFamily="34" charset="0"/>
                <a:hlinkClick r:id="rId4"/>
              </a:rPr>
              <a:t>pwelsh@pillartechnology.com</a:t>
            </a:r>
            <a:endParaRPr lang="en-US" dirty="0" smtClean="0">
              <a:latin typeface="Century Gothic" pitchFamily="34" charset="0"/>
            </a:endParaRPr>
          </a:p>
          <a:p>
            <a:pPr marL="0" indent="0" eaLnBrk="1" hangingPunct="1"/>
            <a:r>
              <a:rPr lang="en-US" dirty="0" smtClean="0">
                <a:latin typeface="Century Gothic" pitchFamily="34" charset="0"/>
                <a:hlinkClick r:id="rId5"/>
              </a:rPr>
              <a:t>http://patrickwilsonwelsh.com</a:t>
            </a:r>
            <a:endParaRPr lang="en-US" dirty="0" smtClean="0">
              <a:latin typeface="Century Gothic" pitchFamily="34" charset="0"/>
            </a:endParaRPr>
          </a:p>
          <a:p>
            <a:pPr marL="0" indent="0" eaLnBrk="1" hangingPunct="1"/>
            <a:r>
              <a:rPr lang="en-US" dirty="0" smtClean="0">
                <a:latin typeface="Century Gothic" pitchFamily="34" charset="0"/>
                <a:hlinkClick r:id="rId6"/>
              </a:rPr>
              <a:t>http://coderetreat.ning.com/</a:t>
            </a:r>
            <a:r>
              <a:rPr lang="en-US" sz="2800" dirty="0" smtClean="0"/>
              <a:t> </a:t>
            </a:r>
            <a:endParaRPr lang="en-US" dirty="0" smtClean="0">
              <a:latin typeface="Century Gothic" pitchFamily="34" charset="0"/>
            </a:endParaRPr>
          </a:p>
          <a:p>
            <a:pPr marL="0" indent="0" eaLnBrk="1" hangingPunct="1"/>
            <a:endParaRPr lang="en-US" dirty="0" smtClean="0">
              <a:latin typeface="Century Gothic" pitchFamily="34" charset="0"/>
            </a:endParaRPr>
          </a:p>
          <a:p>
            <a:pPr marL="0" indent="0" eaLnBrk="1" hangingPunct="1"/>
            <a:r>
              <a:rPr lang="en-US" dirty="0" smtClean="0">
                <a:latin typeface="Century Gothic" pitchFamily="34" charset="0"/>
              </a:rPr>
              <a:t>mobile: 248 565 6130</a:t>
            </a:r>
          </a:p>
          <a:p>
            <a:pPr marL="0" indent="0" eaLnBrk="1" hangingPunct="1"/>
            <a:r>
              <a:rPr lang="en-US" dirty="0" smtClean="0">
                <a:latin typeface="Century Gothic" pitchFamily="34" charset="0"/>
              </a:rPr>
              <a:t>twitter: </a:t>
            </a:r>
            <a:r>
              <a:rPr lang="en-US" dirty="0" err="1" smtClean="0">
                <a:latin typeface="Century Gothic" pitchFamily="34" charset="0"/>
              </a:rPr>
              <a:t>patrickwelsh</a:t>
            </a:r>
            <a:endParaRPr lang="en-US" dirty="0" smtClean="0">
              <a:latin typeface="Century Gothic" pitchFamily="34" charset="0"/>
            </a:endParaRPr>
          </a:p>
          <a:p>
            <a:pPr marL="0" indent="0" eaLnBrk="1" hangingPunct="1"/>
            <a:r>
              <a:rPr lang="en-US" dirty="0" smtClean="0">
                <a:latin typeface="Century Gothic" pitchFamily="34" charset="0"/>
              </a:rPr>
              <a:t>blog: </a:t>
            </a:r>
            <a:r>
              <a:rPr lang="en-US" dirty="0" smtClean="0">
                <a:latin typeface="Century Gothic" pitchFamily="34" charset="0"/>
              </a:rPr>
              <a:t>patrickwilsonwelsh.com</a:t>
            </a:r>
          </a:p>
          <a:p>
            <a:pPr marL="0" indent="0" eaLnBrk="1" hangingPunct="1"/>
            <a:endParaRPr lang="en-US" dirty="0" smtClean="0">
              <a:latin typeface="Century Gothic" pitchFamily="34" charset="0"/>
            </a:endParaRPr>
          </a:p>
          <a:p>
            <a:pPr marL="0" indent="0" eaLnBrk="1" hangingPunct="1"/>
            <a:r>
              <a:rPr lang="en-US" dirty="0" smtClean="0">
                <a:latin typeface="Century Gothic" pitchFamily="34" charset="0"/>
                <a:hlinkClick r:id="rId7"/>
              </a:rPr>
              <a:t>https://</a:t>
            </a:r>
            <a:r>
              <a:rPr lang="en-US" dirty="0" smtClean="0">
                <a:latin typeface="Century Gothic" pitchFamily="34" charset="0"/>
                <a:hlinkClick r:id="rId7"/>
              </a:rPr>
              <a:t>github.com/PillarTechnology/SeleniumPatterns</a:t>
            </a:r>
            <a:r>
              <a:rPr lang="en-US" dirty="0" smtClean="0">
                <a:latin typeface="Century Gothic" pitchFamily="34" charset="0"/>
              </a:rPr>
              <a:t> </a:t>
            </a:r>
            <a:endParaRPr lang="en-US" dirty="0" smtClean="0">
              <a:latin typeface="Century Gothic" pitchFamily="34" charset="0"/>
            </a:endParaRPr>
          </a:p>
          <a:p>
            <a:pPr marL="0" indent="0" eaLnBrk="1" hangingPunct="1"/>
            <a:endParaRPr lang="en-US" sz="2400" dirty="0" smtClean="0">
              <a:latin typeface="Century Gothic" pitchFamily="34" charset="0"/>
            </a:endParaRPr>
          </a:p>
          <a:p>
            <a:pPr marL="0" indent="0" eaLnBrk="1" hangingPunct="1"/>
            <a:endParaRPr lang="en-US" sz="3100" dirty="0" smtClean="0">
              <a:latin typeface="Century Gothic" pitchFamily="34" charset="0"/>
            </a:endParaRPr>
          </a:p>
          <a:p>
            <a:pPr marL="0" indent="0" eaLnBrk="1" hangingPunct="1"/>
            <a:endParaRPr lang="en-US" sz="3100" dirty="0" smtClean="0">
              <a:latin typeface="Century Gothic" pitchFamily="34" charset="0"/>
            </a:endParaRPr>
          </a:p>
        </p:txBody>
      </p:sp>
      <p:pic>
        <p:nvPicPr>
          <p:cNvPr id="7" name="Picture 2"/>
          <p:cNvPicPr>
            <a:picLocks noChangeAspect="1" noChangeArrowheads="1"/>
          </p:cNvPicPr>
          <p:nvPr/>
        </p:nvPicPr>
        <p:blipFill>
          <a:blip r:embed="rId8" cstate="print"/>
          <a:srcRect/>
          <a:stretch>
            <a:fillRect/>
          </a:stretch>
        </p:blipFill>
        <p:spPr bwMode="auto">
          <a:xfrm>
            <a:off x="10871200" y="-228600"/>
            <a:ext cx="2090738" cy="1192213"/>
          </a:xfrm>
          <a:prstGeom prst="rect">
            <a:avLst/>
          </a:prstGeom>
          <a:noFill/>
          <a:ln w="12700">
            <a:noFill/>
            <a:miter lim="800000"/>
            <a:headEnd/>
            <a:tailEnd/>
          </a:ln>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931" name="Picture 2"/>
          <p:cNvPicPr>
            <a:picLocks noChangeAspect="1" noChangeArrowheads="1"/>
          </p:cNvPicPr>
          <p:nvPr/>
        </p:nvPicPr>
        <p:blipFill>
          <a:blip r:embed="rId3" cstate="print"/>
          <a:srcRect/>
          <a:stretch>
            <a:fillRect/>
          </a:stretch>
        </p:blipFill>
        <p:spPr bwMode="auto">
          <a:xfrm>
            <a:off x="10871200" y="-228600"/>
            <a:ext cx="2090738" cy="1192213"/>
          </a:xfrm>
          <a:prstGeom prst="rect">
            <a:avLst/>
          </a:prstGeom>
          <a:noFill/>
          <a:ln w="12700">
            <a:noFill/>
            <a:miter lim="800000"/>
            <a:headEnd/>
            <a:tailEnd/>
          </a:ln>
        </p:spPr>
      </p:pic>
      <p:sp>
        <p:nvSpPr>
          <p:cNvPr id="124932" name="Rectangle 3"/>
          <p:cNvSpPr>
            <a:spLocks noGrp="1" noChangeArrowheads="1"/>
          </p:cNvSpPr>
          <p:nvPr>
            <p:ph type="title" idx="4294967295"/>
          </p:nvPr>
        </p:nvSpPr>
        <p:spPr>
          <a:xfrm>
            <a:off x="939799" y="1447800"/>
            <a:ext cx="10972801" cy="7010400"/>
          </a:xfrm>
        </p:spPr>
        <p:txBody>
          <a:bodyPr/>
          <a:lstStyle/>
          <a:p>
            <a:pPr algn="l" eaLnBrk="1" hangingPunct="1"/>
            <a:r>
              <a:rPr lang="en-US" dirty="0" smtClean="0">
                <a:latin typeface="Century Gothic" pitchFamily="34" charset="0"/>
              </a:rPr>
              <a:t>test source folder: one-off, wet test code</a:t>
            </a:r>
            <a:br>
              <a:rPr lang="en-US" dirty="0" smtClean="0">
                <a:latin typeface="Century Gothic" pitchFamily="34" charset="0"/>
              </a:rPr>
            </a:br>
            <a:r>
              <a:rPr lang="en-US" dirty="0" smtClean="0">
                <a:latin typeface="Century Gothic" pitchFamily="34" charset="0"/>
              </a:rPr>
              <a:t>DSL: Page Flow as Business Domain</a:t>
            </a:r>
            <a:r>
              <a:rPr lang="en-US" b="0" dirty="0" smtClean="0">
                <a:latin typeface="Century Gothic" pitchFamily="34" charset="0"/>
              </a:rPr>
              <a:t/>
            </a:r>
            <a:br>
              <a:rPr lang="en-US" b="0" dirty="0" smtClean="0">
                <a:latin typeface="Century Gothic" pitchFamily="34" charset="0"/>
              </a:rPr>
            </a:br>
            <a:r>
              <a:rPr lang="en-US" b="0" dirty="0" smtClean="0">
                <a:latin typeface="Century Gothic" pitchFamily="34" charset="0"/>
              </a:rPr>
              <a:t/>
            </a:r>
            <a:br>
              <a:rPr lang="en-US" b="0" dirty="0" smtClean="0">
                <a:latin typeface="Century Gothic" pitchFamily="34" charset="0"/>
              </a:rPr>
            </a:br>
            <a:r>
              <a:rPr lang="en-US" b="0" dirty="0" smtClean="0">
                <a:latin typeface="Century Gothic" pitchFamily="34" charset="0"/>
              </a:rPr>
              <a:t>test folder contains behaviorally-organized test scenarios. Nearly all of them happy paths. </a:t>
            </a:r>
            <a:br>
              <a:rPr lang="en-US" b="0" dirty="0" smtClean="0">
                <a:latin typeface="Century Gothic" pitchFamily="34" charset="0"/>
              </a:rPr>
            </a:br>
            <a:r>
              <a:rPr lang="en-US" b="0" dirty="0" smtClean="0">
                <a:latin typeface="Century Gothic" pitchFamily="34" charset="0"/>
              </a:rPr>
              <a:t/>
            </a:r>
            <a:br>
              <a:rPr lang="en-US" b="0" dirty="0" smtClean="0">
                <a:latin typeface="Century Gothic" pitchFamily="34" charset="0"/>
              </a:rPr>
            </a:br>
            <a:r>
              <a:rPr lang="en-US" b="0" dirty="0" smtClean="0">
                <a:latin typeface="Century Gothic" pitchFamily="34" charset="0"/>
              </a:rPr>
              <a:t>Test scenarios for page flow manipulation and state verification can include quite a bit of duplication. If you prefer, extract private helper methods like “</a:t>
            </a:r>
            <a:r>
              <a:rPr lang="en-US" b="0" dirty="0" err="1" smtClean="0">
                <a:latin typeface="Century Gothic" pitchFamily="34" charset="0"/>
              </a:rPr>
              <a:t>loginAndNavigateToSuchAndSuchPage</a:t>
            </a:r>
            <a:r>
              <a:rPr lang="en-US" b="0" dirty="0" smtClean="0">
                <a:latin typeface="Century Gothic" pitchFamily="34" charset="0"/>
              </a:rPr>
              <a:t>()”</a:t>
            </a:r>
            <a:endParaRPr lang="en-US" i="1" dirty="0" smtClean="0">
              <a:latin typeface="Century Gothic" pitchFamily="34" charset="0"/>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931" name="Picture 2"/>
          <p:cNvPicPr>
            <a:picLocks noChangeAspect="1" noChangeArrowheads="1"/>
          </p:cNvPicPr>
          <p:nvPr/>
        </p:nvPicPr>
        <p:blipFill>
          <a:blip r:embed="rId3" cstate="print"/>
          <a:srcRect/>
          <a:stretch>
            <a:fillRect/>
          </a:stretch>
        </p:blipFill>
        <p:spPr bwMode="auto">
          <a:xfrm>
            <a:off x="10871200" y="-228600"/>
            <a:ext cx="2090738" cy="1192213"/>
          </a:xfrm>
          <a:prstGeom prst="rect">
            <a:avLst/>
          </a:prstGeom>
          <a:noFill/>
          <a:ln w="12700">
            <a:noFill/>
            <a:miter lim="800000"/>
            <a:headEnd/>
            <a:tailEnd/>
          </a:ln>
        </p:spPr>
      </p:pic>
      <p:sp>
        <p:nvSpPr>
          <p:cNvPr id="124932" name="Rectangle 3"/>
          <p:cNvSpPr>
            <a:spLocks noGrp="1" noChangeArrowheads="1"/>
          </p:cNvSpPr>
          <p:nvPr>
            <p:ph type="title" idx="4294967295"/>
          </p:nvPr>
        </p:nvSpPr>
        <p:spPr>
          <a:xfrm>
            <a:off x="863600" y="2667000"/>
            <a:ext cx="11055350" cy="3087688"/>
          </a:xfrm>
        </p:spPr>
        <p:txBody>
          <a:bodyPr/>
          <a:lstStyle/>
          <a:p>
            <a:pPr eaLnBrk="1" hangingPunct="1"/>
            <a:r>
              <a:rPr lang="en-US" b="0" dirty="0" smtClean="0">
                <a:latin typeface="Century Gothic" pitchFamily="34" charset="0"/>
              </a:rPr>
              <a:t/>
            </a:r>
            <a:br>
              <a:rPr lang="en-US" b="0" dirty="0" smtClean="0">
                <a:latin typeface="Century Gothic" pitchFamily="34" charset="0"/>
              </a:rPr>
            </a:br>
            <a:r>
              <a:rPr lang="en-US" sz="4800" b="0" dirty="0" smtClean="0">
                <a:latin typeface="Century Gothic" pitchFamily="34" charset="0"/>
              </a:rPr>
              <a:t>Specific patterns in the </a:t>
            </a:r>
            <a:br>
              <a:rPr lang="en-US" sz="4800" b="0" dirty="0" smtClean="0">
                <a:latin typeface="Century Gothic" pitchFamily="34" charset="0"/>
              </a:rPr>
            </a:br>
            <a:r>
              <a:rPr lang="en-US" sz="4800" b="0" dirty="0" smtClean="0">
                <a:latin typeface="Century Gothic" pitchFamily="34" charset="0"/>
              </a:rPr>
              <a:t>selenium-</a:t>
            </a:r>
            <a:r>
              <a:rPr lang="en-US" sz="4800" b="0" dirty="0" err="1" smtClean="0">
                <a:latin typeface="Century Gothic" pitchFamily="34" charset="0"/>
              </a:rPr>
              <a:t>rc</a:t>
            </a:r>
            <a:r>
              <a:rPr lang="en-US" sz="4800" b="0" dirty="0" smtClean="0">
                <a:latin typeface="Century Gothic" pitchFamily="34" charset="0"/>
              </a:rPr>
              <a:t>-patterns eclipse project</a:t>
            </a:r>
            <a:r>
              <a:rPr lang="en-US" b="0" dirty="0" smtClean="0">
                <a:latin typeface="Century Gothic" pitchFamily="34" charset="0"/>
              </a:rPr>
              <a:t>. </a:t>
            </a:r>
            <a:endParaRPr lang="en-US" i="1" dirty="0" smtClean="0">
              <a:latin typeface="Century Gothic" pitchFamily="34" charset="0"/>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931" name="Picture 2"/>
          <p:cNvPicPr>
            <a:picLocks noChangeAspect="1" noChangeArrowheads="1"/>
          </p:cNvPicPr>
          <p:nvPr/>
        </p:nvPicPr>
        <p:blipFill>
          <a:blip r:embed="rId3" cstate="print"/>
          <a:srcRect/>
          <a:stretch>
            <a:fillRect/>
          </a:stretch>
        </p:blipFill>
        <p:spPr bwMode="auto">
          <a:xfrm>
            <a:off x="10871200" y="-228600"/>
            <a:ext cx="2090738" cy="1192213"/>
          </a:xfrm>
          <a:prstGeom prst="rect">
            <a:avLst/>
          </a:prstGeom>
          <a:noFill/>
          <a:ln w="12700">
            <a:noFill/>
            <a:miter lim="800000"/>
            <a:headEnd/>
            <a:tailEnd/>
          </a:ln>
        </p:spPr>
      </p:pic>
      <p:sp>
        <p:nvSpPr>
          <p:cNvPr id="6" name="TextBox 5"/>
          <p:cNvSpPr txBox="1"/>
          <p:nvPr/>
        </p:nvSpPr>
        <p:spPr>
          <a:xfrm>
            <a:off x="330200" y="914400"/>
            <a:ext cx="12344400" cy="4401205"/>
          </a:xfrm>
          <a:prstGeom prst="rect">
            <a:avLst/>
          </a:prstGeom>
          <a:noFill/>
        </p:spPr>
        <p:txBody>
          <a:bodyPr wrap="square" rtlCol="0">
            <a:spAutoFit/>
          </a:bodyPr>
          <a:lstStyle/>
          <a:p>
            <a:pPr algn="l"/>
            <a:r>
              <a:rPr lang="en-US" sz="4000" b="1" dirty="0" smtClean="0">
                <a:latin typeface="Century Gothic" pitchFamily="34" charset="0"/>
              </a:rPr>
              <a:t>Pattern: Reusable Element Objects Framework</a:t>
            </a:r>
          </a:p>
          <a:p>
            <a:pPr algn="l"/>
            <a:endParaRPr lang="en-US" sz="4000" dirty="0" smtClean="0"/>
          </a:p>
          <a:p>
            <a:pPr algn="l">
              <a:buFont typeface="Arial" charset="0"/>
              <a:buChar char="•"/>
            </a:pPr>
            <a:r>
              <a:rPr lang="en-US" sz="4000" dirty="0" smtClean="0"/>
              <a:t> </a:t>
            </a:r>
            <a:r>
              <a:rPr lang="en-US" sz="4000" dirty="0" smtClean="0">
                <a:latin typeface="Century Gothic" pitchFamily="34" charset="0"/>
              </a:rPr>
              <a:t>Different kinds of page elements get matching classes; all extend </a:t>
            </a:r>
            <a:r>
              <a:rPr lang="en-US" sz="4000" dirty="0" err="1" smtClean="0">
                <a:latin typeface="Century Gothic" pitchFamily="34" charset="0"/>
              </a:rPr>
              <a:t>BaseElement</a:t>
            </a:r>
            <a:r>
              <a:rPr lang="en-US" sz="4000" dirty="0" smtClean="0"/>
              <a:t>.  </a:t>
            </a:r>
          </a:p>
          <a:p>
            <a:pPr algn="l">
              <a:buFont typeface="Arial" charset="0"/>
              <a:buChar char="•"/>
            </a:pPr>
            <a:endParaRPr lang="en-US" sz="4000" dirty="0" smtClean="0"/>
          </a:p>
          <a:p>
            <a:pPr algn="l">
              <a:buFont typeface="Arial" charset="0"/>
              <a:buChar char="•"/>
            </a:pPr>
            <a:r>
              <a:rPr lang="en-US" sz="4000" dirty="0" smtClean="0"/>
              <a:t> All are completely generic; unrelated to biz domain.</a:t>
            </a:r>
          </a:p>
          <a:p>
            <a:pPr algn="l"/>
            <a:endParaRPr lang="en-US" sz="4000" dirty="0" smtClean="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931" name="Picture 2"/>
          <p:cNvPicPr>
            <a:picLocks noChangeAspect="1" noChangeArrowheads="1"/>
          </p:cNvPicPr>
          <p:nvPr/>
        </p:nvPicPr>
        <p:blipFill>
          <a:blip r:embed="rId3" cstate="print"/>
          <a:srcRect/>
          <a:stretch>
            <a:fillRect/>
          </a:stretch>
        </p:blipFill>
        <p:spPr bwMode="auto">
          <a:xfrm>
            <a:off x="10871200" y="-228600"/>
            <a:ext cx="2090738" cy="1192213"/>
          </a:xfrm>
          <a:prstGeom prst="rect">
            <a:avLst/>
          </a:prstGeom>
          <a:noFill/>
          <a:ln w="12700">
            <a:noFill/>
            <a:miter lim="800000"/>
            <a:headEnd/>
            <a:tailEnd/>
          </a:ln>
        </p:spPr>
      </p:pic>
      <p:sp>
        <p:nvSpPr>
          <p:cNvPr id="6" name="TextBox 5"/>
          <p:cNvSpPr txBox="1"/>
          <p:nvPr/>
        </p:nvSpPr>
        <p:spPr>
          <a:xfrm>
            <a:off x="330200" y="914400"/>
            <a:ext cx="12344400" cy="6863417"/>
          </a:xfrm>
          <a:prstGeom prst="rect">
            <a:avLst/>
          </a:prstGeom>
          <a:noFill/>
        </p:spPr>
        <p:txBody>
          <a:bodyPr wrap="square" rtlCol="0">
            <a:spAutoFit/>
          </a:bodyPr>
          <a:lstStyle/>
          <a:p>
            <a:pPr algn="l"/>
            <a:r>
              <a:rPr lang="en-US" sz="4000" b="1" dirty="0" smtClean="0">
                <a:latin typeface="Century Gothic" pitchFamily="34" charset="0"/>
              </a:rPr>
              <a:t>Pattern: Reusable Selenium Singleton Facade</a:t>
            </a:r>
          </a:p>
          <a:p>
            <a:pPr algn="l"/>
            <a:endParaRPr lang="en-US" sz="4000" dirty="0" smtClean="0"/>
          </a:p>
          <a:p>
            <a:pPr algn="l">
              <a:buFont typeface="Arial" charset="0"/>
              <a:buChar char="•"/>
            </a:pPr>
            <a:r>
              <a:rPr lang="en-US" sz="4000" dirty="0" smtClean="0"/>
              <a:t> </a:t>
            </a:r>
            <a:r>
              <a:rPr lang="en-US" sz="4000" dirty="0" smtClean="0">
                <a:latin typeface="Century Gothic" pitchFamily="34" charset="0"/>
              </a:rPr>
              <a:t>All access to </a:t>
            </a:r>
            <a:r>
              <a:rPr lang="en-US" sz="4000" dirty="0" err="1" smtClean="0">
                <a:latin typeface="Century Gothic" pitchFamily="34" charset="0"/>
              </a:rPr>
              <a:t>DefaultSelenium</a:t>
            </a:r>
            <a:r>
              <a:rPr lang="en-US" sz="4000" dirty="0" smtClean="0">
                <a:latin typeface="Century Gothic" pitchFamily="34" charset="0"/>
              </a:rPr>
              <a:t> and </a:t>
            </a:r>
            <a:r>
              <a:rPr lang="en-US" sz="4000" dirty="0" err="1" smtClean="0">
                <a:latin typeface="Century Gothic" pitchFamily="34" charset="0"/>
              </a:rPr>
              <a:t>SeleniumServer</a:t>
            </a:r>
            <a:r>
              <a:rPr lang="en-US" sz="4000" dirty="0" smtClean="0">
                <a:latin typeface="Century Gothic" pitchFamily="34" charset="0"/>
              </a:rPr>
              <a:t> (Jetty </a:t>
            </a:r>
            <a:r>
              <a:rPr lang="en-US" sz="4000" dirty="0" smtClean="0">
                <a:latin typeface="Century Gothic" pitchFamily="34" charset="0"/>
              </a:rPr>
              <a:t>HTTP proxy</a:t>
            </a:r>
            <a:r>
              <a:rPr lang="en-US" sz="4000" dirty="0" smtClean="0">
                <a:latin typeface="Century Gothic" pitchFamily="34" charset="0"/>
              </a:rPr>
              <a:t>) are outside test code</a:t>
            </a:r>
            <a:r>
              <a:rPr lang="en-US" sz="4000" dirty="0" smtClean="0"/>
              <a:t>.</a:t>
            </a:r>
          </a:p>
          <a:p>
            <a:pPr algn="l">
              <a:buFont typeface="Arial" charset="0"/>
              <a:buChar char="•"/>
            </a:pPr>
            <a:endParaRPr lang="en-US" sz="4000" dirty="0" smtClean="0"/>
          </a:p>
          <a:p>
            <a:pPr algn="l">
              <a:buFont typeface="Arial" charset="0"/>
              <a:buChar char="•"/>
            </a:pPr>
            <a:r>
              <a:rPr lang="en-US" sz="4000" dirty="0" smtClean="0"/>
              <a:t> </a:t>
            </a:r>
            <a:r>
              <a:rPr lang="en-US" sz="4000" dirty="0" smtClean="0">
                <a:latin typeface="Century Gothic" pitchFamily="34" charset="0"/>
              </a:rPr>
              <a:t>All access to them is via singleton inside façade</a:t>
            </a:r>
          </a:p>
          <a:p>
            <a:pPr algn="l">
              <a:buFont typeface="Arial" charset="0"/>
              <a:buChar char="•"/>
            </a:pPr>
            <a:endParaRPr lang="en-US" sz="4000" dirty="0" smtClean="0">
              <a:latin typeface="Century Gothic" pitchFamily="34" charset="0"/>
            </a:endParaRPr>
          </a:p>
          <a:p>
            <a:pPr algn="l">
              <a:buFont typeface="Arial" charset="0"/>
              <a:buChar char="•"/>
            </a:pPr>
            <a:r>
              <a:rPr lang="en-US" sz="4000" dirty="0" smtClean="0">
                <a:latin typeface="Century Gothic" pitchFamily="34" charset="0"/>
              </a:rPr>
              <a:t> Façade decorates </a:t>
            </a:r>
            <a:r>
              <a:rPr lang="en-US" sz="4000" dirty="0" err="1" smtClean="0">
                <a:latin typeface="Century Gothic" pitchFamily="34" charset="0"/>
              </a:rPr>
              <a:t>DefaultSelenium</a:t>
            </a:r>
            <a:r>
              <a:rPr lang="en-US" sz="4000" dirty="0" smtClean="0">
                <a:latin typeface="Century Gothic" pitchFamily="34" charset="0"/>
              </a:rPr>
              <a:t> with other cool stuff you need</a:t>
            </a:r>
          </a:p>
          <a:p>
            <a:pPr algn="l"/>
            <a:endParaRPr lang="en-US" sz="4000" dirty="0" smtClean="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931" name="Picture 2"/>
          <p:cNvPicPr>
            <a:picLocks noChangeAspect="1" noChangeArrowheads="1"/>
          </p:cNvPicPr>
          <p:nvPr/>
        </p:nvPicPr>
        <p:blipFill>
          <a:blip r:embed="rId3" cstate="print"/>
          <a:srcRect/>
          <a:stretch>
            <a:fillRect/>
          </a:stretch>
        </p:blipFill>
        <p:spPr bwMode="auto">
          <a:xfrm>
            <a:off x="10871200" y="-228600"/>
            <a:ext cx="2090738" cy="1192213"/>
          </a:xfrm>
          <a:prstGeom prst="rect">
            <a:avLst/>
          </a:prstGeom>
          <a:noFill/>
          <a:ln w="12700">
            <a:noFill/>
            <a:miter lim="800000"/>
            <a:headEnd/>
            <a:tailEnd/>
          </a:ln>
        </p:spPr>
      </p:pic>
      <p:sp>
        <p:nvSpPr>
          <p:cNvPr id="6" name="TextBox 5"/>
          <p:cNvSpPr txBox="1"/>
          <p:nvPr/>
        </p:nvSpPr>
        <p:spPr>
          <a:xfrm>
            <a:off x="330200" y="914400"/>
            <a:ext cx="12344400" cy="1938992"/>
          </a:xfrm>
          <a:prstGeom prst="rect">
            <a:avLst/>
          </a:prstGeom>
          <a:noFill/>
        </p:spPr>
        <p:txBody>
          <a:bodyPr wrap="square" rtlCol="0">
            <a:spAutoFit/>
          </a:bodyPr>
          <a:lstStyle/>
          <a:p>
            <a:pPr algn="l"/>
            <a:r>
              <a:rPr lang="en-US" sz="4000" b="1" dirty="0" smtClean="0">
                <a:latin typeface="Century Gothic" pitchFamily="34" charset="0"/>
              </a:rPr>
              <a:t>Pattern: Self-Verifying </a:t>
            </a:r>
            <a:r>
              <a:rPr lang="en-US" sz="4000" b="1" i="1" dirty="0" smtClean="0">
                <a:latin typeface="Century Gothic" pitchFamily="34" charset="0"/>
              </a:rPr>
              <a:t>Page </a:t>
            </a:r>
            <a:r>
              <a:rPr lang="en-US" sz="4000" b="1" i="1" dirty="0" smtClean="0">
                <a:latin typeface="Century Gothic" pitchFamily="34" charset="0"/>
              </a:rPr>
              <a:t>Objects</a:t>
            </a:r>
            <a:r>
              <a:rPr lang="en-US" sz="4000" b="1" dirty="0" smtClean="0">
                <a:latin typeface="Century Gothic" pitchFamily="34" charset="0"/>
              </a:rPr>
              <a:t>: they Know When They Have Arrived</a:t>
            </a:r>
            <a:endParaRPr lang="en-US" sz="4000" b="1" dirty="0" smtClean="0">
              <a:latin typeface="Century Gothic" pitchFamily="34" charset="0"/>
            </a:endParaRPr>
          </a:p>
          <a:p>
            <a:pPr algn="l"/>
            <a:endParaRPr lang="en-US" sz="4000" dirty="0" smtClean="0"/>
          </a:p>
        </p:txBody>
      </p:sp>
      <p:pic>
        <p:nvPicPr>
          <p:cNvPr id="74754" name="Picture 2" descr="http://www.carbuyersnotebook.com/wp-content/uploads/2009/02/mercedes-gps.jpg"/>
          <p:cNvPicPr>
            <a:picLocks noChangeAspect="1" noChangeArrowheads="1"/>
          </p:cNvPicPr>
          <p:nvPr/>
        </p:nvPicPr>
        <p:blipFill>
          <a:blip r:embed="rId4" cstate="print"/>
          <a:srcRect/>
          <a:stretch>
            <a:fillRect/>
          </a:stretch>
        </p:blipFill>
        <p:spPr bwMode="auto">
          <a:xfrm>
            <a:off x="2844800" y="2633133"/>
            <a:ext cx="6096000" cy="6434667"/>
          </a:xfrm>
          <a:prstGeom prst="rect">
            <a:avLst/>
          </a:prstGeom>
          <a:noFill/>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931" name="Picture 2"/>
          <p:cNvPicPr>
            <a:picLocks noChangeAspect="1" noChangeArrowheads="1"/>
          </p:cNvPicPr>
          <p:nvPr/>
        </p:nvPicPr>
        <p:blipFill>
          <a:blip r:embed="rId3" cstate="print"/>
          <a:srcRect/>
          <a:stretch>
            <a:fillRect/>
          </a:stretch>
        </p:blipFill>
        <p:spPr bwMode="auto">
          <a:xfrm>
            <a:off x="10871200" y="-228600"/>
            <a:ext cx="2090738" cy="1192213"/>
          </a:xfrm>
          <a:prstGeom prst="rect">
            <a:avLst/>
          </a:prstGeom>
          <a:noFill/>
          <a:ln w="12700">
            <a:noFill/>
            <a:miter lim="800000"/>
            <a:headEnd/>
            <a:tailEnd/>
          </a:ln>
        </p:spPr>
      </p:pic>
      <p:sp>
        <p:nvSpPr>
          <p:cNvPr id="6" name="TextBox 5"/>
          <p:cNvSpPr txBox="1"/>
          <p:nvPr/>
        </p:nvSpPr>
        <p:spPr>
          <a:xfrm>
            <a:off x="330200" y="914400"/>
            <a:ext cx="12344400" cy="6247864"/>
          </a:xfrm>
          <a:prstGeom prst="rect">
            <a:avLst/>
          </a:prstGeom>
          <a:noFill/>
        </p:spPr>
        <p:txBody>
          <a:bodyPr wrap="square" rtlCol="0">
            <a:spAutoFit/>
          </a:bodyPr>
          <a:lstStyle/>
          <a:p>
            <a:pPr algn="l"/>
            <a:r>
              <a:rPr lang="en-US" sz="4000" b="1" dirty="0" smtClean="0">
                <a:latin typeface="Century Gothic" pitchFamily="34" charset="0"/>
              </a:rPr>
              <a:t>Pattern: Self-Verifying Page Objects</a:t>
            </a:r>
          </a:p>
          <a:p>
            <a:pPr algn="l"/>
            <a:endParaRPr lang="en-US" sz="4000" dirty="0" smtClean="0"/>
          </a:p>
          <a:p>
            <a:pPr algn="l">
              <a:buFont typeface="Arial" charset="0"/>
              <a:buChar char="•"/>
            </a:pPr>
            <a:r>
              <a:rPr lang="en-US" sz="4000" dirty="0" smtClean="0"/>
              <a:t> Biz-domain-specific classes wrap the behavior of specific pages in your app, in page-specific ways.</a:t>
            </a:r>
          </a:p>
          <a:p>
            <a:pPr algn="l">
              <a:buFont typeface="Arial" charset="0"/>
              <a:buChar char="•"/>
            </a:pPr>
            <a:endParaRPr lang="en-US" sz="4000" dirty="0" smtClean="0"/>
          </a:p>
          <a:p>
            <a:pPr algn="l">
              <a:buFont typeface="Arial" charset="0"/>
              <a:buChar char="•"/>
            </a:pPr>
            <a:r>
              <a:rPr lang="en-US" sz="4000" dirty="0" smtClean="0"/>
              <a:t> When you navigate to a page by clicking on a link, the matching page object gets launched, and waits until it is fully loaded by that object’s definition (a </a:t>
            </a:r>
            <a:r>
              <a:rPr lang="en-US" sz="4000" dirty="0" err="1" smtClean="0"/>
              <a:t>css</a:t>
            </a:r>
            <a:r>
              <a:rPr lang="en-US" sz="4000" dirty="0" smtClean="0"/>
              <a:t> element selector).  </a:t>
            </a:r>
          </a:p>
          <a:p>
            <a:pPr algn="l"/>
            <a:endParaRPr lang="en-US" sz="4000" dirty="0" smtClean="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931" name="Picture 2"/>
          <p:cNvPicPr>
            <a:picLocks noChangeAspect="1" noChangeArrowheads="1"/>
          </p:cNvPicPr>
          <p:nvPr/>
        </p:nvPicPr>
        <p:blipFill>
          <a:blip r:embed="rId3" cstate="print"/>
          <a:srcRect/>
          <a:stretch>
            <a:fillRect/>
          </a:stretch>
        </p:blipFill>
        <p:spPr bwMode="auto">
          <a:xfrm>
            <a:off x="10871200" y="-228600"/>
            <a:ext cx="2090738" cy="1192213"/>
          </a:xfrm>
          <a:prstGeom prst="rect">
            <a:avLst/>
          </a:prstGeom>
          <a:noFill/>
          <a:ln w="12700">
            <a:noFill/>
            <a:miter lim="800000"/>
            <a:headEnd/>
            <a:tailEnd/>
          </a:ln>
        </p:spPr>
      </p:pic>
      <p:sp>
        <p:nvSpPr>
          <p:cNvPr id="6" name="TextBox 5"/>
          <p:cNvSpPr txBox="1"/>
          <p:nvPr/>
        </p:nvSpPr>
        <p:spPr>
          <a:xfrm>
            <a:off x="330200" y="914400"/>
            <a:ext cx="12344400" cy="707886"/>
          </a:xfrm>
          <a:prstGeom prst="rect">
            <a:avLst/>
          </a:prstGeom>
          <a:noFill/>
        </p:spPr>
        <p:txBody>
          <a:bodyPr wrap="square" rtlCol="0">
            <a:spAutoFit/>
          </a:bodyPr>
          <a:lstStyle/>
          <a:p>
            <a:pPr algn="l"/>
            <a:r>
              <a:rPr lang="en-US" sz="4000" b="1" dirty="0" smtClean="0">
                <a:latin typeface="Century Gothic" pitchFamily="34" charset="0"/>
              </a:rPr>
              <a:t>Pattern: </a:t>
            </a:r>
            <a:r>
              <a:rPr lang="en-US" sz="4000" b="1" dirty="0" smtClean="0">
                <a:latin typeface="Century Gothic" pitchFamily="34" charset="0"/>
              </a:rPr>
              <a:t>Encapsulated Link Semantics</a:t>
            </a:r>
            <a:endParaRPr lang="en-US" sz="4000" b="1" dirty="0" smtClean="0">
              <a:latin typeface="Century Gothic" pitchFamily="34" charset="0"/>
            </a:endParaRPr>
          </a:p>
        </p:txBody>
      </p:sp>
      <p:pic>
        <p:nvPicPr>
          <p:cNvPr id="72708" name="Picture 4" descr="http://hobbyhorsepreschool.co.uk/wp-content/uploads/frugal/ist2_10023394-happy-children-holding-hands-playing-outside-spring-summer-nature-cartoon.jpg"/>
          <p:cNvPicPr>
            <a:picLocks noChangeAspect="1" noChangeArrowheads="1"/>
          </p:cNvPicPr>
          <p:nvPr/>
        </p:nvPicPr>
        <p:blipFill>
          <a:blip r:embed="rId4" cstate="print"/>
          <a:srcRect/>
          <a:stretch>
            <a:fillRect/>
          </a:stretch>
        </p:blipFill>
        <p:spPr bwMode="auto">
          <a:xfrm>
            <a:off x="863600" y="2057400"/>
            <a:ext cx="11208774" cy="6400800"/>
          </a:xfrm>
          <a:prstGeom prst="rect">
            <a:avLst/>
          </a:prstGeom>
          <a:noFill/>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931" name="Picture 2"/>
          <p:cNvPicPr>
            <a:picLocks noChangeAspect="1" noChangeArrowheads="1"/>
          </p:cNvPicPr>
          <p:nvPr/>
        </p:nvPicPr>
        <p:blipFill>
          <a:blip r:embed="rId3" cstate="print"/>
          <a:srcRect/>
          <a:stretch>
            <a:fillRect/>
          </a:stretch>
        </p:blipFill>
        <p:spPr bwMode="auto">
          <a:xfrm>
            <a:off x="10871200" y="-228600"/>
            <a:ext cx="2090738" cy="1192213"/>
          </a:xfrm>
          <a:prstGeom prst="rect">
            <a:avLst/>
          </a:prstGeom>
          <a:noFill/>
          <a:ln w="12700">
            <a:noFill/>
            <a:miter lim="800000"/>
            <a:headEnd/>
            <a:tailEnd/>
          </a:ln>
        </p:spPr>
      </p:pic>
      <p:sp>
        <p:nvSpPr>
          <p:cNvPr id="6" name="TextBox 5"/>
          <p:cNvSpPr txBox="1"/>
          <p:nvPr/>
        </p:nvSpPr>
        <p:spPr>
          <a:xfrm>
            <a:off x="330200" y="914400"/>
            <a:ext cx="12344400" cy="6247864"/>
          </a:xfrm>
          <a:prstGeom prst="rect">
            <a:avLst/>
          </a:prstGeom>
          <a:noFill/>
        </p:spPr>
        <p:txBody>
          <a:bodyPr wrap="square" rtlCol="0">
            <a:spAutoFit/>
          </a:bodyPr>
          <a:lstStyle/>
          <a:p>
            <a:pPr algn="l"/>
            <a:r>
              <a:rPr lang="en-US" sz="4000" b="1" dirty="0" smtClean="0">
                <a:latin typeface="Century Gothic" pitchFamily="34" charset="0"/>
              </a:rPr>
              <a:t>Pattern: </a:t>
            </a:r>
            <a:r>
              <a:rPr lang="en-US" sz="4000" b="1" dirty="0" smtClean="0">
                <a:latin typeface="Century Gothic" pitchFamily="34" charset="0"/>
              </a:rPr>
              <a:t>Encapsulated Link Semantics</a:t>
            </a:r>
            <a:endParaRPr lang="en-US" sz="4000" b="1" dirty="0" smtClean="0">
              <a:latin typeface="Century Gothic" pitchFamily="34" charset="0"/>
            </a:endParaRPr>
          </a:p>
          <a:p>
            <a:pPr algn="l"/>
            <a:endParaRPr lang="en-US" sz="4000" dirty="0" smtClean="0"/>
          </a:p>
          <a:p>
            <a:pPr algn="l">
              <a:buFont typeface="Arial" charset="0"/>
              <a:buChar char="•"/>
            </a:pPr>
            <a:r>
              <a:rPr lang="en-US" sz="4000" dirty="0" smtClean="0"/>
              <a:t> When you instantiate a </a:t>
            </a:r>
            <a:r>
              <a:rPr lang="en-US" sz="4000" dirty="0" err="1" smtClean="0"/>
              <a:t>DhtmlLink</a:t>
            </a:r>
            <a:r>
              <a:rPr lang="en-US" sz="4000" dirty="0" smtClean="0"/>
              <a:t> class, you parameterize it with the </a:t>
            </a:r>
            <a:r>
              <a:rPr lang="en-US" sz="4000" dirty="0" err="1" smtClean="0"/>
              <a:t>PageObject.class</a:t>
            </a:r>
            <a:r>
              <a:rPr lang="en-US" sz="4000" dirty="0" smtClean="0"/>
              <a:t> that you want to be launched when you click on that link. </a:t>
            </a:r>
          </a:p>
          <a:p>
            <a:pPr algn="l">
              <a:buFont typeface="Arial" charset="0"/>
              <a:buChar char="•"/>
            </a:pPr>
            <a:endParaRPr lang="en-US" sz="4000" dirty="0" smtClean="0"/>
          </a:p>
          <a:p>
            <a:pPr algn="l">
              <a:buFont typeface="Arial" charset="0"/>
              <a:buChar char="•"/>
            </a:pPr>
            <a:r>
              <a:rPr lang="en-US" sz="4000" dirty="0" smtClean="0"/>
              <a:t> This pushes page flow semantics deep into the actual link flow, emulating actual app, and keeps page flow DRY. </a:t>
            </a:r>
          </a:p>
          <a:p>
            <a:pPr algn="l"/>
            <a:endParaRPr lang="en-US" sz="4000" dirty="0" smtClean="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931" name="Picture 2"/>
          <p:cNvPicPr>
            <a:picLocks noChangeAspect="1" noChangeArrowheads="1"/>
          </p:cNvPicPr>
          <p:nvPr/>
        </p:nvPicPr>
        <p:blipFill>
          <a:blip r:embed="rId3" cstate="print"/>
          <a:srcRect/>
          <a:stretch>
            <a:fillRect/>
          </a:stretch>
        </p:blipFill>
        <p:spPr bwMode="auto">
          <a:xfrm>
            <a:off x="10871200" y="-228600"/>
            <a:ext cx="2090738" cy="1192213"/>
          </a:xfrm>
          <a:prstGeom prst="rect">
            <a:avLst/>
          </a:prstGeom>
          <a:noFill/>
          <a:ln w="12700">
            <a:noFill/>
            <a:miter lim="800000"/>
            <a:headEnd/>
            <a:tailEnd/>
          </a:ln>
        </p:spPr>
      </p:pic>
      <p:sp>
        <p:nvSpPr>
          <p:cNvPr id="124932" name="Rectangle 3"/>
          <p:cNvSpPr>
            <a:spLocks noGrp="1" noChangeArrowheads="1"/>
          </p:cNvSpPr>
          <p:nvPr>
            <p:ph type="title" idx="4294967295"/>
          </p:nvPr>
        </p:nvSpPr>
        <p:spPr>
          <a:xfrm>
            <a:off x="635000" y="2819400"/>
            <a:ext cx="11658599" cy="5638800"/>
          </a:xfrm>
        </p:spPr>
        <p:txBody>
          <a:bodyPr/>
          <a:lstStyle/>
          <a:p>
            <a:pPr eaLnBrk="1" hangingPunct="1"/>
            <a:r>
              <a:rPr lang="en-US" b="0" dirty="0" smtClean="0">
                <a:latin typeface="Century Gothic" pitchFamily="34" charset="0"/>
              </a:rPr>
              <a:t/>
            </a:r>
            <a:br>
              <a:rPr lang="en-US" b="0" dirty="0" smtClean="0">
                <a:latin typeface="Century Gothic" pitchFamily="34" charset="0"/>
              </a:rPr>
            </a:br>
            <a:r>
              <a:rPr lang="en-US" b="0" dirty="0" smtClean="0">
                <a:latin typeface="Century Gothic" pitchFamily="34" charset="0"/>
              </a:rPr>
              <a:t>Remember the good old days of every browser-resident change resulting from an HTTP Response to an HTTP Request? (Sigh</a:t>
            </a:r>
            <a:r>
              <a:rPr lang="en-US" b="0" dirty="0" smtClean="0">
                <a:latin typeface="Century Gothic" pitchFamily="34" charset="0"/>
              </a:rPr>
              <a:t>.)</a:t>
            </a:r>
            <a:endParaRPr lang="en-US" i="1" dirty="0" smtClean="0">
              <a:latin typeface="Century Gothic" pitchFamily="34" charset="0"/>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2" name="Rectangle 3"/>
          <p:cNvSpPr>
            <a:spLocks noGrp="1" noChangeArrowheads="1"/>
          </p:cNvSpPr>
          <p:nvPr>
            <p:ph type="title" idx="4294967295"/>
          </p:nvPr>
        </p:nvSpPr>
        <p:spPr>
          <a:xfrm>
            <a:off x="177800" y="7924800"/>
            <a:ext cx="12344399" cy="1600200"/>
          </a:xfrm>
        </p:spPr>
        <p:txBody>
          <a:bodyPr/>
          <a:lstStyle/>
          <a:p>
            <a:pPr eaLnBrk="1" hangingPunct="1"/>
            <a:r>
              <a:rPr lang="en-US" i="1" dirty="0" smtClean="0">
                <a:latin typeface="Century Gothic" pitchFamily="34" charset="0"/>
              </a:rPr>
              <a:t>Whole </a:t>
            </a:r>
            <a:r>
              <a:rPr lang="en-US" i="1" dirty="0" smtClean="0">
                <a:latin typeface="Century Gothic" pitchFamily="34" charset="0"/>
              </a:rPr>
              <a:t>desktops, coming to browsers near </a:t>
            </a:r>
            <a:r>
              <a:rPr lang="en-US" i="1" dirty="0" smtClean="0">
                <a:latin typeface="Century Gothic" pitchFamily="34" charset="0"/>
              </a:rPr>
              <a:t>you…</a:t>
            </a:r>
            <a:endParaRPr lang="en-US" i="1" dirty="0" smtClean="0">
              <a:latin typeface="Century Gothic" pitchFamily="34" charset="0"/>
            </a:endParaRPr>
          </a:p>
        </p:txBody>
      </p:sp>
      <p:pic>
        <p:nvPicPr>
          <p:cNvPr id="70657" name="Picture 1"/>
          <p:cNvPicPr>
            <a:picLocks noChangeAspect="1" noChangeArrowheads="1"/>
          </p:cNvPicPr>
          <p:nvPr/>
        </p:nvPicPr>
        <p:blipFill>
          <a:blip r:embed="rId3" cstate="print"/>
          <a:srcRect/>
          <a:stretch>
            <a:fillRect/>
          </a:stretch>
        </p:blipFill>
        <p:spPr bwMode="auto">
          <a:xfrm>
            <a:off x="406400" y="304800"/>
            <a:ext cx="11876600" cy="74676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1" descr="Mistakes"/>
          <p:cNvPicPr>
            <a:picLocks noChangeAspect="1" noChangeArrowheads="1"/>
          </p:cNvPicPr>
          <p:nvPr/>
        </p:nvPicPr>
        <p:blipFill>
          <a:blip r:embed="rId3" cstate="print"/>
          <a:srcRect/>
          <a:stretch>
            <a:fillRect/>
          </a:stretch>
        </p:blipFill>
        <p:spPr bwMode="auto">
          <a:xfrm>
            <a:off x="1320801" y="1219200"/>
            <a:ext cx="8726824" cy="7315200"/>
          </a:xfrm>
          <a:prstGeom prst="rect">
            <a:avLst/>
          </a:prstGeom>
          <a:noFill/>
          <a:ln w="9525">
            <a:noFill/>
            <a:miter lim="800000"/>
            <a:headEnd/>
            <a:tailEnd/>
          </a:ln>
        </p:spPr>
      </p:pic>
      <p:sp>
        <p:nvSpPr>
          <p:cNvPr id="10243" name="Title 5"/>
          <p:cNvSpPr>
            <a:spLocks noGrp="1"/>
          </p:cNvSpPr>
          <p:nvPr>
            <p:ph type="title"/>
          </p:nvPr>
        </p:nvSpPr>
        <p:spPr>
          <a:xfrm>
            <a:off x="330200" y="312738"/>
            <a:ext cx="9448800" cy="677862"/>
          </a:xfrm>
        </p:spPr>
        <p:txBody>
          <a:bodyPr/>
          <a:lstStyle/>
          <a:p>
            <a:pPr eaLnBrk="1" hangingPunct="1"/>
            <a:r>
              <a:rPr lang="en-US" b="0" dirty="0" smtClean="0">
                <a:latin typeface="Century Gothic" pitchFamily="34" charset="0"/>
              </a:rPr>
              <a:t>I’m here to help </a:t>
            </a:r>
            <a:r>
              <a:rPr lang="en-US" b="0" dirty="0" smtClean="0"/>
              <a:t>…</a:t>
            </a:r>
            <a:endParaRPr lang="en-US" b="0" dirty="0" smtClean="0">
              <a:latin typeface="Century Gothic" pitchFamily="34" charset="0"/>
            </a:endParaRPr>
          </a:p>
        </p:txBody>
      </p:sp>
      <p:pic>
        <p:nvPicPr>
          <p:cNvPr id="5" name="Picture 2"/>
          <p:cNvPicPr>
            <a:picLocks noChangeAspect="1" noChangeArrowheads="1"/>
          </p:cNvPicPr>
          <p:nvPr/>
        </p:nvPicPr>
        <p:blipFill>
          <a:blip r:embed="rId4" cstate="print"/>
          <a:srcRect/>
          <a:stretch>
            <a:fillRect/>
          </a:stretch>
        </p:blipFill>
        <p:spPr bwMode="auto">
          <a:xfrm>
            <a:off x="10871200" y="-228600"/>
            <a:ext cx="2090738" cy="1192213"/>
          </a:xfrm>
          <a:prstGeom prst="rect">
            <a:avLst/>
          </a:prstGeom>
          <a:noFill/>
          <a:ln w="12700">
            <a:noFill/>
            <a:miter lim="800000"/>
            <a:headEnd/>
            <a:tailEnd/>
          </a:ln>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931" name="Picture 2"/>
          <p:cNvPicPr>
            <a:picLocks noChangeAspect="1" noChangeArrowheads="1"/>
          </p:cNvPicPr>
          <p:nvPr/>
        </p:nvPicPr>
        <p:blipFill>
          <a:blip r:embed="rId3" cstate="print"/>
          <a:srcRect/>
          <a:stretch>
            <a:fillRect/>
          </a:stretch>
        </p:blipFill>
        <p:spPr bwMode="auto">
          <a:xfrm>
            <a:off x="10871200" y="-228600"/>
            <a:ext cx="2090738" cy="1192213"/>
          </a:xfrm>
          <a:prstGeom prst="rect">
            <a:avLst/>
          </a:prstGeom>
          <a:noFill/>
          <a:ln w="12700">
            <a:noFill/>
            <a:miter lim="800000"/>
            <a:headEnd/>
            <a:tailEnd/>
          </a:ln>
        </p:spPr>
      </p:pic>
      <p:sp>
        <p:nvSpPr>
          <p:cNvPr id="124932" name="Rectangle 3"/>
          <p:cNvSpPr>
            <a:spLocks noGrp="1" noChangeArrowheads="1"/>
          </p:cNvSpPr>
          <p:nvPr>
            <p:ph type="title" idx="4294967295"/>
          </p:nvPr>
        </p:nvSpPr>
        <p:spPr>
          <a:xfrm>
            <a:off x="466724" y="914400"/>
            <a:ext cx="11903075" cy="7620000"/>
          </a:xfrm>
        </p:spPr>
        <p:txBody>
          <a:bodyPr/>
          <a:lstStyle/>
          <a:p>
            <a:pPr marL="742950" indent="-742950" algn="l" eaLnBrk="1" hangingPunct="1"/>
            <a:r>
              <a:rPr lang="en-US" b="0" dirty="0" smtClean="0">
                <a:latin typeface="Century Gothic" pitchFamily="34" charset="0"/>
              </a:rPr>
              <a:t>Principles to consider for testing dynamic stuff:</a:t>
            </a:r>
            <a:br>
              <a:rPr lang="en-US" b="0" dirty="0" smtClean="0">
                <a:latin typeface="Century Gothic" pitchFamily="34" charset="0"/>
              </a:rPr>
            </a:br>
            <a:r>
              <a:rPr lang="en-US" b="0" dirty="0" smtClean="0">
                <a:latin typeface="Century Gothic" pitchFamily="34" charset="0"/>
              </a:rPr>
              <a:t> </a:t>
            </a:r>
            <a:br>
              <a:rPr lang="en-US" b="0" dirty="0" smtClean="0">
                <a:latin typeface="Century Gothic" pitchFamily="34" charset="0"/>
              </a:rPr>
            </a:br>
            <a:r>
              <a:rPr lang="en-US" i="1" dirty="0" smtClean="0">
                <a:latin typeface="Century Gothic" pitchFamily="34" charset="0"/>
              </a:rPr>
              <a:t>The rendered HTML is less and less your friend.</a:t>
            </a:r>
            <a:br>
              <a:rPr lang="en-US" i="1" dirty="0" smtClean="0">
                <a:latin typeface="Century Gothic" pitchFamily="34" charset="0"/>
              </a:rPr>
            </a:br>
            <a:r>
              <a:rPr lang="en-US" i="1" dirty="0" smtClean="0">
                <a:latin typeface="Century Gothic" pitchFamily="34" charset="0"/>
              </a:rPr>
              <a:t/>
            </a:r>
            <a:br>
              <a:rPr lang="en-US" i="1" dirty="0" smtClean="0">
                <a:latin typeface="Century Gothic" pitchFamily="34" charset="0"/>
              </a:rPr>
            </a:br>
            <a:r>
              <a:rPr lang="en-US" i="1" dirty="0" smtClean="0">
                <a:latin typeface="Century Gothic" pitchFamily="34" charset="0"/>
              </a:rPr>
              <a:t>XPATH is not standard, thus not your friend. </a:t>
            </a:r>
            <a:br>
              <a:rPr lang="en-US" i="1" dirty="0" smtClean="0">
                <a:latin typeface="Century Gothic" pitchFamily="34" charset="0"/>
              </a:rPr>
            </a:br>
            <a:r>
              <a:rPr lang="en-US" i="1" dirty="0" smtClean="0">
                <a:latin typeface="Century Gothic" pitchFamily="34" charset="0"/>
              </a:rPr>
              <a:t/>
            </a:r>
            <a:br>
              <a:rPr lang="en-US" i="1" dirty="0" smtClean="0">
                <a:latin typeface="Century Gothic" pitchFamily="34" charset="0"/>
              </a:rPr>
            </a:br>
            <a:r>
              <a:rPr lang="en-US" i="1" dirty="0" smtClean="0">
                <a:latin typeface="Century Gothic" pitchFamily="34" charset="0"/>
              </a:rPr>
              <a:t>The in-memory DOM is your friend. </a:t>
            </a:r>
            <a:br>
              <a:rPr lang="en-US" i="1" dirty="0" smtClean="0">
                <a:latin typeface="Century Gothic" pitchFamily="34" charset="0"/>
              </a:rPr>
            </a:br>
            <a:r>
              <a:rPr lang="en-US" i="1" dirty="0" smtClean="0">
                <a:latin typeface="Century Gothic" pitchFamily="34" charset="0"/>
              </a:rPr>
              <a:t/>
            </a:r>
            <a:br>
              <a:rPr lang="en-US" i="1" dirty="0" smtClean="0">
                <a:latin typeface="Century Gothic" pitchFamily="34" charset="0"/>
              </a:rPr>
            </a:br>
            <a:r>
              <a:rPr lang="en-US" i="1" dirty="0" smtClean="0">
                <a:latin typeface="Century Gothic" pitchFamily="34" charset="0"/>
              </a:rPr>
              <a:t>CSS element location strategy is your friend.</a:t>
            </a:r>
            <a:br>
              <a:rPr lang="en-US" i="1" dirty="0" smtClean="0">
                <a:latin typeface="Century Gothic" pitchFamily="34" charset="0"/>
              </a:rPr>
            </a:br>
            <a:r>
              <a:rPr lang="en-US" i="1" dirty="0" smtClean="0">
                <a:latin typeface="Century Gothic" pitchFamily="34" charset="0"/>
              </a:rPr>
              <a:t> </a:t>
            </a:r>
            <a:br>
              <a:rPr lang="en-US" i="1" dirty="0" smtClean="0">
                <a:latin typeface="Century Gothic" pitchFamily="34" charset="0"/>
              </a:rPr>
            </a:br>
            <a:r>
              <a:rPr lang="en-US" i="1" dirty="0" err="1" smtClean="0">
                <a:latin typeface="Century Gothic" pitchFamily="34" charset="0"/>
              </a:rPr>
              <a:t>jQuery</a:t>
            </a:r>
            <a:r>
              <a:rPr lang="en-US" i="1" dirty="0" smtClean="0">
                <a:latin typeface="Century Gothic" pitchFamily="34" charset="0"/>
              </a:rPr>
              <a:t> is your friend. </a:t>
            </a:r>
            <a:br>
              <a:rPr lang="en-US" i="1" dirty="0" smtClean="0">
                <a:latin typeface="Century Gothic" pitchFamily="34" charset="0"/>
              </a:rPr>
            </a:br>
            <a:endParaRPr lang="en-US" i="1" dirty="0" smtClean="0">
              <a:latin typeface="Century Gothic" pitchFamily="34" charset="0"/>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931" name="Picture 2"/>
          <p:cNvPicPr>
            <a:picLocks noChangeAspect="1" noChangeArrowheads="1"/>
          </p:cNvPicPr>
          <p:nvPr/>
        </p:nvPicPr>
        <p:blipFill>
          <a:blip r:embed="rId3" cstate="print"/>
          <a:srcRect/>
          <a:stretch>
            <a:fillRect/>
          </a:stretch>
        </p:blipFill>
        <p:spPr bwMode="auto">
          <a:xfrm>
            <a:off x="10871200" y="-228600"/>
            <a:ext cx="2090738" cy="1192213"/>
          </a:xfrm>
          <a:prstGeom prst="rect">
            <a:avLst/>
          </a:prstGeom>
          <a:noFill/>
          <a:ln w="12700">
            <a:noFill/>
            <a:miter lim="800000"/>
            <a:headEnd/>
            <a:tailEnd/>
          </a:ln>
        </p:spPr>
      </p:pic>
      <p:sp>
        <p:nvSpPr>
          <p:cNvPr id="6" name="TextBox 5"/>
          <p:cNvSpPr txBox="1"/>
          <p:nvPr/>
        </p:nvSpPr>
        <p:spPr>
          <a:xfrm>
            <a:off x="330200" y="914400"/>
            <a:ext cx="12344400" cy="5016758"/>
          </a:xfrm>
          <a:prstGeom prst="rect">
            <a:avLst/>
          </a:prstGeom>
          <a:noFill/>
        </p:spPr>
        <p:txBody>
          <a:bodyPr wrap="square" rtlCol="0">
            <a:spAutoFit/>
          </a:bodyPr>
          <a:lstStyle/>
          <a:p>
            <a:pPr algn="l"/>
            <a:r>
              <a:rPr lang="en-US" sz="4000" b="1" dirty="0" smtClean="0">
                <a:latin typeface="Century Gothic" pitchFamily="34" charset="0"/>
              </a:rPr>
              <a:t>Pattern: CSS Element locator strategies for DHTML/Ajax</a:t>
            </a:r>
          </a:p>
          <a:p>
            <a:pPr algn="l"/>
            <a:endParaRPr lang="en-US" sz="4000" dirty="0" smtClean="0"/>
          </a:p>
          <a:p>
            <a:pPr algn="l">
              <a:buFont typeface="Arial" charset="0"/>
              <a:buChar char="•"/>
            </a:pPr>
            <a:r>
              <a:rPr lang="en-US" sz="4000" dirty="0" smtClean="0"/>
              <a:t> Use id or name attributes if you got ‘</a:t>
            </a:r>
            <a:r>
              <a:rPr lang="en-US" sz="4000" dirty="0" err="1" smtClean="0"/>
              <a:t>em</a:t>
            </a:r>
            <a:r>
              <a:rPr lang="en-US" sz="4000" dirty="0" smtClean="0"/>
              <a:t> </a:t>
            </a:r>
          </a:p>
          <a:p>
            <a:pPr algn="l">
              <a:buFont typeface="Arial" charset="0"/>
              <a:buChar char="•"/>
            </a:pPr>
            <a:r>
              <a:rPr lang="en-US" sz="4000" dirty="0" smtClean="0"/>
              <a:t> Use </a:t>
            </a:r>
            <a:r>
              <a:rPr lang="en-US" sz="4000" dirty="0" err="1" smtClean="0"/>
              <a:t>css</a:t>
            </a:r>
            <a:r>
              <a:rPr lang="en-US" sz="4000" dirty="0" smtClean="0"/>
              <a:t> as a second-resort locator</a:t>
            </a:r>
          </a:p>
          <a:p>
            <a:pPr algn="l">
              <a:buFont typeface="Arial" charset="0"/>
              <a:buChar char="•"/>
            </a:pPr>
            <a:r>
              <a:rPr lang="en-US" sz="4000" dirty="0" smtClean="0"/>
              <a:t> Only use </a:t>
            </a:r>
            <a:r>
              <a:rPr lang="en-US" sz="4000" dirty="0" err="1" smtClean="0"/>
              <a:t>xpath</a:t>
            </a:r>
            <a:r>
              <a:rPr lang="en-US" sz="4000" dirty="0" smtClean="0"/>
              <a:t> as a last-resort element locator</a:t>
            </a:r>
          </a:p>
          <a:p>
            <a:pPr algn="l">
              <a:buFont typeface="Arial" charset="0"/>
              <a:buChar char="•"/>
            </a:pPr>
            <a:r>
              <a:rPr lang="en-US" sz="4000" i="1" dirty="0" smtClean="0"/>
              <a:t> </a:t>
            </a:r>
            <a:r>
              <a:rPr lang="en-US" sz="4000" b="1" i="1" dirty="0" smtClean="0"/>
              <a:t>Actually, forget it. Never use </a:t>
            </a:r>
            <a:r>
              <a:rPr lang="en-US" sz="4000" b="1" i="1" dirty="0" err="1" smtClean="0"/>
              <a:t>xpath</a:t>
            </a:r>
            <a:r>
              <a:rPr lang="en-US" sz="4000" b="1" i="1" dirty="0" smtClean="0"/>
              <a:t>.</a:t>
            </a:r>
            <a:r>
              <a:rPr lang="en-US" sz="4000" b="1" dirty="0" smtClean="0"/>
              <a:t> </a:t>
            </a:r>
            <a:endParaRPr lang="en-US" sz="4000" dirty="0" smtClean="0"/>
          </a:p>
          <a:p>
            <a:pPr algn="l"/>
            <a:endParaRPr lang="en-US" sz="4000" dirty="0" smtClean="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931" name="Picture 2"/>
          <p:cNvPicPr>
            <a:picLocks noChangeAspect="1" noChangeArrowheads="1"/>
          </p:cNvPicPr>
          <p:nvPr/>
        </p:nvPicPr>
        <p:blipFill>
          <a:blip r:embed="rId3" cstate="print"/>
          <a:srcRect/>
          <a:stretch>
            <a:fillRect/>
          </a:stretch>
        </p:blipFill>
        <p:spPr bwMode="auto">
          <a:xfrm>
            <a:off x="10871200" y="-228600"/>
            <a:ext cx="2090738" cy="1192213"/>
          </a:xfrm>
          <a:prstGeom prst="rect">
            <a:avLst/>
          </a:prstGeom>
          <a:noFill/>
          <a:ln w="12700">
            <a:noFill/>
            <a:miter lim="800000"/>
            <a:headEnd/>
            <a:tailEnd/>
          </a:ln>
        </p:spPr>
      </p:pic>
      <p:sp>
        <p:nvSpPr>
          <p:cNvPr id="6" name="TextBox 5"/>
          <p:cNvSpPr txBox="1"/>
          <p:nvPr/>
        </p:nvSpPr>
        <p:spPr>
          <a:xfrm>
            <a:off x="330200" y="914401"/>
            <a:ext cx="12344400" cy="5632311"/>
          </a:xfrm>
          <a:prstGeom prst="rect">
            <a:avLst/>
          </a:prstGeom>
          <a:noFill/>
        </p:spPr>
        <p:txBody>
          <a:bodyPr wrap="square" rtlCol="0">
            <a:spAutoFit/>
          </a:bodyPr>
          <a:lstStyle/>
          <a:p>
            <a:pPr algn="l"/>
            <a:r>
              <a:rPr lang="en-US" sz="4000" b="1" dirty="0" smtClean="0">
                <a:latin typeface="Century Gothic" pitchFamily="34" charset="0"/>
              </a:rPr>
              <a:t>Pattern: Using </a:t>
            </a:r>
            <a:r>
              <a:rPr lang="en-US" sz="4000" b="1" dirty="0" err="1" smtClean="0">
                <a:latin typeface="Century Gothic" pitchFamily="34" charset="0"/>
              </a:rPr>
              <a:t>jQuery</a:t>
            </a:r>
            <a:r>
              <a:rPr lang="en-US" sz="4000" b="1" dirty="0" smtClean="0">
                <a:latin typeface="Century Gothic" pitchFamily="34" charset="0"/>
              </a:rPr>
              <a:t> to Verify Dynamic Visibility</a:t>
            </a:r>
          </a:p>
          <a:p>
            <a:pPr algn="l"/>
            <a:endParaRPr lang="en-US" sz="4000" dirty="0" smtClean="0"/>
          </a:p>
          <a:p>
            <a:pPr algn="l"/>
            <a:r>
              <a:rPr lang="en-US" sz="4000" dirty="0" smtClean="0"/>
              <a:t>Consider </a:t>
            </a:r>
            <a:r>
              <a:rPr lang="en-US" sz="4000" dirty="0" err="1" smtClean="0"/>
              <a:t>usingSe</a:t>
            </a:r>
            <a:r>
              <a:rPr lang="en-US" sz="4000" dirty="0" smtClean="0"/>
              <a:t> to </a:t>
            </a:r>
            <a:r>
              <a:rPr lang="en-US" sz="4000" i="1" dirty="0" smtClean="0"/>
              <a:t>inject</a:t>
            </a:r>
            <a:r>
              <a:rPr lang="en-US" sz="4000" dirty="0" smtClean="0"/>
              <a:t> </a:t>
            </a:r>
            <a:r>
              <a:rPr lang="en-US" sz="4000" dirty="0" err="1" smtClean="0"/>
              <a:t>jQuery</a:t>
            </a:r>
            <a:r>
              <a:rPr lang="en-US" sz="4000" dirty="0" smtClean="0"/>
              <a:t> (or some such </a:t>
            </a:r>
            <a:r>
              <a:rPr lang="en-US" sz="4000" dirty="0" err="1" smtClean="0"/>
              <a:t>js</a:t>
            </a:r>
            <a:r>
              <a:rPr lang="en-US" sz="4000" dirty="0" smtClean="0"/>
              <a:t> library) into a page, to get direct access to the DOM, not the rendered HTML, </a:t>
            </a:r>
            <a:r>
              <a:rPr lang="en-US" sz="4000" dirty="0" smtClean="0"/>
              <a:t>to verify dynamic changes. </a:t>
            </a:r>
          </a:p>
          <a:p>
            <a:pPr algn="l">
              <a:buFont typeface="Arial" charset="0"/>
              <a:buChar char="•"/>
            </a:pPr>
            <a:endParaRPr lang="en-US" sz="4000" dirty="0" smtClean="0"/>
          </a:p>
          <a:p>
            <a:pPr algn="l"/>
            <a:endParaRPr lang="en-US" sz="4000" dirty="0" smtClean="0"/>
          </a:p>
          <a:p>
            <a:pPr algn="l">
              <a:buFont typeface="Arial" charset="0"/>
              <a:buChar char="•"/>
            </a:pPr>
            <a:endParaRPr lang="en-US" sz="4000" dirty="0" smtClean="0"/>
          </a:p>
          <a:p>
            <a:pPr algn="l"/>
            <a:endParaRPr lang="en-US" sz="4000" dirty="0" smtClean="0"/>
          </a:p>
        </p:txBody>
      </p:sp>
      <p:pic>
        <p:nvPicPr>
          <p:cNvPr id="64514" name="Picture 2" descr="http://errtheblog.com/static/images/inject.jpg"/>
          <p:cNvPicPr>
            <a:picLocks noChangeAspect="1" noChangeArrowheads="1"/>
          </p:cNvPicPr>
          <p:nvPr/>
        </p:nvPicPr>
        <p:blipFill>
          <a:blip r:embed="rId4" cstate="print"/>
          <a:srcRect/>
          <a:stretch>
            <a:fillRect/>
          </a:stretch>
        </p:blipFill>
        <p:spPr bwMode="auto">
          <a:xfrm>
            <a:off x="2159000" y="4572000"/>
            <a:ext cx="7141482" cy="3581400"/>
          </a:xfrm>
          <a:prstGeom prst="rect">
            <a:avLst/>
          </a:prstGeom>
          <a:noFill/>
        </p:spPr>
      </p:pic>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931" name="Picture 2"/>
          <p:cNvPicPr>
            <a:picLocks noChangeAspect="1" noChangeArrowheads="1"/>
          </p:cNvPicPr>
          <p:nvPr/>
        </p:nvPicPr>
        <p:blipFill>
          <a:blip r:embed="rId3" cstate="print"/>
          <a:srcRect/>
          <a:stretch>
            <a:fillRect/>
          </a:stretch>
        </p:blipFill>
        <p:spPr bwMode="auto">
          <a:xfrm>
            <a:off x="10871200" y="-228600"/>
            <a:ext cx="2090738" cy="1192213"/>
          </a:xfrm>
          <a:prstGeom prst="rect">
            <a:avLst/>
          </a:prstGeom>
          <a:noFill/>
          <a:ln w="12700">
            <a:noFill/>
            <a:miter lim="800000"/>
            <a:headEnd/>
            <a:tailEnd/>
          </a:ln>
        </p:spPr>
      </p:pic>
      <p:sp>
        <p:nvSpPr>
          <p:cNvPr id="6" name="TextBox 5"/>
          <p:cNvSpPr txBox="1"/>
          <p:nvPr/>
        </p:nvSpPr>
        <p:spPr>
          <a:xfrm>
            <a:off x="330200" y="914400"/>
            <a:ext cx="12344400" cy="7478970"/>
          </a:xfrm>
          <a:prstGeom prst="rect">
            <a:avLst/>
          </a:prstGeom>
          <a:noFill/>
        </p:spPr>
        <p:txBody>
          <a:bodyPr wrap="square" rtlCol="0">
            <a:spAutoFit/>
          </a:bodyPr>
          <a:lstStyle/>
          <a:p>
            <a:pPr algn="l"/>
            <a:r>
              <a:rPr lang="en-US" sz="4000" b="1" dirty="0" smtClean="0">
                <a:latin typeface="Century Gothic" pitchFamily="34" charset="0"/>
              </a:rPr>
              <a:t>Pattern: Using </a:t>
            </a:r>
            <a:r>
              <a:rPr lang="en-US" sz="4000" b="1" dirty="0" err="1" smtClean="0">
                <a:latin typeface="Century Gothic" pitchFamily="34" charset="0"/>
              </a:rPr>
              <a:t>jQuery</a:t>
            </a:r>
            <a:r>
              <a:rPr lang="en-US" sz="4000" b="1" dirty="0" smtClean="0">
                <a:latin typeface="Century Gothic" pitchFamily="34" charset="0"/>
              </a:rPr>
              <a:t> to Verify Dynamic Visibility</a:t>
            </a:r>
          </a:p>
          <a:p>
            <a:pPr algn="l"/>
            <a:endParaRPr lang="en-US" sz="4000" dirty="0" smtClean="0"/>
          </a:p>
          <a:p>
            <a:pPr algn="l">
              <a:buFont typeface="Arial" charset="0"/>
              <a:buChar char="•"/>
            </a:pPr>
            <a:endParaRPr lang="en-US" sz="4000" dirty="0" smtClean="0"/>
          </a:p>
          <a:p>
            <a:pPr algn="l">
              <a:buFont typeface="Arial" charset="0"/>
              <a:buChar char="•"/>
            </a:pPr>
            <a:endParaRPr lang="en-US" sz="4000" dirty="0" smtClean="0"/>
          </a:p>
          <a:p>
            <a:pPr algn="l"/>
            <a:endParaRPr lang="en-US" sz="4000" dirty="0" smtClean="0"/>
          </a:p>
          <a:p>
            <a:pPr algn="l">
              <a:buFont typeface="Arial" charset="0"/>
              <a:buChar char="•"/>
            </a:pPr>
            <a:endParaRPr lang="en-US" sz="4000" dirty="0" smtClean="0"/>
          </a:p>
          <a:p>
            <a:pPr algn="l"/>
            <a:endParaRPr lang="en-US" sz="4000" dirty="0" smtClean="0"/>
          </a:p>
          <a:p>
            <a:pPr algn="l">
              <a:buFont typeface="Arial" charset="0"/>
              <a:buChar char="•"/>
            </a:pPr>
            <a:endParaRPr lang="en-US" sz="4000" dirty="0" smtClean="0"/>
          </a:p>
          <a:p>
            <a:pPr algn="l"/>
            <a:r>
              <a:rPr lang="en-US" sz="4000" dirty="0" smtClean="0"/>
              <a:t>There </a:t>
            </a:r>
            <a:r>
              <a:rPr lang="en-US" sz="4000" dirty="0" smtClean="0"/>
              <a:t>will increasingly be behaviors for which </a:t>
            </a:r>
            <a:r>
              <a:rPr lang="en-US" sz="4000" dirty="0" err="1" smtClean="0"/>
              <a:t>jQuery</a:t>
            </a:r>
            <a:r>
              <a:rPr lang="en-US" sz="4000" dirty="0" smtClean="0"/>
              <a:t>, being cross-browser in a fairly standard way, is a better choice for DOM state verification than older techniques</a:t>
            </a:r>
          </a:p>
        </p:txBody>
      </p:sp>
      <p:pic>
        <p:nvPicPr>
          <p:cNvPr id="64514" name="Picture 2" descr="http://errtheblog.com/static/images/inject.jpg"/>
          <p:cNvPicPr>
            <a:picLocks noChangeAspect="1" noChangeArrowheads="1"/>
          </p:cNvPicPr>
          <p:nvPr/>
        </p:nvPicPr>
        <p:blipFill>
          <a:blip r:embed="rId4" cstate="print"/>
          <a:srcRect/>
          <a:stretch>
            <a:fillRect/>
          </a:stretch>
        </p:blipFill>
        <p:spPr bwMode="auto">
          <a:xfrm>
            <a:off x="2540000" y="1904999"/>
            <a:ext cx="7381875" cy="3701955"/>
          </a:xfrm>
          <a:prstGeom prst="rect">
            <a:avLst/>
          </a:prstGeom>
          <a:noFill/>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931" name="Picture 2"/>
          <p:cNvPicPr>
            <a:picLocks noChangeAspect="1" noChangeArrowheads="1"/>
          </p:cNvPicPr>
          <p:nvPr/>
        </p:nvPicPr>
        <p:blipFill>
          <a:blip r:embed="rId3" cstate="print"/>
          <a:srcRect/>
          <a:stretch>
            <a:fillRect/>
          </a:stretch>
        </p:blipFill>
        <p:spPr bwMode="auto">
          <a:xfrm>
            <a:off x="10871200" y="-228600"/>
            <a:ext cx="2090738" cy="1192213"/>
          </a:xfrm>
          <a:prstGeom prst="rect">
            <a:avLst/>
          </a:prstGeom>
          <a:noFill/>
          <a:ln w="12700">
            <a:noFill/>
            <a:miter lim="800000"/>
            <a:headEnd/>
            <a:tailEnd/>
          </a:ln>
        </p:spPr>
      </p:pic>
      <p:sp>
        <p:nvSpPr>
          <p:cNvPr id="6" name="TextBox 5"/>
          <p:cNvSpPr txBox="1"/>
          <p:nvPr/>
        </p:nvSpPr>
        <p:spPr>
          <a:xfrm>
            <a:off x="330200" y="914400"/>
            <a:ext cx="12344400" cy="1323439"/>
          </a:xfrm>
          <a:prstGeom prst="rect">
            <a:avLst/>
          </a:prstGeom>
          <a:noFill/>
        </p:spPr>
        <p:txBody>
          <a:bodyPr wrap="square" rtlCol="0">
            <a:spAutoFit/>
          </a:bodyPr>
          <a:lstStyle/>
          <a:p>
            <a:pPr algn="l"/>
            <a:r>
              <a:rPr lang="en-US" sz="4000" b="1" dirty="0" smtClean="0">
                <a:latin typeface="Century Gothic" pitchFamily="34" charset="0"/>
              </a:rPr>
              <a:t>Pattern: Common Page Element Singletons</a:t>
            </a:r>
          </a:p>
          <a:p>
            <a:pPr algn="l"/>
            <a:endParaRPr lang="en-US" sz="4000" dirty="0" smtClean="0"/>
          </a:p>
        </p:txBody>
      </p:sp>
      <p:pic>
        <p:nvPicPr>
          <p:cNvPr id="142338" name="Picture 2"/>
          <p:cNvPicPr>
            <a:picLocks noChangeAspect="1" noChangeArrowheads="1"/>
          </p:cNvPicPr>
          <p:nvPr/>
        </p:nvPicPr>
        <p:blipFill>
          <a:blip r:embed="rId4" cstate="print"/>
          <a:srcRect/>
          <a:stretch>
            <a:fillRect/>
          </a:stretch>
        </p:blipFill>
        <p:spPr bwMode="auto">
          <a:xfrm>
            <a:off x="406400" y="2057399"/>
            <a:ext cx="11887200" cy="562519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931" name="Picture 2"/>
          <p:cNvPicPr>
            <a:picLocks noChangeAspect="1" noChangeArrowheads="1"/>
          </p:cNvPicPr>
          <p:nvPr/>
        </p:nvPicPr>
        <p:blipFill>
          <a:blip r:embed="rId3" cstate="print"/>
          <a:srcRect/>
          <a:stretch>
            <a:fillRect/>
          </a:stretch>
        </p:blipFill>
        <p:spPr bwMode="auto">
          <a:xfrm>
            <a:off x="10871200" y="-228600"/>
            <a:ext cx="2090738" cy="1192213"/>
          </a:xfrm>
          <a:prstGeom prst="rect">
            <a:avLst/>
          </a:prstGeom>
          <a:noFill/>
          <a:ln w="12700">
            <a:noFill/>
            <a:miter lim="800000"/>
            <a:headEnd/>
            <a:tailEnd/>
          </a:ln>
        </p:spPr>
      </p:pic>
      <p:sp>
        <p:nvSpPr>
          <p:cNvPr id="6" name="TextBox 5"/>
          <p:cNvSpPr txBox="1"/>
          <p:nvPr/>
        </p:nvSpPr>
        <p:spPr>
          <a:xfrm>
            <a:off x="330200" y="914400"/>
            <a:ext cx="12344400" cy="1323439"/>
          </a:xfrm>
          <a:prstGeom prst="rect">
            <a:avLst/>
          </a:prstGeom>
          <a:noFill/>
        </p:spPr>
        <p:txBody>
          <a:bodyPr wrap="square" rtlCol="0">
            <a:spAutoFit/>
          </a:bodyPr>
          <a:lstStyle/>
          <a:p>
            <a:pPr algn="l"/>
            <a:r>
              <a:rPr lang="en-US" sz="4000" b="1" dirty="0" smtClean="0">
                <a:latin typeface="Century Gothic" pitchFamily="34" charset="0"/>
              </a:rPr>
              <a:t>Pattern: Common Page Element Singletons</a:t>
            </a:r>
          </a:p>
          <a:p>
            <a:pPr algn="l"/>
            <a:endParaRPr lang="en-US" sz="4000" dirty="0" smtClean="0"/>
          </a:p>
        </p:txBody>
      </p:sp>
      <p:pic>
        <p:nvPicPr>
          <p:cNvPr id="143362" name="Picture 2"/>
          <p:cNvPicPr>
            <a:picLocks noChangeAspect="1" noChangeArrowheads="1"/>
          </p:cNvPicPr>
          <p:nvPr/>
        </p:nvPicPr>
        <p:blipFill>
          <a:blip r:embed="rId4" cstate="print"/>
          <a:srcRect/>
          <a:stretch>
            <a:fillRect/>
          </a:stretch>
        </p:blipFill>
        <p:spPr bwMode="auto">
          <a:xfrm>
            <a:off x="330200" y="2057400"/>
            <a:ext cx="11887201" cy="610465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931" name="Picture 2"/>
          <p:cNvPicPr>
            <a:picLocks noChangeAspect="1" noChangeArrowheads="1"/>
          </p:cNvPicPr>
          <p:nvPr/>
        </p:nvPicPr>
        <p:blipFill>
          <a:blip r:embed="rId3" cstate="print"/>
          <a:srcRect/>
          <a:stretch>
            <a:fillRect/>
          </a:stretch>
        </p:blipFill>
        <p:spPr bwMode="auto">
          <a:xfrm>
            <a:off x="10871200" y="-228600"/>
            <a:ext cx="2090738" cy="1192213"/>
          </a:xfrm>
          <a:prstGeom prst="rect">
            <a:avLst/>
          </a:prstGeom>
          <a:noFill/>
          <a:ln w="12700">
            <a:noFill/>
            <a:miter lim="800000"/>
            <a:headEnd/>
            <a:tailEnd/>
          </a:ln>
        </p:spPr>
      </p:pic>
      <p:sp>
        <p:nvSpPr>
          <p:cNvPr id="6" name="TextBox 5"/>
          <p:cNvSpPr txBox="1"/>
          <p:nvPr/>
        </p:nvSpPr>
        <p:spPr>
          <a:xfrm>
            <a:off x="330200" y="914400"/>
            <a:ext cx="12344400" cy="1323439"/>
          </a:xfrm>
          <a:prstGeom prst="rect">
            <a:avLst/>
          </a:prstGeom>
          <a:noFill/>
        </p:spPr>
        <p:txBody>
          <a:bodyPr wrap="square" rtlCol="0">
            <a:spAutoFit/>
          </a:bodyPr>
          <a:lstStyle/>
          <a:p>
            <a:pPr algn="l"/>
            <a:r>
              <a:rPr lang="en-US" sz="4000" b="1" dirty="0" smtClean="0">
                <a:latin typeface="Century Gothic" pitchFamily="34" charset="0"/>
              </a:rPr>
              <a:t>Pattern: Common Page Element Singletons</a:t>
            </a:r>
          </a:p>
          <a:p>
            <a:pPr algn="l"/>
            <a:endParaRPr lang="en-US" sz="4000" dirty="0" smtClean="0"/>
          </a:p>
        </p:txBody>
      </p:sp>
      <p:pic>
        <p:nvPicPr>
          <p:cNvPr id="144386" name="Picture 2"/>
          <p:cNvPicPr>
            <a:picLocks noChangeAspect="1" noChangeArrowheads="1"/>
          </p:cNvPicPr>
          <p:nvPr/>
        </p:nvPicPr>
        <p:blipFill>
          <a:blip r:embed="rId4" cstate="print"/>
          <a:srcRect/>
          <a:stretch>
            <a:fillRect/>
          </a:stretch>
        </p:blipFill>
        <p:spPr bwMode="auto">
          <a:xfrm>
            <a:off x="330200" y="2057400"/>
            <a:ext cx="12204123" cy="27432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931" name="Picture 2"/>
          <p:cNvPicPr>
            <a:picLocks noChangeAspect="1" noChangeArrowheads="1"/>
          </p:cNvPicPr>
          <p:nvPr/>
        </p:nvPicPr>
        <p:blipFill>
          <a:blip r:embed="rId3" cstate="print"/>
          <a:srcRect/>
          <a:stretch>
            <a:fillRect/>
          </a:stretch>
        </p:blipFill>
        <p:spPr bwMode="auto">
          <a:xfrm>
            <a:off x="10871200" y="-228600"/>
            <a:ext cx="2090738" cy="1192213"/>
          </a:xfrm>
          <a:prstGeom prst="rect">
            <a:avLst/>
          </a:prstGeom>
          <a:noFill/>
          <a:ln w="12700">
            <a:noFill/>
            <a:miter lim="800000"/>
            <a:headEnd/>
            <a:tailEnd/>
          </a:ln>
        </p:spPr>
      </p:pic>
      <p:sp>
        <p:nvSpPr>
          <p:cNvPr id="6" name="TextBox 5"/>
          <p:cNvSpPr txBox="1"/>
          <p:nvPr/>
        </p:nvSpPr>
        <p:spPr>
          <a:xfrm>
            <a:off x="330200" y="914400"/>
            <a:ext cx="12344400" cy="4401205"/>
          </a:xfrm>
          <a:prstGeom prst="rect">
            <a:avLst/>
          </a:prstGeom>
          <a:noFill/>
        </p:spPr>
        <p:txBody>
          <a:bodyPr wrap="square" rtlCol="0">
            <a:spAutoFit/>
          </a:bodyPr>
          <a:lstStyle/>
          <a:p>
            <a:pPr algn="l"/>
            <a:r>
              <a:rPr lang="en-US" sz="4000" b="1" dirty="0" smtClean="0">
                <a:latin typeface="Century Gothic" pitchFamily="34" charset="0"/>
              </a:rPr>
              <a:t>Pattern: Common Page Element Singletons</a:t>
            </a:r>
          </a:p>
          <a:p>
            <a:pPr algn="l"/>
            <a:endParaRPr lang="en-US" sz="4000" dirty="0" smtClean="0"/>
          </a:p>
          <a:p>
            <a:pPr algn="l"/>
            <a:r>
              <a:rPr lang="en-US" sz="4000" dirty="0" smtClean="0">
                <a:latin typeface="Century Gothic" pitchFamily="34" charset="0"/>
              </a:rPr>
              <a:t>If </a:t>
            </a:r>
            <a:r>
              <a:rPr lang="en-US" sz="4000" dirty="0" smtClean="0">
                <a:latin typeface="Century Gothic" pitchFamily="34" charset="0"/>
              </a:rPr>
              <a:t>all pages (or groups of pages) in an app all share certain common elements, consider hanging a static singleton off a </a:t>
            </a:r>
            <a:r>
              <a:rPr lang="en-US" sz="4000" dirty="0" err="1" smtClean="0">
                <a:latin typeface="Century Gothic" pitchFamily="34" charset="0"/>
              </a:rPr>
              <a:t>BasePage</a:t>
            </a:r>
            <a:r>
              <a:rPr lang="en-US" sz="4000" dirty="0" smtClean="0">
                <a:latin typeface="Century Gothic" pitchFamily="34" charset="0"/>
              </a:rPr>
              <a:t> object for all pages, or for that group of pages</a:t>
            </a:r>
            <a:r>
              <a:rPr lang="en-US" sz="4000" dirty="0" smtClean="0"/>
              <a:t>.  </a:t>
            </a:r>
          </a:p>
          <a:p>
            <a:pPr algn="l"/>
            <a:endParaRPr lang="en-US" sz="4000" dirty="0" smtClean="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931" name="Picture 2"/>
          <p:cNvPicPr>
            <a:picLocks noChangeAspect="1" noChangeArrowheads="1"/>
          </p:cNvPicPr>
          <p:nvPr/>
        </p:nvPicPr>
        <p:blipFill>
          <a:blip r:embed="rId3" cstate="print"/>
          <a:srcRect/>
          <a:stretch>
            <a:fillRect/>
          </a:stretch>
        </p:blipFill>
        <p:spPr bwMode="auto">
          <a:xfrm>
            <a:off x="10871200" y="-228600"/>
            <a:ext cx="2090738" cy="1192213"/>
          </a:xfrm>
          <a:prstGeom prst="rect">
            <a:avLst/>
          </a:prstGeom>
          <a:noFill/>
          <a:ln w="12700">
            <a:noFill/>
            <a:miter lim="800000"/>
            <a:headEnd/>
            <a:tailEnd/>
          </a:ln>
        </p:spPr>
      </p:pic>
      <p:sp>
        <p:nvSpPr>
          <p:cNvPr id="124932" name="Rectangle 3"/>
          <p:cNvSpPr>
            <a:spLocks noGrp="1" noChangeArrowheads="1"/>
          </p:cNvSpPr>
          <p:nvPr>
            <p:ph type="title" idx="4294967295"/>
          </p:nvPr>
        </p:nvSpPr>
        <p:spPr>
          <a:xfrm>
            <a:off x="466725" y="2725738"/>
            <a:ext cx="11055350" cy="3486150"/>
          </a:xfrm>
        </p:spPr>
        <p:txBody>
          <a:bodyPr/>
          <a:lstStyle/>
          <a:p>
            <a:pPr eaLnBrk="1" hangingPunct="1"/>
            <a:r>
              <a:rPr lang="en-US" b="0" dirty="0" smtClean="0">
                <a:latin typeface="Century Gothic" pitchFamily="34" charset="0"/>
              </a:rPr>
              <a:t/>
            </a:r>
            <a:br>
              <a:rPr lang="en-US" b="0" dirty="0" smtClean="0">
                <a:latin typeface="Century Gothic" pitchFamily="34" charset="0"/>
              </a:rPr>
            </a:br>
            <a:r>
              <a:rPr lang="en-US" b="0" dirty="0" smtClean="0">
                <a:latin typeface="Century Gothic" pitchFamily="34" charset="0"/>
              </a:rPr>
              <a:t>How </a:t>
            </a:r>
            <a:r>
              <a:rPr lang="en-US" i="1" dirty="0" smtClean="0">
                <a:latin typeface="Century Gothic" pitchFamily="34" charset="0"/>
              </a:rPr>
              <a:t>hard</a:t>
            </a:r>
            <a:r>
              <a:rPr lang="en-US" b="0" dirty="0" smtClean="0">
                <a:latin typeface="Century Gothic" pitchFamily="34" charset="0"/>
              </a:rPr>
              <a:t> is it to regression test an entire enterprise web app using </a:t>
            </a:r>
            <a:r>
              <a:rPr lang="en-US" b="0" i="1" dirty="0" smtClean="0">
                <a:latin typeface="Century Gothic" pitchFamily="34" charset="0"/>
              </a:rPr>
              <a:t>any</a:t>
            </a:r>
            <a:r>
              <a:rPr lang="en-US" b="0" dirty="0" smtClean="0">
                <a:latin typeface="Century Gothic" pitchFamily="34" charset="0"/>
              </a:rPr>
              <a:t> web-app-GUI-black-box testing tool?</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p:cNvSpPr>
          <p:nvPr/>
        </p:nvSpPr>
        <p:spPr bwMode="auto">
          <a:xfrm>
            <a:off x="1270000" y="7366000"/>
            <a:ext cx="10464800" cy="1701800"/>
          </a:xfrm>
          <a:prstGeom prst="rect">
            <a:avLst/>
          </a:prstGeom>
          <a:noFill/>
          <a:ln w="12700">
            <a:noFill/>
            <a:miter lim="800000"/>
            <a:headEnd/>
            <a:tailEnd/>
          </a:ln>
        </p:spPr>
        <p:txBody>
          <a:bodyPr lIns="0" tIns="0" rIns="0" bIns="0" anchor="ctr"/>
          <a:lstStyle/>
          <a:p>
            <a:r>
              <a:rPr lang="en-US" sz="7200" dirty="0" smtClean="0">
                <a:solidFill>
                  <a:schemeClr val="tx1"/>
                </a:solidFill>
                <a:latin typeface="Century Gothic" pitchFamily="34" charset="0"/>
              </a:rPr>
              <a:t>too hard: avoid</a:t>
            </a:r>
            <a:endParaRPr lang="en-US" sz="7200" dirty="0">
              <a:solidFill>
                <a:schemeClr val="tx1"/>
              </a:solidFill>
              <a:latin typeface="Century Gothic" pitchFamily="34" charset="0"/>
            </a:endParaRPr>
          </a:p>
        </p:txBody>
      </p:sp>
      <p:pic>
        <p:nvPicPr>
          <p:cNvPr id="122883" name="Picture 2"/>
          <p:cNvPicPr>
            <a:picLocks noChangeAspect="1" noChangeArrowheads="1"/>
          </p:cNvPicPr>
          <p:nvPr/>
        </p:nvPicPr>
        <p:blipFill>
          <a:blip r:embed="rId3" cstate="print"/>
          <a:srcRect/>
          <a:stretch>
            <a:fillRect/>
          </a:stretch>
        </p:blipFill>
        <p:spPr bwMode="auto">
          <a:xfrm>
            <a:off x="1765300" y="1143000"/>
            <a:ext cx="9474200" cy="5549900"/>
          </a:xfrm>
          <a:prstGeom prst="rect">
            <a:avLst/>
          </a:prstGeom>
          <a:noFill/>
          <a:ln w="12700">
            <a:noFill/>
            <a:miter lim="800000"/>
            <a:headEnd/>
            <a:tailEnd/>
          </a:ln>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931" name="Picture 2"/>
          <p:cNvPicPr>
            <a:picLocks noChangeAspect="1" noChangeArrowheads="1"/>
          </p:cNvPicPr>
          <p:nvPr/>
        </p:nvPicPr>
        <p:blipFill>
          <a:blip r:embed="rId3" cstate="print"/>
          <a:srcRect/>
          <a:stretch>
            <a:fillRect/>
          </a:stretch>
        </p:blipFill>
        <p:spPr bwMode="auto">
          <a:xfrm>
            <a:off x="10871200" y="-228600"/>
            <a:ext cx="2090738" cy="1192213"/>
          </a:xfrm>
          <a:prstGeom prst="rect">
            <a:avLst/>
          </a:prstGeom>
          <a:noFill/>
          <a:ln w="12700">
            <a:noFill/>
            <a:miter lim="800000"/>
            <a:headEnd/>
            <a:tailEnd/>
          </a:ln>
        </p:spPr>
      </p:pic>
      <p:sp>
        <p:nvSpPr>
          <p:cNvPr id="124932" name="Rectangle 3"/>
          <p:cNvSpPr>
            <a:spLocks noGrp="1" noChangeArrowheads="1"/>
          </p:cNvSpPr>
          <p:nvPr>
            <p:ph type="title" idx="4294967295"/>
          </p:nvPr>
        </p:nvSpPr>
        <p:spPr>
          <a:xfrm>
            <a:off x="939799" y="3657600"/>
            <a:ext cx="10820401" cy="5410200"/>
          </a:xfrm>
        </p:spPr>
        <p:txBody>
          <a:bodyPr/>
          <a:lstStyle/>
          <a:p>
            <a:pPr algn="l" eaLnBrk="1" hangingPunct="1"/>
            <a:r>
              <a:rPr lang="en-US" dirty="0" smtClean="0">
                <a:latin typeface="Century Gothic" pitchFamily="34" charset="0"/>
              </a:rPr>
              <a:t>Selenium </a:t>
            </a:r>
            <a:r>
              <a:rPr lang="en-US" b="0" dirty="0" smtClean="0">
                <a:latin typeface="Century Gothic" pitchFamily="34" charset="0"/>
              </a:rPr>
              <a:t>is the leading open-source tool for automated web application testing. </a:t>
            </a:r>
            <a:br>
              <a:rPr lang="en-US" b="0" dirty="0" smtClean="0">
                <a:latin typeface="Century Gothic" pitchFamily="34" charset="0"/>
              </a:rPr>
            </a:br>
            <a:r>
              <a:rPr lang="en-US" b="0" dirty="0" smtClean="0">
                <a:latin typeface="Century Gothic" pitchFamily="34" charset="0"/>
              </a:rPr>
              <a:t/>
            </a:r>
            <a:br>
              <a:rPr lang="en-US" b="0" dirty="0" smtClean="0">
                <a:latin typeface="Century Gothic" pitchFamily="34" charset="0"/>
              </a:rPr>
            </a:br>
            <a:r>
              <a:rPr lang="en-US" b="0" dirty="0" smtClean="0">
                <a:latin typeface="Century Gothic" pitchFamily="34" charset="0"/>
              </a:rPr>
              <a:t>Used well, it can do things other testing tools cannot. </a:t>
            </a:r>
            <a:br>
              <a:rPr lang="en-US" b="0" dirty="0" smtClean="0">
                <a:latin typeface="Century Gothic" pitchFamily="34" charset="0"/>
              </a:rPr>
            </a:br>
            <a:r>
              <a:rPr lang="en-US" b="0" dirty="0" smtClean="0">
                <a:latin typeface="Century Gothic" pitchFamily="34" charset="0"/>
              </a:rPr>
              <a:t/>
            </a:r>
            <a:br>
              <a:rPr lang="en-US" b="0" dirty="0" smtClean="0">
                <a:latin typeface="Century Gothic" pitchFamily="34" charset="0"/>
              </a:rPr>
            </a:br>
            <a:r>
              <a:rPr lang="en-US" b="0" dirty="0" smtClean="0">
                <a:latin typeface="Century Gothic" pitchFamily="34" charset="0"/>
              </a:rPr>
              <a:t>Used poorly, it can cause enormous headaches. </a:t>
            </a:r>
            <a:endParaRPr lang="en-US" i="1" dirty="0" smtClean="0">
              <a:latin typeface="Century Gothic" pitchFamily="34" charset="0"/>
            </a:endParaRPr>
          </a:p>
        </p:txBody>
      </p:sp>
      <p:pic>
        <p:nvPicPr>
          <p:cNvPr id="1026" name="Picture 2"/>
          <p:cNvPicPr>
            <a:picLocks noChangeAspect="1" noChangeArrowheads="1"/>
          </p:cNvPicPr>
          <p:nvPr/>
        </p:nvPicPr>
        <p:blipFill>
          <a:blip r:embed="rId4" cstate="print"/>
          <a:srcRect/>
          <a:stretch>
            <a:fillRect/>
          </a:stretch>
        </p:blipFill>
        <p:spPr bwMode="auto">
          <a:xfrm>
            <a:off x="1016000" y="380999"/>
            <a:ext cx="3352800" cy="2899719"/>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931" name="Picture 2"/>
          <p:cNvPicPr>
            <a:picLocks noChangeAspect="1" noChangeArrowheads="1"/>
          </p:cNvPicPr>
          <p:nvPr/>
        </p:nvPicPr>
        <p:blipFill>
          <a:blip r:embed="rId3" cstate="print"/>
          <a:srcRect/>
          <a:stretch>
            <a:fillRect/>
          </a:stretch>
        </p:blipFill>
        <p:spPr bwMode="auto">
          <a:xfrm>
            <a:off x="10871200" y="-228600"/>
            <a:ext cx="2090738" cy="1192213"/>
          </a:xfrm>
          <a:prstGeom prst="rect">
            <a:avLst/>
          </a:prstGeom>
          <a:noFill/>
          <a:ln w="12700">
            <a:noFill/>
            <a:miter lim="800000"/>
            <a:headEnd/>
            <a:tailEnd/>
          </a:ln>
        </p:spPr>
      </p:pic>
      <p:sp>
        <p:nvSpPr>
          <p:cNvPr id="124932" name="Rectangle 3"/>
          <p:cNvSpPr>
            <a:spLocks noGrp="1" noChangeArrowheads="1"/>
          </p:cNvSpPr>
          <p:nvPr>
            <p:ph type="title" idx="4294967295"/>
          </p:nvPr>
        </p:nvSpPr>
        <p:spPr>
          <a:xfrm>
            <a:off x="466725" y="2725738"/>
            <a:ext cx="11055350" cy="3486150"/>
          </a:xfrm>
        </p:spPr>
        <p:txBody>
          <a:bodyPr/>
          <a:lstStyle/>
          <a:p>
            <a:pPr eaLnBrk="1" hangingPunct="1"/>
            <a:r>
              <a:rPr lang="en-US" b="0" dirty="0" smtClean="0">
                <a:latin typeface="Century Gothic" pitchFamily="34" charset="0"/>
              </a:rPr>
              <a:t/>
            </a:r>
            <a:br>
              <a:rPr lang="en-US" b="0" dirty="0" smtClean="0">
                <a:latin typeface="Century Gothic" pitchFamily="34" charset="0"/>
              </a:rPr>
            </a:br>
            <a:r>
              <a:rPr lang="en-US" b="0" dirty="0" smtClean="0">
                <a:latin typeface="Century Gothic" pitchFamily="34" charset="0"/>
              </a:rPr>
              <a:t>Number #1 Reason Selenium RC, through the web app GUI tests are so </a:t>
            </a:r>
            <a:r>
              <a:rPr lang="en-US" b="0" dirty="0" smtClean="0">
                <a:latin typeface="Century Gothic" pitchFamily="34" charset="0"/>
              </a:rPr>
              <a:t>brittle and expensive to maintain?</a:t>
            </a:r>
            <a:endParaRPr lang="en-US" b="0" dirty="0" smtClean="0">
              <a:latin typeface="Century Gothic" pitchFamily="34" charset="0"/>
            </a:endParaRP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931" name="Picture 2"/>
          <p:cNvPicPr>
            <a:picLocks noChangeAspect="1" noChangeArrowheads="1"/>
          </p:cNvPicPr>
          <p:nvPr/>
        </p:nvPicPr>
        <p:blipFill>
          <a:blip r:embed="rId3" cstate="print"/>
          <a:srcRect/>
          <a:stretch>
            <a:fillRect/>
          </a:stretch>
        </p:blipFill>
        <p:spPr bwMode="auto">
          <a:xfrm>
            <a:off x="10871200" y="-228600"/>
            <a:ext cx="2090738" cy="1192213"/>
          </a:xfrm>
          <a:prstGeom prst="rect">
            <a:avLst/>
          </a:prstGeom>
          <a:noFill/>
          <a:ln w="12700">
            <a:noFill/>
            <a:miter lim="800000"/>
            <a:headEnd/>
            <a:tailEnd/>
          </a:ln>
        </p:spPr>
      </p:pic>
      <p:sp>
        <p:nvSpPr>
          <p:cNvPr id="124932" name="Rectangle 3"/>
          <p:cNvSpPr>
            <a:spLocks noGrp="1" noChangeArrowheads="1"/>
          </p:cNvSpPr>
          <p:nvPr>
            <p:ph type="title" idx="4294967295"/>
          </p:nvPr>
        </p:nvSpPr>
        <p:spPr>
          <a:xfrm>
            <a:off x="466725" y="2725738"/>
            <a:ext cx="11055350" cy="3486150"/>
          </a:xfrm>
        </p:spPr>
        <p:txBody>
          <a:bodyPr/>
          <a:lstStyle/>
          <a:p>
            <a:pPr eaLnBrk="1" hangingPunct="1"/>
            <a:r>
              <a:rPr lang="en-US" b="0" dirty="0" smtClean="0">
                <a:latin typeface="Century Gothic" pitchFamily="34" charset="0"/>
              </a:rPr>
              <a:t/>
            </a:r>
            <a:br>
              <a:rPr lang="en-US" b="0" dirty="0" smtClean="0">
                <a:latin typeface="Century Gothic" pitchFamily="34" charset="0"/>
              </a:rPr>
            </a:br>
            <a:r>
              <a:rPr lang="en-US" b="0" dirty="0" smtClean="0">
                <a:latin typeface="Century Gothic" pitchFamily="34" charset="0"/>
              </a:rPr>
              <a:t>Because you are writing </a:t>
            </a:r>
            <a:br>
              <a:rPr lang="en-US" b="0" dirty="0" smtClean="0">
                <a:latin typeface="Century Gothic" pitchFamily="34" charset="0"/>
              </a:rPr>
            </a:br>
            <a:r>
              <a:rPr lang="en-US" i="1" dirty="0" smtClean="0">
                <a:latin typeface="Century Gothic" pitchFamily="34" charset="0"/>
              </a:rPr>
              <a:t>too many </a:t>
            </a:r>
            <a:r>
              <a:rPr lang="en-US" b="0" dirty="0" smtClean="0">
                <a:latin typeface="Century Gothic" pitchFamily="34" charset="0"/>
              </a:rPr>
              <a:t>of them.</a:t>
            </a:r>
            <a:br>
              <a:rPr lang="en-US" b="0" dirty="0" smtClean="0">
                <a:latin typeface="Century Gothic" pitchFamily="34" charset="0"/>
              </a:rPr>
            </a:br>
            <a:r>
              <a:rPr lang="en-US" b="0" dirty="0" smtClean="0">
                <a:latin typeface="Century Gothic" pitchFamily="34" charset="0"/>
              </a:rPr>
              <a:t/>
            </a:r>
            <a:br>
              <a:rPr lang="en-US" b="0" dirty="0" smtClean="0">
                <a:latin typeface="Century Gothic" pitchFamily="34" charset="0"/>
              </a:rPr>
            </a:br>
            <a:r>
              <a:rPr lang="en-US" b="0" dirty="0" smtClean="0">
                <a:latin typeface="Century Gothic" pitchFamily="34" charset="0"/>
              </a:rPr>
              <a:t>Let me put that another way. </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931" name="Picture 2"/>
          <p:cNvPicPr>
            <a:picLocks noChangeAspect="1" noChangeArrowheads="1"/>
          </p:cNvPicPr>
          <p:nvPr/>
        </p:nvPicPr>
        <p:blipFill>
          <a:blip r:embed="rId3" cstate="print"/>
          <a:srcRect/>
          <a:stretch>
            <a:fillRect/>
          </a:stretch>
        </p:blipFill>
        <p:spPr bwMode="auto">
          <a:xfrm>
            <a:off x="10871200" y="-228600"/>
            <a:ext cx="2090738" cy="1192213"/>
          </a:xfrm>
          <a:prstGeom prst="rect">
            <a:avLst/>
          </a:prstGeom>
          <a:noFill/>
          <a:ln w="12700">
            <a:noFill/>
            <a:miter lim="800000"/>
            <a:headEnd/>
            <a:tailEnd/>
          </a:ln>
        </p:spPr>
      </p:pic>
      <p:sp>
        <p:nvSpPr>
          <p:cNvPr id="124932" name="Rectangle 3"/>
          <p:cNvSpPr>
            <a:spLocks noGrp="1" noChangeArrowheads="1"/>
          </p:cNvSpPr>
          <p:nvPr>
            <p:ph type="title" idx="4294967295"/>
          </p:nvPr>
        </p:nvSpPr>
        <p:spPr>
          <a:xfrm>
            <a:off x="466724" y="2133600"/>
            <a:ext cx="11979275" cy="5791200"/>
          </a:xfrm>
        </p:spPr>
        <p:txBody>
          <a:bodyPr/>
          <a:lstStyle/>
          <a:p>
            <a:pPr eaLnBrk="1" hangingPunct="1"/>
            <a:r>
              <a:rPr lang="en-US" b="0" dirty="0" smtClean="0">
                <a:latin typeface="Century Gothic" pitchFamily="34" charset="0"/>
              </a:rPr>
              <a:t/>
            </a:r>
            <a:br>
              <a:rPr lang="en-US" b="0" dirty="0" smtClean="0">
                <a:latin typeface="Century Gothic" pitchFamily="34" charset="0"/>
              </a:rPr>
            </a:br>
            <a:r>
              <a:rPr lang="en-US" b="0" dirty="0" smtClean="0">
                <a:latin typeface="Century Gothic" pitchFamily="34" charset="0"/>
              </a:rPr>
              <a:t>You are committing too high a percentage of total test-automation and </a:t>
            </a:r>
            <a:br>
              <a:rPr lang="en-US" b="0" dirty="0" smtClean="0">
                <a:latin typeface="Century Gothic" pitchFamily="34" charset="0"/>
              </a:rPr>
            </a:br>
            <a:r>
              <a:rPr lang="en-US" b="0" dirty="0" smtClean="0">
                <a:latin typeface="Century Gothic" pitchFamily="34" charset="0"/>
              </a:rPr>
              <a:t>programming resources to </a:t>
            </a:r>
            <a:br>
              <a:rPr lang="en-US" b="0" dirty="0" smtClean="0">
                <a:latin typeface="Century Gothic" pitchFamily="34" charset="0"/>
              </a:rPr>
            </a:br>
            <a:r>
              <a:rPr lang="en-US" i="1" dirty="0" smtClean="0">
                <a:latin typeface="Century Gothic" pitchFamily="34" charset="0"/>
              </a:rPr>
              <a:t>that specific kind </a:t>
            </a:r>
            <a:br>
              <a:rPr lang="en-US" i="1" dirty="0" smtClean="0">
                <a:latin typeface="Century Gothic" pitchFamily="34" charset="0"/>
              </a:rPr>
            </a:br>
            <a:r>
              <a:rPr lang="en-US" b="0" dirty="0" smtClean="0">
                <a:latin typeface="Century Gothic" pitchFamily="34" charset="0"/>
              </a:rPr>
              <a:t>of automated testing. </a:t>
            </a:r>
            <a:br>
              <a:rPr lang="en-US" b="0" dirty="0" smtClean="0">
                <a:latin typeface="Century Gothic" pitchFamily="34" charset="0"/>
              </a:rPr>
            </a:br>
            <a:r>
              <a:rPr lang="en-US" b="0" dirty="0" smtClean="0">
                <a:latin typeface="Century Gothic" pitchFamily="34" charset="0"/>
              </a:rPr>
              <a:t/>
            </a:r>
            <a:br>
              <a:rPr lang="en-US" b="0" dirty="0" smtClean="0">
                <a:latin typeface="Century Gothic" pitchFamily="34" charset="0"/>
              </a:rPr>
            </a:br>
            <a:endParaRPr lang="en-US" b="0" dirty="0" smtClean="0">
              <a:latin typeface="Century Gothic" pitchFamily="34" charset="0"/>
            </a:endParaRP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931" name="Picture 2"/>
          <p:cNvPicPr>
            <a:picLocks noChangeAspect="1" noChangeArrowheads="1"/>
          </p:cNvPicPr>
          <p:nvPr/>
        </p:nvPicPr>
        <p:blipFill>
          <a:blip r:embed="rId3" cstate="print"/>
          <a:srcRect/>
          <a:stretch>
            <a:fillRect/>
          </a:stretch>
        </p:blipFill>
        <p:spPr bwMode="auto">
          <a:xfrm>
            <a:off x="10871200" y="-228600"/>
            <a:ext cx="2090738" cy="1192213"/>
          </a:xfrm>
          <a:prstGeom prst="rect">
            <a:avLst/>
          </a:prstGeom>
          <a:noFill/>
          <a:ln w="12700">
            <a:noFill/>
            <a:miter lim="800000"/>
            <a:headEnd/>
            <a:tailEnd/>
          </a:ln>
        </p:spPr>
      </p:pic>
      <p:sp>
        <p:nvSpPr>
          <p:cNvPr id="124932" name="Rectangle 3"/>
          <p:cNvSpPr>
            <a:spLocks noGrp="1" noChangeArrowheads="1"/>
          </p:cNvSpPr>
          <p:nvPr>
            <p:ph type="title" idx="4294967295"/>
          </p:nvPr>
        </p:nvSpPr>
        <p:spPr>
          <a:xfrm>
            <a:off x="466724" y="2725738"/>
            <a:ext cx="11979275" cy="4056062"/>
          </a:xfrm>
        </p:spPr>
        <p:txBody>
          <a:bodyPr/>
          <a:lstStyle/>
          <a:p>
            <a:pPr eaLnBrk="1" hangingPunct="1"/>
            <a:r>
              <a:rPr lang="en-US" b="0" dirty="0" smtClean="0">
                <a:latin typeface="Century Gothic" pitchFamily="34" charset="0"/>
              </a:rPr>
              <a:t/>
            </a:r>
            <a:br>
              <a:rPr lang="en-US" b="0" dirty="0" smtClean="0">
                <a:latin typeface="Century Gothic" pitchFamily="34" charset="0"/>
              </a:rPr>
            </a:br>
            <a:r>
              <a:rPr lang="en-US" b="0" dirty="0" smtClean="0">
                <a:latin typeface="Century Gothic" pitchFamily="34" charset="0"/>
              </a:rPr>
              <a:t>“Driving on the ice in in blizzard in Michigan.” </a:t>
            </a:r>
            <a:br>
              <a:rPr lang="en-US" b="0" dirty="0" smtClean="0">
                <a:latin typeface="Century Gothic" pitchFamily="34" charset="0"/>
              </a:rPr>
            </a:br>
            <a:r>
              <a:rPr lang="en-US" b="0" dirty="0" smtClean="0">
                <a:latin typeface="Century Gothic" pitchFamily="34" charset="0"/>
              </a:rPr>
              <a:t/>
            </a:r>
            <a:br>
              <a:rPr lang="en-US" b="0" dirty="0" smtClean="0">
                <a:latin typeface="Century Gothic" pitchFamily="34" charset="0"/>
              </a:rPr>
            </a:br>
            <a:r>
              <a:rPr lang="en-US" b="0" dirty="0" smtClean="0">
                <a:latin typeface="Century Gothic" pitchFamily="34" charset="0"/>
              </a:rPr>
              <a:t>Avoid it whenever you can. </a:t>
            </a:r>
            <a:br>
              <a:rPr lang="en-US" b="0" dirty="0" smtClean="0">
                <a:latin typeface="Century Gothic" pitchFamily="34" charset="0"/>
              </a:rPr>
            </a:br>
            <a:r>
              <a:rPr lang="en-US" b="0" dirty="0" smtClean="0">
                <a:latin typeface="Century Gothic" pitchFamily="34" charset="0"/>
              </a:rPr>
              <a:t/>
            </a:r>
            <a:br>
              <a:rPr lang="en-US" b="0" dirty="0" smtClean="0">
                <a:latin typeface="Century Gothic" pitchFamily="34" charset="0"/>
              </a:rPr>
            </a:br>
            <a:r>
              <a:rPr lang="en-US" b="0" dirty="0" smtClean="0">
                <a:latin typeface="Century Gothic" pitchFamily="34" charset="0"/>
              </a:rPr>
              <a:t>Know how to do it well.  </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931" name="Picture 2"/>
          <p:cNvPicPr>
            <a:picLocks noChangeAspect="1" noChangeArrowheads="1"/>
          </p:cNvPicPr>
          <p:nvPr/>
        </p:nvPicPr>
        <p:blipFill>
          <a:blip r:embed="rId3" cstate="print"/>
          <a:srcRect/>
          <a:stretch>
            <a:fillRect/>
          </a:stretch>
        </p:blipFill>
        <p:spPr bwMode="auto">
          <a:xfrm>
            <a:off x="10871200" y="-228600"/>
            <a:ext cx="2090738" cy="1192213"/>
          </a:xfrm>
          <a:prstGeom prst="rect">
            <a:avLst/>
          </a:prstGeom>
          <a:noFill/>
          <a:ln w="12700">
            <a:noFill/>
            <a:miter lim="800000"/>
            <a:headEnd/>
            <a:tailEnd/>
          </a:ln>
        </p:spPr>
      </p:pic>
      <p:sp>
        <p:nvSpPr>
          <p:cNvPr id="124932" name="Rectangle 3"/>
          <p:cNvSpPr>
            <a:spLocks noGrp="1" noChangeArrowheads="1"/>
          </p:cNvSpPr>
          <p:nvPr>
            <p:ph type="title" idx="4294967295"/>
          </p:nvPr>
        </p:nvSpPr>
        <p:spPr>
          <a:xfrm>
            <a:off x="466724" y="1676400"/>
            <a:ext cx="11979275" cy="7239000"/>
          </a:xfrm>
        </p:spPr>
        <p:txBody>
          <a:bodyPr/>
          <a:lstStyle/>
          <a:p>
            <a:pPr algn="l" eaLnBrk="1" hangingPunct="1"/>
            <a:r>
              <a:rPr lang="en-US" b="0" dirty="0" smtClean="0">
                <a:latin typeface="Century Gothic" pitchFamily="34" charset="0"/>
              </a:rPr>
              <a:t/>
            </a:r>
            <a:br>
              <a:rPr lang="en-US" b="0" dirty="0" smtClean="0">
                <a:latin typeface="Century Gothic" pitchFamily="34" charset="0"/>
              </a:rPr>
            </a:br>
            <a:r>
              <a:rPr lang="en-US" b="0" dirty="0" smtClean="0">
                <a:latin typeface="Century Gothic" pitchFamily="34" charset="0"/>
              </a:rPr>
              <a:t>What is Selenium </a:t>
            </a:r>
            <a:r>
              <a:rPr lang="en-US" i="1" dirty="0" smtClean="0">
                <a:latin typeface="Century Gothic" pitchFamily="34" charset="0"/>
              </a:rPr>
              <a:t>not good at testing</a:t>
            </a:r>
            <a:r>
              <a:rPr lang="en-US" b="0" dirty="0" smtClean="0">
                <a:latin typeface="Century Gothic" pitchFamily="34" charset="0"/>
              </a:rPr>
              <a:t>?</a:t>
            </a:r>
            <a:br>
              <a:rPr lang="en-US" b="0" dirty="0" smtClean="0">
                <a:latin typeface="Century Gothic" pitchFamily="34" charset="0"/>
              </a:rPr>
            </a:br>
            <a:r>
              <a:rPr lang="en-US" b="0" dirty="0" smtClean="0">
                <a:latin typeface="Century Gothic" pitchFamily="34" charset="0"/>
              </a:rPr>
              <a:t/>
            </a:r>
            <a:br>
              <a:rPr lang="en-US" b="0" dirty="0" smtClean="0">
                <a:latin typeface="Century Gothic" pitchFamily="34" charset="0"/>
              </a:rPr>
            </a:br>
            <a:r>
              <a:rPr lang="en-US" b="0" dirty="0" smtClean="0">
                <a:latin typeface="Century Gothic" pitchFamily="34" charset="0"/>
              </a:rPr>
              <a:t>-- Every functional app path (</a:t>
            </a:r>
            <a:r>
              <a:rPr lang="en-US" b="0" dirty="0" err="1" smtClean="0">
                <a:latin typeface="Century Gothic" pitchFamily="34" charset="0"/>
              </a:rPr>
              <a:t>JUnit</a:t>
            </a:r>
            <a:r>
              <a:rPr lang="en-US" b="0" dirty="0" smtClean="0">
                <a:latin typeface="Century Gothic" pitchFamily="34" charset="0"/>
              </a:rPr>
              <a:t> instead)</a:t>
            </a:r>
            <a:br>
              <a:rPr lang="en-US" b="0" dirty="0" smtClean="0">
                <a:latin typeface="Century Gothic" pitchFamily="34" charset="0"/>
              </a:rPr>
            </a:br>
            <a:r>
              <a:rPr lang="en-US" b="0" dirty="0" smtClean="0">
                <a:latin typeface="Century Gothic" pitchFamily="34" charset="0"/>
              </a:rPr>
              <a:t>-- Discrete app behaviors (</a:t>
            </a:r>
            <a:r>
              <a:rPr lang="en-US" b="0" dirty="0" err="1" smtClean="0">
                <a:latin typeface="Century Gothic" pitchFamily="34" charset="0"/>
              </a:rPr>
              <a:t>JUnit</a:t>
            </a:r>
            <a:r>
              <a:rPr lang="en-US" b="0" dirty="0" smtClean="0">
                <a:latin typeface="Century Gothic" pitchFamily="34" charset="0"/>
              </a:rPr>
              <a:t> instead)</a:t>
            </a:r>
            <a:br>
              <a:rPr lang="en-US" b="0" dirty="0" smtClean="0">
                <a:latin typeface="Century Gothic" pitchFamily="34" charset="0"/>
              </a:rPr>
            </a:br>
            <a:r>
              <a:rPr lang="en-US" b="0" dirty="0" smtClean="0">
                <a:latin typeface="Century Gothic" pitchFamily="34" charset="0"/>
              </a:rPr>
              <a:t>-- </a:t>
            </a:r>
            <a:r>
              <a:rPr lang="en-US" b="0" dirty="0" err="1" smtClean="0">
                <a:latin typeface="Century Gothic" pitchFamily="34" charset="0"/>
              </a:rPr>
              <a:t>Javascript</a:t>
            </a:r>
            <a:r>
              <a:rPr lang="en-US" b="0" dirty="0" smtClean="0">
                <a:latin typeface="Century Gothic" pitchFamily="34" charset="0"/>
              </a:rPr>
              <a:t> behaviors (Jasmine instead)</a:t>
            </a:r>
            <a:br>
              <a:rPr lang="en-US" b="0" dirty="0" smtClean="0">
                <a:latin typeface="Century Gothic" pitchFamily="34" charset="0"/>
              </a:rPr>
            </a:br>
            <a:r>
              <a:rPr lang="en-US" b="0" dirty="0" smtClean="0">
                <a:latin typeface="Century Gothic" pitchFamily="34" charset="0"/>
              </a:rPr>
              <a:t>-- All view layer behaviors</a:t>
            </a:r>
            <a:br>
              <a:rPr lang="en-US" b="0" dirty="0" smtClean="0">
                <a:latin typeface="Century Gothic" pitchFamily="34" charset="0"/>
              </a:rPr>
            </a:br>
            <a:r>
              <a:rPr lang="en-US" b="0" dirty="0" smtClean="0">
                <a:latin typeface="Century Gothic" pitchFamily="34" charset="0"/>
              </a:rPr>
              <a:t>-- Browser-vendor-neutral behavior (</a:t>
            </a:r>
            <a:r>
              <a:rPr lang="en-US" b="0" dirty="0" err="1" smtClean="0">
                <a:latin typeface="Century Gothic" pitchFamily="34" charset="0"/>
              </a:rPr>
              <a:t>HTMLUnit</a:t>
            </a:r>
            <a:r>
              <a:rPr lang="en-US" b="0" dirty="0" smtClean="0">
                <a:latin typeface="Century Gothic" pitchFamily="34" charset="0"/>
              </a:rPr>
              <a:t>)</a:t>
            </a:r>
            <a:br>
              <a:rPr lang="en-US" b="0" dirty="0" smtClean="0">
                <a:latin typeface="Century Gothic" pitchFamily="34" charset="0"/>
              </a:rPr>
            </a:br>
            <a:r>
              <a:rPr lang="en-US" b="0" dirty="0" smtClean="0">
                <a:latin typeface="Century Gothic" pitchFamily="34" charset="0"/>
              </a:rPr>
              <a:t>-- Automated Acceptance Testing (BDD Tools)</a:t>
            </a:r>
            <a:br>
              <a:rPr lang="en-US" b="0" dirty="0" smtClean="0">
                <a:latin typeface="Century Gothic" pitchFamily="34" charset="0"/>
              </a:rPr>
            </a:br>
            <a:endParaRPr lang="en-US" b="0" dirty="0" smtClean="0">
              <a:latin typeface="Century Gothic" pitchFamily="34" charset="0"/>
            </a:endParaRP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931" name="Picture 2"/>
          <p:cNvPicPr>
            <a:picLocks noChangeAspect="1" noChangeArrowheads="1"/>
          </p:cNvPicPr>
          <p:nvPr/>
        </p:nvPicPr>
        <p:blipFill>
          <a:blip r:embed="rId3" cstate="print"/>
          <a:srcRect/>
          <a:stretch>
            <a:fillRect/>
          </a:stretch>
        </p:blipFill>
        <p:spPr bwMode="auto">
          <a:xfrm>
            <a:off x="10871200" y="-228600"/>
            <a:ext cx="2090738" cy="1192213"/>
          </a:xfrm>
          <a:prstGeom prst="rect">
            <a:avLst/>
          </a:prstGeom>
          <a:noFill/>
          <a:ln w="12700">
            <a:noFill/>
            <a:miter lim="800000"/>
            <a:headEnd/>
            <a:tailEnd/>
          </a:ln>
        </p:spPr>
      </p:pic>
      <p:sp>
        <p:nvSpPr>
          <p:cNvPr id="124932" name="Rectangle 3"/>
          <p:cNvSpPr>
            <a:spLocks noGrp="1" noChangeArrowheads="1"/>
          </p:cNvSpPr>
          <p:nvPr>
            <p:ph type="title" idx="4294967295"/>
          </p:nvPr>
        </p:nvSpPr>
        <p:spPr>
          <a:xfrm>
            <a:off x="466724" y="1676400"/>
            <a:ext cx="11979275" cy="7391400"/>
          </a:xfrm>
        </p:spPr>
        <p:txBody>
          <a:bodyPr/>
          <a:lstStyle/>
          <a:p>
            <a:pPr algn="l" eaLnBrk="1" hangingPunct="1"/>
            <a:r>
              <a:rPr lang="en-US" b="0" dirty="0" smtClean="0">
                <a:latin typeface="Century Gothic" pitchFamily="34" charset="0"/>
              </a:rPr>
              <a:t/>
            </a:r>
            <a:br>
              <a:rPr lang="en-US" b="0" dirty="0" smtClean="0">
                <a:latin typeface="Century Gothic" pitchFamily="34" charset="0"/>
              </a:rPr>
            </a:br>
            <a:r>
              <a:rPr lang="en-US" b="0" dirty="0" smtClean="0">
                <a:latin typeface="Century Gothic" pitchFamily="34" charset="0"/>
              </a:rPr>
              <a:t>What is Selenium </a:t>
            </a:r>
            <a:r>
              <a:rPr lang="en-US" i="1" dirty="0" smtClean="0">
                <a:latin typeface="Century Gothic" pitchFamily="34" charset="0"/>
              </a:rPr>
              <a:t>good at testing</a:t>
            </a:r>
            <a:r>
              <a:rPr lang="en-US" b="0" dirty="0" smtClean="0">
                <a:latin typeface="Century Gothic" pitchFamily="34" charset="0"/>
              </a:rPr>
              <a:t>? </a:t>
            </a:r>
            <a:br>
              <a:rPr lang="en-US" b="0" dirty="0" smtClean="0">
                <a:latin typeface="Century Gothic" pitchFamily="34" charset="0"/>
              </a:rPr>
            </a:br>
            <a:r>
              <a:rPr lang="en-US" b="0" dirty="0" smtClean="0">
                <a:latin typeface="Century Gothic" pitchFamily="34" charset="0"/>
              </a:rPr>
              <a:t/>
            </a:r>
            <a:br>
              <a:rPr lang="en-US" b="0" dirty="0" smtClean="0">
                <a:latin typeface="Century Gothic" pitchFamily="34" charset="0"/>
              </a:rPr>
            </a:br>
            <a:r>
              <a:rPr lang="en-US" b="0" dirty="0" smtClean="0">
                <a:latin typeface="Century Gothic" pitchFamily="34" charset="0"/>
              </a:rPr>
              <a:t>The browser-resident app behaviors you cannot test </a:t>
            </a:r>
            <a:r>
              <a:rPr lang="en-US" i="1" dirty="0" smtClean="0">
                <a:latin typeface="Century Gothic" pitchFamily="34" charset="0"/>
              </a:rPr>
              <a:t>any other way</a:t>
            </a:r>
            <a:r>
              <a:rPr lang="en-US" b="0" dirty="0" smtClean="0">
                <a:latin typeface="Century Gothic" pitchFamily="34" charset="0"/>
              </a:rPr>
              <a:t>. It is your tool of </a:t>
            </a:r>
            <a:r>
              <a:rPr lang="en-US" i="1" dirty="0" smtClean="0">
                <a:latin typeface="Century Gothic" pitchFamily="34" charset="0"/>
              </a:rPr>
              <a:t>last resort</a:t>
            </a:r>
            <a:r>
              <a:rPr lang="en-US" b="0" dirty="0" smtClean="0">
                <a:latin typeface="Century Gothic" pitchFamily="34" charset="0"/>
              </a:rPr>
              <a:t>. </a:t>
            </a:r>
            <a:r>
              <a:rPr lang="en-US" b="0" dirty="0" smtClean="0">
                <a:latin typeface="Century Gothic" pitchFamily="34" charset="0"/>
              </a:rPr>
              <a:t/>
            </a:r>
            <a:br>
              <a:rPr lang="en-US" b="0" dirty="0" smtClean="0">
                <a:latin typeface="Century Gothic" pitchFamily="34" charset="0"/>
              </a:rPr>
            </a:br>
            <a:r>
              <a:rPr lang="en-US" b="0" dirty="0" smtClean="0">
                <a:latin typeface="Century Gothic" pitchFamily="34" charset="0"/>
              </a:rPr>
              <a:t/>
            </a:r>
            <a:br>
              <a:rPr lang="en-US" b="0" dirty="0" smtClean="0">
                <a:latin typeface="Century Gothic" pitchFamily="34" charset="0"/>
              </a:rPr>
            </a:br>
            <a:r>
              <a:rPr lang="en-US" b="0" dirty="0" smtClean="0">
                <a:latin typeface="Century Gothic" pitchFamily="34" charset="0"/>
              </a:rPr>
              <a:t>-- Testing a few full-stack happy paths</a:t>
            </a:r>
            <a:br>
              <a:rPr lang="en-US" b="0" dirty="0" smtClean="0">
                <a:latin typeface="Century Gothic" pitchFamily="34" charset="0"/>
              </a:rPr>
            </a:br>
            <a:r>
              <a:rPr lang="en-US" b="0" dirty="0" smtClean="0">
                <a:latin typeface="Century Gothic" pitchFamily="34" charset="0"/>
              </a:rPr>
              <a:t>-- Browser-compatibility testing</a:t>
            </a:r>
            <a:br>
              <a:rPr lang="en-US" b="0" dirty="0" smtClean="0">
                <a:latin typeface="Century Gothic" pitchFamily="34" charset="0"/>
              </a:rPr>
            </a:br>
            <a:r>
              <a:rPr lang="en-US" b="0" dirty="0" smtClean="0">
                <a:latin typeface="Century Gothic" pitchFamily="34" charset="0"/>
              </a:rPr>
              <a:t>-- Tricky view behaviors</a:t>
            </a:r>
            <a:br>
              <a:rPr lang="en-US" b="0" dirty="0" smtClean="0">
                <a:latin typeface="Century Gothic" pitchFamily="34" charset="0"/>
              </a:rPr>
            </a:br>
            <a:r>
              <a:rPr lang="en-US" b="0" dirty="0" smtClean="0">
                <a:latin typeface="Century Gothic" pitchFamily="34" charset="0"/>
              </a:rPr>
              <a:t>-- Automated functional demos</a:t>
            </a:r>
            <a:br>
              <a:rPr lang="en-US" b="0" dirty="0" smtClean="0">
                <a:latin typeface="Century Gothic" pitchFamily="34" charset="0"/>
              </a:rPr>
            </a:br>
            <a:r>
              <a:rPr lang="en-US" b="0" dirty="0" smtClean="0">
                <a:latin typeface="Century Gothic" pitchFamily="34" charset="0"/>
              </a:rPr>
              <a:t>-- Demo BDD (with </a:t>
            </a:r>
            <a:r>
              <a:rPr lang="en-US" b="0" dirty="0" err="1" smtClean="0">
                <a:latin typeface="Century Gothic" pitchFamily="34" charset="0"/>
              </a:rPr>
              <a:t>Cuke</a:t>
            </a:r>
            <a:r>
              <a:rPr lang="en-US" b="0" dirty="0" smtClean="0">
                <a:latin typeface="Century Gothic" pitchFamily="34" charset="0"/>
              </a:rPr>
              <a:t> or </a:t>
            </a:r>
            <a:r>
              <a:rPr lang="en-US" b="0" dirty="0" err="1" smtClean="0">
                <a:latin typeface="Century Gothic" pitchFamily="34" charset="0"/>
              </a:rPr>
              <a:t>JBehave</a:t>
            </a:r>
            <a:r>
              <a:rPr lang="en-US" b="0" dirty="0" smtClean="0">
                <a:latin typeface="Century Gothic" pitchFamily="34" charset="0"/>
              </a:rPr>
              <a:t> on top)</a:t>
            </a:r>
            <a:br>
              <a:rPr lang="en-US" b="0" dirty="0" smtClean="0">
                <a:latin typeface="Century Gothic" pitchFamily="34" charset="0"/>
              </a:rPr>
            </a:br>
            <a:r>
              <a:rPr lang="en-US" b="0" dirty="0" smtClean="0">
                <a:latin typeface="Century Gothic" pitchFamily="34" charset="0"/>
              </a:rPr>
              <a:t>-- </a:t>
            </a:r>
            <a:r>
              <a:rPr lang="en-US" b="0" smtClean="0">
                <a:latin typeface="Century Gothic" pitchFamily="34" charset="0"/>
              </a:rPr>
              <a:t>Policing load-time </a:t>
            </a:r>
            <a:r>
              <a:rPr lang="en-US" b="0" dirty="0" smtClean="0">
                <a:latin typeface="Century Gothic" pitchFamily="34" charset="0"/>
              </a:rPr>
              <a:t>thresholds</a:t>
            </a:r>
            <a:br>
              <a:rPr lang="en-US" b="0" dirty="0" smtClean="0">
                <a:latin typeface="Century Gothic" pitchFamily="34" charset="0"/>
              </a:rPr>
            </a:br>
            <a:endParaRPr lang="en-US" b="0" dirty="0" smtClean="0">
              <a:latin typeface="Century Gothic" pitchFamily="34" charset="0"/>
            </a:endParaRP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931" name="Picture 2"/>
          <p:cNvPicPr>
            <a:picLocks noChangeAspect="1" noChangeArrowheads="1"/>
          </p:cNvPicPr>
          <p:nvPr/>
        </p:nvPicPr>
        <p:blipFill>
          <a:blip r:embed="rId3" cstate="print"/>
          <a:srcRect/>
          <a:stretch>
            <a:fillRect/>
          </a:stretch>
        </p:blipFill>
        <p:spPr bwMode="auto">
          <a:xfrm>
            <a:off x="10871200" y="-228600"/>
            <a:ext cx="2090738" cy="1192213"/>
          </a:xfrm>
          <a:prstGeom prst="rect">
            <a:avLst/>
          </a:prstGeom>
          <a:noFill/>
          <a:ln w="12700">
            <a:noFill/>
            <a:miter lim="800000"/>
            <a:headEnd/>
            <a:tailEnd/>
          </a:ln>
        </p:spPr>
      </p:pic>
      <p:sp>
        <p:nvSpPr>
          <p:cNvPr id="124932" name="Rectangle 3"/>
          <p:cNvSpPr>
            <a:spLocks noGrp="1" noChangeArrowheads="1"/>
          </p:cNvSpPr>
          <p:nvPr>
            <p:ph type="title" idx="4294967295"/>
          </p:nvPr>
        </p:nvSpPr>
        <p:spPr>
          <a:xfrm>
            <a:off x="466724" y="2133600"/>
            <a:ext cx="11979275" cy="5791200"/>
          </a:xfrm>
        </p:spPr>
        <p:txBody>
          <a:bodyPr/>
          <a:lstStyle/>
          <a:p>
            <a:pPr eaLnBrk="1" hangingPunct="1"/>
            <a:r>
              <a:rPr lang="en-US" b="0" dirty="0" smtClean="0">
                <a:latin typeface="Century Gothic" pitchFamily="34" charset="0"/>
              </a:rPr>
              <a:t/>
            </a:r>
            <a:br>
              <a:rPr lang="en-US" b="0" dirty="0" smtClean="0">
                <a:latin typeface="Century Gothic" pitchFamily="34" charset="0"/>
              </a:rPr>
            </a:br>
            <a:r>
              <a:rPr lang="en-US" b="0" dirty="0" smtClean="0">
                <a:latin typeface="Century Gothic" pitchFamily="34" charset="0"/>
              </a:rPr>
              <a:t>If you </a:t>
            </a:r>
            <a:r>
              <a:rPr lang="en-US" b="0" dirty="0" smtClean="0">
                <a:latin typeface="Century Gothic" pitchFamily="34" charset="0"/>
              </a:rPr>
              <a:t>are committing too high a percentage of total test-automation and </a:t>
            </a:r>
            <a:br>
              <a:rPr lang="en-US" b="0" dirty="0" smtClean="0">
                <a:latin typeface="Century Gothic" pitchFamily="34" charset="0"/>
              </a:rPr>
            </a:br>
            <a:r>
              <a:rPr lang="en-US" b="0" dirty="0" smtClean="0">
                <a:latin typeface="Century Gothic" pitchFamily="34" charset="0"/>
              </a:rPr>
              <a:t>programming resources to </a:t>
            </a:r>
            <a:r>
              <a:rPr lang="en-US" b="0" dirty="0" smtClean="0">
                <a:latin typeface="Century Gothic" pitchFamily="34" charset="0"/>
              </a:rPr>
              <a:t>Se testing…</a:t>
            </a:r>
            <a:r>
              <a:rPr lang="en-US" b="0" dirty="0" smtClean="0">
                <a:latin typeface="Century Gothic" pitchFamily="34" charset="0"/>
              </a:rPr>
              <a:t/>
            </a:r>
            <a:br>
              <a:rPr lang="en-US" b="0" dirty="0" smtClean="0">
                <a:latin typeface="Century Gothic" pitchFamily="34" charset="0"/>
              </a:rPr>
            </a:br>
            <a:r>
              <a:rPr lang="en-US" b="0" dirty="0" smtClean="0">
                <a:latin typeface="Century Gothic" pitchFamily="34" charset="0"/>
              </a:rPr>
              <a:t/>
            </a:r>
            <a:br>
              <a:rPr lang="en-US" b="0" dirty="0" smtClean="0">
                <a:latin typeface="Century Gothic" pitchFamily="34" charset="0"/>
              </a:rPr>
            </a:br>
            <a:r>
              <a:rPr lang="en-US" b="0" dirty="0" smtClean="0">
                <a:latin typeface="Century Gothic" pitchFamily="34" charset="0"/>
              </a:rPr>
              <a:t>…have </a:t>
            </a:r>
            <a:r>
              <a:rPr lang="en-US" b="0" dirty="0" smtClean="0">
                <a:latin typeface="Century Gothic" pitchFamily="34" charset="0"/>
              </a:rPr>
              <a:t>a plan for outgrowing that pattern.</a:t>
            </a:r>
            <a:br>
              <a:rPr lang="en-US" b="0" dirty="0" smtClean="0">
                <a:latin typeface="Century Gothic" pitchFamily="34" charset="0"/>
              </a:rPr>
            </a:br>
            <a:r>
              <a:rPr lang="en-US" b="0" dirty="0" smtClean="0">
                <a:latin typeface="Century Gothic" pitchFamily="34" charset="0"/>
              </a:rPr>
              <a:t>Actually, have a fairy tale:</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1" name="Rectangle 1"/>
          <p:cNvSpPr>
            <a:spLocks noGrp="1" noChangeArrowheads="1"/>
          </p:cNvSpPr>
          <p:nvPr>
            <p:ph type="title"/>
          </p:nvPr>
        </p:nvSpPr>
        <p:spPr>
          <a:xfrm>
            <a:off x="1027113" y="7696200"/>
            <a:ext cx="11053762" cy="2057400"/>
          </a:xfrm>
          <a:ln/>
        </p:spPr>
        <p:txBody>
          <a:bodyPr/>
          <a:lstStyle/>
          <a:p>
            <a:r>
              <a:rPr lang="en-US" sz="4800" smtClean="0"/>
              <a:t>3 kinds of automated tests</a:t>
            </a:r>
            <a:endParaRPr lang="en-US" sz="4800" dirty="0"/>
          </a:p>
        </p:txBody>
      </p:sp>
      <p:pic>
        <p:nvPicPr>
          <p:cNvPr id="25602" name="Picture 2"/>
          <p:cNvPicPr>
            <a:picLocks noChangeAspect="1" noChangeArrowheads="1"/>
          </p:cNvPicPr>
          <p:nvPr/>
        </p:nvPicPr>
        <p:blipFill>
          <a:blip r:embed="rId3" cstate="print"/>
          <a:srcRect/>
          <a:stretch>
            <a:fillRect/>
          </a:stretch>
        </p:blipFill>
        <p:spPr bwMode="auto">
          <a:xfrm>
            <a:off x="1955800" y="976313"/>
            <a:ext cx="8585200" cy="6440487"/>
          </a:xfrm>
          <a:prstGeom prst="rect">
            <a:avLst/>
          </a:prstGeom>
          <a:noFill/>
          <a:ln w="12700">
            <a:noFill/>
            <a:miter lim="800000"/>
            <a:headEnd/>
            <a:tailEnd/>
          </a:ln>
        </p:spPr>
      </p:pic>
      <p:pic>
        <p:nvPicPr>
          <p:cNvPr id="4" name="Picture 2"/>
          <p:cNvPicPr>
            <a:picLocks noChangeAspect="1" noChangeArrowheads="1"/>
          </p:cNvPicPr>
          <p:nvPr/>
        </p:nvPicPr>
        <p:blipFill>
          <a:blip r:embed="rId4" cstate="print"/>
          <a:srcRect/>
          <a:stretch>
            <a:fillRect/>
          </a:stretch>
        </p:blipFill>
        <p:spPr bwMode="auto">
          <a:xfrm>
            <a:off x="10871200" y="-228600"/>
            <a:ext cx="2090738" cy="1192213"/>
          </a:xfrm>
          <a:prstGeom prst="rect">
            <a:avLst/>
          </a:prstGeom>
          <a:noFill/>
          <a:ln w="12700">
            <a:noFill/>
            <a:miter lim="800000"/>
            <a:headEnd/>
            <a:tailEnd/>
          </a:ln>
        </p:spPr>
      </p:pic>
    </p:spTree>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5" name="Rectangle 1"/>
          <p:cNvSpPr>
            <a:spLocks noGrp="1" noChangeArrowheads="1"/>
          </p:cNvSpPr>
          <p:nvPr>
            <p:ph type="title"/>
          </p:nvPr>
        </p:nvSpPr>
        <p:spPr>
          <a:xfrm>
            <a:off x="8331200" y="990600"/>
            <a:ext cx="4330700" cy="6489700"/>
          </a:xfrm>
          <a:ln/>
        </p:spPr>
        <p:txBody>
          <a:bodyPr/>
          <a:lstStyle/>
          <a:p>
            <a:pPr algn="r"/>
            <a:r>
              <a:rPr lang="en-US" sz="3500" dirty="0" smtClean="0"/>
              <a:t>GUI</a:t>
            </a:r>
            <a:br>
              <a:rPr lang="en-US" sz="3500" dirty="0" smtClean="0"/>
            </a:br>
            <a:r>
              <a:rPr lang="en-US" sz="3500" dirty="0" smtClean="0"/>
              <a:t/>
            </a:r>
            <a:br>
              <a:rPr lang="en-US" sz="3500" dirty="0" smtClean="0"/>
            </a:br>
            <a:r>
              <a:rPr lang="en-US" sz="3500" dirty="0" smtClean="0"/>
              <a:t/>
            </a:r>
            <a:br>
              <a:rPr lang="en-US" sz="3500" dirty="0" smtClean="0"/>
            </a:br>
            <a:r>
              <a:rPr lang="en-US" sz="3500" dirty="0" smtClean="0"/>
              <a:t/>
            </a:r>
            <a:br>
              <a:rPr lang="en-US" sz="3500" dirty="0" smtClean="0"/>
            </a:br>
            <a:r>
              <a:rPr lang="en-US" sz="3500" dirty="0" smtClean="0"/>
              <a:t>end-2-end, integration, story, </a:t>
            </a:r>
            <a:r>
              <a:rPr lang="en-US" sz="3500" dirty="0" smtClean="0"/>
              <a:t>acceptance, BDD</a:t>
            </a:r>
            <a:r>
              <a:rPr lang="en-US" sz="3500" dirty="0" smtClean="0"/>
              <a:t/>
            </a:r>
            <a:br>
              <a:rPr lang="en-US" sz="3500" dirty="0" smtClean="0"/>
            </a:br>
            <a:r>
              <a:rPr lang="en-US" sz="1100" dirty="0" smtClean="0"/>
              <a:t/>
            </a:r>
            <a:br>
              <a:rPr lang="en-US" sz="1100" dirty="0" smtClean="0"/>
            </a:br>
            <a:r>
              <a:rPr lang="en-US" sz="1100" dirty="0" smtClean="0"/>
              <a:t/>
            </a:r>
            <a:br>
              <a:rPr lang="en-US" sz="1100" dirty="0" smtClean="0"/>
            </a:br>
            <a:r>
              <a:rPr lang="en-US" sz="1100" dirty="0" smtClean="0"/>
              <a:t/>
            </a:r>
            <a:br>
              <a:rPr lang="en-US" sz="1100" dirty="0" smtClean="0"/>
            </a:br>
            <a:r>
              <a:rPr lang="en-US" sz="1100" dirty="0" smtClean="0"/>
              <a:t/>
            </a:r>
            <a:br>
              <a:rPr lang="en-US" sz="1100" dirty="0" smtClean="0"/>
            </a:br>
            <a:r>
              <a:rPr lang="en-US" sz="1100" dirty="0" smtClean="0"/>
              <a:t/>
            </a:r>
            <a:br>
              <a:rPr lang="en-US" sz="1100" dirty="0" smtClean="0"/>
            </a:br>
            <a:r>
              <a:rPr lang="en-US" sz="3500" dirty="0" smtClean="0"/>
              <a:t>unit/micro/isolation</a:t>
            </a:r>
            <a:endParaRPr lang="en-US" sz="3500" dirty="0"/>
          </a:p>
        </p:txBody>
      </p:sp>
      <p:pic>
        <p:nvPicPr>
          <p:cNvPr id="31746" name="Picture 2"/>
          <p:cNvPicPr>
            <a:picLocks noChangeArrowheads="1"/>
          </p:cNvPicPr>
          <p:nvPr/>
        </p:nvPicPr>
        <p:blipFill>
          <a:blip r:embed="rId3" cstate="print"/>
          <a:srcRect/>
          <a:stretch>
            <a:fillRect/>
          </a:stretch>
        </p:blipFill>
        <p:spPr bwMode="auto">
          <a:xfrm>
            <a:off x="254000" y="596900"/>
            <a:ext cx="8940800" cy="6934200"/>
          </a:xfrm>
          <a:prstGeom prst="rect">
            <a:avLst/>
          </a:prstGeom>
          <a:noFill/>
          <a:ln w="12700">
            <a:noFill/>
            <a:miter lim="800000"/>
            <a:headEnd/>
            <a:tailEnd/>
          </a:ln>
        </p:spPr>
      </p:pic>
    </p:spTree>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7" name="Picture 1"/>
          <p:cNvPicPr>
            <a:picLocks noChangeArrowheads="1"/>
          </p:cNvPicPr>
          <p:nvPr/>
        </p:nvPicPr>
        <p:blipFill>
          <a:blip r:embed="rId3" cstate="print"/>
          <a:srcRect/>
          <a:stretch>
            <a:fillRect/>
          </a:stretch>
        </p:blipFill>
        <p:spPr bwMode="auto">
          <a:xfrm>
            <a:off x="254000" y="596900"/>
            <a:ext cx="8940800" cy="6934200"/>
          </a:xfrm>
          <a:prstGeom prst="rect">
            <a:avLst/>
          </a:prstGeom>
          <a:noFill/>
          <a:ln w="12700">
            <a:noFill/>
            <a:miter lim="800000"/>
            <a:headEnd/>
            <a:tailEnd/>
          </a:ln>
        </p:spPr>
      </p:pic>
      <p:sp>
        <p:nvSpPr>
          <p:cNvPr id="29698" name="Line 2"/>
          <p:cNvSpPr>
            <a:spLocks noChangeShapeType="1"/>
          </p:cNvSpPr>
          <p:nvPr/>
        </p:nvSpPr>
        <p:spPr bwMode="auto">
          <a:xfrm>
            <a:off x="9817100" y="709613"/>
            <a:ext cx="0" cy="6694487"/>
          </a:xfrm>
          <a:prstGeom prst="line">
            <a:avLst/>
          </a:prstGeom>
          <a:noFill/>
          <a:ln w="38100">
            <a:solidFill>
              <a:srgbClr val="002D99"/>
            </a:solidFill>
            <a:round/>
            <a:headEnd type="stealth" w="med" len="med"/>
            <a:tailEnd/>
          </a:ln>
        </p:spPr>
        <p:txBody>
          <a:bodyPr/>
          <a:lstStyle/>
          <a:p>
            <a:endParaRPr lang="en-US"/>
          </a:p>
        </p:txBody>
      </p:sp>
      <p:sp>
        <p:nvSpPr>
          <p:cNvPr id="29699" name="Rectangle 3"/>
          <p:cNvSpPr>
            <a:spLocks/>
          </p:cNvSpPr>
          <p:nvPr/>
        </p:nvSpPr>
        <p:spPr bwMode="auto">
          <a:xfrm>
            <a:off x="6883400" y="139700"/>
            <a:ext cx="2794000" cy="7378700"/>
          </a:xfrm>
          <a:prstGeom prst="rect">
            <a:avLst/>
          </a:prstGeom>
          <a:noFill/>
          <a:ln w="12700">
            <a:noFill/>
            <a:miter lim="800000"/>
            <a:headEnd/>
            <a:tailEnd/>
          </a:ln>
        </p:spPr>
        <p:txBody>
          <a:bodyPr lIns="0" tIns="0" rIns="0" bIns="0" anchor="ctr"/>
          <a:lstStyle/>
          <a:p>
            <a:pPr algn="r"/>
            <a:r>
              <a:rPr lang="en-US" sz="3900">
                <a:solidFill>
                  <a:schemeClr val="tx1"/>
                </a:solidFill>
              </a:rPr>
              <a:t>TCO</a:t>
            </a:r>
          </a:p>
          <a:p>
            <a:pPr algn="r"/>
            <a:endParaRPr lang="en-US" sz="3900">
              <a:solidFill>
                <a:schemeClr val="tx1"/>
              </a:solidFill>
            </a:endParaRPr>
          </a:p>
        </p:txBody>
      </p:sp>
      <p:sp>
        <p:nvSpPr>
          <p:cNvPr id="29700" name="Line 4"/>
          <p:cNvSpPr>
            <a:spLocks noChangeShapeType="1"/>
          </p:cNvSpPr>
          <p:nvPr/>
        </p:nvSpPr>
        <p:spPr bwMode="auto">
          <a:xfrm rot="10800000" flipH="1">
            <a:off x="201613" y="8570913"/>
            <a:ext cx="9183687" cy="0"/>
          </a:xfrm>
          <a:prstGeom prst="line">
            <a:avLst/>
          </a:prstGeom>
          <a:noFill/>
          <a:ln w="38100">
            <a:solidFill>
              <a:srgbClr val="002D99"/>
            </a:solidFill>
            <a:round/>
            <a:headEnd type="stealth" w="med" len="med"/>
            <a:tailEnd type="stealth" w="med" len="med"/>
          </a:ln>
        </p:spPr>
        <p:txBody>
          <a:bodyPr/>
          <a:lstStyle/>
          <a:p>
            <a:endParaRPr lang="en-US"/>
          </a:p>
        </p:txBody>
      </p:sp>
      <p:sp>
        <p:nvSpPr>
          <p:cNvPr id="29701" name="Rectangle 5"/>
          <p:cNvSpPr>
            <a:spLocks/>
          </p:cNvSpPr>
          <p:nvPr/>
        </p:nvSpPr>
        <p:spPr bwMode="auto">
          <a:xfrm>
            <a:off x="304800" y="7023100"/>
            <a:ext cx="8839200" cy="2336800"/>
          </a:xfrm>
          <a:prstGeom prst="rect">
            <a:avLst/>
          </a:prstGeom>
          <a:noFill/>
          <a:ln w="12700">
            <a:noFill/>
            <a:miter lim="800000"/>
            <a:headEnd/>
            <a:tailEnd/>
          </a:ln>
        </p:spPr>
        <p:txBody>
          <a:bodyPr lIns="0" tIns="0" rIns="0" bIns="0" anchor="ctr"/>
          <a:lstStyle/>
          <a:p>
            <a:r>
              <a:rPr lang="en-US" sz="3900">
                <a:solidFill>
                  <a:schemeClr val="tx1"/>
                </a:solidFill>
              </a:rPr>
              <a:t>% of automated testing work</a:t>
            </a:r>
          </a:p>
        </p:txBody>
      </p:sp>
      <p:pic>
        <p:nvPicPr>
          <p:cNvPr id="8" name="Picture 2"/>
          <p:cNvPicPr>
            <a:picLocks noChangeAspect="1" noChangeArrowheads="1"/>
          </p:cNvPicPr>
          <p:nvPr/>
        </p:nvPicPr>
        <p:blipFill>
          <a:blip r:embed="rId4" cstate="print"/>
          <a:srcRect/>
          <a:stretch>
            <a:fillRect/>
          </a:stretch>
        </p:blipFill>
        <p:spPr bwMode="auto">
          <a:xfrm>
            <a:off x="10871200" y="-228600"/>
            <a:ext cx="2090738" cy="1192213"/>
          </a:xfrm>
          <a:prstGeom prst="rect">
            <a:avLst/>
          </a:prstGeom>
          <a:noFill/>
          <a:ln w="12700">
            <a:noFill/>
            <a:miter lim="800000"/>
            <a:headEnd/>
            <a:tailEnd/>
          </a:ln>
        </p:spPr>
      </p:pic>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931" name="Picture 2"/>
          <p:cNvPicPr>
            <a:picLocks noChangeAspect="1" noChangeArrowheads="1"/>
          </p:cNvPicPr>
          <p:nvPr/>
        </p:nvPicPr>
        <p:blipFill>
          <a:blip r:embed="rId3" cstate="print"/>
          <a:srcRect/>
          <a:stretch>
            <a:fillRect/>
          </a:stretch>
        </p:blipFill>
        <p:spPr bwMode="auto">
          <a:xfrm>
            <a:off x="10871200" y="-228600"/>
            <a:ext cx="2090738" cy="1192213"/>
          </a:xfrm>
          <a:prstGeom prst="rect">
            <a:avLst/>
          </a:prstGeom>
          <a:noFill/>
          <a:ln w="12700">
            <a:noFill/>
            <a:miter lim="800000"/>
            <a:headEnd/>
            <a:tailEnd/>
          </a:ln>
        </p:spPr>
      </p:pic>
      <p:sp>
        <p:nvSpPr>
          <p:cNvPr id="124932" name="Rectangle 3"/>
          <p:cNvSpPr>
            <a:spLocks noGrp="1" noChangeArrowheads="1"/>
          </p:cNvSpPr>
          <p:nvPr>
            <p:ph type="title" idx="4294967295"/>
          </p:nvPr>
        </p:nvSpPr>
        <p:spPr>
          <a:xfrm>
            <a:off x="10769600" y="6705600"/>
            <a:ext cx="1828800" cy="914400"/>
          </a:xfrm>
        </p:spPr>
        <p:txBody>
          <a:bodyPr/>
          <a:lstStyle/>
          <a:p>
            <a:pPr marL="742950" indent="-742950" algn="l" eaLnBrk="1" hangingPunct="1"/>
            <a:r>
              <a:rPr lang="en-US" dirty="0" smtClean="0">
                <a:latin typeface="Century Gothic" pitchFamily="34" charset="0"/>
              </a:rPr>
              <a:t>Se IDE</a:t>
            </a:r>
            <a:r>
              <a:rPr lang="en-US" b="0" dirty="0" smtClean="0">
                <a:latin typeface="Century Gothic" pitchFamily="34" charset="0"/>
              </a:rPr>
              <a:t/>
            </a:r>
            <a:br>
              <a:rPr lang="en-US" b="0" dirty="0" smtClean="0">
                <a:latin typeface="Century Gothic" pitchFamily="34" charset="0"/>
              </a:rPr>
            </a:br>
            <a:r>
              <a:rPr lang="en-US" b="0" dirty="0" smtClean="0">
                <a:latin typeface="Century Gothic" pitchFamily="34" charset="0"/>
              </a:rPr>
              <a:t> </a:t>
            </a:r>
            <a:br>
              <a:rPr lang="en-US" b="0" dirty="0" smtClean="0">
                <a:latin typeface="Century Gothic" pitchFamily="34" charset="0"/>
              </a:rPr>
            </a:br>
            <a:r>
              <a:rPr lang="en-US" b="0" i="1" dirty="0" smtClean="0">
                <a:latin typeface="Century Gothic" pitchFamily="34" charset="0"/>
              </a:rPr>
              <a:t/>
            </a:r>
            <a:br>
              <a:rPr lang="en-US" b="0" i="1" dirty="0" smtClean="0">
                <a:latin typeface="Century Gothic" pitchFamily="34" charset="0"/>
              </a:rPr>
            </a:br>
            <a:r>
              <a:rPr lang="en-US" i="1" dirty="0" smtClean="0">
                <a:latin typeface="Century Gothic" pitchFamily="34" charset="0"/>
              </a:rPr>
              <a:t/>
            </a:r>
            <a:br>
              <a:rPr lang="en-US" i="1" dirty="0" smtClean="0">
                <a:latin typeface="Century Gothic" pitchFamily="34" charset="0"/>
              </a:rPr>
            </a:br>
            <a:r>
              <a:rPr lang="en-US" i="1" dirty="0" smtClean="0">
                <a:latin typeface="Century Gothic" pitchFamily="34" charset="0"/>
              </a:rPr>
              <a:t/>
            </a:r>
            <a:br>
              <a:rPr lang="en-US" i="1" dirty="0" smtClean="0">
                <a:latin typeface="Century Gothic" pitchFamily="34" charset="0"/>
              </a:rPr>
            </a:br>
            <a:r>
              <a:rPr lang="en-US" i="1" dirty="0" smtClean="0">
                <a:latin typeface="Century Gothic" pitchFamily="34" charset="0"/>
              </a:rPr>
              <a:t/>
            </a:r>
            <a:br>
              <a:rPr lang="en-US" i="1" dirty="0" smtClean="0">
                <a:latin typeface="Century Gothic" pitchFamily="34" charset="0"/>
              </a:rPr>
            </a:br>
            <a:r>
              <a:rPr lang="en-US" i="1" dirty="0" smtClean="0">
                <a:latin typeface="Century Gothic" pitchFamily="34" charset="0"/>
              </a:rPr>
              <a:t/>
            </a:r>
            <a:br>
              <a:rPr lang="en-US" i="1" dirty="0" smtClean="0">
                <a:latin typeface="Century Gothic" pitchFamily="34" charset="0"/>
              </a:rPr>
            </a:br>
            <a:endParaRPr lang="en-US" i="1" dirty="0" smtClean="0">
              <a:latin typeface="Century Gothic" pitchFamily="34" charset="0"/>
            </a:endParaRPr>
          </a:p>
        </p:txBody>
      </p:sp>
      <p:pic>
        <p:nvPicPr>
          <p:cNvPr id="3074" name="Picture 2"/>
          <p:cNvPicPr>
            <a:picLocks noChangeAspect="1" noChangeArrowheads="1"/>
          </p:cNvPicPr>
          <p:nvPr/>
        </p:nvPicPr>
        <p:blipFill>
          <a:blip r:embed="rId4" cstate="print"/>
          <a:srcRect/>
          <a:stretch>
            <a:fillRect/>
          </a:stretch>
        </p:blipFill>
        <p:spPr bwMode="auto">
          <a:xfrm>
            <a:off x="254000" y="228600"/>
            <a:ext cx="8382000" cy="924657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a:xfrm>
            <a:off x="9004300" y="406400"/>
            <a:ext cx="3543300" cy="7137400"/>
          </a:xfrm>
          <a:ln/>
        </p:spPr>
        <p:txBody>
          <a:bodyPr/>
          <a:lstStyle/>
          <a:p>
            <a:r>
              <a:rPr lang="en-US" sz="3500" b="1" smtClean="0">
                <a:solidFill>
                  <a:srgbClr val="66B132"/>
                </a:solidFill>
              </a:rPr>
              <a:t>good</a:t>
            </a:r>
            <a:r>
              <a:rPr lang="en-US" sz="3500" smtClean="0"/>
              <a:t>: </a:t>
            </a:r>
            <a:br>
              <a:rPr lang="en-US" sz="3500" smtClean="0"/>
            </a:br>
            <a:r>
              <a:rPr lang="en-US" sz="3500" i="1" smtClean="0"/>
              <a:t>least</a:t>
            </a:r>
            <a:r>
              <a:rPr lang="en-US" sz="3500" smtClean="0"/>
              <a:t> investment/ROI</a:t>
            </a:r>
            <a:br>
              <a:rPr lang="en-US" sz="3500" smtClean="0"/>
            </a:br>
            <a:r>
              <a:rPr lang="en-US" sz="3500" smtClean="0"/>
              <a:t/>
            </a:r>
            <a:br>
              <a:rPr lang="en-US" sz="3500" smtClean="0"/>
            </a:br>
            <a:r>
              <a:rPr lang="en-US" sz="3500" smtClean="0"/>
              <a:t/>
            </a:r>
            <a:br>
              <a:rPr lang="en-US" sz="3500" smtClean="0"/>
            </a:br>
            <a:r>
              <a:rPr lang="en-US" sz="3500" smtClean="0"/>
              <a:t/>
            </a:r>
            <a:br>
              <a:rPr lang="en-US" sz="3500" smtClean="0"/>
            </a:br>
            <a:r>
              <a:rPr lang="en-US" sz="3500" smtClean="0"/>
              <a:t/>
            </a:r>
            <a:br>
              <a:rPr lang="en-US" sz="3500" smtClean="0"/>
            </a:br>
            <a:r>
              <a:rPr lang="en-US" sz="3500" smtClean="0"/>
              <a:t/>
            </a:r>
            <a:br>
              <a:rPr lang="en-US" sz="3500" smtClean="0"/>
            </a:br>
            <a:r>
              <a:rPr lang="en-US" sz="3500" smtClean="0"/>
              <a:t/>
            </a:r>
            <a:br>
              <a:rPr lang="en-US" sz="3500" smtClean="0"/>
            </a:br>
            <a:r>
              <a:rPr lang="en-US" sz="3500" b="1" smtClean="0">
                <a:solidFill>
                  <a:srgbClr val="558E28"/>
                </a:solidFill>
              </a:rPr>
              <a:t>good</a:t>
            </a:r>
            <a:r>
              <a:rPr lang="en-US" sz="3500" smtClean="0"/>
              <a:t>: </a:t>
            </a:r>
            <a:br>
              <a:rPr lang="en-US" sz="3500" smtClean="0"/>
            </a:br>
            <a:r>
              <a:rPr lang="en-US" sz="3500" i="1" smtClean="0"/>
              <a:t>most</a:t>
            </a:r>
            <a:r>
              <a:rPr lang="en-US" sz="3500" smtClean="0"/>
              <a:t> investment/ROI</a:t>
            </a:r>
            <a:endParaRPr lang="en-US" sz="3500"/>
          </a:p>
        </p:txBody>
      </p:sp>
      <p:pic>
        <p:nvPicPr>
          <p:cNvPr id="33794" name="Picture 2"/>
          <p:cNvPicPr>
            <a:picLocks noChangeArrowheads="1"/>
          </p:cNvPicPr>
          <p:nvPr/>
        </p:nvPicPr>
        <p:blipFill>
          <a:blip r:embed="rId3" cstate="print"/>
          <a:srcRect/>
          <a:stretch>
            <a:fillRect/>
          </a:stretch>
        </p:blipFill>
        <p:spPr bwMode="auto">
          <a:xfrm>
            <a:off x="254000" y="596900"/>
            <a:ext cx="8940800" cy="6934200"/>
          </a:xfrm>
          <a:prstGeom prst="rect">
            <a:avLst/>
          </a:prstGeom>
          <a:noFill/>
          <a:ln w="12700">
            <a:noFill/>
            <a:miter lim="800000"/>
            <a:headEnd/>
            <a:tailEnd/>
          </a:ln>
        </p:spPr>
      </p:pic>
    </p:spTree>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1" name="Picture 1"/>
          <p:cNvPicPr>
            <a:picLocks noChangeArrowheads="1"/>
          </p:cNvPicPr>
          <p:nvPr/>
        </p:nvPicPr>
        <p:blipFill>
          <a:blip r:embed="rId3" cstate="print"/>
          <a:srcRect/>
          <a:stretch>
            <a:fillRect/>
          </a:stretch>
        </p:blipFill>
        <p:spPr bwMode="auto">
          <a:xfrm>
            <a:off x="2032000" y="596900"/>
            <a:ext cx="8940800" cy="6934200"/>
          </a:xfrm>
          <a:prstGeom prst="rect">
            <a:avLst/>
          </a:prstGeom>
          <a:noFill/>
          <a:ln w="12700">
            <a:noFill/>
            <a:miter lim="800000"/>
            <a:headEnd/>
            <a:tailEnd/>
          </a:ln>
        </p:spPr>
      </p:pic>
      <p:sp>
        <p:nvSpPr>
          <p:cNvPr id="35842" name="Rectangle 2"/>
          <p:cNvSpPr>
            <a:spLocks/>
          </p:cNvSpPr>
          <p:nvPr/>
        </p:nvSpPr>
        <p:spPr bwMode="auto">
          <a:xfrm>
            <a:off x="1270000" y="7366000"/>
            <a:ext cx="10464800" cy="1701800"/>
          </a:xfrm>
          <a:prstGeom prst="rect">
            <a:avLst/>
          </a:prstGeom>
          <a:noFill/>
          <a:ln w="12700">
            <a:noFill/>
            <a:miter lim="800000"/>
            <a:headEnd/>
            <a:tailEnd/>
          </a:ln>
        </p:spPr>
        <p:txBody>
          <a:bodyPr lIns="0" tIns="0" rIns="0" bIns="0" anchor="ctr"/>
          <a:lstStyle/>
          <a:p>
            <a:r>
              <a:rPr lang="en-US" sz="5200">
                <a:solidFill>
                  <a:schemeClr val="tx1"/>
                </a:solidFill>
              </a:rPr>
              <a:t>least rework &amp; waste; lowest TCO</a:t>
            </a:r>
          </a:p>
        </p:txBody>
      </p:sp>
      <p:pic>
        <p:nvPicPr>
          <p:cNvPr id="5" name="Picture 2"/>
          <p:cNvPicPr>
            <a:picLocks noChangeAspect="1" noChangeArrowheads="1"/>
          </p:cNvPicPr>
          <p:nvPr/>
        </p:nvPicPr>
        <p:blipFill>
          <a:blip r:embed="rId4" cstate="print"/>
          <a:srcRect/>
          <a:stretch>
            <a:fillRect/>
          </a:stretch>
        </p:blipFill>
        <p:spPr bwMode="auto">
          <a:xfrm>
            <a:off x="10871200" y="-228600"/>
            <a:ext cx="2090738" cy="1192213"/>
          </a:xfrm>
          <a:prstGeom prst="rect">
            <a:avLst/>
          </a:prstGeom>
          <a:noFill/>
          <a:ln w="12700">
            <a:noFill/>
            <a:miter lim="800000"/>
            <a:headEnd/>
            <a:tailEnd/>
          </a:ln>
        </p:spPr>
      </p:pic>
    </p:spTree>
  </p:cSld>
  <p:clrMapOvr>
    <a:masterClrMapping/>
  </p:clrMapOvr>
  <p:transition spd="med"/>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930" name="Picture 1"/>
          <p:cNvPicPr>
            <a:picLocks noChangeArrowheads="1"/>
          </p:cNvPicPr>
          <p:nvPr/>
        </p:nvPicPr>
        <p:blipFill>
          <a:blip r:embed="rId3" cstate="print"/>
          <a:srcRect l="35503" t="20731" r="1572" b="3403"/>
          <a:stretch>
            <a:fillRect/>
          </a:stretch>
        </p:blipFill>
        <p:spPr bwMode="auto">
          <a:xfrm>
            <a:off x="9271000" y="8801100"/>
            <a:ext cx="3556000" cy="836613"/>
          </a:xfrm>
          <a:prstGeom prst="rect">
            <a:avLst/>
          </a:prstGeom>
          <a:noFill/>
          <a:ln w="12700">
            <a:noFill/>
            <a:miter lim="800000"/>
            <a:headEnd/>
            <a:tailEnd/>
          </a:ln>
        </p:spPr>
      </p:pic>
      <p:pic>
        <p:nvPicPr>
          <p:cNvPr id="124931" name="Picture 2"/>
          <p:cNvPicPr>
            <a:picLocks noChangeAspect="1" noChangeArrowheads="1"/>
          </p:cNvPicPr>
          <p:nvPr/>
        </p:nvPicPr>
        <p:blipFill>
          <a:blip r:embed="rId4" cstate="print"/>
          <a:srcRect/>
          <a:stretch>
            <a:fillRect/>
          </a:stretch>
        </p:blipFill>
        <p:spPr bwMode="auto">
          <a:xfrm>
            <a:off x="10871200" y="-228600"/>
            <a:ext cx="2090738" cy="1192213"/>
          </a:xfrm>
          <a:prstGeom prst="rect">
            <a:avLst/>
          </a:prstGeom>
          <a:noFill/>
          <a:ln w="12700">
            <a:noFill/>
            <a:miter lim="800000"/>
            <a:headEnd/>
            <a:tailEnd/>
          </a:ln>
        </p:spPr>
      </p:pic>
      <p:sp>
        <p:nvSpPr>
          <p:cNvPr id="124932" name="Rectangle 3"/>
          <p:cNvSpPr>
            <a:spLocks noGrp="1" noChangeArrowheads="1"/>
          </p:cNvSpPr>
          <p:nvPr>
            <p:ph type="title" idx="4294967295"/>
          </p:nvPr>
        </p:nvSpPr>
        <p:spPr>
          <a:xfrm>
            <a:off x="466725" y="2725738"/>
            <a:ext cx="11055350" cy="3486150"/>
          </a:xfrm>
        </p:spPr>
        <p:txBody>
          <a:bodyPr/>
          <a:lstStyle/>
          <a:p>
            <a:pPr eaLnBrk="1" hangingPunct="1"/>
            <a:r>
              <a:rPr lang="en-US" b="0" dirty="0" smtClean="0">
                <a:latin typeface="Century Gothic" pitchFamily="34" charset="0"/>
              </a:rPr>
              <a:t/>
            </a:r>
            <a:br>
              <a:rPr lang="en-US" b="0" dirty="0" smtClean="0">
                <a:latin typeface="Century Gothic" pitchFamily="34" charset="0"/>
              </a:rPr>
            </a:br>
            <a:r>
              <a:rPr lang="en-US" b="0" dirty="0" smtClean="0">
                <a:latin typeface="Century Gothic" pitchFamily="34" charset="0"/>
              </a:rPr>
              <a:t>But that’s not your triangle, </a:t>
            </a:r>
            <a:r>
              <a:rPr lang="en-US" b="0" dirty="0" smtClean="0">
                <a:latin typeface="Century Gothic" pitchFamily="34" charset="0"/>
              </a:rPr>
              <a:t>yet, perhaps. </a:t>
            </a:r>
            <a:endParaRPr lang="en-US" b="0" dirty="0" smtClean="0">
              <a:latin typeface="Century Gothic" pitchFamily="34" charset="0"/>
            </a:endParaRP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09" name="Picture 1"/>
          <p:cNvPicPr>
            <a:picLocks noChangeArrowheads="1"/>
          </p:cNvPicPr>
          <p:nvPr/>
        </p:nvPicPr>
        <p:blipFill>
          <a:blip r:embed="rId3" cstate="print"/>
          <a:srcRect/>
          <a:stretch>
            <a:fillRect/>
          </a:stretch>
        </p:blipFill>
        <p:spPr bwMode="auto">
          <a:xfrm>
            <a:off x="342900" y="530225"/>
            <a:ext cx="8915400" cy="6934200"/>
          </a:xfrm>
          <a:prstGeom prst="rect">
            <a:avLst/>
          </a:prstGeom>
          <a:noFill/>
          <a:ln w="12700">
            <a:noFill/>
            <a:miter lim="800000"/>
            <a:headEnd/>
            <a:tailEnd/>
          </a:ln>
        </p:spPr>
      </p:pic>
      <p:sp>
        <p:nvSpPr>
          <p:cNvPr id="68610" name="Rectangle 2"/>
          <p:cNvSpPr>
            <a:spLocks/>
          </p:cNvSpPr>
          <p:nvPr/>
        </p:nvSpPr>
        <p:spPr bwMode="auto">
          <a:xfrm>
            <a:off x="368300" y="7493000"/>
            <a:ext cx="10464800" cy="1701800"/>
          </a:xfrm>
          <a:prstGeom prst="rect">
            <a:avLst/>
          </a:prstGeom>
          <a:noFill/>
          <a:ln w="12700">
            <a:noFill/>
            <a:miter lim="800000"/>
            <a:headEnd/>
            <a:tailEnd/>
          </a:ln>
        </p:spPr>
        <p:txBody>
          <a:bodyPr lIns="0" tIns="0" rIns="0" bIns="0" anchor="ctr"/>
          <a:lstStyle/>
          <a:p>
            <a:r>
              <a:rPr lang="en-US" sz="7200">
                <a:solidFill>
                  <a:schemeClr val="tx1"/>
                </a:solidFill>
              </a:rPr>
              <a:t>we often start here</a:t>
            </a:r>
          </a:p>
        </p:txBody>
      </p:sp>
      <p:pic>
        <p:nvPicPr>
          <p:cNvPr id="4" name="Picture 2"/>
          <p:cNvPicPr>
            <a:picLocks noChangeAspect="1" noChangeArrowheads="1"/>
          </p:cNvPicPr>
          <p:nvPr/>
        </p:nvPicPr>
        <p:blipFill>
          <a:blip r:embed="rId4" cstate="print"/>
          <a:srcRect/>
          <a:stretch>
            <a:fillRect/>
          </a:stretch>
        </p:blipFill>
        <p:spPr bwMode="auto">
          <a:xfrm>
            <a:off x="10871200" y="-228600"/>
            <a:ext cx="2090738" cy="1192213"/>
          </a:xfrm>
          <a:prstGeom prst="rect">
            <a:avLst/>
          </a:prstGeom>
          <a:noFill/>
          <a:ln w="12700">
            <a:noFill/>
            <a:miter lim="800000"/>
            <a:headEnd/>
            <a:tailEnd/>
          </a:ln>
        </p:spPr>
      </p:pic>
    </p:spTree>
  </p:cSld>
  <p:clrMapOvr>
    <a:masterClrMapping/>
  </p:clrMapOvr>
  <p:transition spd="med"/>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1"/>
          <p:cNvSpPr>
            <a:spLocks/>
          </p:cNvSpPr>
          <p:nvPr/>
        </p:nvSpPr>
        <p:spPr bwMode="auto">
          <a:xfrm>
            <a:off x="368300" y="7493000"/>
            <a:ext cx="10464800" cy="1701800"/>
          </a:xfrm>
          <a:prstGeom prst="rect">
            <a:avLst/>
          </a:prstGeom>
          <a:noFill/>
          <a:ln w="12700">
            <a:noFill/>
            <a:miter lim="800000"/>
            <a:headEnd/>
            <a:tailEnd/>
          </a:ln>
        </p:spPr>
        <p:txBody>
          <a:bodyPr lIns="0" tIns="0" rIns="0" bIns="0" anchor="ctr"/>
          <a:lstStyle/>
          <a:p>
            <a:r>
              <a:rPr lang="en-US" sz="7200">
                <a:solidFill>
                  <a:schemeClr val="tx1"/>
                </a:solidFill>
              </a:rPr>
              <a:t>for good reason!</a:t>
            </a:r>
          </a:p>
        </p:txBody>
      </p:sp>
      <p:sp>
        <p:nvSpPr>
          <p:cNvPr id="70658" name="Rectangle 2"/>
          <p:cNvSpPr>
            <a:spLocks/>
          </p:cNvSpPr>
          <p:nvPr/>
        </p:nvSpPr>
        <p:spPr bwMode="auto">
          <a:xfrm>
            <a:off x="8775700" y="381000"/>
            <a:ext cx="3848100" cy="7378700"/>
          </a:xfrm>
          <a:prstGeom prst="rect">
            <a:avLst/>
          </a:prstGeom>
          <a:noFill/>
          <a:ln w="12700">
            <a:noFill/>
            <a:miter lim="800000"/>
            <a:headEnd/>
            <a:tailEnd/>
          </a:ln>
        </p:spPr>
        <p:txBody>
          <a:bodyPr lIns="0" tIns="0" rIns="0" bIns="0" anchor="ctr"/>
          <a:lstStyle/>
          <a:p>
            <a:r>
              <a:rPr lang="en-US" sz="3900" b="1">
                <a:solidFill>
                  <a:srgbClr val="66B132"/>
                </a:solidFill>
              </a:rPr>
              <a:t>good</a:t>
            </a:r>
            <a:r>
              <a:rPr lang="en-US" sz="3900">
                <a:solidFill>
                  <a:schemeClr val="tx1"/>
                </a:solidFill>
              </a:rPr>
              <a:t>: </a:t>
            </a:r>
            <a:br>
              <a:rPr lang="en-US" sz="3900">
                <a:solidFill>
                  <a:schemeClr val="tx1"/>
                </a:solidFill>
              </a:rPr>
            </a:br>
            <a:r>
              <a:rPr lang="en-US" sz="3900">
                <a:solidFill>
                  <a:schemeClr val="tx1"/>
                </a:solidFill>
              </a:rPr>
              <a:t>easy to learn</a:t>
            </a:r>
          </a:p>
          <a:p>
            <a:endParaRPr lang="en-US" sz="3900">
              <a:solidFill>
                <a:schemeClr val="tx1"/>
              </a:solidFill>
            </a:endParaRPr>
          </a:p>
          <a:p>
            <a:endParaRPr lang="en-US" sz="3900">
              <a:solidFill>
                <a:schemeClr val="tx1"/>
              </a:solidFill>
            </a:endParaRPr>
          </a:p>
          <a:p>
            <a:endParaRPr lang="en-US" sz="3900">
              <a:solidFill>
                <a:schemeClr val="tx1"/>
              </a:solidFill>
            </a:endParaRPr>
          </a:p>
          <a:p>
            <a:endParaRPr lang="en-US" sz="3900">
              <a:solidFill>
                <a:schemeClr val="tx1"/>
              </a:solidFill>
            </a:endParaRPr>
          </a:p>
          <a:p>
            <a:r>
              <a:rPr lang="en-US" sz="3900" b="1">
                <a:solidFill>
                  <a:srgbClr val="FF0000"/>
                </a:solidFill>
              </a:rPr>
              <a:t>bad</a:t>
            </a:r>
            <a:r>
              <a:rPr lang="en-US" sz="3900">
                <a:solidFill>
                  <a:schemeClr val="tx1"/>
                </a:solidFill>
              </a:rPr>
              <a:t>: </a:t>
            </a:r>
            <a:br>
              <a:rPr lang="en-US" sz="3900">
                <a:solidFill>
                  <a:schemeClr val="tx1"/>
                </a:solidFill>
              </a:rPr>
            </a:br>
            <a:r>
              <a:rPr lang="en-US" sz="3900">
                <a:solidFill>
                  <a:schemeClr val="tx1"/>
                </a:solidFill>
              </a:rPr>
              <a:t>hard to learn</a:t>
            </a:r>
          </a:p>
        </p:txBody>
      </p:sp>
      <p:pic>
        <p:nvPicPr>
          <p:cNvPr id="70659" name="Picture 3"/>
          <p:cNvPicPr>
            <a:picLocks noChangeArrowheads="1"/>
          </p:cNvPicPr>
          <p:nvPr/>
        </p:nvPicPr>
        <p:blipFill>
          <a:blip r:embed="rId3" cstate="print"/>
          <a:srcRect/>
          <a:stretch>
            <a:fillRect/>
          </a:stretch>
        </p:blipFill>
        <p:spPr bwMode="auto">
          <a:xfrm>
            <a:off x="342900" y="530225"/>
            <a:ext cx="8915400" cy="6934200"/>
          </a:xfrm>
          <a:prstGeom prst="rect">
            <a:avLst/>
          </a:prstGeom>
          <a:noFill/>
          <a:ln w="12700">
            <a:noFill/>
            <a:miter lim="800000"/>
            <a:headEnd/>
            <a:tailEnd/>
          </a:ln>
        </p:spPr>
      </p:pic>
      <p:pic>
        <p:nvPicPr>
          <p:cNvPr id="5" name="Picture 2"/>
          <p:cNvPicPr>
            <a:picLocks noChangeAspect="1" noChangeArrowheads="1"/>
          </p:cNvPicPr>
          <p:nvPr/>
        </p:nvPicPr>
        <p:blipFill>
          <a:blip r:embed="rId4" cstate="print"/>
          <a:srcRect/>
          <a:stretch>
            <a:fillRect/>
          </a:stretch>
        </p:blipFill>
        <p:spPr bwMode="auto">
          <a:xfrm>
            <a:off x="10871200" y="-228600"/>
            <a:ext cx="2090738" cy="1192213"/>
          </a:xfrm>
          <a:prstGeom prst="rect">
            <a:avLst/>
          </a:prstGeom>
          <a:noFill/>
          <a:ln w="12700">
            <a:noFill/>
            <a:miter lim="800000"/>
            <a:headEnd/>
            <a:tailEnd/>
          </a:ln>
        </p:spPr>
      </p:pic>
    </p:spTree>
  </p:cSld>
  <p:clrMapOvr>
    <a:masterClrMapping/>
  </p:clrMapOvr>
  <p:transition spd="med"/>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1"/>
          <p:cNvSpPr>
            <a:spLocks/>
          </p:cNvSpPr>
          <p:nvPr/>
        </p:nvSpPr>
        <p:spPr bwMode="auto">
          <a:xfrm>
            <a:off x="368300" y="7493000"/>
            <a:ext cx="10464800" cy="1701800"/>
          </a:xfrm>
          <a:prstGeom prst="rect">
            <a:avLst/>
          </a:prstGeom>
          <a:noFill/>
          <a:ln w="12700">
            <a:noFill/>
            <a:miter lim="800000"/>
            <a:headEnd/>
            <a:tailEnd/>
          </a:ln>
        </p:spPr>
        <p:txBody>
          <a:bodyPr lIns="0" tIns="0" rIns="0" bIns="0" anchor="ctr"/>
          <a:lstStyle/>
          <a:p>
            <a:r>
              <a:rPr lang="en-US" sz="7200" dirty="0" smtClean="0">
                <a:solidFill>
                  <a:schemeClr val="tx1"/>
                </a:solidFill>
              </a:rPr>
              <a:t>But again, the price</a:t>
            </a:r>
            <a:endParaRPr lang="en-US" sz="7200" dirty="0">
              <a:solidFill>
                <a:schemeClr val="tx1"/>
              </a:solidFill>
            </a:endParaRPr>
          </a:p>
        </p:txBody>
      </p:sp>
      <p:sp>
        <p:nvSpPr>
          <p:cNvPr id="70658" name="Rectangle 2"/>
          <p:cNvSpPr>
            <a:spLocks/>
          </p:cNvSpPr>
          <p:nvPr/>
        </p:nvSpPr>
        <p:spPr bwMode="auto">
          <a:xfrm>
            <a:off x="8775700" y="381000"/>
            <a:ext cx="3848100" cy="7378700"/>
          </a:xfrm>
          <a:prstGeom prst="rect">
            <a:avLst/>
          </a:prstGeom>
          <a:noFill/>
          <a:ln w="12700">
            <a:noFill/>
            <a:miter lim="800000"/>
            <a:headEnd/>
            <a:tailEnd/>
          </a:ln>
        </p:spPr>
        <p:txBody>
          <a:bodyPr lIns="0" tIns="0" rIns="0" bIns="0" anchor="ctr"/>
          <a:lstStyle/>
          <a:p>
            <a:r>
              <a:rPr lang="en-US" sz="3900" b="1" dirty="0" smtClean="0">
                <a:solidFill>
                  <a:srgbClr val="FF0000"/>
                </a:solidFill>
              </a:rPr>
              <a:t>bad</a:t>
            </a:r>
            <a:r>
              <a:rPr lang="en-US" sz="3900" dirty="0" smtClean="0">
                <a:solidFill>
                  <a:schemeClr val="tx1"/>
                </a:solidFill>
              </a:rPr>
              <a:t>: </a:t>
            </a:r>
            <a:r>
              <a:rPr lang="en-US" sz="3900" dirty="0">
                <a:solidFill>
                  <a:schemeClr val="tx1"/>
                </a:solidFill>
              </a:rPr>
              <a:t/>
            </a:r>
            <a:br>
              <a:rPr lang="en-US" sz="3900" dirty="0">
                <a:solidFill>
                  <a:schemeClr val="tx1"/>
                </a:solidFill>
              </a:rPr>
            </a:br>
            <a:r>
              <a:rPr lang="en-US" sz="3900" dirty="0" smtClean="0">
                <a:solidFill>
                  <a:schemeClr val="tx1"/>
                </a:solidFill>
              </a:rPr>
              <a:t>high TCO, </a:t>
            </a:r>
            <a:br>
              <a:rPr lang="en-US" sz="3900" dirty="0" smtClean="0">
                <a:solidFill>
                  <a:schemeClr val="tx1"/>
                </a:solidFill>
              </a:rPr>
            </a:br>
            <a:r>
              <a:rPr lang="en-US" sz="3900" dirty="0" smtClean="0">
                <a:solidFill>
                  <a:schemeClr val="tx1"/>
                </a:solidFill>
              </a:rPr>
              <a:t>low ROI</a:t>
            </a:r>
            <a:endParaRPr lang="en-US" sz="3900" dirty="0">
              <a:solidFill>
                <a:schemeClr val="tx1"/>
              </a:solidFill>
            </a:endParaRPr>
          </a:p>
          <a:p>
            <a:endParaRPr lang="en-US" sz="3900" dirty="0">
              <a:solidFill>
                <a:schemeClr val="tx1"/>
              </a:solidFill>
            </a:endParaRPr>
          </a:p>
          <a:p>
            <a:endParaRPr lang="en-US" sz="3900" dirty="0">
              <a:solidFill>
                <a:schemeClr val="tx1"/>
              </a:solidFill>
            </a:endParaRPr>
          </a:p>
          <a:p>
            <a:endParaRPr lang="en-US" sz="3900" dirty="0">
              <a:solidFill>
                <a:schemeClr val="tx1"/>
              </a:solidFill>
            </a:endParaRPr>
          </a:p>
          <a:p>
            <a:endParaRPr lang="en-US" sz="3900" dirty="0">
              <a:solidFill>
                <a:schemeClr val="tx1"/>
              </a:solidFill>
            </a:endParaRPr>
          </a:p>
          <a:p>
            <a:r>
              <a:rPr lang="en-US" sz="3900" b="1" dirty="0" smtClean="0">
                <a:solidFill>
                  <a:srgbClr val="66B132"/>
                </a:solidFill>
              </a:rPr>
              <a:t>good</a:t>
            </a:r>
            <a:r>
              <a:rPr lang="en-US" sz="3900" dirty="0" smtClean="0">
                <a:solidFill>
                  <a:schemeClr val="tx1"/>
                </a:solidFill>
              </a:rPr>
              <a:t>: </a:t>
            </a:r>
            <a:r>
              <a:rPr lang="en-US" sz="3900" dirty="0">
                <a:solidFill>
                  <a:schemeClr val="tx1"/>
                </a:solidFill>
              </a:rPr>
              <a:t/>
            </a:r>
            <a:br>
              <a:rPr lang="en-US" sz="3900" dirty="0">
                <a:solidFill>
                  <a:schemeClr val="tx1"/>
                </a:solidFill>
              </a:rPr>
            </a:br>
            <a:r>
              <a:rPr lang="en-US" sz="3900" dirty="0" smtClean="0">
                <a:solidFill>
                  <a:schemeClr val="tx1"/>
                </a:solidFill>
              </a:rPr>
              <a:t>low TCO, </a:t>
            </a:r>
          </a:p>
          <a:p>
            <a:r>
              <a:rPr lang="en-US" sz="3900" dirty="0" smtClean="0">
                <a:solidFill>
                  <a:schemeClr val="tx1"/>
                </a:solidFill>
              </a:rPr>
              <a:t>high ROI</a:t>
            </a:r>
            <a:endParaRPr lang="en-US" sz="3900" dirty="0">
              <a:solidFill>
                <a:schemeClr val="tx1"/>
              </a:solidFill>
            </a:endParaRPr>
          </a:p>
        </p:txBody>
      </p:sp>
      <p:pic>
        <p:nvPicPr>
          <p:cNvPr id="5" name="Picture 2"/>
          <p:cNvPicPr>
            <a:picLocks noChangeAspect="1" noChangeArrowheads="1"/>
          </p:cNvPicPr>
          <p:nvPr/>
        </p:nvPicPr>
        <p:blipFill>
          <a:blip r:embed="rId3" cstate="print"/>
          <a:srcRect/>
          <a:stretch>
            <a:fillRect/>
          </a:stretch>
        </p:blipFill>
        <p:spPr bwMode="auto">
          <a:xfrm>
            <a:off x="10871200" y="-228600"/>
            <a:ext cx="2090738" cy="1192213"/>
          </a:xfrm>
          <a:prstGeom prst="rect">
            <a:avLst/>
          </a:prstGeom>
          <a:noFill/>
          <a:ln w="12700">
            <a:noFill/>
            <a:miter lim="800000"/>
            <a:headEnd/>
            <a:tailEnd/>
          </a:ln>
        </p:spPr>
      </p:pic>
      <p:pic>
        <p:nvPicPr>
          <p:cNvPr id="6" name="Picture 1"/>
          <p:cNvPicPr>
            <a:picLocks noChangeArrowheads="1"/>
          </p:cNvPicPr>
          <p:nvPr/>
        </p:nvPicPr>
        <p:blipFill>
          <a:blip r:embed="rId4" cstate="print"/>
          <a:srcRect/>
          <a:stretch>
            <a:fillRect/>
          </a:stretch>
        </p:blipFill>
        <p:spPr bwMode="auto">
          <a:xfrm>
            <a:off x="558800" y="609600"/>
            <a:ext cx="8940800" cy="6934200"/>
          </a:xfrm>
          <a:prstGeom prst="rect">
            <a:avLst/>
          </a:prstGeom>
          <a:noFill/>
          <a:ln w="12700">
            <a:noFill/>
            <a:miter lim="800000"/>
            <a:headEnd/>
            <a:tailEnd/>
          </a:ln>
        </p:spPr>
      </p:pic>
    </p:spTree>
  </p:cSld>
  <p:clrMapOvr>
    <a:masterClrMapping/>
  </p:clrMapOvr>
  <p:transition spd="med"/>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931" name="Picture 2"/>
          <p:cNvPicPr>
            <a:picLocks noChangeAspect="1" noChangeArrowheads="1"/>
          </p:cNvPicPr>
          <p:nvPr/>
        </p:nvPicPr>
        <p:blipFill>
          <a:blip r:embed="rId3" cstate="print"/>
          <a:srcRect/>
          <a:stretch>
            <a:fillRect/>
          </a:stretch>
        </p:blipFill>
        <p:spPr bwMode="auto">
          <a:xfrm>
            <a:off x="10871200" y="-228600"/>
            <a:ext cx="2090738" cy="1192213"/>
          </a:xfrm>
          <a:prstGeom prst="rect">
            <a:avLst/>
          </a:prstGeom>
          <a:noFill/>
          <a:ln w="12700">
            <a:noFill/>
            <a:miter lim="800000"/>
            <a:headEnd/>
            <a:tailEnd/>
          </a:ln>
        </p:spPr>
      </p:pic>
      <p:sp>
        <p:nvSpPr>
          <p:cNvPr id="124932" name="Rectangle 3"/>
          <p:cNvSpPr>
            <a:spLocks noGrp="1" noChangeArrowheads="1"/>
          </p:cNvSpPr>
          <p:nvPr>
            <p:ph type="title" idx="4294967295"/>
          </p:nvPr>
        </p:nvSpPr>
        <p:spPr>
          <a:xfrm>
            <a:off x="466724" y="2725738"/>
            <a:ext cx="11826875" cy="6342062"/>
          </a:xfrm>
        </p:spPr>
        <p:txBody>
          <a:bodyPr/>
          <a:lstStyle/>
          <a:p>
            <a:pPr eaLnBrk="1" hangingPunct="1"/>
            <a:r>
              <a:rPr lang="en-US" b="0" dirty="0" smtClean="0">
                <a:latin typeface="Century Gothic" pitchFamily="34" charset="0"/>
              </a:rPr>
              <a:t/>
            </a:r>
            <a:br>
              <a:rPr lang="en-US" b="0" dirty="0" smtClean="0">
                <a:latin typeface="Century Gothic" pitchFamily="34" charset="0"/>
              </a:rPr>
            </a:br>
            <a:r>
              <a:rPr lang="en-US" b="0" dirty="0" smtClean="0">
                <a:latin typeface="Century Gothic" pitchFamily="34" charset="0"/>
              </a:rPr>
              <a:t>Summary</a:t>
            </a:r>
            <a:br>
              <a:rPr lang="en-US" b="0" dirty="0" smtClean="0">
                <a:latin typeface="Century Gothic" pitchFamily="34" charset="0"/>
              </a:rPr>
            </a:br>
            <a:r>
              <a:rPr lang="en-US" b="0" dirty="0" smtClean="0">
                <a:latin typeface="Century Gothic" pitchFamily="34" charset="0"/>
              </a:rPr>
              <a:t/>
            </a:r>
            <a:br>
              <a:rPr lang="en-US" b="0" dirty="0" smtClean="0">
                <a:latin typeface="Century Gothic" pitchFamily="34" charset="0"/>
              </a:rPr>
            </a:br>
            <a:r>
              <a:rPr lang="en-US" b="0" dirty="0" smtClean="0">
                <a:latin typeface="Century Gothic" pitchFamily="34" charset="0"/>
              </a:rPr>
              <a:t>Use Se less. </a:t>
            </a:r>
            <a:br>
              <a:rPr lang="en-US" b="0" dirty="0" smtClean="0">
                <a:latin typeface="Century Gothic" pitchFamily="34" charset="0"/>
              </a:rPr>
            </a:br>
            <a:r>
              <a:rPr lang="en-US" b="0" dirty="0" smtClean="0">
                <a:latin typeface="Century Gothic" pitchFamily="34" charset="0"/>
              </a:rPr>
              <a:t> Use Se only for what it is good at. </a:t>
            </a:r>
            <a:r>
              <a:rPr lang="en-US" b="0" dirty="0" smtClean="0">
                <a:latin typeface="Century Gothic" pitchFamily="34" charset="0"/>
              </a:rPr>
              <a:t/>
            </a:r>
            <a:br>
              <a:rPr lang="en-US" b="0" dirty="0" smtClean="0">
                <a:latin typeface="Century Gothic" pitchFamily="34" charset="0"/>
              </a:rPr>
            </a:br>
            <a:r>
              <a:rPr lang="en-US" b="0" dirty="0" smtClean="0">
                <a:latin typeface="Century Gothic" pitchFamily="34" charset="0"/>
              </a:rPr>
              <a:t>Treat Se RC code with OO respect. </a:t>
            </a:r>
            <a:br>
              <a:rPr lang="en-US" b="0" dirty="0" smtClean="0">
                <a:latin typeface="Century Gothic" pitchFamily="34" charset="0"/>
              </a:rPr>
            </a:br>
            <a:r>
              <a:rPr lang="en-US" b="0" dirty="0" smtClean="0">
                <a:latin typeface="Century Gothic" pitchFamily="34" charset="0"/>
              </a:rPr>
              <a:t>DRY framework; “wet” tests</a:t>
            </a:r>
            <a:br>
              <a:rPr lang="en-US" b="0" dirty="0" smtClean="0">
                <a:latin typeface="Century Gothic" pitchFamily="34" charset="0"/>
              </a:rPr>
            </a:br>
            <a:r>
              <a:rPr lang="en-US" b="0" dirty="0" smtClean="0">
                <a:latin typeface="Century Gothic" pitchFamily="34" charset="0"/>
              </a:rPr>
              <a:t/>
            </a:r>
            <a:br>
              <a:rPr lang="en-US" b="0" dirty="0" smtClean="0">
                <a:latin typeface="Century Gothic" pitchFamily="34" charset="0"/>
              </a:rPr>
            </a:br>
            <a:r>
              <a:rPr lang="en-US" b="0" dirty="0" smtClean="0">
                <a:latin typeface="Century Gothic" pitchFamily="34" charset="0"/>
              </a:rPr>
              <a:t>Watch out for Se 2; it is a game-changer. </a:t>
            </a:r>
            <a:br>
              <a:rPr lang="en-US" b="0" dirty="0" smtClean="0">
                <a:latin typeface="Century Gothic" pitchFamily="34" charset="0"/>
              </a:rPr>
            </a:br>
            <a:endParaRPr lang="en-US" b="0" dirty="0" smtClean="0">
              <a:latin typeface="Century Gothic" pitchFamily="34" charset="0"/>
            </a:endParaRP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930" name="Picture 1"/>
          <p:cNvPicPr>
            <a:picLocks noChangeArrowheads="1"/>
          </p:cNvPicPr>
          <p:nvPr/>
        </p:nvPicPr>
        <p:blipFill>
          <a:blip r:embed="rId3" cstate="print"/>
          <a:srcRect l="35503" t="20731" r="1572" b="3403"/>
          <a:stretch>
            <a:fillRect/>
          </a:stretch>
        </p:blipFill>
        <p:spPr bwMode="auto">
          <a:xfrm>
            <a:off x="9271000" y="8801100"/>
            <a:ext cx="3556000" cy="836613"/>
          </a:xfrm>
          <a:prstGeom prst="rect">
            <a:avLst/>
          </a:prstGeom>
          <a:noFill/>
          <a:ln w="12700">
            <a:noFill/>
            <a:miter lim="800000"/>
            <a:headEnd/>
            <a:tailEnd/>
          </a:ln>
        </p:spPr>
      </p:pic>
      <p:pic>
        <p:nvPicPr>
          <p:cNvPr id="124931" name="Picture 2"/>
          <p:cNvPicPr>
            <a:picLocks noChangeAspect="1" noChangeArrowheads="1"/>
          </p:cNvPicPr>
          <p:nvPr/>
        </p:nvPicPr>
        <p:blipFill>
          <a:blip r:embed="rId4" cstate="print"/>
          <a:srcRect/>
          <a:stretch>
            <a:fillRect/>
          </a:stretch>
        </p:blipFill>
        <p:spPr bwMode="auto">
          <a:xfrm>
            <a:off x="10871200" y="-228600"/>
            <a:ext cx="2090738" cy="1192213"/>
          </a:xfrm>
          <a:prstGeom prst="rect">
            <a:avLst/>
          </a:prstGeom>
          <a:noFill/>
          <a:ln w="12700">
            <a:noFill/>
            <a:miter lim="800000"/>
            <a:headEnd/>
            <a:tailEnd/>
          </a:ln>
        </p:spPr>
      </p:pic>
      <p:sp>
        <p:nvSpPr>
          <p:cNvPr id="4" name="Rectangle 1"/>
          <p:cNvSpPr>
            <a:spLocks/>
          </p:cNvSpPr>
          <p:nvPr/>
        </p:nvSpPr>
        <p:spPr bwMode="auto">
          <a:xfrm>
            <a:off x="1130300" y="7594600"/>
            <a:ext cx="10464800" cy="1041400"/>
          </a:xfrm>
          <a:prstGeom prst="rect">
            <a:avLst/>
          </a:prstGeom>
          <a:noFill/>
          <a:ln w="12700">
            <a:noFill/>
            <a:miter lim="800000"/>
            <a:headEnd/>
            <a:tailEnd/>
          </a:ln>
        </p:spPr>
        <p:txBody>
          <a:bodyPr lIns="0" tIns="0" rIns="0" bIns="0" anchor="ctr"/>
          <a:lstStyle/>
          <a:p>
            <a:r>
              <a:rPr lang="en-US" sz="5900" i="1" dirty="0">
                <a:solidFill>
                  <a:schemeClr val="tx1"/>
                </a:solidFill>
              </a:rPr>
              <a:t>Get this </a:t>
            </a:r>
            <a:r>
              <a:rPr lang="en-US" sz="5900" i="1" dirty="0" smtClean="0">
                <a:solidFill>
                  <a:schemeClr val="tx1"/>
                </a:solidFill>
              </a:rPr>
              <a:t>book...</a:t>
            </a:r>
            <a:endParaRPr lang="en-US" sz="5900" i="1" dirty="0">
              <a:solidFill>
                <a:schemeClr val="tx1"/>
              </a:solidFill>
            </a:endParaRPr>
          </a:p>
        </p:txBody>
      </p:sp>
      <p:pic>
        <p:nvPicPr>
          <p:cNvPr id="5" name="Picture 2"/>
          <p:cNvPicPr>
            <a:picLocks noChangeAspect="1" noChangeArrowheads="1"/>
          </p:cNvPicPr>
          <p:nvPr/>
        </p:nvPicPr>
        <p:blipFill>
          <a:blip r:embed="rId5" cstate="print"/>
          <a:srcRect/>
          <a:stretch>
            <a:fillRect/>
          </a:stretch>
        </p:blipFill>
        <p:spPr bwMode="auto">
          <a:xfrm>
            <a:off x="3187700" y="571500"/>
            <a:ext cx="6350000" cy="6350000"/>
          </a:xfrm>
          <a:prstGeom prst="rect">
            <a:avLst/>
          </a:prstGeom>
          <a:noFill/>
          <a:ln w="12700">
            <a:noFill/>
            <a:miter lim="800000"/>
            <a:headEnd/>
            <a:tailEnd/>
          </a:ln>
        </p:spPr>
      </p:pic>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930" name="Picture 1"/>
          <p:cNvPicPr>
            <a:picLocks noChangeArrowheads="1"/>
          </p:cNvPicPr>
          <p:nvPr/>
        </p:nvPicPr>
        <p:blipFill>
          <a:blip r:embed="rId3" cstate="print"/>
          <a:srcRect l="35503" t="20731" r="1572" b="3403"/>
          <a:stretch>
            <a:fillRect/>
          </a:stretch>
        </p:blipFill>
        <p:spPr bwMode="auto">
          <a:xfrm>
            <a:off x="9271000" y="8801100"/>
            <a:ext cx="3556000" cy="836613"/>
          </a:xfrm>
          <a:prstGeom prst="rect">
            <a:avLst/>
          </a:prstGeom>
          <a:noFill/>
          <a:ln w="12700">
            <a:noFill/>
            <a:miter lim="800000"/>
            <a:headEnd/>
            <a:tailEnd/>
          </a:ln>
        </p:spPr>
      </p:pic>
      <p:pic>
        <p:nvPicPr>
          <p:cNvPr id="124931" name="Picture 2"/>
          <p:cNvPicPr>
            <a:picLocks noChangeAspect="1" noChangeArrowheads="1"/>
          </p:cNvPicPr>
          <p:nvPr/>
        </p:nvPicPr>
        <p:blipFill>
          <a:blip r:embed="rId4" cstate="print"/>
          <a:srcRect/>
          <a:stretch>
            <a:fillRect/>
          </a:stretch>
        </p:blipFill>
        <p:spPr bwMode="auto">
          <a:xfrm>
            <a:off x="10871200" y="-228600"/>
            <a:ext cx="2090738" cy="1192213"/>
          </a:xfrm>
          <a:prstGeom prst="rect">
            <a:avLst/>
          </a:prstGeom>
          <a:noFill/>
          <a:ln w="12700">
            <a:noFill/>
            <a:miter lim="800000"/>
            <a:headEnd/>
            <a:tailEnd/>
          </a:ln>
        </p:spPr>
      </p:pic>
      <p:sp>
        <p:nvSpPr>
          <p:cNvPr id="4" name="Rectangle 1"/>
          <p:cNvSpPr>
            <a:spLocks/>
          </p:cNvSpPr>
          <p:nvPr/>
        </p:nvSpPr>
        <p:spPr bwMode="auto">
          <a:xfrm>
            <a:off x="1130300" y="7594600"/>
            <a:ext cx="10464800" cy="1041400"/>
          </a:xfrm>
          <a:prstGeom prst="rect">
            <a:avLst/>
          </a:prstGeom>
          <a:noFill/>
          <a:ln w="12700">
            <a:noFill/>
            <a:miter lim="800000"/>
            <a:headEnd/>
            <a:tailEnd/>
          </a:ln>
        </p:spPr>
        <p:txBody>
          <a:bodyPr lIns="0" tIns="0" rIns="0" bIns="0" anchor="ctr"/>
          <a:lstStyle/>
          <a:p>
            <a:r>
              <a:rPr lang="en-US" sz="5900" i="1" dirty="0" smtClean="0">
                <a:solidFill>
                  <a:schemeClr val="tx1"/>
                </a:solidFill>
              </a:rPr>
              <a:t>…and this </a:t>
            </a:r>
            <a:r>
              <a:rPr lang="en-US" sz="5900" i="1" dirty="0">
                <a:solidFill>
                  <a:schemeClr val="tx1"/>
                </a:solidFill>
              </a:rPr>
              <a:t>book.</a:t>
            </a:r>
          </a:p>
        </p:txBody>
      </p:sp>
      <p:pic>
        <p:nvPicPr>
          <p:cNvPr id="2050" name="Picture 2" descr="http://ak.buy.com/db_assets/large_images/135/30789135.jpg"/>
          <p:cNvPicPr>
            <a:picLocks noChangeAspect="1" noChangeArrowheads="1"/>
          </p:cNvPicPr>
          <p:nvPr/>
        </p:nvPicPr>
        <p:blipFill>
          <a:blip r:embed="rId5" cstate="print"/>
          <a:srcRect/>
          <a:stretch>
            <a:fillRect/>
          </a:stretch>
        </p:blipFill>
        <p:spPr bwMode="auto">
          <a:xfrm>
            <a:off x="3759200" y="1219200"/>
            <a:ext cx="4800600" cy="5926667"/>
          </a:xfrm>
          <a:prstGeom prst="rect">
            <a:avLst/>
          </a:prstGeom>
          <a:noFill/>
        </p:spPr>
      </p:pic>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1"/>
          <p:cNvPicPr>
            <a:picLocks noChangeArrowheads="1"/>
          </p:cNvPicPr>
          <p:nvPr/>
        </p:nvPicPr>
        <p:blipFill>
          <a:blip r:embed="rId3" cstate="print"/>
          <a:srcRect l="35503" t="20731" r="1572" b="3403"/>
          <a:stretch>
            <a:fillRect/>
          </a:stretch>
        </p:blipFill>
        <p:spPr bwMode="auto">
          <a:xfrm>
            <a:off x="9271000" y="8801100"/>
            <a:ext cx="3556000" cy="836613"/>
          </a:xfrm>
          <a:prstGeom prst="rect">
            <a:avLst/>
          </a:prstGeom>
          <a:noFill/>
          <a:ln w="12700">
            <a:noFill/>
            <a:miter lim="800000"/>
            <a:headEnd/>
            <a:tailEnd/>
          </a:ln>
        </p:spPr>
      </p:pic>
      <p:pic>
        <p:nvPicPr>
          <p:cNvPr id="34819" name="Picture 2"/>
          <p:cNvPicPr>
            <a:picLocks noChangeAspect="1" noChangeArrowheads="1"/>
          </p:cNvPicPr>
          <p:nvPr/>
        </p:nvPicPr>
        <p:blipFill>
          <a:blip r:embed="rId4" cstate="print"/>
          <a:srcRect/>
          <a:stretch>
            <a:fillRect/>
          </a:stretch>
        </p:blipFill>
        <p:spPr bwMode="auto">
          <a:xfrm>
            <a:off x="10871200" y="-228600"/>
            <a:ext cx="2090738" cy="1192213"/>
          </a:xfrm>
          <a:prstGeom prst="rect">
            <a:avLst/>
          </a:prstGeom>
          <a:noFill/>
          <a:ln w="12700">
            <a:noFill/>
            <a:miter lim="800000"/>
            <a:headEnd/>
            <a:tailEnd/>
          </a:ln>
        </p:spPr>
      </p:pic>
      <p:sp>
        <p:nvSpPr>
          <p:cNvPr id="34820" name="Rectangle 3"/>
          <p:cNvSpPr>
            <a:spLocks/>
          </p:cNvSpPr>
          <p:nvPr/>
        </p:nvSpPr>
        <p:spPr bwMode="auto">
          <a:xfrm>
            <a:off x="3732213" y="3471863"/>
            <a:ext cx="5538787" cy="2782887"/>
          </a:xfrm>
          <a:prstGeom prst="rect">
            <a:avLst/>
          </a:prstGeom>
          <a:noFill/>
          <a:ln w="12700">
            <a:noFill/>
            <a:miter lim="800000"/>
            <a:headEnd/>
            <a:tailEnd/>
          </a:ln>
        </p:spPr>
        <p:txBody>
          <a:bodyPr lIns="50797" tIns="50797" rIns="50797" bIns="50797"/>
          <a:lstStyle/>
          <a:p>
            <a:r>
              <a:rPr lang="en-US" sz="11900" dirty="0" smtClean="0">
                <a:solidFill>
                  <a:schemeClr val="tx1"/>
                </a:solidFill>
                <a:latin typeface="Century Gothic" pitchFamily="34" charset="0"/>
                <a:sym typeface="Lucida Grande" pitchFamily="1" charset="0"/>
              </a:rPr>
              <a:t>Q/A</a:t>
            </a:r>
          </a:p>
          <a:p>
            <a:endParaRPr lang="en-US" sz="11900" dirty="0" smtClean="0">
              <a:solidFill>
                <a:schemeClr val="tx1"/>
              </a:solidFill>
              <a:latin typeface="Century Gothic" pitchFamily="34" charset="0"/>
              <a:sym typeface="Lucida Grande" pitchFamily="1" charset="0"/>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931" name="Picture 2"/>
          <p:cNvPicPr>
            <a:picLocks noChangeAspect="1" noChangeArrowheads="1"/>
          </p:cNvPicPr>
          <p:nvPr/>
        </p:nvPicPr>
        <p:blipFill>
          <a:blip r:embed="rId3" cstate="print"/>
          <a:srcRect/>
          <a:stretch>
            <a:fillRect/>
          </a:stretch>
        </p:blipFill>
        <p:spPr bwMode="auto">
          <a:xfrm>
            <a:off x="10871200" y="-228600"/>
            <a:ext cx="2090738" cy="1192213"/>
          </a:xfrm>
          <a:prstGeom prst="rect">
            <a:avLst/>
          </a:prstGeom>
          <a:noFill/>
          <a:ln w="12700">
            <a:noFill/>
            <a:miter lim="800000"/>
            <a:headEnd/>
            <a:tailEnd/>
          </a:ln>
        </p:spPr>
      </p:pic>
      <p:sp>
        <p:nvSpPr>
          <p:cNvPr id="124932" name="Rectangle 3"/>
          <p:cNvSpPr>
            <a:spLocks noGrp="1" noChangeArrowheads="1"/>
          </p:cNvSpPr>
          <p:nvPr>
            <p:ph type="title" idx="4294967295"/>
          </p:nvPr>
        </p:nvSpPr>
        <p:spPr>
          <a:xfrm>
            <a:off x="635000" y="1219200"/>
            <a:ext cx="11277600" cy="4191000"/>
          </a:xfrm>
        </p:spPr>
        <p:txBody>
          <a:bodyPr/>
          <a:lstStyle/>
          <a:p>
            <a:pPr marL="742950" indent="-742950" algn="l" eaLnBrk="1" hangingPunct="1"/>
            <a:r>
              <a:rPr lang="en-US" dirty="0" smtClean="0">
                <a:latin typeface="Century Gothic" pitchFamily="34" charset="0"/>
              </a:rPr>
              <a:t>Se IDE: Adam, </a:t>
            </a:r>
            <a:r>
              <a:rPr lang="en-US" dirty="0" smtClean="0">
                <a:latin typeface="Century Gothic" pitchFamily="34" charset="0"/>
              </a:rPr>
              <a:t/>
            </a:r>
            <a:br>
              <a:rPr lang="en-US" dirty="0" smtClean="0">
                <a:latin typeface="Century Gothic" pitchFamily="34" charset="0"/>
              </a:rPr>
            </a:br>
            <a:r>
              <a:rPr lang="en-US" dirty="0" smtClean="0">
                <a:latin typeface="Century Gothic" pitchFamily="34" charset="0"/>
              </a:rPr>
              <a:t>Please Remove </a:t>
            </a:r>
            <a:r>
              <a:rPr lang="en-US" dirty="0" smtClean="0">
                <a:latin typeface="Century Gothic" pitchFamily="34" charset="0"/>
              </a:rPr>
              <a:t>the Save Feature</a:t>
            </a:r>
            <a:r>
              <a:rPr lang="en-US" b="0" dirty="0" smtClean="0">
                <a:latin typeface="Century Gothic" pitchFamily="34" charset="0"/>
              </a:rPr>
              <a:t/>
            </a:r>
            <a:br>
              <a:rPr lang="en-US" b="0" dirty="0" smtClean="0">
                <a:latin typeface="Century Gothic" pitchFamily="34" charset="0"/>
              </a:rPr>
            </a:br>
            <a:r>
              <a:rPr lang="en-US" b="0" dirty="0" smtClean="0">
                <a:latin typeface="Century Gothic" pitchFamily="34" charset="0"/>
              </a:rPr>
              <a:t> </a:t>
            </a:r>
            <a:br>
              <a:rPr lang="en-US" b="0" dirty="0" smtClean="0">
                <a:latin typeface="Century Gothic" pitchFamily="34" charset="0"/>
              </a:rPr>
            </a:br>
            <a:r>
              <a:rPr lang="en-US" b="0" i="1" dirty="0" smtClean="0">
                <a:latin typeface="Century Gothic" pitchFamily="34" charset="0"/>
              </a:rPr>
              <a:t>Don’t use Se IDE except for prototyping</a:t>
            </a:r>
            <a:br>
              <a:rPr lang="en-US" b="0" i="1" dirty="0" smtClean="0">
                <a:latin typeface="Century Gothic" pitchFamily="34" charset="0"/>
              </a:rPr>
            </a:br>
            <a:r>
              <a:rPr lang="en-US" b="0" i="1" dirty="0" smtClean="0">
                <a:latin typeface="Century Gothic" pitchFamily="34" charset="0"/>
              </a:rPr>
              <a:t/>
            </a:r>
            <a:br>
              <a:rPr lang="en-US" b="0" i="1" dirty="0" smtClean="0">
                <a:latin typeface="Century Gothic" pitchFamily="34" charset="0"/>
              </a:rPr>
            </a:br>
            <a:r>
              <a:rPr lang="en-US" b="0" i="1" dirty="0" smtClean="0">
                <a:latin typeface="Century Gothic" pitchFamily="34" charset="0"/>
              </a:rPr>
              <a:t>Hand-roll Object-Oriented Se RC tests</a:t>
            </a:r>
            <a:br>
              <a:rPr lang="en-US" b="0" i="1" dirty="0" smtClean="0">
                <a:latin typeface="Century Gothic" pitchFamily="34" charset="0"/>
              </a:rPr>
            </a:br>
            <a:r>
              <a:rPr lang="en-US" i="1" dirty="0" smtClean="0">
                <a:latin typeface="Century Gothic" pitchFamily="34" charset="0"/>
              </a:rPr>
              <a:t/>
            </a:r>
            <a:br>
              <a:rPr lang="en-US" i="1" dirty="0" smtClean="0">
                <a:latin typeface="Century Gothic" pitchFamily="34" charset="0"/>
              </a:rPr>
            </a:br>
            <a:r>
              <a:rPr lang="en-US" i="1" dirty="0" smtClean="0">
                <a:latin typeface="Century Gothic" pitchFamily="34" charset="0"/>
              </a:rPr>
              <a:t/>
            </a:r>
            <a:br>
              <a:rPr lang="en-US" i="1" dirty="0" smtClean="0">
                <a:latin typeface="Century Gothic" pitchFamily="34" charset="0"/>
              </a:rPr>
            </a:br>
            <a:r>
              <a:rPr lang="en-US" i="1" dirty="0" smtClean="0">
                <a:latin typeface="Century Gothic" pitchFamily="34" charset="0"/>
              </a:rPr>
              <a:t/>
            </a:r>
            <a:br>
              <a:rPr lang="en-US" i="1" dirty="0" smtClean="0">
                <a:latin typeface="Century Gothic" pitchFamily="34" charset="0"/>
              </a:rPr>
            </a:br>
            <a:r>
              <a:rPr lang="en-US" i="1" dirty="0" smtClean="0">
                <a:latin typeface="Century Gothic" pitchFamily="34" charset="0"/>
              </a:rPr>
              <a:t/>
            </a:r>
            <a:br>
              <a:rPr lang="en-US" i="1" dirty="0" smtClean="0">
                <a:latin typeface="Century Gothic" pitchFamily="34" charset="0"/>
              </a:rPr>
            </a:br>
            <a:endParaRPr lang="en-US" i="1" dirty="0" smtClean="0">
              <a:latin typeface="Century Gothic" pitchFamily="34" charset="0"/>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931" name="Picture 2"/>
          <p:cNvPicPr>
            <a:picLocks noChangeAspect="1" noChangeArrowheads="1"/>
          </p:cNvPicPr>
          <p:nvPr/>
        </p:nvPicPr>
        <p:blipFill>
          <a:blip r:embed="rId3" cstate="print"/>
          <a:srcRect/>
          <a:stretch>
            <a:fillRect/>
          </a:stretch>
        </p:blipFill>
        <p:spPr bwMode="auto">
          <a:xfrm>
            <a:off x="10871200" y="-228600"/>
            <a:ext cx="2090738" cy="1192213"/>
          </a:xfrm>
          <a:prstGeom prst="rect">
            <a:avLst/>
          </a:prstGeom>
          <a:noFill/>
          <a:ln w="12700">
            <a:noFill/>
            <a:miter lim="800000"/>
            <a:headEnd/>
            <a:tailEnd/>
          </a:ln>
        </p:spPr>
      </p:pic>
      <p:sp>
        <p:nvSpPr>
          <p:cNvPr id="124932" name="Rectangle 3"/>
          <p:cNvSpPr>
            <a:spLocks noGrp="1" noChangeArrowheads="1"/>
          </p:cNvSpPr>
          <p:nvPr>
            <p:ph type="title" idx="4294967295"/>
          </p:nvPr>
        </p:nvSpPr>
        <p:spPr>
          <a:xfrm>
            <a:off x="939799" y="2286000"/>
            <a:ext cx="10820401" cy="6781800"/>
          </a:xfrm>
        </p:spPr>
        <p:txBody>
          <a:bodyPr/>
          <a:lstStyle/>
          <a:p>
            <a:pPr algn="l" eaLnBrk="1" hangingPunct="1"/>
            <a:r>
              <a:rPr lang="en-US" dirty="0" smtClean="0">
                <a:latin typeface="Century Gothic" pitchFamily="34" charset="0"/>
              </a:rPr>
              <a:t>Selenium </a:t>
            </a:r>
            <a:r>
              <a:rPr lang="en-US" dirty="0" smtClean="0">
                <a:latin typeface="Century Gothic" pitchFamily="34" charset="0"/>
              </a:rPr>
              <a:t>RC </a:t>
            </a:r>
            <a:r>
              <a:rPr lang="en-US" b="0" dirty="0" smtClean="0">
                <a:latin typeface="Century Gothic" pitchFamily="34" charset="0"/>
              </a:rPr>
              <a:t>allows you to write Se tests in several languages, including Java. </a:t>
            </a:r>
            <a:br>
              <a:rPr lang="en-US" b="0" dirty="0" smtClean="0">
                <a:latin typeface="Century Gothic" pitchFamily="34" charset="0"/>
              </a:rPr>
            </a:br>
            <a:r>
              <a:rPr lang="en-US" b="0" dirty="0" smtClean="0">
                <a:latin typeface="Century Gothic" pitchFamily="34" charset="0"/>
              </a:rPr>
              <a:t/>
            </a:r>
            <a:br>
              <a:rPr lang="en-US" b="0" dirty="0" smtClean="0">
                <a:latin typeface="Century Gothic" pitchFamily="34" charset="0"/>
              </a:rPr>
            </a:br>
            <a:r>
              <a:rPr lang="en-US" b="0" dirty="0" smtClean="0">
                <a:latin typeface="Century Gothic" pitchFamily="34" charset="0"/>
              </a:rPr>
              <a:t>It allows you to write decent OO Se test code as you would write OO production java. But its API is not inherently OO. </a:t>
            </a:r>
            <a:br>
              <a:rPr lang="en-US" b="0" dirty="0" smtClean="0">
                <a:latin typeface="Century Gothic" pitchFamily="34" charset="0"/>
              </a:rPr>
            </a:br>
            <a:r>
              <a:rPr lang="en-US" b="0" dirty="0" smtClean="0">
                <a:latin typeface="Century Gothic" pitchFamily="34" charset="0"/>
              </a:rPr>
              <a:t/>
            </a:r>
            <a:br>
              <a:rPr lang="en-US" b="0" dirty="0" smtClean="0">
                <a:latin typeface="Century Gothic" pitchFamily="34" charset="0"/>
              </a:rPr>
            </a:br>
            <a:r>
              <a:rPr lang="en-US" b="0" dirty="0" smtClean="0">
                <a:latin typeface="Century Gothic" pitchFamily="34" charset="0"/>
              </a:rPr>
              <a:t>It allows you to write Se test code as if it was really bad Fortran. Migrating from Se IDE to Se RC: especially dangerous. </a:t>
            </a:r>
            <a:endParaRPr lang="en-US" i="1" dirty="0" smtClean="0">
              <a:latin typeface="Century Gothic" pitchFamily="34" charset="0"/>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2" name="Rectangle 3"/>
          <p:cNvSpPr>
            <a:spLocks noGrp="1" noChangeArrowheads="1"/>
          </p:cNvSpPr>
          <p:nvPr>
            <p:ph type="title" idx="4294967295"/>
          </p:nvPr>
        </p:nvSpPr>
        <p:spPr>
          <a:xfrm>
            <a:off x="939799" y="914400"/>
            <a:ext cx="10820401" cy="8153400"/>
          </a:xfrm>
        </p:spPr>
        <p:txBody>
          <a:bodyPr/>
          <a:lstStyle/>
          <a:p>
            <a:pPr algn="l" eaLnBrk="1" hangingPunct="1"/>
            <a:r>
              <a:rPr lang="en-US" dirty="0" smtClean="0">
                <a:latin typeface="Century Gothic" pitchFamily="34" charset="0"/>
              </a:rPr>
              <a:t>Se RC</a:t>
            </a:r>
            <a:endParaRPr lang="en-US" i="1" dirty="0" smtClean="0">
              <a:latin typeface="Century Gothic" pitchFamily="34" charset="0"/>
            </a:endParaRPr>
          </a:p>
        </p:txBody>
      </p:sp>
      <p:pic>
        <p:nvPicPr>
          <p:cNvPr id="2050" name="Picture 2"/>
          <p:cNvPicPr>
            <a:picLocks noChangeAspect="1" noChangeArrowheads="1"/>
          </p:cNvPicPr>
          <p:nvPr/>
        </p:nvPicPr>
        <p:blipFill>
          <a:blip r:embed="rId3" cstate="print"/>
          <a:srcRect/>
          <a:stretch>
            <a:fillRect/>
          </a:stretch>
        </p:blipFill>
        <p:spPr bwMode="auto">
          <a:xfrm>
            <a:off x="2540000" y="228600"/>
            <a:ext cx="9604040" cy="86868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931" name="Picture 2"/>
          <p:cNvPicPr>
            <a:picLocks noChangeAspect="1" noChangeArrowheads="1"/>
          </p:cNvPicPr>
          <p:nvPr/>
        </p:nvPicPr>
        <p:blipFill>
          <a:blip r:embed="rId3" cstate="print"/>
          <a:srcRect/>
          <a:stretch>
            <a:fillRect/>
          </a:stretch>
        </p:blipFill>
        <p:spPr bwMode="auto">
          <a:xfrm>
            <a:off x="10871200" y="-228600"/>
            <a:ext cx="2090738" cy="1192213"/>
          </a:xfrm>
          <a:prstGeom prst="rect">
            <a:avLst/>
          </a:prstGeom>
          <a:noFill/>
          <a:ln w="12700">
            <a:noFill/>
            <a:miter lim="800000"/>
            <a:headEnd/>
            <a:tailEnd/>
          </a:ln>
        </p:spPr>
      </p:pic>
      <p:sp>
        <p:nvSpPr>
          <p:cNvPr id="124932" name="Rectangle 3"/>
          <p:cNvSpPr>
            <a:spLocks noGrp="1" noChangeArrowheads="1"/>
          </p:cNvSpPr>
          <p:nvPr>
            <p:ph type="title" idx="4294967295"/>
          </p:nvPr>
        </p:nvSpPr>
        <p:spPr>
          <a:xfrm>
            <a:off x="939799" y="2286000"/>
            <a:ext cx="10820401" cy="6781800"/>
          </a:xfrm>
        </p:spPr>
        <p:txBody>
          <a:bodyPr/>
          <a:lstStyle/>
          <a:p>
            <a:pPr algn="l" eaLnBrk="1" hangingPunct="1"/>
            <a:r>
              <a:rPr lang="en-US" dirty="0" smtClean="0">
                <a:latin typeface="Century Gothic" pitchFamily="34" charset="0"/>
              </a:rPr>
              <a:t>Example 1</a:t>
            </a:r>
            <a:r>
              <a:rPr lang="en-US" b="0" dirty="0" smtClean="0">
                <a:latin typeface="Century Gothic" pitchFamily="34" charset="0"/>
              </a:rPr>
              <a:t>: Bad-Ole Se 1 RC Multi-Page-Flow</a:t>
            </a:r>
            <a:br>
              <a:rPr lang="en-US" b="0" dirty="0" smtClean="0">
                <a:latin typeface="Century Gothic" pitchFamily="34" charset="0"/>
              </a:rPr>
            </a:br>
            <a:r>
              <a:rPr lang="en-US" b="0" dirty="0" smtClean="0">
                <a:latin typeface="Century Gothic" pitchFamily="34" charset="0"/>
              </a:rPr>
              <a:t/>
            </a:r>
            <a:br>
              <a:rPr lang="en-US" b="0" dirty="0" smtClean="0">
                <a:latin typeface="Century Gothic" pitchFamily="34" charset="0"/>
              </a:rPr>
            </a:br>
            <a:r>
              <a:rPr lang="en-US" b="0" dirty="0" smtClean="0">
                <a:latin typeface="Century Gothic" pitchFamily="34" charset="0"/>
              </a:rPr>
              <a:t>Procedural code for verifying that the same links show up on each of several pages. </a:t>
            </a:r>
            <a:br>
              <a:rPr lang="en-US" b="0" dirty="0" smtClean="0">
                <a:latin typeface="Century Gothic" pitchFamily="34" charset="0"/>
              </a:rPr>
            </a:br>
            <a:r>
              <a:rPr lang="en-US" b="0" dirty="0" smtClean="0">
                <a:latin typeface="Century Gothic" pitchFamily="34" charset="0"/>
              </a:rPr>
              <a:t/>
            </a:r>
            <a:br>
              <a:rPr lang="en-US" b="0" dirty="0" smtClean="0">
                <a:latin typeface="Century Gothic" pitchFamily="34" charset="0"/>
              </a:rPr>
            </a:br>
            <a:r>
              <a:rPr lang="en-US" b="0" dirty="0" smtClean="0">
                <a:latin typeface="Century Gothic" pitchFamily="34" charset="0"/>
              </a:rPr>
              <a:t>Even method extraction and custom assertions may not help as much as you need.</a:t>
            </a:r>
            <a:endParaRPr lang="en-US" i="1" dirty="0" smtClean="0">
              <a:latin typeface="Century Gothic" pitchFamily="34" charset="0"/>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Default - Title and Content">
  <a:themeElements>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 Title and Content">
      <a:majorFont>
        <a:latin typeface="Lucida Grande"/>
        <a:ea typeface=""/>
        <a:cs typeface=""/>
      </a:majorFont>
      <a:minorFont>
        <a:latin typeface="Lucida Grand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a:sym typeface="Gill Sans"/>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a:sym typeface="Gill Sans"/>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 Section Header">
  <a:themeElements>
    <a:clrScheme name="Default - Section Head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 Section Header">
      <a:majorFont>
        <a:latin typeface="Lucida Grande"/>
        <a:ea typeface=""/>
        <a:cs typeface=""/>
      </a:majorFont>
      <a:minorFont>
        <a:latin typeface="Lucida Grand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a:sym typeface="Gill Sans"/>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a:sym typeface="Gill Sans"/>
          </a:defRPr>
        </a:defPPr>
      </a:lstStyle>
    </a:lnDef>
  </a:objectDefaults>
  <a:extraClrSchemeLst>
    <a:extraClrScheme>
      <a:clrScheme name="Default - Section Head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7993</TotalTime>
  <Pages>0</Pages>
  <Words>1105</Words>
  <Characters>0</Characters>
  <Application>Microsoft Office PowerPoint</Application>
  <PresentationFormat>Custom</PresentationFormat>
  <Lines>0</Lines>
  <Paragraphs>207</Paragraphs>
  <Slides>59</Slides>
  <Notes>59</Notes>
  <HiddenSlides>0</HiddenSlides>
  <MMClips>0</MMClips>
  <ScaleCrop>false</ScaleCrop>
  <HeadingPairs>
    <vt:vector size="4" baseType="variant">
      <vt:variant>
        <vt:lpstr>Theme</vt:lpstr>
      </vt:variant>
      <vt:variant>
        <vt:i4>2</vt:i4>
      </vt:variant>
      <vt:variant>
        <vt:lpstr>Slide Titles</vt:lpstr>
      </vt:variant>
      <vt:variant>
        <vt:i4>59</vt:i4>
      </vt:variant>
    </vt:vector>
  </HeadingPairs>
  <TitlesOfParts>
    <vt:vector size="61" baseType="lpstr">
      <vt:lpstr>Default - Title and Content</vt:lpstr>
      <vt:lpstr>Default - Section Header</vt:lpstr>
      <vt:lpstr>Se 1 RC Java  Advanced Patterns</vt:lpstr>
      <vt:lpstr>Introduction</vt:lpstr>
      <vt:lpstr>I’m here to help …</vt:lpstr>
      <vt:lpstr>Selenium is the leading open-source tool for automated web application testing.   Used well, it can do things other testing tools cannot.   Used poorly, it can cause enormous headaches. </vt:lpstr>
      <vt:lpstr>Se IDE        </vt:lpstr>
      <vt:lpstr>Se IDE: Adam,  Please Remove the Save Feature   Don’t use Se IDE except for prototyping  Hand-roll Object-Oriented Se RC tests     </vt:lpstr>
      <vt:lpstr>Selenium RC allows you to write Se tests in several languages, including Java.   It allows you to write decent OO Se test code as you would write OO production java. But its API is not inherently OO.   It allows you to write Se test code as if it was really bad Fortran. Migrating from Se IDE to Se RC: especially dangerous. </vt:lpstr>
      <vt:lpstr>Se RC</vt:lpstr>
      <vt:lpstr>Example 1: Bad-Ole Se 1 RC Multi-Page-Flow  Procedural code for verifying that the same links show up on each of several pages.   Even method extraction and custom assertions may not help as much as you need.</vt:lpstr>
      <vt:lpstr>Slide 10</vt:lpstr>
      <vt:lpstr>Domain-Specific Languages  (DSLs) How many different domain semantics are being mixed up in the above code? How many abstraction layers are coupled?   I’m abusing the term to mean, roughly, semantics or APIs or collections of modules that fit within certain domain boundaries.   I care much more about DSL boundaries than I do about their level of fluency (and I love natural-language fluency).     </vt:lpstr>
      <vt:lpstr>Separable Concerns, Layers, DSLs in Se Testing?     </vt:lpstr>
      <vt:lpstr>Don’t Mix All The Food Coloring.  You Get Brown.     </vt:lpstr>
      <vt:lpstr>Problems When you Mix the DSLs    -- Noisy tests  -- Coupling/poor cohesion.  -- Brittle tests  -- Shotgun surgery        </vt:lpstr>
      <vt:lpstr>Problems When you Mix the DSLs    -- Obscure page-flow and page verification.  -- Messy state verification.   -- Dynamic HTML/Ajax problems  -- Inconsistent element locator strategies  -- Very slow execution on some browsers    </vt:lpstr>
      <vt:lpstr> A concern-separation principle to  consider for Se testing:   DRY, reusable test framework.</vt:lpstr>
      <vt:lpstr>src source folder: DRY reusability   src folder (or wherever) contains only reusable domain-specific and domain-independent classes.   </vt:lpstr>
      <vt:lpstr>src source folder: DRY reusability  Domain-specific pages, panes, and common components (nav menus, etc). These use the natural biz/page DSL.   Domain-independent framework (page elements/controls, Selenium and jQuery façade/decorator, locator strategy code)</vt:lpstr>
      <vt:lpstr> A DSL-separating principle to  consider for Se testing:   “Wet”, one-off test code.</vt:lpstr>
      <vt:lpstr>test source folder: one-off, wet test code DSL: Page Flow as Business Domain  test folder contains behaviorally-organized test scenarios. Nearly all of them happy paths.   Test scenarios for page flow manipulation and state verification can include quite a bit of duplication. If you prefer, extract private helper methods like “loginAndNavigateToSuchAndSuchPage()”</vt:lpstr>
      <vt:lpstr> Specific patterns in the  selenium-rc-patterns eclipse project. </vt:lpstr>
      <vt:lpstr>Slide 22</vt:lpstr>
      <vt:lpstr>Slide 23</vt:lpstr>
      <vt:lpstr>Slide 24</vt:lpstr>
      <vt:lpstr>Slide 25</vt:lpstr>
      <vt:lpstr>Slide 26</vt:lpstr>
      <vt:lpstr>Slide 27</vt:lpstr>
      <vt:lpstr> Remember the good old days of every browser-resident change resulting from an HTTP Response to an HTTP Request? (Sigh.)</vt:lpstr>
      <vt:lpstr>Whole desktops, coming to browsers near you…</vt:lpstr>
      <vt:lpstr>Principles to consider for testing dynamic stuff:   The rendered HTML is less and less your friend.  XPATH is not standard, thus not your friend.   The in-memory DOM is your friend.   CSS element location strategy is your friend.   jQuery is your friend.  </vt:lpstr>
      <vt:lpstr>Slide 31</vt:lpstr>
      <vt:lpstr>Slide 32</vt:lpstr>
      <vt:lpstr>Slide 33</vt:lpstr>
      <vt:lpstr>Slide 34</vt:lpstr>
      <vt:lpstr>Slide 35</vt:lpstr>
      <vt:lpstr>Slide 36</vt:lpstr>
      <vt:lpstr>Slide 37</vt:lpstr>
      <vt:lpstr> How hard is it to regression test an entire enterprise web app using any web-app-GUI-black-box testing tool?</vt:lpstr>
      <vt:lpstr>Slide 39</vt:lpstr>
      <vt:lpstr> Number #1 Reason Selenium RC, through the web app GUI tests are so brittle and expensive to maintain?</vt:lpstr>
      <vt:lpstr> Because you are writing  too many of them.  Let me put that another way. </vt:lpstr>
      <vt:lpstr> You are committing too high a percentage of total test-automation and  programming resources to  that specific kind  of automated testing.   </vt:lpstr>
      <vt:lpstr> “Driving on the ice in in blizzard in Michigan.”   Avoid it whenever you can.   Know how to do it well.  </vt:lpstr>
      <vt:lpstr> What is Selenium not good at testing?  -- Every functional app path (JUnit instead) -- Discrete app behaviors (JUnit instead) -- Javascript behaviors (Jasmine instead) -- All view layer behaviors -- Browser-vendor-neutral behavior (HTMLUnit) -- Automated Acceptance Testing (BDD Tools) </vt:lpstr>
      <vt:lpstr> What is Selenium good at testing?   The browser-resident app behaviors you cannot test any other way. It is your tool of last resort.   -- Testing a few full-stack happy paths -- Browser-compatibility testing -- Tricky view behaviors -- Automated functional demos -- Demo BDD (with Cuke or JBehave on top) -- Policing load-time thresholds </vt:lpstr>
      <vt:lpstr> If you are committing too high a percentage of total test-automation and  programming resources to Se testing…  …have a plan for outgrowing that pattern. Actually, have a fairy tale:</vt:lpstr>
      <vt:lpstr>3 kinds of automated tests</vt:lpstr>
      <vt:lpstr>GUI    end-2-end, integration, story, acceptance, BDD      unit/micro/isolation</vt:lpstr>
      <vt:lpstr>Slide 49</vt:lpstr>
      <vt:lpstr>good:  least investment/ROI       good:  most investment/ROI</vt:lpstr>
      <vt:lpstr>Slide 51</vt:lpstr>
      <vt:lpstr> But that’s not your triangle, yet, perhaps. </vt:lpstr>
      <vt:lpstr>Slide 53</vt:lpstr>
      <vt:lpstr>Slide 54</vt:lpstr>
      <vt:lpstr>Slide 55</vt:lpstr>
      <vt:lpstr> Summary  Use Se less.   Use Se only for what it is good at.  Treat Se RC code with OO respect.  DRY framework; “wet” tests  Watch out for Se 2; it is a game-changer.  </vt:lpstr>
      <vt:lpstr>Slide 57</vt:lpstr>
      <vt:lpstr>Slide 58</vt:lpstr>
      <vt:lpstr>Slide 59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
  <cp:keywords/>
  <dc:description/>
  <cp:lastModifiedBy>Patrick</cp:lastModifiedBy>
  <cp:revision>532</cp:revision>
  <dcterms:modified xsi:type="dcterms:W3CDTF">2011-03-22T18:06:57Z</dcterms:modified>
</cp:coreProperties>
</file>