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64" r:id="rId4"/>
    <p:sldId id="270" r:id="rId5"/>
    <p:sldId id="269" r:id="rId6"/>
    <p:sldId id="265" r:id="rId7"/>
    <p:sldId id="272" r:id="rId8"/>
    <p:sldId id="273" r:id="rId9"/>
    <p:sldId id="262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1F78B4"/>
    <a:srgbClr val="33A02C"/>
    <a:srgbClr val="6A3D9A"/>
    <a:srgbClr val="FB9A99"/>
    <a:srgbClr val="CAB2D6"/>
    <a:srgbClr val="FDBF6F"/>
    <a:srgbClr val="B2DF8A"/>
    <a:srgbClr val="A6CEE3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2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8D5A-4F0E-40BA-B885-85E355AB2DA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9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solidFill>
            <a:srgbClr val="B2DF8A"/>
          </a:solidFill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solidFill>
            <a:srgbClr val="FDBF6F"/>
          </a:solidFill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solidFill>
            <a:srgbClr val="FB9A99"/>
          </a:solidFill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solidFill>
            <a:srgbClr val="CAB2D6"/>
          </a:solidFill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04421" y="55456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49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39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SwordPlots</a:t>
            </a:r>
            <a:r>
              <a:rPr lang="en-US" dirty="0" smtClean="0"/>
              <a:t> – Overview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6" y="1846541"/>
            <a:ext cx="8689147" cy="4455972"/>
          </a:xfrm>
        </p:spPr>
      </p:pic>
    </p:spTree>
    <p:extLst>
      <p:ext uri="{BB962C8B-B14F-4D97-AF65-F5344CB8AC3E}">
        <p14:creationId xmlns:p14="http://schemas.microsoft.com/office/powerpoint/2010/main" val="3021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SwordPlot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2" y="1690689"/>
            <a:ext cx="8758875" cy="49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SwordPlot</a:t>
            </a:r>
            <a:r>
              <a:rPr lang="en-US" dirty="0" smtClean="0"/>
              <a:t> – Zoom In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2091531"/>
            <a:ext cx="4562475" cy="3819525"/>
          </a:xfrm>
        </p:spPr>
      </p:pic>
    </p:spTree>
    <p:extLst>
      <p:ext uri="{BB962C8B-B14F-4D97-AF65-F5344CB8AC3E}">
        <p14:creationId xmlns:p14="http://schemas.microsoft.com/office/powerpoint/2010/main" val="22755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68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Leave the space for </a:t>
            </a:r>
            <a:r>
              <a:rPr lang="en-US" sz="1400" dirty="0" err="1" smtClean="0"/>
              <a:t>SwordPlots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 Node-Link </a:t>
            </a:r>
            <a:r>
              <a:rPr lang="en-US" sz="1400" dirty="0" smtClean="0"/>
              <a:t>Diagram</a:t>
            </a:r>
            <a:endParaRPr lang="en-US" sz="1400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0" y="2432531"/>
            <a:ext cx="2006830" cy="2003821"/>
          </a:xfrm>
          <a:prstGeom prst="rect">
            <a:avLst/>
          </a:prstGeom>
        </p:spPr>
      </p:pic>
      <p:cxnSp>
        <p:nvCxnSpPr>
          <p:cNvPr id="106" name="直接连接符 105"/>
          <p:cNvCxnSpPr>
            <a:stCxn id="105" idx="1"/>
          </p:cNvCxnSpPr>
          <p:nvPr/>
        </p:nvCxnSpPr>
        <p:spPr>
          <a:xfrm flipH="1">
            <a:off x="2020532" y="3434442"/>
            <a:ext cx="401818" cy="21588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136063" y="4436352"/>
            <a:ext cx="2300095" cy="11569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4" descr="https://cdn0.iconfinder.com/data/icons/rcons-basic/16/curso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26" y="2773959"/>
            <a:ext cx="285349" cy="2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矩形 108"/>
          <p:cNvSpPr/>
          <p:nvPr/>
        </p:nvSpPr>
        <p:spPr>
          <a:xfrm>
            <a:off x="3753293" y="2410286"/>
            <a:ext cx="682865" cy="70407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内容占位符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4" y="2054552"/>
            <a:ext cx="2721651" cy="942286"/>
          </a:xfrm>
          <a:prstGeom prst="rect">
            <a:avLst/>
          </a:prstGeom>
        </p:spPr>
      </p:pic>
      <p:pic>
        <p:nvPicPr>
          <p:cNvPr id="111" name="内容占位符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4" y="3087911"/>
            <a:ext cx="2721651" cy="942286"/>
          </a:xfrm>
          <a:prstGeom prst="rect">
            <a:avLst/>
          </a:prstGeom>
        </p:spPr>
      </p:pic>
      <p:grpSp>
        <p:nvGrpSpPr>
          <p:cNvPr id="112" name="组合 111"/>
          <p:cNvGrpSpPr/>
          <p:nvPr/>
        </p:nvGrpSpPr>
        <p:grpSpPr>
          <a:xfrm>
            <a:off x="6094080" y="4618907"/>
            <a:ext cx="2648505" cy="1815297"/>
            <a:chOff x="6120840" y="1980528"/>
            <a:chExt cx="2648505" cy="1815297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119" name="椭圆 11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0" name="直接连接符 119"/>
            <p:cNvCxnSpPr>
              <a:stCxn id="119" idx="6"/>
              <a:endCxn id="11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9" idx="1"/>
              <a:endCxn id="11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9" idx="7"/>
              <a:endCxn id="11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9" idx="7"/>
              <a:endCxn id="11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9" idx="6"/>
              <a:endCxn id="11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0" y="2432531"/>
            <a:ext cx="2006830" cy="200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434442"/>
            <a:ext cx="401818" cy="21588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436352"/>
            <a:ext cx="2300095" cy="11569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5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98" y="2389926"/>
            <a:ext cx="2006830" cy="200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391837"/>
            <a:ext cx="1083166" cy="22014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393747"/>
            <a:ext cx="2974465" cy="119958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5" y="3126359"/>
            <a:ext cx="1266664" cy="1266664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611736" y="531701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连接符 60"/>
          <p:cNvCxnSpPr>
            <a:stCxn id="63" idx="1"/>
          </p:cNvCxnSpPr>
          <p:nvPr/>
        </p:nvCxnSpPr>
        <p:spPr>
          <a:xfrm flipH="1" flipV="1">
            <a:off x="931775" y="4393023"/>
            <a:ext cx="679961" cy="9779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63" idx="3"/>
          </p:cNvCxnSpPr>
          <p:nvPr/>
        </p:nvCxnSpPr>
        <p:spPr>
          <a:xfrm flipV="1">
            <a:off x="1727267" y="4391021"/>
            <a:ext cx="466528" cy="97992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09116" y="2388180"/>
            <a:ext cx="186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Same zoom level, but different lens size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0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1" y="2881307"/>
            <a:ext cx="1655753" cy="16532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707942"/>
            <a:ext cx="1174689" cy="1885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525669"/>
            <a:ext cx="2714911" cy="10676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1" b="32807"/>
          <a:stretch/>
        </p:blipFill>
        <p:spPr>
          <a:xfrm>
            <a:off x="662061" y="2872130"/>
            <a:ext cx="1660662" cy="1659258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611736" y="531701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连接符 60"/>
          <p:cNvCxnSpPr>
            <a:stCxn id="63" idx="1"/>
          </p:cNvCxnSpPr>
          <p:nvPr/>
        </p:nvCxnSpPr>
        <p:spPr>
          <a:xfrm flipH="1" flipV="1">
            <a:off x="660611" y="4520709"/>
            <a:ext cx="951125" cy="8502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63" idx="3"/>
          </p:cNvCxnSpPr>
          <p:nvPr/>
        </p:nvCxnSpPr>
        <p:spPr>
          <a:xfrm flipV="1">
            <a:off x="1727267" y="4531388"/>
            <a:ext cx="594612" cy="83956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01680" y="2326447"/>
            <a:ext cx="189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Same lens size, but different zoom level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6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0" y="2432531"/>
            <a:ext cx="2006830" cy="200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434442"/>
            <a:ext cx="401818" cy="21588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436352"/>
            <a:ext cx="2300095" cy="11569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0.iconfinder.com/data/icons/rcons-basic/16/cursor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26" y="2773959"/>
            <a:ext cx="285349" cy="2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3753293" y="2410286"/>
            <a:ext cx="682865" cy="70407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3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10690" y="2126266"/>
            <a:ext cx="2648505" cy="1815297"/>
            <a:chOff x="6120840" y="1980528"/>
            <a:chExt cx="2648505" cy="1815297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69" name="椭圆 6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0" name="直接连接符 69"/>
            <p:cNvCxnSpPr>
              <a:stCxn id="69" idx="6"/>
              <a:endCxn id="6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1"/>
              <a:endCxn id="6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7"/>
              <a:endCxn id="6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6"/>
              <a:endCxn id="6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6252412" y="4880657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6358246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6464080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656629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6672127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6774340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687655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6982066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708790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719373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729594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 103"/>
          <p:cNvSpPr/>
          <p:nvPr/>
        </p:nvSpPr>
        <p:spPr>
          <a:xfrm>
            <a:off x="7401781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75039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760620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771076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/>
          <p:cNvSpPr/>
          <p:nvPr/>
        </p:nvSpPr>
        <p:spPr>
          <a:xfrm>
            <a:off x="78165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7922428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802464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/>
          <p:cNvSpPr/>
          <p:nvPr/>
        </p:nvSpPr>
        <p:spPr>
          <a:xfrm>
            <a:off x="8130475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8232688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833490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8440199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8542412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/>
          <p:cNvSpPr/>
          <p:nvPr/>
        </p:nvSpPr>
        <p:spPr>
          <a:xfrm>
            <a:off x="6252412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6358246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/>
          <p:cNvSpPr/>
          <p:nvPr/>
        </p:nvSpPr>
        <p:spPr>
          <a:xfrm>
            <a:off x="6464080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/>
          <p:cNvSpPr/>
          <p:nvPr/>
        </p:nvSpPr>
        <p:spPr>
          <a:xfrm>
            <a:off x="6566293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/>
          <p:cNvSpPr/>
          <p:nvPr/>
        </p:nvSpPr>
        <p:spPr>
          <a:xfrm>
            <a:off x="6672127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6774340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>
            <a:off x="6876553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/>
          <p:cNvSpPr/>
          <p:nvPr/>
        </p:nvSpPr>
        <p:spPr>
          <a:xfrm>
            <a:off x="6982066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708790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719373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矩形 126"/>
          <p:cNvSpPr/>
          <p:nvPr/>
        </p:nvSpPr>
        <p:spPr>
          <a:xfrm>
            <a:off x="729594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740178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128"/>
          <p:cNvSpPr/>
          <p:nvPr/>
        </p:nvSpPr>
        <p:spPr>
          <a:xfrm>
            <a:off x="75039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760620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130"/>
          <p:cNvSpPr/>
          <p:nvPr/>
        </p:nvSpPr>
        <p:spPr>
          <a:xfrm>
            <a:off x="771076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矩形 131"/>
          <p:cNvSpPr/>
          <p:nvPr/>
        </p:nvSpPr>
        <p:spPr>
          <a:xfrm>
            <a:off x="78165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矩形 132"/>
          <p:cNvSpPr/>
          <p:nvPr/>
        </p:nvSpPr>
        <p:spPr>
          <a:xfrm>
            <a:off x="7922428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802464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矩形 134"/>
          <p:cNvSpPr/>
          <p:nvPr/>
        </p:nvSpPr>
        <p:spPr>
          <a:xfrm>
            <a:off x="8130475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矩形 135"/>
          <p:cNvSpPr/>
          <p:nvPr/>
        </p:nvSpPr>
        <p:spPr>
          <a:xfrm>
            <a:off x="8232688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8334901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矩形 137"/>
          <p:cNvSpPr/>
          <p:nvPr/>
        </p:nvSpPr>
        <p:spPr>
          <a:xfrm>
            <a:off x="8440199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矩形 138"/>
          <p:cNvSpPr/>
          <p:nvPr/>
        </p:nvSpPr>
        <p:spPr>
          <a:xfrm>
            <a:off x="8542412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矩形 164"/>
          <p:cNvSpPr/>
          <p:nvPr/>
        </p:nvSpPr>
        <p:spPr>
          <a:xfrm>
            <a:off x="6252412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矩形 165"/>
          <p:cNvSpPr/>
          <p:nvPr/>
        </p:nvSpPr>
        <p:spPr>
          <a:xfrm>
            <a:off x="6358246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6464080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6566293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矩形 168"/>
          <p:cNvSpPr/>
          <p:nvPr/>
        </p:nvSpPr>
        <p:spPr>
          <a:xfrm>
            <a:off x="6672127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矩形 169"/>
          <p:cNvSpPr/>
          <p:nvPr/>
        </p:nvSpPr>
        <p:spPr>
          <a:xfrm>
            <a:off x="6774340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矩形 170"/>
          <p:cNvSpPr/>
          <p:nvPr/>
        </p:nvSpPr>
        <p:spPr>
          <a:xfrm>
            <a:off x="6876553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6982066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矩形 172"/>
          <p:cNvSpPr/>
          <p:nvPr/>
        </p:nvSpPr>
        <p:spPr>
          <a:xfrm>
            <a:off x="708790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矩形 173"/>
          <p:cNvSpPr/>
          <p:nvPr/>
        </p:nvSpPr>
        <p:spPr>
          <a:xfrm>
            <a:off x="719373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/>
          <p:cNvSpPr/>
          <p:nvPr/>
        </p:nvSpPr>
        <p:spPr>
          <a:xfrm>
            <a:off x="729594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矩形 175"/>
          <p:cNvSpPr/>
          <p:nvPr/>
        </p:nvSpPr>
        <p:spPr>
          <a:xfrm>
            <a:off x="740178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矩形 176"/>
          <p:cNvSpPr/>
          <p:nvPr/>
        </p:nvSpPr>
        <p:spPr>
          <a:xfrm>
            <a:off x="75039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矩形 177"/>
          <p:cNvSpPr/>
          <p:nvPr/>
        </p:nvSpPr>
        <p:spPr>
          <a:xfrm>
            <a:off x="760620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矩形 178"/>
          <p:cNvSpPr/>
          <p:nvPr/>
        </p:nvSpPr>
        <p:spPr>
          <a:xfrm>
            <a:off x="771076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78165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7922428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8024641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8130475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矩形 183"/>
          <p:cNvSpPr/>
          <p:nvPr/>
        </p:nvSpPr>
        <p:spPr>
          <a:xfrm>
            <a:off x="8232688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矩形 184"/>
          <p:cNvSpPr/>
          <p:nvPr/>
        </p:nvSpPr>
        <p:spPr>
          <a:xfrm>
            <a:off x="833490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矩形 185"/>
          <p:cNvSpPr/>
          <p:nvPr/>
        </p:nvSpPr>
        <p:spPr>
          <a:xfrm>
            <a:off x="8440199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矩形 186"/>
          <p:cNvSpPr/>
          <p:nvPr/>
        </p:nvSpPr>
        <p:spPr>
          <a:xfrm>
            <a:off x="8542412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矩形 188"/>
          <p:cNvSpPr/>
          <p:nvPr/>
        </p:nvSpPr>
        <p:spPr>
          <a:xfrm>
            <a:off x="6252412" y="5498876"/>
            <a:ext cx="105834" cy="186266"/>
          </a:xfrm>
          <a:prstGeom prst="rect">
            <a:avLst/>
          </a:prstGeom>
          <a:solidFill>
            <a:srgbClr val="FB9A99"/>
          </a:solidFill>
          <a:ln w="6350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/>
          <p:cNvSpPr/>
          <p:nvPr/>
        </p:nvSpPr>
        <p:spPr>
          <a:xfrm>
            <a:off x="635824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矩形 190"/>
          <p:cNvSpPr/>
          <p:nvPr/>
        </p:nvSpPr>
        <p:spPr>
          <a:xfrm>
            <a:off x="646408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矩形 191"/>
          <p:cNvSpPr/>
          <p:nvPr/>
        </p:nvSpPr>
        <p:spPr>
          <a:xfrm>
            <a:off x="6566293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矩形 192"/>
          <p:cNvSpPr/>
          <p:nvPr/>
        </p:nvSpPr>
        <p:spPr>
          <a:xfrm>
            <a:off x="6672127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矩形 193"/>
          <p:cNvSpPr/>
          <p:nvPr/>
        </p:nvSpPr>
        <p:spPr>
          <a:xfrm>
            <a:off x="6774340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矩形 194"/>
          <p:cNvSpPr/>
          <p:nvPr/>
        </p:nvSpPr>
        <p:spPr>
          <a:xfrm>
            <a:off x="6876553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矩形 195"/>
          <p:cNvSpPr/>
          <p:nvPr/>
        </p:nvSpPr>
        <p:spPr>
          <a:xfrm>
            <a:off x="698206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矩形 196"/>
          <p:cNvSpPr/>
          <p:nvPr/>
        </p:nvSpPr>
        <p:spPr>
          <a:xfrm>
            <a:off x="708790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矩形 197"/>
          <p:cNvSpPr/>
          <p:nvPr/>
        </p:nvSpPr>
        <p:spPr>
          <a:xfrm>
            <a:off x="719373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矩形 198"/>
          <p:cNvSpPr/>
          <p:nvPr/>
        </p:nvSpPr>
        <p:spPr>
          <a:xfrm>
            <a:off x="729594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矩形 199"/>
          <p:cNvSpPr/>
          <p:nvPr/>
        </p:nvSpPr>
        <p:spPr>
          <a:xfrm>
            <a:off x="740178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矩形 200"/>
          <p:cNvSpPr/>
          <p:nvPr/>
        </p:nvSpPr>
        <p:spPr>
          <a:xfrm>
            <a:off x="75039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矩形 201"/>
          <p:cNvSpPr/>
          <p:nvPr/>
        </p:nvSpPr>
        <p:spPr>
          <a:xfrm>
            <a:off x="760620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矩形 202"/>
          <p:cNvSpPr/>
          <p:nvPr/>
        </p:nvSpPr>
        <p:spPr>
          <a:xfrm>
            <a:off x="7710760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矩形 203"/>
          <p:cNvSpPr/>
          <p:nvPr/>
        </p:nvSpPr>
        <p:spPr>
          <a:xfrm>
            <a:off x="78165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矩形 204"/>
          <p:cNvSpPr/>
          <p:nvPr/>
        </p:nvSpPr>
        <p:spPr>
          <a:xfrm>
            <a:off x="7922428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矩形 205"/>
          <p:cNvSpPr/>
          <p:nvPr/>
        </p:nvSpPr>
        <p:spPr>
          <a:xfrm>
            <a:off x="802464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矩形 206"/>
          <p:cNvSpPr/>
          <p:nvPr/>
        </p:nvSpPr>
        <p:spPr>
          <a:xfrm>
            <a:off x="8130475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/>
          <p:cNvSpPr/>
          <p:nvPr/>
        </p:nvSpPr>
        <p:spPr>
          <a:xfrm>
            <a:off x="8232688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矩形 208"/>
          <p:cNvSpPr/>
          <p:nvPr/>
        </p:nvSpPr>
        <p:spPr>
          <a:xfrm>
            <a:off x="8334901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矩形 209"/>
          <p:cNvSpPr/>
          <p:nvPr/>
        </p:nvSpPr>
        <p:spPr>
          <a:xfrm>
            <a:off x="8440199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矩形 210"/>
          <p:cNvSpPr/>
          <p:nvPr/>
        </p:nvSpPr>
        <p:spPr>
          <a:xfrm>
            <a:off x="8542412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矩形 212"/>
          <p:cNvSpPr/>
          <p:nvPr/>
        </p:nvSpPr>
        <p:spPr>
          <a:xfrm>
            <a:off x="625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矩形 213"/>
          <p:cNvSpPr/>
          <p:nvPr/>
        </p:nvSpPr>
        <p:spPr>
          <a:xfrm>
            <a:off x="6358246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矩形 214"/>
          <p:cNvSpPr/>
          <p:nvPr/>
        </p:nvSpPr>
        <p:spPr>
          <a:xfrm>
            <a:off x="6464080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矩形 215"/>
          <p:cNvSpPr/>
          <p:nvPr/>
        </p:nvSpPr>
        <p:spPr>
          <a:xfrm>
            <a:off x="6566293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矩形 216"/>
          <p:cNvSpPr/>
          <p:nvPr/>
        </p:nvSpPr>
        <p:spPr>
          <a:xfrm>
            <a:off x="6672127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矩形 217"/>
          <p:cNvSpPr/>
          <p:nvPr/>
        </p:nvSpPr>
        <p:spPr>
          <a:xfrm>
            <a:off x="6774340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矩形 218"/>
          <p:cNvSpPr/>
          <p:nvPr/>
        </p:nvSpPr>
        <p:spPr>
          <a:xfrm>
            <a:off x="6876553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矩形 219"/>
          <p:cNvSpPr/>
          <p:nvPr/>
        </p:nvSpPr>
        <p:spPr>
          <a:xfrm>
            <a:off x="6982066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矩形 220"/>
          <p:cNvSpPr/>
          <p:nvPr/>
        </p:nvSpPr>
        <p:spPr>
          <a:xfrm>
            <a:off x="708790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矩形 221"/>
          <p:cNvSpPr/>
          <p:nvPr/>
        </p:nvSpPr>
        <p:spPr>
          <a:xfrm>
            <a:off x="719373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矩形 222"/>
          <p:cNvSpPr/>
          <p:nvPr/>
        </p:nvSpPr>
        <p:spPr>
          <a:xfrm>
            <a:off x="729594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矩形 223"/>
          <p:cNvSpPr/>
          <p:nvPr/>
        </p:nvSpPr>
        <p:spPr>
          <a:xfrm>
            <a:off x="7401781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矩形 224"/>
          <p:cNvSpPr/>
          <p:nvPr/>
        </p:nvSpPr>
        <p:spPr>
          <a:xfrm>
            <a:off x="75039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矩形 225"/>
          <p:cNvSpPr/>
          <p:nvPr/>
        </p:nvSpPr>
        <p:spPr>
          <a:xfrm>
            <a:off x="760620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矩形 226"/>
          <p:cNvSpPr/>
          <p:nvPr/>
        </p:nvSpPr>
        <p:spPr>
          <a:xfrm>
            <a:off x="771076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矩形 227"/>
          <p:cNvSpPr/>
          <p:nvPr/>
        </p:nvSpPr>
        <p:spPr>
          <a:xfrm>
            <a:off x="78165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矩形 228"/>
          <p:cNvSpPr/>
          <p:nvPr/>
        </p:nvSpPr>
        <p:spPr>
          <a:xfrm>
            <a:off x="7922428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矩形 229"/>
          <p:cNvSpPr/>
          <p:nvPr/>
        </p:nvSpPr>
        <p:spPr>
          <a:xfrm>
            <a:off x="802464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矩形 230"/>
          <p:cNvSpPr/>
          <p:nvPr/>
        </p:nvSpPr>
        <p:spPr>
          <a:xfrm>
            <a:off x="8130475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矩形 231"/>
          <p:cNvSpPr/>
          <p:nvPr/>
        </p:nvSpPr>
        <p:spPr>
          <a:xfrm>
            <a:off x="8232688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矩形 232"/>
          <p:cNvSpPr/>
          <p:nvPr/>
        </p:nvSpPr>
        <p:spPr>
          <a:xfrm>
            <a:off x="833490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矩形 233"/>
          <p:cNvSpPr/>
          <p:nvPr/>
        </p:nvSpPr>
        <p:spPr>
          <a:xfrm>
            <a:off x="8440199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矩形 234"/>
          <p:cNvSpPr/>
          <p:nvPr/>
        </p:nvSpPr>
        <p:spPr>
          <a:xfrm>
            <a:off x="854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矩形 236"/>
          <p:cNvSpPr/>
          <p:nvPr/>
        </p:nvSpPr>
        <p:spPr>
          <a:xfrm>
            <a:off x="6252412" y="5911022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矩形 237"/>
          <p:cNvSpPr/>
          <p:nvPr/>
        </p:nvSpPr>
        <p:spPr>
          <a:xfrm>
            <a:off x="6358246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矩形 238"/>
          <p:cNvSpPr/>
          <p:nvPr/>
        </p:nvSpPr>
        <p:spPr>
          <a:xfrm>
            <a:off x="6464080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矩形 239"/>
          <p:cNvSpPr/>
          <p:nvPr/>
        </p:nvSpPr>
        <p:spPr>
          <a:xfrm>
            <a:off x="6566293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矩形 240"/>
          <p:cNvSpPr/>
          <p:nvPr/>
        </p:nvSpPr>
        <p:spPr>
          <a:xfrm>
            <a:off x="6672127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矩形 241"/>
          <p:cNvSpPr/>
          <p:nvPr/>
        </p:nvSpPr>
        <p:spPr>
          <a:xfrm>
            <a:off x="6774340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矩形 242"/>
          <p:cNvSpPr/>
          <p:nvPr/>
        </p:nvSpPr>
        <p:spPr>
          <a:xfrm>
            <a:off x="6876553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矩形 243"/>
          <p:cNvSpPr/>
          <p:nvPr/>
        </p:nvSpPr>
        <p:spPr>
          <a:xfrm>
            <a:off x="6982066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矩形 244"/>
          <p:cNvSpPr/>
          <p:nvPr/>
        </p:nvSpPr>
        <p:spPr>
          <a:xfrm>
            <a:off x="708790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矩形 245"/>
          <p:cNvSpPr/>
          <p:nvPr/>
        </p:nvSpPr>
        <p:spPr>
          <a:xfrm>
            <a:off x="719373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矩形 246"/>
          <p:cNvSpPr/>
          <p:nvPr/>
        </p:nvSpPr>
        <p:spPr>
          <a:xfrm>
            <a:off x="729594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矩形 247"/>
          <p:cNvSpPr/>
          <p:nvPr/>
        </p:nvSpPr>
        <p:spPr>
          <a:xfrm>
            <a:off x="740178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矩形 248"/>
          <p:cNvSpPr/>
          <p:nvPr/>
        </p:nvSpPr>
        <p:spPr>
          <a:xfrm>
            <a:off x="75039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矩形 249"/>
          <p:cNvSpPr/>
          <p:nvPr/>
        </p:nvSpPr>
        <p:spPr>
          <a:xfrm>
            <a:off x="760620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矩形 250"/>
          <p:cNvSpPr/>
          <p:nvPr/>
        </p:nvSpPr>
        <p:spPr>
          <a:xfrm>
            <a:off x="771076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矩形 251"/>
          <p:cNvSpPr/>
          <p:nvPr/>
        </p:nvSpPr>
        <p:spPr>
          <a:xfrm>
            <a:off x="78165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矩形 252"/>
          <p:cNvSpPr/>
          <p:nvPr/>
        </p:nvSpPr>
        <p:spPr>
          <a:xfrm>
            <a:off x="7922428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矩形 253"/>
          <p:cNvSpPr/>
          <p:nvPr/>
        </p:nvSpPr>
        <p:spPr>
          <a:xfrm>
            <a:off x="802464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矩形 254"/>
          <p:cNvSpPr/>
          <p:nvPr/>
        </p:nvSpPr>
        <p:spPr>
          <a:xfrm>
            <a:off x="8130475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矩形 255"/>
          <p:cNvSpPr/>
          <p:nvPr/>
        </p:nvSpPr>
        <p:spPr>
          <a:xfrm>
            <a:off x="8232688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/>
          <p:cNvSpPr/>
          <p:nvPr/>
        </p:nvSpPr>
        <p:spPr>
          <a:xfrm>
            <a:off x="8334901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矩形 257"/>
          <p:cNvSpPr/>
          <p:nvPr/>
        </p:nvSpPr>
        <p:spPr>
          <a:xfrm>
            <a:off x="8440199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矩形 258"/>
          <p:cNvSpPr/>
          <p:nvPr/>
        </p:nvSpPr>
        <p:spPr>
          <a:xfrm>
            <a:off x="8542412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矩形 260"/>
          <p:cNvSpPr/>
          <p:nvPr/>
        </p:nvSpPr>
        <p:spPr>
          <a:xfrm>
            <a:off x="7997199" y="4668227"/>
            <a:ext cx="651046" cy="176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7277739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Proximity</a:t>
            </a:r>
            <a:endParaRPr lang="en-US" sz="1200" dirty="0"/>
          </a:p>
        </p:txBody>
      </p:sp>
      <p:sp>
        <p:nvSpPr>
          <p:cNvPr id="264" name="矩形 263"/>
          <p:cNvSpPr/>
          <p:nvPr/>
        </p:nvSpPr>
        <p:spPr>
          <a:xfrm>
            <a:off x="7338837" y="4668227"/>
            <a:ext cx="65104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7944630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Similarity</a:t>
            </a:r>
            <a:endParaRPr lang="en-US" sz="12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4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10690" y="2126266"/>
            <a:ext cx="2648505" cy="1815297"/>
            <a:chOff x="6120840" y="1980528"/>
            <a:chExt cx="2648505" cy="1815297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69" name="椭圆 6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0" name="直接连接符 69"/>
            <p:cNvCxnSpPr>
              <a:stCxn id="69" idx="6"/>
              <a:endCxn id="6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1"/>
              <a:endCxn id="6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7"/>
              <a:endCxn id="6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6"/>
              <a:endCxn id="6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6252412" y="4880657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6358246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6464080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656629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6672127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6774340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687655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6982066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708790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719373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729594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 103"/>
          <p:cNvSpPr/>
          <p:nvPr/>
        </p:nvSpPr>
        <p:spPr>
          <a:xfrm>
            <a:off x="7401781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75039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760620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771076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/>
          <p:cNvSpPr/>
          <p:nvPr/>
        </p:nvSpPr>
        <p:spPr>
          <a:xfrm>
            <a:off x="78165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7922428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802464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/>
          <p:cNvSpPr/>
          <p:nvPr/>
        </p:nvSpPr>
        <p:spPr>
          <a:xfrm>
            <a:off x="8130475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8232688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833490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8440199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8542412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/>
          <p:cNvSpPr/>
          <p:nvPr/>
        </p:nvSpPr>
        <p:spPr>
          <a:xfrm>
            <a:off x="6252412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6358246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/>
          <p:cNvSpPr/>
          <p:nvPr/>
        </p:nvSpPr>
        <p:spPr>
          <a:xfrm>
            <a:off x="6464080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/>
          <p:cNvSpPr/>
          <p:nvPr/>
        </p:nvSpPr>
        <p:spPr>
          <a:xfrm>
            <a:off x="6566293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/>
          <p:cNvSpPr/>
          <p:nvPr/>
        </p:nvSpPr>
        <p:spPr>
          <a:xfrm>
            <a:off x="6672127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6774340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>
            <a:off x="6876553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/>
          <p:cNvSpPr/>
          <p:nvPr/>
        </p:nvSpPr>
        <p:spPr>
          <a:xfrm>
            <a:off x="6982066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708790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719373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矩形 126"/>
          <p:cNvSpPr/>
          <p:nvPr/>
        </p:nvSpPr>
        <p:spPr>
          <a:xfrm>
            <a:off x="729594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740178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128"/>
          <p:cNvSpPr/>
          <p:nvPr/>
        </p:nvSpPr>
        <p:spPr>
          <a:xfrm>
            <a:off x="75039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760620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130"/>
          <p:cNvSpPr/>
          <p:nvPr/>
        </p:nvSpPr>
        <p:spPr>
          <a:xfrm>
            <a:off x="771076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矩形 131"/>
          <p:cNvSpPr/>
          <p:nvPr/>
        </p:nvSpPr>
        <p:spPr>
          <a:xfrm>
            <a:off x="78165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矩形 132"/>
          <p:cNvSpPr/>
          <p:nvPr/>
        </p:nvSpPr>
        <p:spPr>
          <a:xfrm>
            <a:off x="7922428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802464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矩形 134"/>
          <p:cNvSpPr/>
          <p:nvPr/>
        </p:nvSpPr>
        <p:spPr>
          <a:xfrm>
            <a:off x="8130475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矩形 135"/>
          <p:cNvSpPr/>
          <p:nvPr/>
        </p:nvSpPr>
        <p:spPr>
          <a:xfrm>
            <a:off x="8232688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8334901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矩形 137"/>
          <p:cNvSpPr/>
          <p:nvPr/>
        </p:nvSpPr>
        <p:spPr>
          <a:xfrm>
            <a:off x="8440199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矩形 138"/>
          <p:cNvSpPr/>
          <p:nvPr/>
        </p:nvSpPr>
        <p:spPr>
          <a:xfrm>
            <a:off x="8542412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矩形 164"/>
          <p:cNvSpPr/>
          <p:nvPr/>
        </p:nvSpPr>
        <p:spPr>
          <a:xfrm>
            <a:off x="6252412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矩形 165"/>
          <p:cNvSpPr/>
          <p:nvPr/>
        </p:nvSpPr>
        <p:spPr>
          <a:xfrm>
            <a:off x="6358246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6464080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6566293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矩形 168"/>
          <p:cNvSpPr/>
          <p:nvPr/>
        </p:nvSpPr>
        <p:spPr>
          <a:xfrm>
            <a:off x="6672127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矩形 169"/>
          <p:cNvSpPr/>
          <p:nvPr/>
        </p:nvSpPr>
        <p:spPr>
          <a:xfrm>
            <a:off x="6774340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矩形 170"/>
          <p:cNvSpPr/>
          <p:nvPr/>
        </p:nvSpPr>
        <p:spPr>
          <a:xfrm>
            <a:off x="6876553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6982066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矩形 172"/>
          <p:cNvSpPr/>
          <p:nvPr/>
        </p:nvSpPr>
        <p:spPr>
          <a:xfrm>
            <a:off x="708790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矩形 173"/>
          <p:cNvSpPr/>
          <p:nvPr/>
        </p:nvSpPr>
        <p:spPr>
          <a:xfrm>
            <a:off x="719373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/>
          <p:cNvSpPr/>
          <p:nvPr/>
        </p:nvSpPr>
        <p:spPr>
          <a:xfrm>
            <a:off x="729594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矩形 175"/>
          <p:cNvSpPr/>
          <p:nvPr/>
        </p:nvSpPr>
        <p:spPr>
          <a:xfrm>
            <a:off x="740178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矩形 176"/>
          <p:cNvSpPr/>
          <p:nvPr/>
        </p:nvSpPr>
        <p:spPr>
          <a:xfrm>
            <a:off x="75039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矩形 177"/>
          <p:cNvSpPr/>
          <p:nvPr/>
        </p:nvSpPr>
        <p:spPr>
          <a:xfrm>
            <a:off x="760620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矩形 178"/>
          <p:cNvSpPr/>
          <p:nvPr/>
        </p:nvSpPr>
        <p:spPr>
          <a:xfrm>
            <a:off x="771076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78165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7922428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8024641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8130475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矩形 183"/>
          <p:cNvSpPr/>
          <p:nvPr/>
        </p:nvSpPr>
        <p:spPr>
          <a:xfrm>
            <a:off x="8232688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矩形 184"/>
          <p:cNvSpPr/>
          <p:nvPr/>
        </p:nvSpPr>
        <p:spPr>
          <a:xfrm>
            <a:off x="833490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矩形 185"/>
          <p:cNvSpPr/>
          <p:nvPr/>
        </p:nvSpPr>
        <p:spPr>
          <a:xfrm>
            <a:off x="8440199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矩形 186"/>
          <p:cNvSpPr/>
          <p:nvPr/>
        </p:nvSpPr>
        <p:spPr>
          <a:xfrm>
            <a:off x="8542412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矩形 188"/>
          <p:cNvSpPr/>
          <p:nvPr/>
        </p:nvSpPr>
        <p:spPr>
          <a:xfrm>
            <a:off x="6252412" y="5498876"/>
            <a:ext cx="105834" cy="186266"/>
          </a:xfrm>
          <a:prstGeom prst="rect">
            <a:avLst/>
          </a:prstGeom>
          <a:solidFill>
            <a:srgbClr val="FB9A99"/>
          </a:solidFill>
          <a:ln w="6350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/>
          <p:cNvSpPr/>
          <p:nvPr/>
        </p:nvSpPr>
        <p:spPr>
          <a:xfrm>
            <a:off x="635824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矩形 190"/>
          <p:cNvSpPr/>
          <p:nvPr/>
        </p:nvSpPr>
        <p:spPr>
          <a:xfrm>
            <a:off x="646408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矩形 191"/>
          <p:cNvSpPr/>
          <p:nvPr/>
        </p:nvSpPr>
        <p:spPr>
          <a:xfrm>
            <a:off x="6566293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矩形 192"/>
          <p:cNvSpPr/>
          <p:nvPr/>
        </p:nvSpPr>
        <p:spPr>
          <a:xfrm>
            <a:off x="6672127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矩形 193"/>
          <p:cNvSpPr/>
          <p:nvPr/>
        </p:nvSpPr>
        <p:spPr>
          <a:xfrm>
            <a:off x="6774340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矩形 194"/>
          <p:cNvSpPr/>
          <p:nvPr/>
        </p:nvSpPr>
        <p:spPr>
          <a:xfrm>
            <a:off x="6876553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矩形 195"/>
          <p:cNvSpPr/>
          <p:nvPr/>
        </p:nvSpPr>
        <p:spPr>
          <a:xfrm>
            <a:off x="698206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矩形 196"/>
          <p:cNvSpPr/>
          <p:nvPr/>
        </p:nvSpPr>
        <p:spPr>
          <a:xfrm>
            <a:off x="708790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矩形 197"/>
          <p:cNvSpPr/>
          <p:nvPr/>
        </p:nvSpPr>
        <p:spPr>
          <a:xfrm>
            <a:off x="719373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矩形 198"/>
          <p:cNvSpPr/>
          <p:nvPr/>
        </p:nvSpPr>
        <p:spPr>
          <a:xfrm>
            <a:off x="729594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矩形 199"/>
          <p:cNvSpPr/>
          <p:nvPr/>
        </p:nvSpPr>
        <p:spPr>
          <a:xfrm>
            <a:off x="740178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矩形 200"/>
          <p:cNvSpPr/>
          <p:nvPr/>
        </p:nvSpPr>
        <p:spPr>
          <a:xfrm>
            <a:off x="75039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矩形 201"/>
          <p:cNvSpPr/>
          <p:nvPr/>
        </p:nvSpPr>
        <p:spPr>
          <a:xfrm>
            <a:off x="760620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矩形 202"/>
          <p:cNvSpPr/>
          <p:nvPr/>
        </p:nvSpPr>
        <p:spPr>
          <a:xfrm>
            <a:off x="7710760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矩形 203"/>
          <p:cNvSpPr/>
          <p:nvPr/>
        </p:nvSpPr>
        <p:spPr>
          <a:xfrm>
            <a:off x="78165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矩形 204"/>
          <p:cNvSpPr/>
          <p:nvPr/>
        </p:nvSpPr>
        <p:spPr>
          <a:xfrm>
            <a:off x="7922428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矩形 205"/>
          <p:cNvSpPr/>
          <p:nvPr/>
        </p:nvSpPr>
        <p:spPr>
          <a:xfrm>
            <a:off x="802464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矩形 206"/>
          <p:cNvSpPr/>
          <p:nvPr/>
        </p:nvSpPr>
        <p:spPr>
          <a:xfrm>
            <a:off x="8130475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/>
          <p:cNvSpPr/>
          <p:nvPr/>
        </p:nvSpPr>
        <p:spPr>
          <a:xfrm>
            <a:off x="8232688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矩形 208"/>
          <p:cNvSpPr/>
          <p:nvPr/>
        </p:nvSpPr>
        <p:spPr>
          <a:xfrm>
            <a:off x="8334901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矩形 209"/>
          <p:cNvSpPr/>
          <p:nvPr/>
        </p:nvSpPr>
        <p:spPr>
          <a:xfrm>
            <a:off x="8440199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矩形 210"/>
          <p:cNvSpPr/>
          <p:nvPr/>
        </p:nvSpPr>
        <p:spPr>
          <a:xfrm>
            <a:off x="8542412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矩形 212"/>
          <p:cNvSpPr/>
          <p:nvPr/>
        </p:nvSpPr>
        <p:spPr>
          <a:xfrm>
            <a:off x="625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矩形 213"/>
          <p:cNvSpPr/>
          <p:nvPr/>
        </p:nvSpPr>
        <p:spPr>
          <a:xfrm>
            <a:off x="6358246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矩形 214"/>
          <p:cNvSpPr/>
          <p:nvPr/>
        </p:nvSpPr>
        <p:spPr>
          <a:xfrm>
            <a:off x="6464080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矩形 215"/>
          <p:cNvSpPr/>
          <p:nvPr/>
        </p:nvSpPr>
        <p:spPr>
          <a:xfrm>
            <a:off x="6566293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矩形 216"/>
          <p:cNvSpPr/>
          <p:nvPr/>
        </p:nvSpPr>
        <p:spPr>
          <a:xfrm>
            <a:off x="6672127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矩形 217"/>
          <p:cNvSpPr/>
          <p:nvPr/>
        </p:nvSpPr>
        <p:spPr>
          <a:xfrm>
            <a:off x="6774340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矩形 218"/>
          <p:cNvSpPr/>
          <p:nvPr/>
        </p:nvSpPr>
        <p:spPr>
          <a:xfrm>
            <a:off x="6876553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矩形 219"/>
          <p:cNvSpPr/>
          <p:nvPr/>
        </p:nvSpPr>
        <p:spPr>
          <a:xfrm>
            <a:off x="6982066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矩形 220"/>
          <p:cNvSpPr/>
          <p:nvPr/>
        </p:nvSpPr>
        <p:spPr>
          <a:xfrm>
            <a:off x="708790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矩形 221"/>
          <p:cNvSpPr/>
          <p:nvPr/>
        </p:nvSpPr>
        <p:spPr>
          <a:xfrm>
            <a:off x="719373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矩形 222"/>
          <p:cNvSpPr/>
          <p:nvPr/>
        </p:nvSpPr>
        <p:spPr>
          <a:xfrm>
            <a:off x="729594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矩形 223"/>
          <p:cNvSpPr/>
          <p:nvPr/>
        </p:nvSpPr>
        <p:spPr>
          <a:xfrm>
            <a:off x="7401781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矩形 224"/>
          <p:cNvSpPr/>
          <p:nvPr/>
        </p:nvSpPr>
        <p:spPr>
          <a:xfrm>
            <a:off x="75039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矩形 225"/>
          <p:cNvSpPr/>
          <p:nvPr/>
        </p:nvSpPr>
        <p:spPr>
          <a:xfrm>
            <a:off x="760620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矩形 226"/>
          <p:cNvSpPr/>
          <p:nvPr/>
        </p:nvSpPr>
        <p:spPr>
          <a:xfrm>
            <a:off x="771076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矩形 227"/>
          <p:cNvSpPr/>
          <p:nvPr/>
        </p:nvSpPr>
        <p:spPr>
          <a:xfrm>
            <a:off x="78165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矩形 228"/>
          <p:cNvSpPr/>
          <p:nvPr/>
        </p:nvSpPr>
        <p:spPr>
          <a:xfrm>
            <a:off x="7922428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矩形 229"/>
          <p:cNvSpPr/>
          <p:nvPr/>
        </p:nvSpPr>
        <p:spPr>
          <a:xfrm>
            <a:off x="802464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矩形 230"/>
          <p:cNvSpPr/>
          <p:nvPr/>
        </p:nvSpPr>
        <p:spPr>
          <a:xfrm>
            <a:off x="8130475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矩形 231"/>
          <p:cNvSpPr/>
          <p:nvPr/>
        </p:nvSpPr>
        <p:spPr>
          <a:xfrm>
            <a:off x="8232688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矩形 232"/>
          <p:cNvSpPr/>
          <p:nvPr/>
        </p:nvSpPr>
        <p:spPr>
          <a:xfrm>
            <a:off x="833490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矩形 233"/>
          <p:cNvSpPr/>
          <p:nvPr/>
        </p:nvSpPr>
        <p:spPr>
          <a:xfrm>
            <a:off x="8440199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矩形 234"/>
          <p:cNvSpPr/>
          <p:nvPr/>
        </p:nvSpPr>
        <p:spPr>
          <a:xfrm>
            <a:off x="854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矩形 236"/>
          <p:cNvSpPr/>
          <p:nvPr/>
        </p:nvSpPr>
        <p:spPr>
          <a:xfrm>
            <a:off x="6252412" y="5911022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矩形 237"/>
          <p:cNvSpPr/>
          <p:nvPr/>
        </p:nvSpPr>
        <p:spPr>
          <a:xfrm>
            <a:off x="6358246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矩形 238"/>
          <p:cNvSpPr/>
          <p:nvPr/>
        </p:nvSpPr>
        <p:spPr>
          <a:xfrm>
            <a:off x="6464080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矩形 239"/>
          <p:cNvSpPr/>
          <p:nvPr/>
        </p:nvSpPr>
        <p:spPr>
          <a:xfrm>
            <a:off x="6566293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矩形 240"/>
          <p:cNvSpPr/>
          <p:nvPr/>
        </p:nvSpPr>
        <p:spPr>
          <a:xfrm>
            <a:off x="6672127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矩形 241"/>
          <p:cNvSpPr/>
          <p:nvPr/>
        </p:nvSpPr>
        <p:spPr>
          <a:xfrm>
            <a:off x="6774340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矩形 242"/>
          <p:cNvSpPr/>
          <p:nvPr/>
        </p:nvSpPr>
        <p:spPr>
          <a:xfrm>
            <a:off x="6876553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矩形 243"/>
          <p:cNvSpPr/>
          <p:nvPr/>
        </p:nvSpPr>
        <p:spPr>
          <a:xfrm>
            <a:off x="6982066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矩形 244"/>
          <p:cNvSpPr/>
          <p:nvPr/>
        </p:nvSpPr>
        <p:spPr>
          <a:xfrm>
            <a:off x="708790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矩形 245"/>
          <p:cNvSpPr/>
          <p:nvPr/>
        </p:nvSpPr>
        <p:spPr>
          <a:xfrm>
            <a:off x="719373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矩形 246"/>
          <p:cNvSpPr/>
          <p:nvPr/>
        </p:nvSpPr>
        <p:spPr>
          <a:xfrm>
            <a:off x="729594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矩形 247"/>
          <p:cNvSpPr/>
          <p:nvPr/>
        </p:nvSpPr>
        <p:spPr>
          <a:xfrm>
            <a:off x="740178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矩形 248"/>
          <p:cNvSpPr/>
          <p:nvPr/>
        </p:nvSpPr>
        <p:spPr>
          <a:xfrm>
            <a:off x="75039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矩形 249"/>
          <p:cNvSpPr/>
          <p:nvPr/>
        </p:nvSpPr>
        <p:spPr>
          <a:xfrm>
            <a:off x="760620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矩形 250"/>
          <p:cNvSpPr/>
          <p:nvPr/>
        </p:nvSpPr>
        <p:spPr>
          <a:xfrm>
            <a:off x="771076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矩形 251"/>
          <p:cNvSpPr/>
          <p:nvPr/>
        </p:nvSpPr>
        <p:spPr>
          <a:xfrm>
            <a:off x="78165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矩形 252"/>
          <p:cNvSpPr/>
          <p:nvPr/>
        </p:nvSpPr>
        <p:spPr>
          <a:xfrm>
            <a:off x="7922428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矩形 253"/>
          <p:cNvSpPr/>
          <p:nvPr/>
        </p:nvSpPr>
        <p:spPr>
          <a:xfrm>
            <a:off x="802464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矩形 254"/>
          <p:cNvSpPr/>
          <p:nvPr/>
        </p:nvSpPr>
        <p:spPr>
          <a:xfrm>
            <a:off x="8130475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矩形 255"/>
          <p:cNvSpPr/>
          <p:nvPr/>
        </p:nvSpPr>
        <p:spPr>
          <a:xfrm>
            <a:off x="8232688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/>
          <p:cNvSpPr/>
          <p:nvPr/>
        </p:nvSpPr>
        <p:spPr>
          <a:xfrm>
            <a:off x="8334901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矩形 257"/>
          <p:cNvSpPr/>
          <p:nvPr/>
        </p:nvSpPr>
        <p:spPr>
          <a:xfrm>
            <a:off x="8440199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矩形 258"/>
          <p:cNvSpPr/>
          <p:nvPr/>
        </p:nvSpPr>
        <p:spPr>
          <a:xfrm>
            <a:off x="8542412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矩形 260"/>
          <p:cNvSpPr/>
          <p:nvPr/>
        </p:nvSpPr>
        <p:spPr>
          <a:xfrm>
            <a:off x="7997199" y="4668227"/>
            <a:ext cx="651046" cy="176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7277739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Proximity</a:t>
            </a:r>
            <a:endParaRPr lang="en-US" sz="1200" dirty="0"/>
          </a:p>
        </p:txBody>
      </p:sp>
      <p:sp>
        <p:nvSpPr>
          <p:cNvPr id="264" name="矩形 263"/>
          <p:cNvSpPr/>
          <p:nvPr/>
        </p:nvSpPr>
        <p:spPr>
          <a:xfrm>
            <a:off x="7338837" y="4668227"/>
            <a:ext cx="65104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7944630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Similarity</a:t>
            </a:r>
            <a:endParaRPr lang="en-US" sz="12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234338" y="5061757"/>
            <a:ext cx="2430269" cy="2258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8356751" y="2431964"/>
            <a:ext cx="395791" cy="4108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10690" y="2126266"/>
            <a:ext cx="2648505" cy="1815297"/>
            <a:chOff x="6120840" y="1980528"/>
            <a:chExt cx="2648505" cy="1815297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69" name="椭圆 6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0" name="直接连接符 69"/>
            <p:cNvCxnSpPr>
              <a:stCxn id="69" idx="6"/>
              <a:endCxn id="6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1"/>
              <a:endCxn id="6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7"/>
              <a:endCxn id="6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6"/>
              <a:endCxn id="6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Parallel Coordinates</a:t>
            </a:r>
            <a:endParaRPr 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184909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8593773" y="4759892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7089161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8291868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7995772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7700045" y="4765657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7395484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6789106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6484545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184909" y="4934465"/>
            <a:ext cx="299636" cy="127686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481613" y="5062151"/>
            <a:ext cx="310747" cy="4392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785473" y="5107374"/>
            <a:ext cx="309864" cy="61869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 flipV="1">
            <a:off x="7095337" y="5094409"/>
            <a:ext cx="301905" cy="74834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7391056" y="5094409"/>
            <a:ext cx="310747" cy="4392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7697382" y="5139608"/>
            <a:ext cx="304568" cy="9574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7997714" y="5230681"/>
            <a:ext cx="302619" cy="147399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8290788" y="5380280"/>
            <a:ext cx="310747" cy="4392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6185532" y="5240770"/>
            <a:ext cx="299432" cy="8033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6475265" y="5247056"/>
            <a:ext cx="323465" cy="131024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6799613" y="5378080"/>
            <a:ext cx="295724" cy="44823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7092244" y="5422903"/>
            <a:ext cx="314981" cy="142279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 flipV="1">
            <a:off x="7400794" y="5464363"/>
            <a:ext cx="305429" cy="96887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7694760" y="5467086"/>
            <a:ext cx="313369" cy="41945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7993206" y="5508131"/>
            <a:ext cx="301842" cy="113840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 flipV="1">
            <a:off x="8287667" y="5518084"/>
            <a:ext cx="305429" cy="96887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Combine Temporal Similarity with Spatial Proximity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Discover </a:t>
            </a:r>
            <a:r>
              <a:rPr lang="en-US" sz="2400" b="1" dirty="0"/>
              <a:t>interesting</a:t>
            </a:r>
            <a:r>
              <a:rPr lang="en-US" sz="2400" dirty="0"/>
              <a:t> members</a:t>
            </a:r>
            <a:endParaRPr lang="en-US" sz="2400" dirty="0" smtClean="0"/>
          </a:p>
          <a:p>
            <a:r>
              <a:rPr lang="en-US" sz="1800" dirty="0" smtClean="0"/>
              <a:t>Expected </a:t>
            </a:r>
            <a:r>
              <a:rPr lang="en-US" sz="1800" dirty="0"/>
              <a:t>– nodes have </a:t>
            </a:r>
            <a:r>
              <a:rPr lang="en-US" sz="1800" b="1" dirty="0"/>
              <a:t>high</a:t>
            </a:r>
            <a:r>
              <a:rPr lang="en-US" sz="1800" dirty="0"/>
              <a:t> similarity to the nodes </a:t>
            </a:r>
            <a:r>
              <a:rPr lang="en-US" sz="1800" b="1" dirty="0"/>
              <a:t>far</a:t>
            </a:r>
            <a:r>
              <a:rPr lang="en-US" sz="1800" dirty="0"/>
              <a:t> in the distance</a:t>
            </a:r>
          </a:p>
          <a:p>
            <a:r>
              <a:rPr lang="en-US" sz="1800" dirty="0"/>
              <a:t>Unexpected – nodes have </a:t>
            </a:r>
            <a:r>
              <a:rPr lang="en-US" sz="1800" b="1" dirty="0"/>
              <a:t>low</a:t>
            </a:r>
            <a:r>
              <a:rPr lang="en-US" sz="1800" dirty="0"/>
              <a:t> similarity to the nodes </a:t>
            </a:r>
            <a:r>
              <a:rPr lang="en-US" sz="1800" b="1" dirty="0"/>
              <a:t>close</a:t>
            </a:r>
            <a:r>
              <a:rPr lang="en-US" sz="1800" dirty="0"/>
              <a:t> in the distance</a:t>
            </a:r>
          </a:p>
          <a:p>
            <a:r>
              <a:rPr lang="en-US" sz="1800" dirty="0" smtClean="0"/>
              <a:t>Noise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to discover </a:t>
            </a:r>
            <a:r>
              <a:rPr lang="en-US" sz="2400" b="1" dirty="0"/>
              <a:t>interesting</a:t>
            </a:r>
            <a:r>
              <a:rPr lang="en-US" sz="2400" dirty="0"/>
              <a:t> </a:t>
            </a:r>
            <a:r>
              <a:rPr lang="en-US" sz="2400" dirty="0" smtClean="0"/>
              <a:t>members</a:t>
            </a:r>
          </a:p>
          <a:p>
            <a:r>
              <a:rPr lang="en-US" sz="1800" dirty="0"/>
              <a:t>Expected: observe first, then auto-detection (semi-</a:t>
            </a:r>
            <a:r>
              <a:rPr lang="en-US" sz="1800" dirty="0" err="1"/>
              <a:t>autodetection</a:t>
            </a:r>
            <a:r>
              <a:rPr lang="en-US" sz="1800" dirty="0"/>
              <a:t>)</a:t>
            </a:r>
          </a:p>
          <a:p>
            <a:r>
              <a:rPr lang="en-US" sz="1800" dirty="0"/>
              <a:t>Unexpected: observe first, then auto-detection (semi-</a:t>
            </a:r>
            <a:r>
              <a:rPr lang="en-US" sz="1800" dirty="0" err="1"/>
              <a:t>autodetection</a:t>
            </a:r>
            <a:r>
              <a:rPr lang="en-US" sz="1800" dirty="0"/>
              <a:t>)</a:t>
            </a:r>
          </a:p>
          <a:p>
            <a:r>
              <a:rPr lang="en-US" sz="1800" dirty="0"/>
              <a:t>Noise: manually or auto-detection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329</Words>
  <Application>Microsoft Office PowerPoint</Application>
  <PresentationFormat>全屏显示(4:3)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Combine Temporal Similarity with Spatial Proximity</vt:lpstr>
      <vt:lpstr>SwordPlots – Overview</vt:lpstr>
      <vt:lpstr>SwordPlot</vt:lpstr>
      <vt:lpstr>SwordPlot – Zoom In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Chihua</dc:creator>
  <cp:lastModifiedBy>Chihua</cp:lastModifiedBy>
  <cp:revision>43</cp:revision>
  <dcterms:created xsi:type="dcterms:W3CDTF">2016-02-23T21:56:12Z</dcterms:created>
  <dcterms:modified xsi:type="dcterms:W3CDTF">2016-03-02T22:24:13Z</dcterms:modified>
</cp:coreProperties>
</file>