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4"/>
  </p:notesMasterIdLst>
  <p:sldIdLst>
    <p:sldId id="256" r:id="rId2"/>
    <p:sldId id="259" r:id="rId3"/>
    <p:sldId id="321" r:id="rId4"/>
    <p:sldId id="322" r:id="rId5"/>
    <p:sldId id="325" r:id="rId6"/>
    <p:sldId id="323" r:id="rId7"/>
    <p:sldId id="330" r:id="rId8"/>
    <p:sldId id="331" r:id="rId9"/>
    <p:sldId id="326" r:id="rId10"/>
    <p:sldId id="332" r:id="rId11"/>
    <p:sldId id="333" r:id="rId12"/>
    <p:sldId id="335" r:id="rId13"/>
    <p:sldId id="338" r:id="rId14"/>
    <p:sldId id="339" r:id="rId15"/>
    <p:sldId id="340" r:id="rId16"/>
    <p:sldId id="327" r:id="rId17"/>
    <p:sldId id="336" r:id="rId18"/>
    <p:sldId id="337" r:id="rId19"/>
    <p:sldId id="345" r:id="rId20"/>
    <p:sldId id="346" r:id="rId21"/>
    <p:sldId id="347" r:id="rId22"/>
    <p:sldId id="350" r:id="rId23"/>
    <p:sldId id="351" r:id="rId24"/>
    <p:sldId id="352" r:id="rId25"/>
    <p:sldId id="353" r:id="rId26"/>
    <p:sldId id="355" r:id="rId27"/>
    <p:sldId id="356" r:id="rId28"/>
    <p:sldId id="342" r:id="rId29"/>
    <p:sldId id="343" r:id="rId30"/>
    <p:sldId id="348" r:id="rId31"/>
    <p:sldId id="357" r:id="rId32"/>
    <p:sldId id="324" r:id="rId33"/>
  </p:sldIdLst>
  <p:sldSz cx="9144000" cy="5143500" type="screen16x9"/>
  <p:notesSz cx="6858000" cy="9144000"/>
  <p:embeddedFontLst>
    <p:embeddedFont>
      <p:font typeface="Josefin Sans" pitchFamily="2" charset="0"/>
      <p:regular r:id="rId35"/>
      <p:bold r:id="rId36"/>
      <p:italic r:id="rId37"/>
      <p:boldItalic r:id="rId38"/>
    </p:embeddedFont>
    <p:embeddedFont>
      <p:font typeface="Josefin Sans ExtraLight" panose="020B0604020202020204" charset="0"/>
      <p:regular r:id="rId39"/>
      <p:bold r:id="rId40"/>
      <p:italic r:id="rId41"/>
      <p:boldItalic r:id="rId42"/>
    </p:embeddedFont>
    <p:embeddedFont>
      <p:font typeface="Josefin Sans Light" pitchFamily="2" charset="0"/>
      <p:regular r:id="rId43"/>
      <p:bold r:id="rId44"/>
      <p:italic r:id="rId45"/>
      <p:boldItalic r:id="rId46"/>
    </p:embeddedFont>
    <p:embeddedFont>
      <p:font typeface="Josefin Sans Medium" panose="020B0604020202020204" charset="0"/>
      <p:regular r:id="rId47"/>
      <p:bold r:id="rId48"/>
      <p:italic r:id="rId49"/>
      <p:boldItalic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Roboto Condensed Light" panose="02000000000000000000" pitchFamily="2" charset="0"/>
      <p:regular r:id="rId55"/>
      <p: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441AD-FEB2-438C-9D69-8C3F94E78A5E}">
  <a:tblStyle styleId="{7A8441AD-FEB2-438C-9D69-8C3F94E78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B0236-CCEC-4532-ACE9-B41698F485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EAA97A-2111-47DA-AC84-0234FD71DBB4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Data preprocessing</a:t>
          </a:r>
        </a:p>
      </dgm:t>
    </dgm:pt>
    <dgm:pt modelId="{A505D81C-E1DE-48A8-BB66-584814400F93}" type="parTrans" cxnId="{68F770A4-01F4-409A-850E-28CA2B974503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A4AED27F-6691-414A-B8AD-BF64B6329978}" type="sibTrans" cxnId="{68F770A4-01F4-409A-850E-28CA2B974503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F3C1E812-1257-407A-9D29-39C9802F4B3D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Feature extraction</a:t>
          </a:r>
        </a:p>
      </dgm:t>
    </dgm:pt>
    <dgm:pt modelId="{C8BD6133-A347-4069-B48B-0F82302844C4}" type="parTrans" cxnId="{2DD9D667-6A12-4E02-A3C8-6B3C111A0EAA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630C2DD5-6961-43FE-B6D7-54C483A168AA}" type="sibTrans" cxnId="{2DD9D667-6A12-4E02-A3C8-6B3C111A0EAA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A5D68A61-21AC-47EF-8BED-FE5A96A660E8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Modeling</a:t>
          </a:r>
        </a:p>
      </dgm:t>
    </dgm:pt>
    <dgm:pt modelId="{C4F90B38-FB0B-49AB-8915-07CA3083F2E7}" type="parTrans" cxnId="{2A388502-4AB7-41A2-97E9-13E20C9A188A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6370478C-6F96-445A-B06A-D109D832BDC2}" type="sibTrans" cxnId="{2A388502-4AB7-41A2-97E9-13E20C9A188A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7995C72F-5F81-4BB8-B9DF-532B46558075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Performance evaluation</a:t>
          </a:r>
        </a:p>
      </dgm:t>
    </dgm:pt>
    <dgm:pt modelId="{239F86BA-23F6-401F-AA02-F6CCE0D306D9}" type="parTrans" cxnId="{220D9D61-A7CC-4000-BADF-CEBB801F5CC5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CEF9D3D0-3E63-4EC7-BC7B-5344D9868887}" type="sibTrans" cxnId="{220D9D61-A7CC-4000-BADF-CEBB801F5CC5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51FD4B24-18A2-4ACB-8783-67BB0C7426CD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Resizing</a:t>
          </a:r>
        </a:p>
      </dgm:t>
    </dgm:pt>
    <dgm:pt modelId="{34862356-3FED-4A61-8D18-9E2B1B35EC24}" type="parTrans" cxnId="{1064E3EA-3556-4199-A29C-90DA92A181B7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5AEEF063-87D3-433C-B392-49315B745D4D}" type="sibTrans" cxnId="{1064E3EA-3556-4199-A29C-90DA92A181B7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AFFB5F3A-4FC0-45A0-8ED3-035E96145CAC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Normalization</a:t>
          </a:r>
        </a:p>
      </dgm:t>
    </dgm:pt>
    <dgm:pt modelId="{CE49B16F-7BDF-499F-AAB0-492D2DC52340}" type="parTrans" cxnId="{BB2BCB94-04AD-45D3-81F0-31A89382C8A3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13F60115-135A-428C-9424-386F1F5596C4}" type="sibTrans" cxnId="{BB2BCB94-04AD-45D3-81F0-31A89382C8A3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8C5F682B-FA59-4693-9359-9E1E2E6A8E32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Augmentation</a:t>
          </a:r>
        </a:p>
      </dgm:t>
    </dgm:pt>
    <dgm:pt modelId="{260A31EC-30B0-4FC8-BEC3-EA112DB8DB46}" type="parTrans" cxnId="{DC952124-0CD8-4CB6-91E5-635E6A1A04AB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6AA8FF48-A4F3-4654-AFAD-ED311DFB0955}" type="sibTrans" cxnId="{DC952124-0CD8-4CB6-91E5-635E6A1A04AB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B0347931-99FC-41E9-8AEF-1C5DAC58560D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Histogram of Gradient (HOG)</a:t>
          </a:r>
        </a:p>
      </dgm:t>
    </dgm:pt>
    <dgm:pt modelId="{724CCC49-6788-47F9-AD75-FC2791D3EC57}" type="parTrans" cxnId="{0425AD11-FF66-4D63-BA41-6A3B76FAA06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449EB6B3-FE1E-42E8-A891-DA13A778E86C}" type="sibTrans" cxnId="{0425AD11-FF66-4D63-BA41-6A3B76FAA06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31753162-0018-494A-ACF5-3BA785B35ADC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K-Nearest Neighbors</a:t>
          </a:r>
        </a:p>
      </dgm:t>
    </dgm:pt>
    <dgm:pt modelId="{8B39C2E8-2A32-4CBF-8348-420603AEB044}" type="parTrans" cxnId="{18A1AE14-F8BA-49CC-A2FF-44CE1A404F3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A9D6F93E-0089-4A8A-A162-4C1BCF504471}" type="sibTrans" cxnId="{18A1AE14-F8BA-49CC-A2FF-44CE1A404F3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BB7B8BE9-9B12-4E8E-A462-B643CAD539D6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Support Vector Machine</a:t>
          </a:r>
        </a:p>
      </dgm:t>
    </dgm:pt>
    <dgm:pt modelId="{597CAC75-2CB7-446E-AB54-99180EF67AC9}" type="parTrans" cxnId="{6E54DBF8-9DCE-48F3-89DB-E46DA35B4036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841B14F1-55BF-4756-90C2-92B7CFEDACAA}" type="sibTrans" cxnId="{6E54DBF8-9DCE-48F3-89DB-E46DA35B4036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FE6DFBE0-8F00-4EBD-A808-4305C58620AF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Random Forest</a:t>
          </a:r>
        </a:p>
      </dgm:t>
    </dgm:pt>
    <dgm:pt modelId="{D4B02658-7348-4A2C-93F3-45FC5B46F9E7}" type="parTrans" cxnId="{D7C8F4BC-FB14-40E3-83C8-776C35361F72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B5C4109B-8C2E-4AAC-B778-51D2788A3F04}" type="sibTrans" cxnId="{D7C8F4BC-FB14-40E3-83C8-776C35361F72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6D4C72D8-2E87-433C-AE86-D6978CB35A8E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Gradient Boosting</a:t>
          </a:r>
        </a:p>
      </dgm:t>
    </dgm:pt>
    <dgm:pt modelId="{169ADF7F-2C79-476E-9E2E-F6467835A85F}" type="parTrans" cxnId="{F6CA4ACD-BEB6-4DA3-A6C7-E25A59A3070D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4E9F0034-499D-4057-A841-4BDF81122093}" type="sibTrans" cxnId="{F6CA4ACD-BEB6-4DA3-A6C7-E25A59A3070D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FFA472E9-1B41-4D00-9CFF-A1F37DB2A924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K-means</a:t>
          </a:r>
        </a:p>
      </dgm:t>
    </dgm:pt>
    <dgm:pt modelId="{079047AD-A044-4C7E-A7E4-134B9027DB1B}" type="parTrans" cxnId="{2CDD4A07-8C63-45DA-BE8F-3134FDB88876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24321723-7F71-4CC0-953A-8458D44151A2}" type="sibTrans" cxnId="{2CDD4A07-8C63-45DA-BE8F-3134FDB88876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55ED6C41-D008-4AF3-B896-7800608E167B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Convolutionary Neural Network</a:t>
          </a:r>
        </a:p>
      </dgm:t>
    </dgm:pt>
    <dgm:pt modelId="{6AAA7550-7EDF-4B0A-9FBE-1E7A5945C985}" type="parTrans" cxnId="{D2BBB232-18D1-44B3-9739-2CE420DE959E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22EE5BB7-259A-4B0A-B470-9C291AC51F6A}" type="sibTrans" cxnId="{D2BBB232-18D1-44B3-9739-2CE420DE959E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34D3684C-F77F-40B8-8F46-80F60A0CCFC7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Accuracy</a:t>
          </a:r>
        </a:p>
      </dgm:t>
    </dgm:pt>
    <dgm:pt modelId="{7E04EF84-C905-4763-935D-2F685BBB5D90}" type="parTrans" cxnId="{2DC058E8-7D50-4DE8-83E9-D140D63239F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DF124A16-4B31-4A83-BC80-DBBE24118EAB}" type="sibTrans" cxnId="{2DC058E8-7D50-4DE8-83E9-D140D63239F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8DDF99A3-B923-4F1B-BAA6-77B82365B7E0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Precision</a:t>
          </a:r>
        </a:p>
      </dgm:t>
    </dgm:pt>
    <dgm:pt modelId="{DC29C155-4F5C-41BB-B5AE-BB293D1A78FB}" type="parTrans" cxnId="{76F6BAA5-1A53-41D0-BDBD-6AE8852DFEA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3EADAAEC-81DA-4430-96D0-83A97B483A83}" type="sibTrans" cxnId="{76F6BAA5-1A53-41D0-BDBD-6AE8852DFEA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D11E4818-F4D1-40D7-8EDB-8E5D897E4A12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Recall</a:t>
          </a:r>
        </a:p>
      </dgm:t>
    </dgm:pt>
    <dgm:pt modelId="{3F1CB29B-B96C-48D9-8A7E-00B04706CCD1}" type="parTrans" cxnId="{EB6A931C-94DA-4C0E-90E8-7FD80E4CE4A7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B3474B6B-84BE-4FE9-9074-B2273ED26EB2}" type="sibTrans" cxnId="{EB6A931C-94DA-4C0E-90E8-7FD80E4CE4A7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F8E0E395-9E7F-4CF1-AAB7-B40FA4E212E6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Confusion matrix</a:t>
          </a:r>
        </a:p>
      </dgm:t>
    </dgm:pt>
    <dgm:pt modelId="{8665B098-BE96-4372-B45C-024D8CD07EDA}" type="parTrans" cxnId="{CF808F2C-305A-43A1-A314-1C173DD4544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7CF42C36-F91E-4CFF-AAAE-46823AE987C4}" type="sibTrans" cxnId="{CF808F2C-305A-43A1-A314-1C173DD45448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5BDD7228-4065-4926-B4E6-1189B6FA8602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F1 score</a:t>
          </a:r>
        </a:p>
      </dgm:t>
    </dgm:pt>
    <dgm:pt modelId="{315401F3-E23A-4880-B67D-6AE64A6BF5CB}" type="parTrans" cxnId="{6007ACE6-E99F-4E46-A845-C2969A499631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780E61BB-BF98-4E0A-BAF6-480AC63FCDC8}" type="sibTrans" cxnId="{6007ACE6-E99F-4E46-A845-C2969A499631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BF939EB1-810F-4574-BC3E-8779D6D1374A}">
      <dgm:prSet phldrT="[Text]"/>
      <dgm:spPr/>
      <dgm:t>
        <a:bodyPr/>
        <a:lstStyle/>
        <a:p>
          <a:r>
            <a:rPr lang="en-US">
              <a:latin typeface="Josefin Sans" pitchFamily="2" charset="0"/>
            </a:rPr>
            <a:t>Cross-validation</a:t>
          </a:r>
        </a:p>
      </dgm:t>
    </dgm:pt>
    <dgm:pt modelId="{66AEE920-4185-4933-BE01-9B4C0D1D86B6}" type="parTrans" cxnId="{5D99A20D-EB9A-49D1-B19C-5ACA432B772A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EE9DAB32-C6D4-4FFC-AB0A-407D7AE2DD70}" type="sibTrans" cxnId="{5D99A20D-EB9A-49D1-B19C-5ACA432B772A}">
      <dgm:prSet/>
      <dgm:spPr/>
      <dgm:t>
        <a:bodyPr/>
        <a:lstStyle/>
        <a:p>
          <a:endParaRPr lang="en-US">
            <a:latin typeface="Josefin Sans" pitchFamily="2" charset="0"/>
          </a:endParaRPr>
        </a:p>
      </dgm:t>
    </dgm:pt>
    <dgm:pt modelId="{963D016C-A69C-4676-9D14-2DB4A1BF5E06}" type="pres">
      <dgm:prSet presAssocID="{367B0236-CCEC-4532-ACE9-B41698F485DA}" presName="linear" presStyleCnt="0">
        <dgm:presLayoutVars>
          <dgm:dir/>
          <dgm:animLvl val="lvl"/>
          <dgm:resizeHandles val="exact"/>
        </dgm:presLayoutVars>
      </dgm:prSet>
      <dgm:spPr/>
    </dgm:pt>
    <dgm:pt modelId="{8B132600-1994-4400-BCA9-607D8C1595B0}" type="pres">
      <dgm:prSet presAssocID="{9EEAA97A-2111-47DA-AC84-0234FD71DBB4}" presName="parentLin" presStyleCnt="0"/>
      <dgm:spPr/>
    </dgm:pt>
    <dgm:pt modelId="{ED13B10E-6BA1-4055-8E62-6C05C5FF0CE5}" type="pres">
      <dgm:prSet presAssocID="{9EEAA97A-2111-47DA-AC84-0234FD71DBB4}" presName="parentLeftMargin" presStyleLbl="node1" presStyleIdx="0" presStyleCnt="4"/>
      <dgm:spPr/>
    </dgm:pt>
    <dgm:pt modelId="{07203512-C63D-4342-9C76-9FA166E2E45F}" type="pres">
      <dgm:prSet presAssocID="{9EEAA97A-2111-47DA-AC84-0234FD71DB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FEDC8-C0D5-4549-B787-9D4DF8F849D6}" type="pres">
      <dgm:prSet presAssocID="{9EEAA97A-2111-47DA-AC84-0234FD71DBB4}" presName="negativeSpace" presStyleCnt="0"/>
      <dgm:spPr/>
    </dgm:pt>
    <dgm:pt modelId="{AE1E6735-E0C6-4BFB-999B-22A4DD76D12D}" type="pres">
      <dgm:prSet presAssocID="{9EEAA97A-2111-47DA-AC84-0234FD71DBB4}" presName="childText" presStyleLbl="conFgAcc1" presStyleIdx="0" presStyleCnt="4">
        <dgm:presLayoutVars>
          <dgm:bulletEnabled val="1"/>
        </dgm:presLayoutVars>
      </dgm:prSet>
      <dgm:spPr/>
    </dgm:pt>
    <dgm:pt modelId="{77691191-FBA6-49C9-82F0-580EAA15EBFF}" type="pres">
      <dgm:prSet presAssocID="{A4AED27F-6691-414A-B8AD-BF64B6329978}" presName="spaceBetweenRectangles" presStyleCnt="0"/>
      <dgm:spPr/>
    </dgm:pt>
    <dgm:pt modelId="{33B1BD4B-B356-4617-AFB6-FAB1B9E9A5C8}" type="pres">
      <dgm:prSet presAssocID="{F3C1E812-1257-407A-9D29-39C9802F4B3D}" presName="parentLin" presStyleCnt="0"/>
      <dgm:spPr/>
    </dgm:pt>
    <dgm:pt modelId="{7F059525-FE49-4832-A616-F596D56FFA69}" type="pres">
      <dgm:prSet presAssocID="{F3C1E812-1257-407A-9D29-39C9802F4B3D}" presName="parentLeftMargin" presStyleLbl="node1" presStyleIdx="0" presStyleCnt="4"/>
      <dgm:spPr/>
    </dgm:pt>
    <dgm:pt modelId="{5302DF87-B141-45C0-BB71-68ADBBEEBAB2}" type="pres">
      <dgm:prSet presAssocID="{F3C1E812-1257-407A-9D29-39C9802F4B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5FE7CD-6875-4365-85B4-A52489D0423A}" type="pres">
      <dgm:prSet presAssocID="{F3C1E812-1257-407A-9D29-39C9802F4B3D}" presName="negativeSpace" presStyleCnt="0"/>
      <dgm:spPr/>
    </dgm:pt>
    <dgm:pt modelId="{893EFFD5-2A69-45EA-B380-0F21ED97DC1E}" type="pres">
      <dgm:prSet presAssocID="{F3C1E812-1257-407A-9D29-39C9802F4B3D}" presName="childText" presStyleLbl="conFgAcc1" presStyleIdx="1" presStyleCnt="4">
        <dgm:presLayoutVars>
          <dgm:bulletEnabled val="1"/>
        </dgm:presLayoutVars>
      </dgm:prSet>
      <dgm:spPr/>
    </dgm:pt>
    <dgm:pt modelId="{EB0AB5B9-F60A-46A1-A0F9-8E5AA527B5FF}" type="pres">
      <dgm:prSet presAssocID="{630C2DD5-6961-43FE-B6D7-54C483A168AA}" presName="spaceBetweenRectangles" presStyleCnt="0"/>
      <dgm:spPr/>
    </dgm:pt>
    <dgm:pt modelId="{2170FA81-34BE-4556-B672-E60BE420BE6B}" type="pres">
      <dgm:prSet presAssocID="{A5D68A61-21AC-47EF-8BED-FE5A96A660E8}" presName="parentLin" presStyleCnt="0"/>
      <dgm:spPr/>
    </dgm:pt>
    <dgm:pt modelId="{554979FF-10C4-476A-A6EB-CB2FE6B22483}" type="pres">
      <dgm:prSet presAssocID="{A5D68A61-21AC-47EF-8BED-FE5A96A660E8}" presName="parentLeftMargin" presStyleLbl="node1" presStyleIdx="1" presStyleCnt="4"/>
      <dgm:spPr/>
    </dgm:pt>
    <dgm:pt modelId="{772BC927-B87F-4B9A-9E1D-2106E0C7D6E2}" type="pres">
      <dgm:prSet presAssocID="{A5D68A61-21AC-47EF-8BED-FE5A96A660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18450D-77C2-441F-A269-5C86074381BF}" type="pres">
      <dgm:prSet presAssocID="{A5D68A61-21AC-47EF-8BED-FE5A96A660E8}" presName="negativeSpace" presStyleCnt="0"/>
      <dgm:spPr/>
    </dgm:pt>
    <dgm:pt modelId="{ADBDB936-2F0B-47F9-B55C-C11BE5C9386F}" type="pres">
      <dgm:prSet presAssocID="{A5D68A61-21AC-47EF-8BED-FE5A96A660E8}" presName="childText" presStyleLbl="conFgAcc1" presStyleIdx="2" presStyleCnt="4">
        <dgm:presLayoutVars>
          <dgm:bulletEnabled val="1"/>
        </dgm:presLayoutVars>
      </dgm:prSet>
      <dgm:spPr/>
    </dgm:pt>
    <dgm:pt modelId="{68A63F0A-AA48-4232-A74A-9475C7F33811}" type="pres">
      <dgm:prSet presAssocID="{6370478C-6F96-445A-B06A-D109D832BDC2}" presName="spaceBetweenRectangles" presStyleCnt="0"/>
      <dgm:spPr/>
    </dgm:pt>
    <dgm:pt modelId="{EB6D3F8E-CB5F-4D8D-B2AD-F95AD9E0E018}" type="pres">
      <dgm:prSet presAssocID="{7995C72F-5F81-4BB8-B9DF-532B46558075}" presName="parentLin" presStyleCnt="0"/>
      <dgm:spPr/>
    </dgm:pt>
    <dgm:pt modelId="{8FA1F37F-74B8-4633-9880-7BECC90A1581}" type="pres">
      <dgm:prSet presAssocID="{7995C72F-5F81-4BB8-B9DF-532B46558075}" presName="parentLeftMargin" presStyleLbl="node1" presStyleIdx="2" presStyleCnt="4"/>
      <dgm:spPr/>
    </dgm:pt>
    <dgm:pt modelId="{E4E6B296-8DC4-4C85-88DC-D68CCAA4C86D}" type="pres">
      <dgm:prSet presAssocID="{7995C72F-5F81-4BB8-B9DF-532B4655807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12EC25C-7900-4E90-B8CB-D8EF80D58917}" type="pres">
      <dgm:prSet presAssocID="{7995C72F-5F81-4BB8-B9DF-532B46558075}" presName="negativeSpace" presStyleCnt="0"/>
      <dgm:spPr/>
    </dgm:pt>
    <dgm:pt modelId="{5E875528-44DE-484E-AA74-2D84639A9F0F}" type="pres">
      <dgm:prSet presAssocID="{7995C72F-5F81-4BB8-B9DF-532B4655807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388502-4AB7-41A2-97E9-13E20C9A188A}" srcId="{367B0236-CCEC-4532-ACE9-B41698F485DA}" destId="{A5D68A61-21AC-47EF-8BED-FE5A96A660E8}" srcOrd="2" destOrd="0" parTransId="{C4F90B38-FB0B-49AB-8915-07CA3083F2E7}" sibTransId="{6370478C-6F96-445A-B06A-D109D832BDC2}"/>
    <dgm:cxn modelId="{2CDD4A07-8C63-45DA-BE8F-3134FDB88876}" srcId="{A5D68A61-21AC-47EF-8BED-FE5A96A660E8}" destId="{FFA472E9-1B41-4D00-9CFF-A1F37DB2A924}" srcOrd="4" destOrd="0" parTransId="{079047AD-A044-4C7E-A7E4-134B9027DB1B}" sibTransId="{24321723-7F71-4CC0-953A-8458D44151A2}"/>
    <dgm:cxn modelId="{5D99A20D-EB9A-49D1-B19C-5ACA432B772A}" srcId="{7995C72F-5F81-4BB8-B9DF-532B46558075}" destId="{BF939EB1-810F-4574-BC3E-8779D6D1374A}" srcOrd="5" destOrd="0" parTransId="{66AEE920-4185-4933-BE01-9B4C0D1D86B6}" sibTransId="{EE9DAB32-C6D4-4FFC-AB0A-407D7AE2DD70}"/>
    <dgm:cxn modelId="{34487610-EE88-4DFA-AA7C-0716D1CDD87A}" type="presOf" srcId="{F3C1E812-1257-407A-9D29-39C9802F4B3D}" destId="{7F059525-FE49-4832-A616-F596D56FFA69}" srcOrd="0" destOrd="0" presId="urn:microsoft.com/office/officeart/2005/8/layout/list1"/>
    <dgm:cxn modelId="{0425AD11-FF66-4D63-BA41-6A3B76FAA068}" srcId="{F3C1E812-1257-407A-9D29-39C9802F4B3D}" destId="{B0347931-99FC-41E9-8AEF-1C5DAC58560D}" srcOrd="0" destOrd="0" parTransId="{724CCC49-6788-47F9-AD75-FC2791D3EC57}" sibTransId="{449EB6B3-FE1E-42E8-A891-DA13A778E86C}"/>
    <dgm:cxn modelId="{18A1AE14-F8BA-49CC-A2FF-44CE1A404F38}" srcId="{A5D68A61-21AC-47EF-8BED-FE5A96A660E8}" destId="{31753162-0018-494A-ACF5-3BA785B35ADC}" srcOrd="0" destOrd="0" parTransId="{8B39C2E8-2A32-4CBF-8348-420603AEB044}" sibTransId="{A9D6F93E-0089-4A8A-A162-4C1BCF504471}"/>
    <dgm:cxn modelId="{170FC41B-9EF5-446E-B20E-13F72C5CDF28}" type="presOf" srcId="{51FD4B24-18A2-4ACB-8783-67BB0C7426CD}" destId="{AE1E6735-E0C6-4BFB-999B-22A4DD76D12D}" srcOrd="0" destOrd="0" presId="urn:microsoft.com/office/officeart/2005/8/layout/list1"/>
    <dgm:cxn modelId="{4A28711C-3D68-4DE5-8EA3-423C75D049C8}" type="presOf" srcId="{A5D68A61-21AC-47EF-8BED-FE5A96A660E8}" destId="{554979FF-10C4-476A-A6EB-CB2FE6B22483}" srcOrd="0" destOrd="0" presId="urn:microsoft.com/office/officeart/2005/8/layout/list1"/>
    <dgm:cxn modelId="{EB6A931C-94DA-4C0E-90E8-7FD80E4CE4A7}" srcId="{7995C72F-5F81-4BB8-B9DF-532B46558075}" destId="{D11E4818-F4D1-40D7-8EDB-8E5D897E4A12}" srcOrd="2" destOrd="0" parTransId="{3F1CB29B-B96C-48D9-8A7E-00B04706CCD1}" sibTransId="{B3474B6B-84BE-4FE9-9074-B2273ED26EB2}"/>
    <dgm:cxn modelId="{DC952124-0CD8-4CB6-91E5-635E6A1A04AB}" srcId="{9EEAA97A-2111-47DA-AC84-0234FD71DBB4}" destId="{8C5F682B-FA59-4693-9359-9E1E2E6A8E32}" srcOrd="2" destOrd="0" parTransId="{260A31EC-30B0-4FC8-BEC3-EA112DB8DB46}" sibTransId="{6AA8FF48-A4F3-4654-AFAD-ED311DFB0955}"/>
    <dgm:cxn modelId="{CF808F2C-305A-43A1-A314-1C173DD45448}" srcId="{7995C72F-5F81-4BB8-B9DF-532B46558075}" destId="{F8E0E395-9E7F-4CF1-AAB7-B40FA4E212E6}" srcOrd="3" destOrd="0" parTransId="{8665B098-BE96-4372-B45C-024D8CD07EDA}" sibTransId="{7CF42C36-F91E-4CFF-AAAE-46823AE987C4}"/>
    <dgm:cxn modelId="{D2BBB232-18D1-44B3-9739-2CE420DE959E}" srcId="{A5D68A61-21AC-47EF-8BED-FE5A96A660E8}" destId="{55ED6C41-D008-4AF3-B896-7800608E167B}" srcOrd="5" destOrd="0" parTransId="{6AAA7550-7EDF-4B0A-9FBE-1E7A5945C985}" sibTransId="{22EE5BB7-259A-4B0A-B470-9C291AC51F6A}"/>
    <dgm:cxn modelId="{FB1C055E-A2C3-42EC-9A28-D9CC651F81C0}" type="presOf" srcId="{8DDF99A3-B923-4F1B-BAA6-77B82365B7E0}" destId="{5E875528-44DE-484E-AA74-2D84639A9F0F}" srcOrd="0" destOrd="1" presId="urn:microsoft.com/office/officeart/2005/8/layout/list1"/>
    <dgm:cxn modelId="{220D9D61-A7CC-4000-BADF-CEBB801F5CC5}" srcId="{367B0236-CCEC-4532-ACE9-B41698F485DA}" destId="{7995C72F-5F81-4BB8-B9DF-532B46558075}" srcOrd="3" destOrd="0" parTransId="{239F86BA-23F6-401F-AA02-F6CCE0D306D9}" sibTransId="{CEF9D3D0-3E63-4EC7-BC7B-5344D9868887}"/>
    <dgm:cxn modelId="{D5A5D242-C676-49FD-9D2C-6105281AAAE6}" type="presOf" srcId="{F3C1E812-1257-407A-9D29-39C9802F4B3D}" destId="{5302DF87-B141-45C0-BB71-68ADBBEEBAB2}" srcOrd="1" destOrd="0" presId="urn:microsoft.com/office/officeart/2005/8/layout/list1"/>
    <dgm:cxn modelId="{4AC03B64-B9FB-456C-925F-5916B835D5E0}" type="presOf" srcId="{6D4C72D8-2E87-433C-AE86-D6978CB35A8E}" destId="{ADBDB936-2F0B-47F9-B55C-C11BE5C9386F}" srcOrd="0" destOrd="3" presId="urn:microsoft.com/office/officeart/2005/8/layout/list1"/>
    <dgm:cxn modelId="{76B94D66-2B36-4A8E-8E82-FE977B389EDE}" type="presOf" srcId="{9EEAA97A-2111-47DA-AC84-0234FD71DBB4}" destId="{07203512-C63D-4342-9C76-9FA166E2E45F}" srcOrd="1" destOrd="0" presId="urn:microsoft.com/office/officeart/2005/8/layout/list1"/>
    <dgm:cxn modelId="{2DD9D667-6A12-4E02-A3C8-6B3C111A0EAA}" srcId="{367B0236-CCEC-4532-ACE9-B41698F485DA}" destId="{F3C1E812-1257-407A-9D29-39C9802F4B3D}" srcOrd="1" destOrd="0" parTransId="{C8BD6133-A347-4069-B48B-0F82302844C4}" sibTransId="{630C2DD5-6961-43FE-B6D7-54C483A168AA}"/>
    <dgm:cxn modelId="{F451734E-74B6-48EE-9B3E-4930A79F1B89}" type="presOf" srcId="{AFFB5F3A-4FC0-45A0-8ED3-035E96145CAC}" destId="{AE1E6735-E0C6-4BFB-999B-22A4DD76D12D}" srcOrd="0" destOrd="1" presId="urn:microsoft.com/office/officeart/2005/8/layout/list1"/>
    <dgm:cxn modelId="{5E6B5B4F-C0CC-4D94-BA2A-DF18C648E571}" type="presOf" srcId="{F8E0E395-9E7F-4CF1-AAB7-B40FA4E212E6}" destId="{5E875528-44DE-484E-AA74-2D84639A9F0F}" srcOrd="0" destOrd="3" presId="urn:microsoft.com/office/officeart/2005/8/layout/list1"/>
    <dgm:cxn modelId="{D2842670-413D-433A-9F4B-5D5141B75F1B}" type="presOf" srcId="{BB7B8BE9-9B12-4E8E-A462-B643CAD539D6}" destId="{ADBDB936-2F0B-47F9-B55C-C11BE5C9386F}" srcOrd="0" destOrd="1" presId="urn:microsoft.com/office/officeart/2005/8/layout/list1"/>
    <dgm:cxn modelId="{BB2BCB94-04AD-45D3-81F0-31A89382C8A3}" srcId="{9EEAA97A-2111-47DA-AC84-0234FD71DBB4}" destId="{AFFB5F3A-4FC0-45A0-8ED3-035E96145CAC}" srcOrd="1" destOrd="0" parTransId="{CE49B16F-7BDF-499F-AAB0-492D2DC52340}" sibTransId="{13F60115-135A-428C-9424-386F1F5596C4}"/>
    <dgm:cxn modelId="{68803396-FA21-4A87-9817-1F44CBD6139D}" type="presOf" srcId="{55ED6C41-D008-4AF3-B896-7800608E167B}" destId="{ADBDB936-2F0B-47F9-B55C-C11BE5C9386F}" srcOrd="0" destOrd="5" presId="urn:microsoft.com/office/officeart/2005/8/layout/list1"/>
    <dgm:cxn modelId="{0B76BF9A-71D1-44FD-8D1A-119ADDDED42C}" type="presOf" srcId="{34D3684C-F77F-40B8-8F46-80F60A0CCFC7}" destId="{5E875528-44DE-484E-AA74-2D84639A9F0F}" srcOrd="0" destOrd="0" presId="urn:microsoft.com/office/officeart/2005/8/layout/list1"/>
    <dgm:cxn modelId="{68F770A4-01F4-409A-850E-28CA2B974503}" srcId="{367B0236-CCEC-4532-ACE9-B41698F485DA}" destId="{9EEAA97A-2111-47DA-AC84-0234FD71DBB4}" srcOrd="0" destOrd="0" parTransId="{A505D81C-E1DE-48A8-BB66-584814400F93}" sibTransId="{A4AED27F-6691-414A-B8AD-BF64B6329978}"/>
    <dgm:cxn modelId="{76F6BAA5-1A53-41D0-BDBD-6AE8852DFEA8}" srcId="{7995C72F-5F81-4BB8-B9DF-532B46558075}" destId="{8DDF99A3-B923-4F1B-BAA6-77B82365B7E0}" srcOrd="1" destOrd="0" parTransId="{DC29C155-4F5C-41BB-B5AE-BB293D1A78FB}" sibTransId="{3EADAAEC-81DA-4430-96D0-83A97B483A83}"/>
    <dgm:cxn modelId="{FBC70EA9-D960-437B-B2C4-6BA08A801C9C}" type="presOf" srcId="{BF939EB1-810F-4574-BC3E-8779D6D1374A}" destId="{5E875528-44DE-484E-AA74-2D84639A9F0F}" srcOrd="0" destOrd="5" presId="urn:microsoft.com/office/officeart/2005/8/layout/list1"/>
    <dgm:cxn modelId="{131796A9-0D78-4037-B415-D009E392D9A3}" type="presOf" srcId="{7995C72F-5F81-4BB8-B9DF-532B46558075}" destId="{8FA1F37F-74B8-4633-9880-7BECC90A1581}" srcOrd="0" destOrd="0" presId="urn:microsoft.com/office/officeart/2005/8/layout/list1"/>
    <dgm:cxn modelId="{0EBA3AB6-DF0B-4C28-8C8D-60B14DEE868E}" type="presOf" srcId="{A5D68A61-21AC-47EF-8BED-FE5A96A660E8}" destId="{772BC927-B87F-4B9A-9E1D-2106E0C7D6E2}" srcOrd="1" destOrd="0" presId="urn:microsoft.com/office/officeart/2005/8/layout/list1"/>
    <dgm:cxn modelId="{96FF35B8-8FC5-453F-BBDB-8A4F41135BB4}" type="presOf" srcId="{B0347931-99FC-41E9-8AEF-1C5DAC58560D}" destId="{893EFFD5-2A69-45EA-B380-0F21ED97DC1E}" srcOrd="0" destOrd="0" presId="urn:microsoft.com/office/officeart/2005/8/layout/list1"/>
    <dgm:cxn modelId="{D7C8F4BC-FB14-40E3-83C8-776C35361F72}" srcId="{A5D68A61-21AC-47EF-8BED-FE5A96A660E8}" destId="{FE6DFBE0-8F00-4EBD-A808-4305C58620AF}" srcOrd="2" destOrd="0" parTransId="{D4B02658-7348-4A2C-93F3-45FC5B46F9E7}" sibTransId="{B5C4109B-8C2E-4AAC-B778-51D2788A3F04}"/>
    <dgm:cxn modelId="{947EDBC2-5AC7-4CE1-828A-88A7F67DC1C9}" type="presOf" srcId="{FE6DFBE0-8F00-4EBD-A808-4305C58620AF}" destId="{ADBDB936-2F0B-47F9-B55C-C11BE5C9386F}" srcOrd="0" destOrd="2" presId="urn:microsoft.com/office/officeart/2005/8/layout/list1"/>
    <dgm:cxn modelId="{F279E6CC-AC09-4A37-BA8A-8BB04A1D137D}" type="presOf" srcId="{5BDD7228-4065-4926-B4E6-1189B6FA8602}" destId="{5E875528-44DE-484E-AA74-2D84639A9F0F}" srcOrd="0" destOrd="4" presId="urn:microsoft.com/office/officeart/2005/8/layout/list1"/>
    <dgm:cxn modelId="{F6CA4ACD-BEB6-4DA3-A6C7-E25A59A3070D}" srcId="{A5D68A61-21AC-47EF-8BED-FE5A96A660E8}" destId="{6D4C72D8-2E87-433C-AE86-D6978CB35A8E}" srcOrd="3" destOrd="0" parTransId="{169ADF7F-2C79-476E-9E2E-F6467835A85F}" sibTransId="{4E9F0034-499D-4057-A841-4BDF81122093}"/>
    <dgm:cxn modelId="{255A5CCE-9697-49C3-9D2F-4822F9162831}" type="presOf" srcId="{7995C72F-5F81-4BB8-B9DF-532B46558075}" destId="{E4E6B296-8DC4-4C85-88DC-D68CCAA4C86D}" srcOrd="1" destOrd="0" presId="urn:microsoft.com/office/officeart/2005/8/layout/list1"/>
    <dgm:cxn modelId="{15DD01D5-FD24-4AAE-AB1F-F64FA8BD626E}" type="presOf" srcId="{8C5F682B-FA59-4693-9359-9E1E2E6A8E32}" destId="{AE1E6735-E0C6-4BFB-999B-22A4DD76D12D}" srcOrd="0" destOrd="2" presId="urn:microsoft.com/office/officeart/2005/8/layout/list1"/>
    <dgm:cxn modelId="{9A705FDA-B958-46C1-8AEE-3E2B6B90FE70}" type="presOf" srcId="{D11E4818-F4D1-40D7-8EDB-8E5D897E4A12}" destId="{5E875528-44DE-484E-AA74-2D84639A9F0F}" srcOrd="0" destOrd="2" presId="urn:microsoft.com/office/officeart/2005/8/layout/list1"/>
    <dgm:cxn modelId="{8B89C7DE-7CA8-4AD8-B23C-6A2B15830F8C}" type="presOf" srcId="{367B0236-CCEC-4532-ACE9-B41698F485DA}" destId="{963D016C-A69C-4676-9D14-2DB4A1BF5E06}" srcOrd="0" destOrd="0" presId="urn:microsoft.com/office/officeart/2005/8/layout/list1"/>
    <dgm:cxn modelId="{6007ACE6-E99F-4E46-A845-C2969A499631}" srcId="{7995C72F-5F81-4BB8-B9DF-532B46558075}" destId="{5BDD7228-4065-4926-B4E6-1189B6FA8602}" srcOrd="4" destOrd="0" parTransId="{315401F3-E23A-4880-B67D-6AE64A6BF5CB}" sibTransId="{780E61BB-BF98-4E0A-BAF6-480AC63FCDC8}"/>
    <dgm:cxn modelId="{B6524EE7-D9BD-4227-9588-FFC67147AC30}" type="presOf" srcId="{FFA472E9-1B41-4D00-9CFF-A1F37DB2A924}" destId="{ADBDB936-2F0B-47F9-B55C-C11BE5C9386F}" srcOrd="0" destOrd="4" presId="urn:microsoft.com/office/officeart/2005/8/layout/list1"/>
    <dgm:cxn modelId="{2DC058E8-7D50-4DE8-83E9-D140D63239F8}" srcId="{7995C72F-5F81-4BB8-B9DF-532B46558075}" destId="{34D3684C-F77F-40B8-8F46-80F60A0CCFC7}" srcOrd="0" destOrd="0" parTransId="{7E04EF84-C905-4763-935D-2F685BBB5D90}" sibTransId="{DF124A16-4B31-4A83-BC80-DBBE24118EAB}"/>
    <dgm:cxn modelId="{1064E3EA-3556-4199-A29C-90DA92A181B7}" srcId="{9EEAA97A-2111-47DA-AC84-0234FD71DBB4}" destId="{51FD4B24-18A2-4ACB-8783-67BB0C7426CD}" srcOrd="0" destOrd="0" parTransId="{34862356-3FED-4A61-8D18-9E2B1B35EC24}" sibTransId="{5AEEF063-87D3-433C-B392-49315B745D4D}"/>
    <dgm:cxn modelId="{574723F6-2FCF-4CE9-9EBC-24C46A4F42B5}" type="presOf" srcId="{9EEAA97A-2111-47DA-AC84-0234FD71DBB4}" destId="{ED13B10E-6BA1-4055-8E62-6C05C5FF0CE5}" srcOrd="0" destOrd="0" presId="urn:microsoft.com/office/officeart/2005/8/layout/list1"/>
    <dgm:cxn modelId="{6E54DBF8-9DCE-48F3-89DB-E46DA35B4036}" srcId="{A5D68A61-21AC-47EF-8BED-FE5A96A660E8}" destId="{BB7B8BE9-9B12-4E8E-A462-B643CAD539D6}" srcOrd="1" destOrd="0" parTransId="{597CAC75-2CB7-446E-AB54-99180EF67AC9}" sibTransId="{841B14F1-55BF-4756-90C2-92B7CFEDACAA}"/>
    <dgm:cxn modelId="{801961F9-857C-4972-8BA5-0AE1CBEF7BBC}" type="presOf" srcId="{31753162-0018-494A-ACF5-3BA785B35ADC}" destId="{ADBDB936-2F0B-47F9-B55C-C11BE5C9386F}" srcOrd="0" destOrd="0" presId="urn:microsoft.com/office/officeart/2005/8/layout/list1"/>
    <dgm:cxn modelId="{2BA9BA29-87B2-4F84-AB8C-A0D0700E6F41}" type="presParOf" srcId="{963D016C-A69C-4676-9D14-2DB4A1BF5E06}" destId="{8B132600-1994-4400-BCA9-607D8C1595B0}" srcOrd="0" destOrd="0" presId="urn:microsoft.com/office/officeart/2005/8/layout/list1"/>
    <dgm:cxn modelId="{F1F6F7D6-5F9D-4063-9E58-A61E9C87D7D4}" type="presParOf" srcId="{8B132600-1994-4400-BCA9-607D8C1595B0}" destId="{ED13B10E-6BA1-4055-8E62-6C05C5FF0CE5}" srcOrd="0" destOrd="0" presId="urn:microsoft.com/office/officeart/2005/8/layout/list1"/>
    <dgm:cxn modelId="{7BC460B4-F9F5-4425-8D24-8748034DB3C9}" type="presParOf" srcId="{8B132600-1994-4400-BCA9-607D8C1595B0}" destId="{07203512-C63D-4342-9C76-9FA166E2E45F}" srcOrd="1" destOrd="0" presId="urn:microsoft.com/office/officeart/2005/8/layout/list1"/>
    <dgm:cxn modelId="{ABB3D27B-6843-4E4B-AB18-D1A1E83A5465}" type="presParOf" srcId="{963D016C-A69C-4676-9D14-2DB4A1BF5E06}" destId="{6BAFEDC8-C0D5-4549-B787-9D4DF8F849D6}" srcOrd="1" destOrd="0" presId="urn:microsoft.com/office/officeart/2005/8/layout/list1"/>
    <dgm:cxn modelId="{5BC8C156-C1D2-4EC8-A1DC-05C69753FE32}" type="presParOf" srcId="{963D016C-A69C-4676-9D14-2DB4A1BF5E06}" destId="{AE1E6735-E0C6-4BFB-999B-22A4DD76D12D}" srcOrd="2" destOrd="0" presId="urn:microsoft.com/office/officeart/2005/8/layout/list1"/>
    <dgm:cxn modelId="{84090472-4D4B-4449-A5AD-E4B52FBA4600}" type="presParOf" srcId="{963D016C-A69C-4676-9D14-2DB4A1BF5E06}" destId="{77691191-FBA6-49C9-82F0-580EAA15EBFF}" srcOrd="3" destOrd="0" presId="urn:microsoft.com/office/officeart/2005/8/layout/list1"/>
    <dgm:cxn modelId="{EAE0A80A-DEB4-47BC-9E6F-A0BC86885533}" type="presParOf" srcId="{963D016C-A69C-4676-9D14-2DB4A1BF5E06}" destId="{33B1BD4B-B356-4617-AFB6-FAB1B9E9A5C8}" srcOrd="4" destOrd="0" presId="urn:microsoft.com/office/officeart/2005/8/layout/list1"/>
    <dgm:cxn modelId="{B37556E1-EE8A-4820-8AE2-63AFE5E9DDDA}" type="presParOf" srcId="{33B1BD4B-B356-4617-AFB6-FAB1B9E9A5C8}" destId="{7F059525-FE49-4832-A616-F596D56FFA69}" srcOrd="0" destOrd="0" presId="urn:microsoft.com/office/officeart/2005/8/layout/list1"/>
    <dgm:cxn modelId="{7BD55BB3-634F-44AE-B22E-32DA7C7135E5}" type="presParOf" srcId="{33B1BD4B-B356-4617-AFB6-FAB1B9E9A5C8}" destId="{5302DF87-B141-45C0-BB71-68ADBBEEBAB2}" srcOrd="1" destOrd="0" presId="urn:microsoft.com/office/officeart/2005/8/layout/list1"/>
    <dgm:cxn modelId="{7F37D11F-AF04-4415-90BA-851D839C70B9}" type="presParOf" srcId="{963D016C-A69C-4676-9D14-2DB4A1BF5E06}" destId="{215FE7CD-6875-4365-85B4-A52489D0423A}" srcOrd="5" destOrd="0" presId="urn:microsoft.com/office/officeart/2005/8/layout/list1"/>
    <dgm:cxn modelId="{04209343-70AF-4AFD-B9D9-28DD7DBA25C5}" type="presParOf" srcId="{963D016C-A69C-4676-9D14-2DB4A1BF5E06}" destId="{893EFFD5-2A69-45EA-B380-0F21ED97DC1E}" srcOrd="6" destOrd="0" presId="urn:microsoft.com/office/officeart/2005/8/layout/list1"/>
    <dgm:cxn modelId="{DE2B3E90-00E6-4979-A87B-E0043E60C942}" type="presParOf" srcId="{963D016C-A69C-4676-9D14-2DB4A1BF5E06}" destId="{EB0AB5B9-F60A-46A1-A0F9-8E5AA527B5FF}" srcOrd="7" destOrd="0" presId="urn:microsoft.com/office/officeart/2005/8/layout/list1"/>
    <dgm:cxn modelId="{20787AB8-3831-41D6-9CE7-4AE9F03AC6F4}" type="presParOf" srcId="{963D016C-A69C-4676-9D14-2DB4A1BF5E06}" destId="{2170FA81-34BE-4556-B672-E60BE420BE6B}" srcOrd="8" destOrd="0" presId="urn:microsoft.com/office/officeart/2005/8/layout/list1"/>
    <dgm:cxn modelId="{B47AEA93-14F7-4ED6-8F14-5F2193E09085}" type="presParOf" srcId="{2170FA81-34BE-4556-B672-E60BE420BE6B}" destId="{554979FF-10C4-476A-A6EB-CB2FE6B22483}" srcOrd="0" destOrd="0" presId="urn:microsoft.com/office/officeart/2005/8/layout/list1"/>
    <dgm:cxn modelId="{F73C86DC-557D-417E-995A-40237D4E1467}" type="presParOf" srcId="{2170FA81-34BE-4556-B672-E60BE420BE6B}" destId="{772BC927-B87F-4B9A-9E1D-2106E0C7D6E2}" srcOrd="1" destOrd="0" presId="urn:microsoft.com/office/officeart/2005/8/layout/list1"/>
    <dgm:cxn modelId="{C9B8EA2A-2E02-40B8-938C-78ACF8F6CCE6}" type="presParOf" srcId="{963D016C-A69C-4676-9D14-2DB4A1BF5E06}" destId="{1518450D-77C2-441F-A269-5C86074381BF}" srcOrd="9" destOrd="0" presId="urn:microsoft.com/office/officeart/2005/8/layout/list1"/>
    <dgm:cxn modelId="{C6C689F2-9008-4AEA-BEC9-B18348E1BB4A}" type="presParOf" srcId="{963D016C-A69C-4676-9D14-2DB4A1BF5E06}" destId="{ADBDB936-2F0B-47F9-B55C-C11BE5C9386F}" srcOrd="10" destOrd="0" presId="urn:microsoft.com/office/officeart/2005/8/layout/list1"/>
    <dgm:cxn modelId="{26C58D26-3F3C-40E1-B638-FF71A23FB6F7}" type="presParOf" srcId="{963D016C-A69C-4676-9D14-2DB4A1BF5E06}" destId="{68A63F0A-AA48-4232-A74A-9475C7F33811}" srcOrd="11" destOrd="0" presId="urn:microsoft.com/office/officeart/2005/8/layout/list1"/>
    <dgm:cxn modelId="{5DDE8410-A9C7-46CD-8C2C-71250D6C519B}" type="presParOf" srcId="{963D016C-A69C-4676-9D14-2DB4A1BF5E06}" destId="{EB6D3F8E-CB5F-4D8D-B2AD-F95AD9E0E018}" srcOrd="12" destOrd="0" presId="urn:microsoft.com/office/officeart/2005/8/layout/list1"/>
    <dgm:cxn modelId="{C73DBCBD-BE6C-4D73-BB43-A144BD81E500}" type="presParOf" srcId="{EB6D3F8E-CB5F-4D8D-B2AD-F95AD9E0E018}" destId="{8FA1F37F-74B8-4633-9880-7BECC90A1581}" srcOrd="0" destOrd="0" presId="urn:microsoft.com/office/officeart/2005/8/layout/list1"/>
    <dgm:cxn modelId="{F8854347-696C-4F86-9064-AC4DAAFC28D0}" type="presParOf" srcId="{EB6D3F8E-CB5F-4D8D-B2AD-F95AD9E0E018}" destId="{E4E6B296-8DC4-4C85-88DC-D68CCAA4C86D}" srcOrd="1" destOrd="0" presId="urn:microsoft.com/office/officeart/2005/8/layout/list1"/>
    <dgm:cxn modelId="{32F44AF3-1DAB-4DE7-8A16-83E744005519}" type="presParOf" srcId="{963D016C-A69C-4676-9D14-2DB4A1BF5E06}" destId="{712EC25C-7900-4E90-B8CB-D8EF80D58917}" srcOrd="13" destOrd="0" presId="urn:microsoft.com/office/officeart/2005/8/layout/list1"/>
    <dgm:cxn modelId="{8BE4834D-CE4C-4409-BF03-71EB5BE71820}" type="presParOf" srcId="{963D016C-A69C-4676-9D14-2DB4A1BF5E06}" destId="{5E875528-44DE-484E-AA74-2D84639A9F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E6735-E0C6-4BFB-999B-22A4DD76D12D}">
      <dsp:nvSpPr>
        <dsp:cNvPr id="0" name=""/>
        <dsp:cNvSpPr/>
      </dsp:nvSpPr>
      <dsp:spPr>
        <a:xfrm>
          <a:off x="0" y="163046"/>
          <a:ext cx="4434163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40" tIns="229108" rIns="344140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Resizing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Normalization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Augmentation</a:t>
          </a:r>
        </a:p>
      </dsp:txBody>
      <dsp:txXfrm>
        <a:off x="0" y="163046"/>
        <a:ext cx="4434163" cy="744975"/>
      </dsp:txXfrm>
    </dsp:sp>
    <dsp:sp modelId="{07203512-C63D-4342-9C76-9FA166E2E45F}">
      <dsp:nvSpPr>
        <dsp:cNvPr id="0" name=""/>
        <dsp:cNvSpPr/>
      </dsp:nvSpPr>
      <dsp:spPr>
        <a:xfrm>
          <a:off x="221708" y="686"/>
          <a:ext cx="310391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21" tIns="0" rIns="11732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Josefin Sans" pitchFamily="2" charset="0"/>
            </a:rPr>
            <a:t>Data preprocessing</a:t>
          </a:r>
        </a:p>
      </dsp:txBody>
      <dsp:txXfrm>
        <a:off x="237560" y="16538"/>
        <a:ext cx="3072210" cy="293016"/>
      </dsp:txXfrm>
    </dsp:sp>
    <dsp:sp modelId="{893EFFD5-2A69-45EA-B380-0F21ED97DC1E}">
      <dsp:nvSpPr>
        <dsp:cNvPr id="0" name=""/>
        <dsp:cNvSpPr/>
      </dsp:nvSpPr>
      <dsp:spPr>
        <a:xfrm>
          <a:off x="0" y="1129781"/>
          <a:ext cx="4434163" cy="441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40" tIns="229108" rIns="344140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Histogram of Gradient (HOG)</a:t>
          </a:r>
        </a:p>
      </dsp:txBody>
      <dsp:txXfrm>
        <a:off x="0" y="1129781"/>
        <a:ext cx="4434163" cy="441787"/>
      </dsp:txXfrm>
    </dsp:sp>
    <dsp:sp modelId="{5302DF87-B141-45C0-BB71-68ADBBEEBAB2}">
      <dsp:nvSpPr>
        <dsp:cNvPr id="0" name=""/>
        <dsp:cNvSpPr/>
      </dsp:nvSpPr>
      <dsp:spPr>
        <a:xfrm>
          <a:off x="221708" y="967421"/>
          <a:ext cx="310391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21" tIns="0" rIns="11732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Josefin Sans" pitchFamily="2" charset="0"/>
            </a:rPr>
            <a:t>Feature extraction</a:t>
          </a:r>
        </a:p>
      </dsp:txBody>
      <dsp:txXfrm>
        <a:off x="237560" y="983273"/>
        <a:ext cx="3072210" cy="293016"/>
      </dsp:txXfrm>
    </dsp:sp>
    <dsp:sp modelId="{ADBDB936-2F0B-47F9-B55C-C11BE5C9386F}">
      <dsp:nvSpPr>
        <dsp:cNvPr id="0" name=""/>
        <dsp:cNvSpPr/>
      </dsp:nvSpPr>
      <dsp:spPr>
        <a:xfrm>
          <a:off x="0" y="1793328"/>
          <a:ext cx="4434163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40" tIns="229108" rIns="344140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K-Nearest Neighbors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Support Vector Machine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Random Forest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Gradient Boosting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K-means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Convolutionary Neural Network</a:t>
          </a:r>
        </a:p>
      </dsp:txBody>
      <dsp:txXfrm>
        <a:off x="0" y="1793328"/>
        <a:ext cx="4434163" cy="1178100"/>
      </dsp:txXfrm>
    </dsp:sp>
    <dsp:sp modelId="{772BC927-B87F-4B9A-9E1D-2106E0C7D6E2}">
      <dsp:nvSpPr>
        <dsp:cNvPr id="0" name=""/>
        <dsp:cNvSpPr/>
      </dsp:nvSpPr>
      <dsp:spPr>
        <a:xfrm>
          <a:off x="221708" y="1630968"/>
          <a:ext cx="310391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21" tIns="0" rIns="11732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Josefin Sans" pitchFamily="2" charset="0"/>
            </a:rPr>
            <a:t>Modeling</a:t>
          </a:r>
        </a:p>
      </dsp:txBody>
      <dsp:txXfrm>
        <a:off x="237560" y="1646820"/>
        <a:ext cx="3072210" cy="293016"/>
      </dsp:txXfrm>
    </dsp:sp>
    <dsp:sp modelId="{5E875528-44DE-484E-AA74-2D84639A9F0F}">
      <dsp:nvSpPr>
        <dsp:cNvPr id="0" name=""/>
        <dsp:cNvSpPr/>
      </dsp:nvSpPr>
      <dsp:spPr>
        <a:xfrm>
          <a:off x="0" y="3193188"/>
          <a:ext cx="4434163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40" tIns="229108" rIns="344140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Accuracy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Precision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Recall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Confusion matrix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F1 score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Josefin Sans" pitchFamily="2" charset="0"/>
            </a:rPr>
            <a:t>Cross-validation</a:t>
          </a:r>
        </a:p>
      </dsp:txBody>
      <dsp:txXfrm>
        <a:off x="0" y="3193188"/>
        <a:ext cx="4434163" cy="1178100"/>
      </dsp:txXfrm>
    </dsp:sp>
    <dsp:sp modelId="{E4E6B296-8DC4-4C85-88DC-D68CCAA4C86D}">
      <dsp:nvSpPr>
        <dsp:cNvPr id="0" name=""/>
        <dsp:cNvSpPr/>
      </dsp:nvSpPr>
      <dsp:spPr>
        <a:xfrm>
          <a:off x="221708" y="3030828"/>
          <a:ext cx="310391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21" tIns="0" rIns="11732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Josefin Sans" pitchFamily="2" charset="0"/>
            </a:rPr>
            <a:t>Performance evaluation</a:t>
          </a:r>
        </a:p>
      </dsp:txBody>
      <dsp:txXfrm>
        <a:off x="237560" y="3046680"/>
        <a:ext cx="3072210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0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93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80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64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1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999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38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925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475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61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9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32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418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090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071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34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048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812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53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08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394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147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89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31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0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19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80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04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88e9a59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88e9a59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96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5750" y="2130662"/>
            <a:ext cx="3173400" cy="11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25751" y="1640525"/>
            <a:ext cx="1724100" cy="841800"/>
          </a:xfrm>
          <a:prstGeom prst="rect">
            <a:avLst/>
          </a:prstGeom>
        </p:spPr>
        <p:txBody>
          <a:bodyPr spcFirstLastPara="1" wrap="square" lIns="91425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sefin Sans"/>
              <a:buNone/>
              <a:defRPr sz="6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6000"/>
              <a:buFont typeface="Josefin Sans"/>
              <a:buNone/>
              <a:defRPr sz="6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25750" y="3471400"/>
            <a:ext cx="3027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 Light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542275" y="1625200"/>
            <a:ext cx="0" cy="29613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92450" y="913800"/>
            <a:ext cx="3796500" cy="49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Josefin Sans"/>
              <a:buNone/>
              <a:defRPr sz="3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44450" y="1652275"/>
            <a:ext cx="3384000" cy="23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 idx="2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 idx="3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65" name="Google Shape;65;p9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737600" y="701450"/>
            <a:ext cx="2710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-14031" y="1217264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77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6" name="Google Shape;86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21625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6977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/>
          </p:nvPr>
        </p:nvSpPr>
        <p:spPr>
          <a:xfrm>
            <a:off x="16977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1121600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6977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/>
          </p:nvPr>
        </p:nvSpPr>
        <p:spPr>
          <a:xfrm>
            <a:off x="5662500" y="17389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5086400" y="16732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662500" y="2264648"/>
            <a:ext cx="2712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/>
          </p:nvPr>
        </p:nvSpPr>
        <p:spPr>
          <a:xfrm>
            <a:off x="5662500" y="318556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456" y="3119864"/>
            <a:ext cx="5760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662500" y="3711255"/>
            <a:ext cx="27123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5458825" y="1457300"/>
            <a:ext cx="29271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1018525" y="1457300"/>
            <a:ext cx="4221300" cy="3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3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/>
          <p:nvPr/>
        </p:nvSpPr>
        <p:spPr>
          <a:xfrm>
            <a:off x="-159275" y="1563300"/>
            <a:ext cx="1591500" cy="39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0000"/>
              </a:solidFill>
            </a:endParaRPr>
          </a:p>
        </p:txBody>
      </p:sp>
      <p:cxnSp>
        <p:nvCxnSpPr>
          <p:cNvPr id="308" name="Google Shape;308;p37"/>
          <p:cNvCxnSpPr/>
          <p:nvPr/>
        </p:nvCxnSpPr>
        <p:spPr>
          <a:xfrm rot="10800000">
            <a:off x="986725" y="1327650"/>
            <a:ext cx="4455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7809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8" r:id="rId3"/>
    <p:sldLayoutId id="2147483659" r:id="rId4"/>
    <p:sldLayoutId id="2147483663" r:id="rId5"/>
    <p:sldLayoutId id="2147483682" r:id="rId6"/>
    <p:sldLayoutId id="2147483683" r:id="rId7"/>
    <p:sldLayoutId id="2147483689" r:id="rId8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dogs-vs-cats/dat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kit-learn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lassifier - Cats🐱 vs Dogs🐶 | by Greg Surma | Medium">
            <a:extLst>
              <a:ext uri="{FF2B5EF4-FFF2-40B4-BE49-F238E27FC236}">
                <a16:creationId xmlns:a16="http://schemas.microsoft.com/office/drawing/2014/main" id="{14074F63-854E-BE54-A780-7DD97CAD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85" y="1680685"/>
            <a:ext cx="4200316" cy="2362678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" name="Google Shape;322;p42"/>
          <p:cNvSpPr txBox="1">
            <a:spLocks noGrp="1"/>
          </p:cNvSpPr>
          <p:nvPr>
            <p:ph type="ctrTitle"/>
          </p:nvPr>
        </p:nvSpPr>
        <p:spPr>
          <a:xfrm>
            <a:off x="894498" y="702646"/>
            <a:ext cx="7843702" cy="7926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CAPSTONE PROJECT </a:t>
            </a:r>
            <a:endParaRPr sz="4000"/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1"/>
          </p:nvPr>
        </p:nvSpPr>
        <p:spPr>
          <a:xfrm>
            <a:off x="894499" y="2571750"/>
            <a:ext cx="4063264" cy="1070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3200">
                <a:solidFill>
                  <a:schemeClr val="accent1"/>
                </a:solidFill>
                <a:effectLst/>
                <a:latin typeface="Josefin Sans" pitchFamily="2" charset="0"/>
                <a:ea typeface="Times New Roman" panose="02020603050405020304" pitchFamily="18" charset="0"/>
              </a:rPr>
              <a:t>DOGS AND CAT</a:t>
            </a:r>
            <a:r>
              <a:rPr lang="en-US" sz="3200">
                <a:solidFill>
                  <a:schemeClr val="accent1"/>
                </a:solidFill>
                <a:latin typeface="Josefin Sans" pitchFamily="2" charset="0"/>
                <a:ea typeface="Times New Roman" panose="02020603050405020304" pitchFamily="18" charset="0"/>
              </a:rPr>
              <a:t>S CLASSIFICATION</a:t>
            </a:r>
            <a:endParaRPr lang="en-US" sz="3200">
              <a:solidFill>
                <a:schemeClr val="accent1"/>
              </a:solidFill>
              <a:effectLst/>
              <a:latin typeface="Josefin Sans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Google Shape;323;p42">
            <a:extLst>
              <a:ext uri="{FF2B5EF4-FFF2-40B4-BE49-F238E27FC236}">
                <a16:creationId xmlns:a16="http://schemas.microsoft.com/office/drawing/2014/main" id="{2EE89CC9-D9CC-7FB3-8750-7E6DBDFA7E9B}"/>
              </a:ext>
            </a:extLst>
          </p:cNvPr>
          <p:cNvSpPr txBox="1">
            <a:spLocks/>
          </p:cNvSpPr>
          <p:nvPr/>
        </p:nvSpPr>
        <p:spPr>
          <a:xfrm>
            <a:off x="894498" y="1433333"/>
            <a:ext cx="6940124" cy="43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800" b="1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ExtraLight"/>
              <a:buNone/>
              <a:defRPr sz="18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sz="2000">
                <a:solidFill>
                  <a:schemeClr val="bg2"/>
                </a:solidFill>
                <a:latin typeface="Josefin Sans" pitchFamily="2" charset="0"/>
                <a:ea typeface="Times New Roman" panose="02020603050405020304" pitchFamily="18" charset="0"/>
              </a:rPr>
              <a:t>GROUP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08836" y="1588281"/>
            <a:ext cx="4182777" cy="19669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Image preprocessing</a:t>
            </a:r>
          </a:p>
          <a:p>
            <a:r>
              <a:rPr lang="en-US" sz="1800"/>
              <a:t>We resize the images to 150x150.</a:t>
            </a:r>
          </a:p>
          <a:p>
            <a:r>
              <a:rPr lang="en-US" sz="1800"/>
              <a:t>The resized images will be represented as a tensor 3D of size 150x150x3 with 3 channels Red, Green, Blue.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848696" y="3849807"/>
            <a:ext cx="3986864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4. Original image vs. resized image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AD0852-B237-9763-01F6-267B80E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388" y="1532622"/>
            <a:ext cx="4379480" cy="231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65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23018" y="1791481"/>
            <a:ext cx="4556623" cy="19669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Label encode</a:t>
            </a:r>
          </a:p>
          <a:p>
            <a:r>
              <a:rPr lang="en-US" sz="1800"/>
              <a:t>Dog will be encoded to 0.</a:t>
            </a:r>
          </a:p>
          <a:p>
            <a:r>
              <a:rPr lang="en-US" sz="1800"/>
              <a:t>Cat will be encoded to 1.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5005885" y="4089953"/>
            <a:ext cx="3986864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5. Class encoded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5280BE-94EA-69C2-C52B-0433C4DE7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97" y="1003853"/>
            <a:ext cx="329184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59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2B7B8-4B2B-2D3C-B50F-836E56CE70C4}"/>
              </a:ext>
            </a:extLst>
          </p:cNvPr>
          <p:cNvSpPr txBox="1"/>
          <p:nvPr/>
        </p:nvSpPr>
        <p:spPr>
          <a:xfrm>
            <a:off x="713225" y="1395971"/>
            <a:ext cx="799262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14350" algn="just"/>
            <a:r>
              <a:rPr lang="en-US">
                <a:latin typeface="Josefin Sans" pitchFamily="2" charset="0"/>
              </a:rPr>
              <a:t>The key point in HOG's principle of operation is that the form of a local object can be described through two matrices, that is, the magnitude of the slope (the magnitude of the slope) and the slope of the matrix. direction (slope direction). </a:t>
            </a:r>
          </a:p>
          <a:p>
            <a:pPr indent="514350" algn="just"/>
            <a:r>
              <a:rPr lang="en-US">
                <a:latin typeface="Josefin Sans" pitchFamily="2" charset="0"/>
              </a:rPr>
              <a:t>So how are the above 2 gradient matrices generated? The image is first divided into a grid of squares and on it we define a lot of local areas that are contiguous or overlapping. These regions are similar to the local image-set configuration regions that we compute the convolution in the CNN algorithm. A local area consists of many local cells (in the HOG algorithm 4) that are 8x8 pixels in size. Then, a graph histogram of the steep slope statistics is calculated on each local set of plots. </a:t>
            </a:r>
          </a:p>
          <a:p>
            <a:pPr indent="514350" algn="just"/>
            <a:r>
              <a:rPr lang="en-US">
                <a:latin typeface="Josefin Sans" pitchFamily="2" charset="0"/>
              </a:rPr>
              <a:t>The HOG descriptor (HOG descriptor) is created by concatenating 4 vector histograms corresponding to each cell into a composite vector. To improve accuracy, each value of the vector plot on the local area will be normalized to a 2nd or 1st order standard. This normalization variable is intended to provide better invariance to changes in lighting and shading references.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5C74048D-EA2D-A6DC-CB05-3F4E0127F838}"/>
              </a:ext>
            </a:extLst>
          </p:cNvPr>
          <p:cNvSpPr txBox="1">
            <a:spLocks/>
          </p:cNvSpPr>
          <p:nvPr/>
        </p:nvSpPr>
        <p:spPr>
          <a:xfrm>
            <a:off x="832568" y="762875"/>
            <a:ext cx="4556623" cy="62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accent1"/>
                </a:solidFill>
              </a:rPr>
              <a:t>Feature extraction (HOG)</a:t>
            </a:r>
          </a:p>
        </p:txBody>
      </p:sp>
    </p:spTree>
    <p:extLst>
      <p:ext uri="{BB962C8B-B14F-4D97-AF65-F5344CB8AC3E}">
        <p14:creationId xmlns:p14="http://schemas.microsoft.com/office/powerpoint/2010/main" val="127830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2568" y="762875"/>
            <a:ext cx="4556623" cy="625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accent1"/>
                </a:solidFill>
              </a:rPr>
              <a:t>Feature extraction (HOG)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0D88A-5C5D-E53F-AB55-AF4E68A8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72" y="1388548"/>
            <a:ext cx="1769953" cy="3483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33C24-7E9B-4B71-881C-5897168D753B}"/>
              </a:ext>
            </a:extLst>
          </p:cNvPr>
          <p:cNvSpPr txBox="1"/>
          <p:nvPr/>
        </p:nvSpPr>
        <p:spPr>
          <a:xfrm>
            <a:off x="4000500" y="3345278"/>
            <a:ext cx="121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Josefin Sans" pitchFamily="2" charset="0"/>
              </a:rPr>
              <a:t>Local cell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781476-D9B0-AD12-2D10-36A36470A93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52750" y="3240031"/>
            <a:ext cx="1047750" cy="274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0080C2-7F1F-67D7-B42F-5FBCCA5491B9}"/>
              </a:ext>
            </a:extLst>
          </p:cNvPr>
          <p:cNvSpPr txBox="1"/>
          <p:nvPr/>
        </p:nvSpPr>
        <p:spPr>
          <a:xfrm>
            <a:off x="3848100" y="2093175"/>
            <a:ext cx="1443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Josefin Sans" pitchFamily="2" charset="0"/>
              </a:rPr>
              <a:t>Local region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A5449-5912-929D-96C8-796F7AC446C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952750" y="1923898"/>
            <a:ext cx="895350" cy="338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42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1566287" y="4372015"/>
            <a:ext cx="4073089" cy="63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Histogram of Gradient consists of 9 bins corresponding to a square in the grid.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B170E-43F3-8333-C417-47879F651FEC}"/>
              </a:ext>
            </a:extLst>
          </p:cNvPr>
          <p:cNvSpPr txBox="1"/>
          <p:nvPr/>
        </p:nvSpPr>
        <p:spPr>
          <a:xfrm>
            <a:off x="1233489" y="1335575"/>
            <a:ext cx="501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Josefin Sans" pitchFamily="2" charset="0"/>
              </a:rPr>
              <a:t>Histogram of oriented object of a local cell is shown, for example, as shown in Figure below: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D9466F1-BBE3-5B6A-4A9C-C2D1A77E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6" y="1920350"/>
            <a:ext cx="4643434" cy="253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B59A7148-39D7-A939-0156-F23FB3657749}"/>
              </a:ext>
            </a:extLst>
          </p:cNvPr>
          <p:cNvSpPr txBox="1">
            <a:spLocks/>
          </p:cNvSpPr>
          <p:nvPr/>
        </p:nvSpPr>
        <p:spPr>
          <a:xfrm>
            <a:off x="829765" y="762875"/>
            <a:ext cx="4556623" cy="62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accent1"/>
                </a:solidFill>
              </a:rPr>
              <a:t>Feature extraction (HOG)</a:t>
            </a:r>
          </a:p>
        </p:txBody>
      </p:sp>
    </p:spTree>
    <p:extLst>
      <p:ext uri="{BB962C8B-B14F-4D97-AF65-F5344CB8AC3E}">
        <p14:creationId xmlns:p14="http://schemas.microsoft.com/office/powerpoint/2010/main" val="3635319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73C39-A341-9380-F93A-C64E82CF6E1D}"/>
              </a:ext>
            </a:extLst>
          </p:cNvPr>
          <p:cNvSpPr txBox="1"/>
          <p:nvPr/>
        </p:nvSpPr>
        <p:spPr>
          <a:xfrm>
            <a:off x="713225" y="1576388"/>
            <a:ext cx="455662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5750" algn="just"/>
            <a:r>
              <a:rPr lang="en-US" sz="1600">
                <a:latin typeface="Josefin Sans" pitchFamily="2" charset="0"/>
              </a:rPr>
              <a:t>Concatenate 4 vector histograms of 4 local cells in a local region (block) we get a vector histogram of the block in question with shape (1,36), then normalize this vector. </a:t>
            </a:r>
          </a:p>
          <a:p>
            <a:pPr indent="285750" algn="just"/>
            <a:r>
              <a:rPr lang="en-US" sz="1600">
                <a:latin typeface="Josefin Sans" pitchFamily="2" charset="0"/>
              </a:rPr>
              <a:t>Do the same with other blocks and concate the blocks. Vector histogram of blocks together, we get a histogram of oriented gradient describing the original image.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79838-E05C-697D-B29B-D3D7D35C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82" y="204290"/>
            <a:ext cx="1921239" cy="3848598"/>
          </a:xfrm>
          <a:prstGeom prst="rect">
            <a:avLst/>
          </a:prstGeom>
        </p:spPr>
      </p:pic>
      <p:sp>
        <p:nvSpPr>
          <p:cNvPr id="10" name="Subtitle 7">
            <a:extLst>
              <a:ext uri="{FF2B5EF4-FFF2-40B4-BE49-F238E27FC236}">
                <a16:creationId xmlns:a16="http://schemas.microsoft.com/office/drawing/2014/main" id="{AE8527A1-F8E7-71C9-72E3-11107E33F68A}"/>
              </a:ext>
            </a:extLst>
          </p:cNvPr>
          <p:cNvSpPr txBox="1">
            <a:spLocks/>
          </p:cNvSpPr>
          <p:nvPr/>
        </p:nvSpPr>
        <p:spPr>
          <a:xfrm>
            <a:off x="5426094" y="3946448"/>
            <a:ext cx="3332214" cy="60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Histogram of Oriented Gradient which describe the object's feature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0FCCD7F9-09C3-52FE-A8FA-7105AAB0B256}"/>
              </a:ext>
            </a:extLst>
          </p:cNvPr>
          <p:cNvSpPr txBox="1">
            <a:spLocks/>
          </p:cNvSpPr>
          <p:nvPr/>
        </p:nvSpPr>
        <p:spPr>
          <a:xfrm>
            <a:off x="832568" y="762875"/>
            <a:ext cx="4556623" cy="62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chemeClr val="accent1"/>
                </a:solidFill>
              </a:rPr>
              <a:t>Feature extraction (HOG)</a:t>
            </a:r>
          </a:p>
        </p:txBody>
      </p:sp>
    </p:spTree>
    <p:extLst>
      <p:ext uri="{BB962C8B-B14F-4D97-AF65-F5344CB8AC3E}">
        <p14:creationId xmlns:p14="http://schemas.microsoft.com/office/powerpoint/2010/main" val="159916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D083F5D-BF6A-EAD7-0060-00F04B3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50" y="2315758"/>
            <a:ext cx="7832488" cy="135613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C7247A0A-7FD4-B229-4B4C-50E1753B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750" y="3861925"/>
            <a:ext cx="3027300" cy="5583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20C6076-5299-F4AB-7CEC-24D5537228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04945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Import libraries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572000" y="4137578"/>
            <a:ext cx="3986864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5. Class encoded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BA28D5-4552-69A1-F2D8-35221978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8939"/>
            <a:ext cx="3986864" cy="40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10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814365" y="4008397"/>
            <a:ext cx="4172877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10. Accuracy of the model with corresponding 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026A6D-CD64-3DF5-C3FC-8DC26585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68" y="1375262"/>
            <a:ext cx="3550272" cy="279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29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KNN</a:t>
            </a:r>
          </a:p>
          <a:p>
            <a:r>
              <a:rPr lang="en-US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We train the model using the divided dataset to find the best hyperparameter k for the model. 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On the right i</a:t>
            </a:r>
            <a:r>
              <a:rPr lang="en-US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s a graph comparing the performance of the model for different k values.</a:t>
            </a:r>
          </a:p>
          <a:p>
            <a:r>
              <a:rPr lang="en-US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After tuning, we found out that k=4 is the best value for k. </a:t>
            </a:r>
            <a:endParaRPr lang="en-US" sz="160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814365" y="4008397"/>
            <a:ext cx="4172877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11. Performance of the model with each kernel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323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SVM</a:t>
            </a:r>
          </a:p>
          <a:p>
            <a:pPr marL="114300" indent="0">
              <a:buFont typeface="Josefin Sans Medium"/>
              <a:buNone/>
            </a:pPr>
            <a:r>
              <a:rPr lang="en-US" sz="1600" b="1">
                <a:solidFill>
                  <a:schemeClr val="tx1"/>
                </a:solidFill>
              </a:rPr>
              <a:t>There are 3 most common hyperparameters we can tune:</a:t>
            </a:r>
          </a:p>
          <a:p>
            <a:r>
              <a:rPr lang="en-US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Kernel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C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Gamma</a:t>
            </a:r>
          </a:p>
          <a:p>
            <a:pPr marL="114300" indent="0">
              <a:buFont typeface="Josefin Sans Medium"/>
              <a:buNone/>
            </a:pPr>
            <a:endParaRPr lang="en-US" sz="2000" b="1">
              <a:solidFill>
                <a:schemeClr val="accent1"/>
              </a:solidFill>
            </a:endParaRP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The rbf gives us the best performance among the 3 kernels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→ Chosen to tune the next hyperparameter (Gamma).</a:t>
            </a:r>
          </a:p>
        </p:txBody>
      </p:sp>
      <p:pic>
        <p:nvPicPr>
          <p:cNvPr id="13314" name="Picture 2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408F8DE8-660D-BBFC-36ED-A9E771EE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03" y="895732"/>
            <a:ext cx="4059055" cy="31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21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title"/>
          </p:nvPr>
        </p:nvSpPr>
        <p:spPr>
          <a:xfrm>
            <a:off x="1697700" y="1371645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351" name="Google Shape;351;p4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121625" y="1305945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title" idx="3"/>
          </p:nvPr>
        </p:nvSpPr>
        <p:spPr>
          <a:xfrm>
            <a:off x="1697700" y="2590304"/>
            <a:ext cx="296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54" name="Google Shape;354;p4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1121600" y="2524604"/>
            <a:ext cx="576000" cy="593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 idx="6"/>
          </p:nvPr>
        </p:nvSpPr>
        <p:spPr>
          <a:xfrm>
            <a:off x="1697500" y="1965045"/>
            <a:ext cx="606094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cxnSp>
        <p:nvCxnSpPr>
          <p:cNvPr id="362" name="Google Shape;362;p45"/>
          <p:cNvCxnSpPr/>
          <p:nvPr/>
        </p:nvCxnSpPr>
        <p:spPr>
          <a:xfrm>
            <a:off x="1026763" y="1399451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1026763" y="261811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1026663" y="1992851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342;p44">
            <a:extLst>
              <a:ext uri="{FF2B5EF4-FFF2-40B4-BE49-F238E27FC236}">
                <a16:creationId xmlns:a16="http://schemas.microsoft.com/office/drawing/2014/main" id="{9F6D2449-7333-5F27-77EC-81B5D88562D9}"/>
              </a:ext>
            </a:extLst>
          </p:cNvPr>
          <p:cNvSpPr txBox="1">
            <a:spLocks/>
          </p:cNvSpPr>
          <p:nvPr/>
        </p:nvSpPr>
        <p:spPr>
          <a:xfrm>
            <a:off x="1996200" y="309223"/>
            <a:ext cx="5151600" cy="76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ctr"/>
            <a:r>
              <a:rPr lang="en-US" sz="2800" b="1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FF8AA3-454B-60B5-6752-473A07A6D13C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431700" y="3837555"/>
            <a:ext cx="2712300" cy="6453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Google Shape;351;p45">
            <a:hlinkClick r:id="rId3" action="ppaction://hlinksldjump"/>
            <a:extLst>
              <a:ext uri="{FF2B5EF4-FFF2-40B4-BE49-F238E27FC236}">
                <a16:creationId xmlns:a16="http://schemas.microsoft.com/office/drawing/2014/main" id="{02A7BAC3-E6AB-A295-6C7D-B697973A6274}"/>
              </a:ext>
            </a:extLst>
          </p:cNvPr>
          <p:cNvSpPr txBox="1">
            <a:spLocks/>
          </p:cNvSpPr>
          <p:nvPr/>
        </p:nvSpPr>
        <p:spPr>
          <a:xfrm>
            <a:off x="1121600" y="1911921"/>
            <a:ext cx="576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6" name="Google Shape;353;p45">
            <a:extLst>
              <a:ext uri="{FF2B5EF4-FFF2-40B4-BE49-F238E27FC236}">
                <a16:creationId xmlns:a16="http://schemas.microsoft.com/office/drawing/2014/main" id="{27E50150-B768-A5F6-BFFB-2ACE58CFB322}"/>
              </a:ext>
            </a:extLst>
          </p:cNvPr>
          <p:cNvSpPr txBox="1">
            <a:spLocks/>
          </p:cNvSpPr>
          <p:nvPr/>
        </p:nvSpPr>
        <p:spPr>
          <a:xfrm>
            <a:off x="1697700" y="3197954"/>
            <a:ext cx="296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MODEL BUILDING</a:t>
            </a:r>
          </a:p>
        </p:txBody>
      </p:sp>
      <p:sp>
        <p:nvSpPr>
          <p:cNvPr id="17" name="Google Shape;354;p45">
            <a:hlinkClick r:id="rId4" action="ppaction://hlinksldjump"/>
            <a:extLst>
              <a:ext uri="{FF2B5EF4-FFF2-40B4-BE49-F238E27FC236}">
                <a16:creationId xmlns:a16="http://schemas.microsoft.com/office/drawing/2014/main" id="{B155057F-AE4C-F0D3-D434-B694B2DFE5B1}"/>
              </a:ext>
            </a:extLst>
          </p:cNvPr>
          <p:cNvSpPr txBox="1">
            <a:spLocks/>
          </p:cNvSpPr>
          <p:nvPr/>
        </p:nvSpPr>
        <p:spPr>
          <a:xfrm>
            <a:off x="1121600" y="3132254"/>
            <a:ext cx="576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04</a:t>
            </a:r>
          </a:p>
        </p:txBody>
      </p:sp>
      <p:cxnSp>
        <p:nvCxnSpPr>
          <p:cNvPr id="18" name="Google Shape;363;p45">
            <a:extLst>
              <a:ext uri="{FF2B5EF4-FFF2-40B4-BE49-F238E27FC236}">
                <a16:creationId xmlns:a16="http://schemas.microsoft.com/office/drawing/2014/main" id="{7559DD15-408B-68AA-359C-A585C713044D}"/>
              </a:ext>
            </a:extLst>
          </p:cNvPr>
          <p:cNvCxnSpPr/>
          <p:nvPr/>
        </p:nvCxnSpPr>
        <p:spPr>
          <a:xfrm>
            <a:off x="1026763" y="3225760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353;p45">
            <a:extLst>
              <a:ext uri="{FF2B5EF4-FFF2-40B4-BE49-F238E27FC236}">
                <a16:creationId xmlns:a16="http://schemas.microsoft.com/office/drawing/2014/main" id="{479BD830-3827-2AC1-55BC-04BB6E1D39BF}"/>
              </a:ext>
            </a:extLst>
          </p:cNvPr>
          <p:cNvSpPr txBox="1">
            <a:spLocks/>
          </p:cNvSpPr>
          <p:nvPr/>
        </p:nvSpPr>
        <p:spPr>
          <a:xfrm>
            <a:off x="1697500" y="3808277"/>
            <a:ext cx="296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RESULTS</a:t>
            </a:r>
          </a:p>
        </p:txBody>
      </p:sp>
      <p:sp>
        <p:nvSpPr>
          <p:cNvPr id="20" name="Google Shape;354;p45">
            <a:hlinkClick r:id="rId4" action="ppaction://hlinksldjump"/>
            <a:extLst>
              <a:ext uri="{FF2B5EF4-FFF2-40B4-BE49-F238E27FC236}">
                <a16:creationId xmlns:a16="http://schemas.microsoft.com/office/drawing/2014/main" id="{9B2E6EC9-C4A9-430D-5B34-7F7AE142C3AF}"/>
              </a:ext>
            </a:extLst>
          </p:cNvPr>
          <p:cNvSpPr txBox="1">
            <a:spLocks/>
          </p:cNvSpPr>
          <p:nvPr/>
        </p:nvSpPr>
        <p:spPr>
          <a:xfrm>
            <a:off x="1121400" y="3742577"/>
            <a:ext cx="576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05</a:t>
            </a:r>
          </a:p>
        </p:txBody>
      </p:sp>
      <p:cxnSp>
        <p:nvCxnSpPr>
          <p:cNvPr id="21" name="Google Shape;363;p45">
            <a:extLst>
              <a:ext uri="{FF2B5EF4-FFF2-40B4-BE49-F238E27FC236}">
                <a16:creationId xmlns:a16="http://schemas.microsoft.com/office/drawing/2014/main" id="{8B7C0A08-0621-1147-C626-6F730572F59E}"/>
              </a:ext>
            </a:extLst>
          </p:cNvPr>
          <p:cNvCxnSpPr/>
          <p:nvPr/>
        </p:nvCxnSpPr>
        <p:spPr>
          <a:xfrm>
            <a:off x="1026563" y="3836083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353;p45">
            <a:extLst>
              <a:ext uri="{FF2B5EF4-FFF2-40B4-BE49-F238E27FC236}">
                <a16:creationId xmlns:a16="http://schemas.microsoft.com/office/drawing/2014/main" id="{9B03E057-DE25-A60E-32A8-845BBFD7E573}"/>
              </a:ext>
            </a:extLst>
          </p:cNvPr>
          <p:cNvSpPr txBox="1">
            <a:spLocks/>
          </p:cNvSpPr>
          <p:nvPr/>
        </p:nvSpPr>
        <p:spPr>
          <a:xfrm>
            <a:off x="1697499" y="4401677"/>
            <a:ext cx="461281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1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CONCLUSION &amp; IMPROVEMENTS</a:t>
            </a:r>
          </a:p>
        </p:txBody>
      </p:sp>
      <p:sp>
        <p:nvSpPr>
          <p:cNvPr id="23" name="Google Shape;354;p45">
            <a:hlinkClick r:id="rId4" action="ppaction://hlinksldjump"/>
            <a:extLst>
              <a:ext uri="{FF2B5EF4-FFF2-40B4-BE49-F238E27FC236}">
                <a16:creationId xmlns:a16="http://schemas.microsoft.com/office/drawing/2014/main" id="{C317AF1C-4505-13CB-348A-02280B66100C}"/>
              </a:ext>
            </a:extLst>
          </p:cNvPr>
          <p:cNvSpPr txBox="1">
            <a:spLocks/>
          </p:cNvSpPr>
          <p:nvPr/>
        </p:nvSpPr>
        <p:spPr>
          <a:xfrm>
            <a:off x="1121400" y="4335977"/>
            <a:ext cx="5760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/>
              <a:t>06</a:t>
            </a:r>
          </a:p>
        </p:txBody>
      </p:sp>
      <p:cxnSp>
        <p:nvCxnSpPr>
          <p:cNvPr id="24" name="Google Shape;363;p45">
            <a:extLst>
              <a:ext uri="{FF2B5EF4-FFF2-40B4-BE49-F238E27FC236}">
                <a16:creationId xmlns:a16="http://schemas.microsoft.com/office/drawing/2014/main" id="{A6B6E766-134D-CC82-829B-4252965B13E6}"/>
              </a:ext>
            </a:extLst>
          </p:cNvPr>
          <p:cNvCxnSpPr/>
          <p:nvPr/>
        </p:nvCxnSpPr>
        <p:spPr>
          <a:xfrm>
            <a:off x="1026563" y="4429483"/>
            <a:ext cx="0" cy="4257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970590" y="3937773"/>
            <a:ext cx="4172877" cy="79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12. Performance of the model with each C parameter when the permanent kernel is rbf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29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SVM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The performance of the model with the values of C: 10, 100, and 1000 is the same.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→ C = 10 is chosen to get a wider and clearer separation margin.</a:t>
            </a:r>
          </a:p>
        </p:txBody>
      </p:sp>
      <p:pic>
        <p:nvPicPr>
          <p:cNvPr id="14338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4BC2D966-4548-0652-515D-B10D84D3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90" y="1049225"/>
            <a:ext cx="3860425" cy="30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550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970590" y="3937773"/>
            <a:ext cx="4172877" cy="79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13. Performance of the model with each Gamma parameter when the permanent kernel is rbf and C=10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182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SVM</a:t>
            </a:r>
          </a:p>
          <a:p>
            <a:pPr marL="114300" indent="0">
              <a:buNone/>
            </a:pPr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From the histogram, we decided to choose the gamma value as 0.1.</a:t>
            </a:r>
          </a:p>
          <a:p>
            <a:pPr marL="114300" indent="0">
              <a:buNone/>
            </a:pPr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In short, we have the best parameter set to fit and predict on the original data is (Kernel: rbf; C: 10, Gamma: 0.1)</a:t>
            </a:r>
          </a:p>
        </p:txBody>
      </p:sp>
      <p:pic>
        <p:nvPicPr>
          <p:cNvPr id="15362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1165F85-66AC-6237-896A-69326AB9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03" y="887281"/>
            <a:ext cx="4011485" cy="316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CD0CC140-06AF-8CA9-19F0-BDFEF3D6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3214255"/>
            <a:ext cx="4064904" cy="10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250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814365" y="3965810"/>
            <a:ext cx="4172877" cy="65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14. Model’s performance with each iterations (n_estimators)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323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Gradient Boosting (Catboost)</a:t>
            </a:r>
          </a:p>
          <a:p>
            <a:pPr marL="114300" indent="0">
              <a:buFont typeface="Josefin Sans Medium"/>
              <a:buNone/>
            </a:pPr>
            <a:r>
              <a:rPr lang="en-US" sz="1600" b="1">
                <a:solidFill>
                  <a:schemeClr val="tx1"/>
                </a:solidFill>
              </a:rPr>
              <a:t>We are tuning 2 hyperparameters:</a:t>
            </a:r>
          </a:p>
          <a:p>
            <a:r>
              <a:rPr lang="en-US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Iterations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Learning rate</a:t>
            </a:r>
          </a:p>
          <a:p>
            <a:pPr marL="114300" indent="0">
              <a:buFont typeface="Josefin Sans Medium"/>
              <a:buNone/>
            </a:pPr>
            <a:endParaRPr lang="en-US" sz="2000" b="1">
              <a:solidFill>
                <a:schemeClr val="accent1"/>
              </a:solidFill>
            </a:endParaRP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When iterations = 1000, we have the best accuracy on test set for tuning.</a:t>
            </a:r>
          </a:p>
        </p:txBody>
      </p:sp>
      <p:pic>
        <p:nvPicPr>
          <p:cNvPr id="16386" name="Picture 2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9660107B-FC9C-9B2A-DE19-C0C29D16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65" y="976308"/>
            <a:ext cx="3894194" cy="307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4814365" y="3965810"/>
            <a:ext cx="4172877" cy="65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15. Model’s performance with each learning rate when iterations = 1000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72877" cy="135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Gradient Boosting (Catboost)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When iterations = 1000 and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learning rate = 0.1, the model has 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the best performance.</a:t>
            </a:r>
          </a:p>
        </p:txBody>
      </p:sp>
      <p:pic>
        <p:nvPicPr>
          <p:cNvPr id="17410" name="Picture 2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BEC9DAEB-A4AB-0914-AF76-E7ED6EED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85" y="998816"/>
            <a:ext cx="3756018" cy="29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47BF823B-18BF-680A-064B-7E672A77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71" y="2811337"/>
            <a:ext cx="4064194" cy="74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82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19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Random Forest</a:t>
            </a:r>
          </a:p>
          <a:p>
            <a:pPr marL="114300" indent="0">
              <a:buFont typeface="Josefin Sans Medium"/>
              <a:buNone/>
            </a:pPr>
            <a:r>
              <a:rPr lang="en-US" sz="1600" b="1">
                <a:solidFill>
                  <a:schemeClr val="tx1"/>
                </a:solidFill>
              </a:rPr>
              <a:t>We choose 4 parameters for tuning: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n_estimator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Max_depth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Max_feature</a:t>
            </a:r>
          </a:p>
          <a:p>
            <a:r>
              <a:rPr lang="en-US" sz="1600">
                <a:solidFill>
                  <a:srgbClr val="000000"/>
                </a:solidFill>
                <a:latin typeface="Josefin Sans" pitchFamily="2" charset="0"/>
              </a:rPr>
              <a:t>Max_leaf_nodes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4A2CA9B-7182-B782-591A-43CD51D0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22" y="3140364"/>
            <a:ext cx="5604524" cy="128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7">
            <a:extLst>
              <a:ext uri="{FF2B5EF4-FFF2-40B4-BE49-F238E27FC236}">
                <a16:creationId xmlns:a16="http://schemas.microsoft.com/office/drawing/2014/main" id="{18B65120-D6E6-BA1B-E001-0013FCE9D2E6}"/>
              </a:ext>
            </a:extLst>
          </p:cNvPr>
          <p:cNvSpPr txBox="1">
            <a:spLocks/>
          </p:cNvSpPr>
          <p:nvPr/>
        </p:nvSpPr>
        <p:spPr>
          <a:xfrm>
            <a:off x="4604366" y="2092206"/>
            <a:ext cx="4373380" cy="128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r">
              <a:buFont typeface="Josefin Sans Medium"/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To find the best hyperparameter set for our model, we used Grid Search then we train our model with the best parameter found. </a:t>
            </a:r>
            <a:endParaRPr lang="en-US" sz="140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04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323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K-means Clustering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We will use the elbow method to select the appropriate k.</a:t>
            </a:r>
          </a:p>
        </p:txBody>
      </p:sp>
      <p:pic>
        <p:nvPicPr>
          <p:cNvPr id="19458" name="Picture 2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3035F02-B7D4-D329-C72A-C35A6C04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85" y="1207005"/>
            <a:ext cx="3842260" cy="323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82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587843" y="1386860"/>
            <a:ext cx="4182777" cy="323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Convolutional Neural Network (CNN)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We will replace feature extraction with ImageDataGenerator.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→ Allows applying various data augmentation techniques to the images 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in realtime during training.</a:t>
            </a:r>
          </a:p>
        </p:txBody>
      </p:sp>
      <p:pic>
        <p:nvPicPr>
          <p:cNvPr id="20482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A89C04B-8D7A-5F69-5FF0-E631D180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156" y="476526"/>
            <a:ext cx="3587193" cy="347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3BFD3420-07EA-CC40-D400-D8934C93C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68" y="4127905"/>
            <a:ext cx="3701207" cy="2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88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D16EE0BE-4191-789B-3466-E79B9ED04278}"/>
              </a:ext>
            </a:extLst>
          </p:cNvPr>
          <p:cNvSpPr txBox="1">
            <a:spLocks/>
          </p:cNvSpPr>
          <p:nvPr/>
        </p:nvSpPr>
        <p:spPr>
          <a:xfrm>
            <a:off x="384442" y="1296373"/>
            <a:ext cx="5070007" cy="361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CNN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Our CNN model is shown on the right with 8 layers: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Conv2D Layer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BatchNormalization Layer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MaxPooling2D Layer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Dropout Layer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Flatten Layer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Dense Layer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Another BatchNormalization &amp; Dropout Layer</a:t>
            </a:r>
          </a:p>
          <a:p>
            <a:pPr>
              <a:buFont typeface="+mj-lt"/>
              <a:buAutoNum type="arabicPeriod"/>
            </a:pPr>
            <a:r>
              <a:rPr lang="en-US" sz="1600">
                <a:latin typeface="Josefin Sans" pitchFamily="2" charset="0"/>
              </a:rPr>
              <a:t>Output Layer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→ The model is then compiled with a categorical cross-entropy loss function, Adam optimizer, and accuracy metric.</a:t>
            </a:r>
          </a:p>
        </p:txBody>
      </p:sp>
      <p:pic>
        <p:nvPicPr>
          <p:cNvPr id="21506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EDA87D3-8567-01B0-B172-810FC229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45" y="1119189"/>
            <a:ext cx="3444100" cy="33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69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D083F5D-BF6A-EAD7-0060-00F04B3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50" y="2315758"/>
            <a:ext cx="7832488" cy="135613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C7247A0A-7FD4-B229-4B4C-50E1753B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750" y="3861925"/>
            <a:ext cx="3027300" cy="5583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20C6076-5299-F4AB-7CEC-24D5537228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63109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33008" y="809625"/>
            <a:ext cx="4172877" cy="646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accent1"/>
                </a:solidFill>
              </a:rPr>
              <a:t>Total comparison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1645117" y="4518991"/>
            <a:ext cx="3986864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22. Comparison between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D8D949-6882-9815-A0FE-35E44D60E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1" t="9239" r="6584" b="3416"/>
          <a:stretch/>
        </p:blipFill>
        <p:spPr>
          <a:xfrm>
            <a:off x="1047750" y="1323976"/>
            <a:ext cx="5323162" cy="32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6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D083F5D-BF6A-EAD7-0060-00F04B3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50" y="2315758"/>
            <a:ext cx="3173400" cy="919503"/>
          </a:xfrm>
        </p:spPr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C7247A0A-7FD4-B229-4B4C-50E1753B7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20C6076-5299-F4AB-7CEC-24D5537228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87534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D083F5D-BF6A-EAD7-0060-00F04B3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50" y="2315758"/>
            <a:ext cx="7832488" cy="1356130"/>
          </a:xfrm>
        </p:spPr>
        <p:txBody>
          <a:bodyPr/>
          <a:lstStyle/>
          <a:p>
            <a:r>
              <a:rPr lang="en-US"/>
              <a:t>CONCLUSION &amp; IMPROVEMENTS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C7247A0A-7FD4-B229-4B4C-50E1753B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750" y="3861925"/>
            <a:ext cx="3027300" cy="5583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20C6076-5299-F4AB-7CEC-24D5537228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65230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CONCLUSION AND IMPROVEMENTS</a:t>
            </a: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A74E66FC-5C23-3F04-3D88-062B98D7860F}"/>
              </a:ext>
            </a:extLst>
          </p:cNvPr>
          <p:cNvSpPr txBox="1">
            <a:spLocks/>
          </p:cNvSpPr>
          <p:nvPr/>
        </p:nvSpPr>
        <p:spPr>
          <a:xfrm>
            <a:off x="625943" y="1049225"/>
            <a:ext cx="4182777" cy="323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Conclusion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Our models (except for CNN) have a result of 70-80% accuracy, which is acceptable because image classification is a difficult task for them.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The CNN model executes significantly better than the rest with 93% accuracy.</a:t>
            </a:r>
          </a:p>
          <a:p>
            <a:pPr marL="114300" indent="0">
              <a:buFont typeface="Josefin Sans Medium"/>
              <a:buNone/>
            </a:pPr>
            <a:endParaRPr lang="en-US" sz="1600">
              <a:latin typeface="Josefin Sans" pitchFamily="2" charset="0"/>
            </a:endParaRP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AC2B97B5-98F7-EEC0-2C57-236500FB1392}"/>
              </a:ext>
            </a:extLst>
          </p:cNvPr>
          <p:cNvSpPr txBox="1">
            <a:spLocks/>
          </p:cNvSpPr>
          <p:nvPr/>
        </p:nvSpPr>
        <p:spPr>
          <a:xfrm>
            <a:off x="4808720" y="1096850"/>
            <a:ext cx="4182777" cy="323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</a:rPr>
              <a:t>Improvements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There is still a lot of room for improvements.</a:t>
            </a:r>
          </a:p>
          <a:p>
            <a:pPr marL="114300" indent="0">
              <a:buFont typeface="Josefin Sans Medium"/>
              <a:buNone/>
            </a:pPr>
            <a:r>
              <a:rPr lang="en-US" sz="1600">
                <a:latin typeface="Josefin Sans" pitchFamily="2" charset="0"/>
              </a:rPr>
              <a:t>We are going to try some other methods, e.g, further tuning or transfer learning to make our model works better.</a:t>
            </a:r>
          </a:p>
          <a:p>
            <a:pPr marL="114300" indent="0">
              <a:buFont typeface="Josefin Sans Medium"/>
              <a:buNone/>
            </a:pPr>
            <a:endParaRPr lang="en-US" sz="160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70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4;p80">
            <a:extLst>
              <a:ext uri="{FF2B5EF4-FFF2-40B4-BE49-F238E27FC236}">
                <a16:creationId xmlns:a16="http://schemas.microsoft.com/office/drawing/2014/main" id="{8B921149-4AAA-A70C-7BF7-C18C0634112F}"/>
              </a:ext>
            </a:extLst>
          </p:cNvPr>
          <p:cNvSpPr txBox="1">
            <a:spLocks/>
          </p:cNvSpPr>
          <p:nvPr/>
        </p:nvSpPr>
        <p:spPr>
          <a:xfrm>
            <a:off x="713225" y="495275"/>
            <a:ext cx="5414400" cy="8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4400" b="1">
                <a:latin typeface="Josefin Sans" pitchFamily="2" charset="0"/>
              </a:rPr>
              <a:t>Thank you!</a:t>
            </a:r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1C23511B-533D-7B26-F91C-AE781DE57B1A}"/>
              </a:ext>
            </a:extLst>
          </p:cNvPr>
          <p:cNvSpPr txBox="1">
            <a:spLocks/>
          </p:cNvSpPr>
          <p:nvPr/>
        </p:nvSpPr>
        <p:spPr>
          <a:xfrm>
            <a:off x="713224" y="2570134"/>
            <a:ext cx="6735439" cy="111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  <a:latin typeface="Josefin Sans" pitchFamily="2" charset="0"/>
              </a:rPr>
              <a:t>Reference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i-FI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Dataset: </a:t>
            </a:r>
            <a:r>
              <a:rPr lang="fi-FI" sz="1600" b="0" i="0" u="sng" strike="noStrike">
                <a:solidFill>
                  <a:srgbClr val="0563C1"/>
                </a:solidFill>
                <a:effectLst/>
                <a:latin typeface="Josefin Sans" pitchFamily="2" charset="0"/>
                <a:hlinkClick r:id="rId3"/>
              </a:rPr>
              <a:t>https://www.kaggle.com/competitions/dogs-vs-cats/data</a:t>
            </a:r>
            <a:r>
              <a:rPr lang="fi-FI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i-FI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Libraries:  </a:t>
            </a:r>
            <a:r>
              <a:rPr lang="fi-FI" sz="1600" b="0" i="0" u="sng" strike="noStrike">
                <a:solidFill>
                  <a:srgbClr val="0563C1"/>
                </a:solidFill>
                <a:effectLst/>
                <a:latin typeface="Josefin Sans" pitchFamily="2" charset="0"/>
                <a:hlinkClick r:id="rId4"/>
              </a:rPr>
              <a:t>https://scikit-learn.org/</a:t>
            </a:r>
            <a:r>
              <a:rPr lang="fi-FI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 </a:t>
            </a: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9B6F4698-BB76-79F2-B197-AFFC4101EEE8}"/>
              </a:ext>
            </a:extLst>
          </p:cNvPr>
          <p:cNvSpPr txBox="1">
            <a:spLocks/>
          </p:cNvSpPr>
          <p:nvPr/>
        </p:nvSpPr>
        <p:spPr>
          <a:xfrm>
            <a:off x="713225" y="1311032"/>
            <a:ext cx="673543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000" b="1">
                <a:solidFill>
                  <a:schemeClr val="accent1"/>
                </a:solidFill>
                <a:latin typeface="Josefin Sans" pitchFamily="2" charset="0"/>
              </a:rPr>
              <a:t>Team members &amp; contact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i-FI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Nguyen The An an.nt210006@sis.hust.edu.vn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i-FI" sz="1600" b="0" i="0">
                <a:solidFill>
                  <a:srgbClr val="000000"/>
                </a:solidFill>
                <a:effectLst/>
                <a:latin typeface="Josefin Sans" pitchFamily="2" charset="0"/>
              </a:rPr>
              <a:t>Dau Van Can can.dv214879@sis.hust.edu.vn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i-FI" sz="1600">
                <a:solidFill>
                  <a:srgbClr val="000000"/>
                </a:solidFill>
                <a:latin typeface="Josefin Sans" pitchFamily="2" charset="0"/>
              </a:rPr>
              <a:t>Do Dinh Kien kien.dd214906@sis.hust.edu.vn</a:t>
            </a:r>
            <a:endParaRPr lang="fi-FI" sz="1600" b="0" i="0">
              <a:solidFill>
                <a:srgbClr val="000000"/>
              </a:solidFill>
              <a:effectLst/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5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D083F5D-BF6A-EAD7-0060-00F04B3B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4AE4A9-7C8A-3103-C4EB-1BAB1C402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376274"/>
              </p:ext>
            </p:extLst>
          </p:nvPr>
        </p:nvGraphicFramePr>
        <p:xfrm>
          <a:off x="4376462" y="138113"/>
          <a:ext cx="443416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378;p46">
            <a:extLst>
              <a:ext uri="{FF2B5EF4-FFF2-40B4-BE49-F238E27FC236}">
                <a16:creationId xmlns:a16="http://schemas.microsoft.com/office/drawing/2014/main" id="{45E6D3A9-A4E9-0E05-D0F6-3D8E8D2F6A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2450" y="1614212"/>
            <a:ext cx="3136600" cy="1419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000000"/>
                </a:solidFill>
                <a:effectLst/>
                <a:latin typeface="Josefin Sans" pitchFamily="2" charset="0"/>
              </a:rPr>
              <a:t>The classification of images is a fundamental task in computer vision, and distinguishing between cats and dogs has long been a popular challenge in this field.</a:t>
            </a:r>
            <a:endParaRPr lang="en-US" sz="140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68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D083F5D-BF6A-EAD7-0060-00F04B3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50" y="2315758"/>
            <a:ext cx="7832488" cy="1356130"/>
          </a:xfrm>
        </p:spPr>
        <p:txBody>
          <a:bodyPr/>
          <a:lstStyle/>
          <a:p>
            <a:r>
              <a:rPr lang="en-US"/>
              <a:t>EXPLORATORY DATA ANALYSIS (EDA)</a:t>
            </a:r>
            <a:br>
              <a:rPr lang="en-US"/>
            </a:br>
            <a:endParaRPr lang="en-US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C7247A0A-7FD4-B229-4B4C-50E1753B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750" y="3861925"/>
            <a:ext cx="3027300" cy="5583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20C6076-5299-F4AB-7CEC-24D5537228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639064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EXPLORATORY DATA ANALYSIS (EDA)</a:t>
            </a:r>
            <a:br>
              <a:rPr lang="en-US"/>
            </a:br>
            <a:endParaRPr lang="en-US"/>
          </a:p>
        </p:txBody>
      </p:sp>
      <p:pic>
        <p:nvPicPr>
          <p:cNvPr id="1026" name="Picture 2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30898D58-7598-CD03-9C1C-2320841AA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410" y="1343000"/>
            <a:ext cx="3925352" cy="28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5119037" y="4057650"/>
            <a:ext cx="3986864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1. Image Distribution</a:t>
            </a:r>
          </a:p>
        </p:txBody>
      </p:sp>
      <p:sp>
        <p:nvSpPr>
          <p:cNvPr id="12" name="Subtitle 7">
            <a:extLst>
              <a:ext uri="{FF2B5EF4-FFF2-40B4-BE49-F238E27FC236}">
                <a16:creationId xmlns:a16="http://schemas.microsoft.com/office/drawing/2014/main" id="{6EEC9536-A3CC-0411-D167-FF8C916A6936}"/>
              </a:ext>
            </a:extLst>
          </p:cNvPr>
          <p:cNvSpPr txBox="1">
            <a:spLocks/>
          </p:cNvSpPr>
          <p:nvPr/>
        </p:nvSpPr>
        <p:spPr>
          <a:xfrm>
            <a:off x="451786" y="1588281"/>
            <a:ext cx="4556623" cy="155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>
              <a:buFont typeface="Josefin Sans Medium"/>
              <a:buNone/>
            </a:pPr>
            <a:r>
              <a:rPr lang="en-US" sz="2400" b="1">
                <a:solidFill>
                  <a:schemeClr val="accent1"/>
                </a:solidFill>
              </a:rPr>
              <a:t>Dataset:</a:t>
            </a:r>
          </a:p>
          <a:p>
            <a:r>
              <a:rPr lang="en-US" sz="1800"/>
              <a:t>Contains 25000 images.</a:t>
            </a:r>
          </a:p>
          <a:p>
            <a:r>
              <a:rPr lang="en-US" sz="1800"/>
              <a:t>Equally devided into 2 categories: dog and cat.</a:t>
            </a:r>
          </a:p>
        </p:txBody>
      </p:sp>
    </p:spTree>
    <p:extLst>
      <p:ext uri="{BB962C8B-B14F-4D97-AF65-F5344CB8AC3E}">
        <p14:creationId xmlns:p14="http://schemas.microsoft.com/office/powerpoint/2010/main" val="1724476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89A3455-DBCD-DBF6-F204-8E292065B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36" y="1150785"/>
            <a:ext cx="3814726" cy="300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EXPLORATORY DATA ANALYSIS (EDA)</a:t>
            </a:r>
            <a:br>
              <a:rPr lang="en-US"/>
            </a:br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1786" y="1588281"/>
            <a:ext cx="4556623" cy="19669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Dataset:</a:t>
            </a:r>
          </a:p>
          <a:p>
            <a:r>
              <a:rPr lang="en-US" sz="1800"/>
              <a:t>Varied in resolution (from 50x38 to 1023x768).</a:t>
            </a:r>
          </a:p>
          <a:p>
            <a:r>
              <a:rPr lang="en-US" sz="1800"/>
              <a:t>Need to be resized to one resolution for later processing.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5119037" y="4057650"/>
            <a:ext cx="3986864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2. Variation in image resolution</a:t>
            </a:r>
          </a:p>
        </p:txBody>
      </p:sp>
    </p:spTree>
    <p:extLst>
      <p:ext uri="{BB962C8B-B14F-4D97-AF65-F5344CB8AC3E}">
        <p14:creationId xmlns:p14="http://schemas.microsoft.com/office/powerpoint/2010/main" val="119898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4150A4-FC91-FCC4-4ECC-0C08F389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76525"/>
            <a:ext cx="7716400" cy="572700"/>
          </a:xfrm>
        </p:spPr>
        <p:txBody>
          <a:bodyPr/>
          <a:lstStyle/>
          <a:p>
            <a:r>
              <a:rPr lang="en-US"/>
              <a:t>EXPLORATORY DATA ANALYSIS (EDA)</a:t>
            </a:r>
            <a:br>
              <a:rPr lang="en-US"/>
            </a:br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A35F61-10B6-84D8-2DAA-C3CF23D6989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1786" y="1588281"/>
            <a:ext cx="4556623" cy="19669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Noises in data</a:t>
            </a:r>
          </a:p>
          <a:p>
            <a:r>
              <a:rPr lang="en-US" sz="1800"/>
              <a:t>A dog appears in a cat image.</a:t>
            </a:r>
          </a:p>
          <a:p>
            <a:r>
              <a:rPr lang="en-US" sz="1800"/>
              <a:t>A person appears in a dog image.</a:t>
            </a:r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712C05D1-CD75-EF42-FCD9-A1B0B533F069}"/>
              </a:ext>
            </a:extLst>
          </p:cNvPr>
          <p:cNvSpPr txBox="1">
            <a:spLocks/>
          </p:cNvSpPr>
          <p:nvPr/>
        </p:nvSpPr>
        <p:spPr>
          <a:xfrm>
            <a:off x="5119037" y="4057650"/>
            <a:ext cx="3986864" cy="48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Medium"/>
              <a:buChar char="●"/>
              <a:defRPr sz="13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○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■"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114300" indent="0" algn="ctr">
              <a:buFont typeface="Josefin Sans Medium"/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Figure 3. Image cat.724.jpg: a dog in a cat picture</a:t>
            </a:r>
          </a:p>
        </p:txBody>
      </p:sp>
      <p:pic>
        <p:nvPicPr>
          <p:cNvPr id="4098" name="Picture 2" descr="A dog licking a small kitten&#10;&#10;Description automatically generated with medium confidence">
            <a:extLst>
              <a:ext uri="{FF2B5EF4-FFF2-40B4-BE49-F238E27FC236}">
                <a16:creationId xmlns:a16="http://schemas.microsoft.com/office/drawing/2014/main" id="{C848CDDF-0D35-2B10-766E-C5CE8742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825" y="1026722"/>
            <a:ext cx="2681287" cy="315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8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D083F5D-BF6A-EAD7-0060-00F04B3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50" y="2315758"/>
            <a:ext cx="7832488" cy="135613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C7247A0A-7FD4-B229-4B4C-50E1753B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750" y="3861925"/>
            <a:ext cx="3027300" cy="5583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20C6076-5299-F4AB-7CEC-24D5537228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39329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1288</Words>
  <Application>Microsoft Office PowerPoint</Application>
  <PresentationFormat>On-screen Show (16:9)</PresentationFormat>
  <Paragraphs>192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Josefin Sans Light</vt:lpstr>
      <vt:lpstr>Josefin Sans</vt:lpstr>
      <vt:lpstr>Roboto Condensed Light</vt:lpstr>
      <vt:lpstr>Josefin Sans Medium</vt:lpstr>
      <vt:lpstr>Josefin Sans ExtraLight</vt:lpstr>
      <vt:lpstr>Open Sans</vt:lpstr>
      <vt:lpstr>Wingdings</vt:lpstr>
      <vt:lpstr>Macari Company Profile by Slidesgo</vt:lpstr>
      <vt:lpstr>CAPSTONE PROJECT </vt:lpstr>
      <vt:lpstr>ABSTRACT</vt:lpstr>
      <vt:lpstr>ABSTRACT</vt:lpstr>
      <vt:lpstr>ABSTRACT</vt:lpstr>
      <vt:lpstr>EXPLORATORY DATA ANALYSIS (EDA) </vt:lpstr>
      <vt:lpstr>EXPLORATORY DATA ANALYSIS (EDA) </vt:lpstr>
      <vt:lpstr>EXPLORATORY DATA ANALYSIS (EDA) </vt:lpstr>
      <vt:lpstr>EXPLORATORY DATA ANALYSIS (EDA) </vt:lpstr>
      <vt:lpstr>PREPROCESSING</vt:lpstr>
      <vt:lpstr>PREPROCESSING</vt:lpstr>
      <vt:lpstr>PREPROCESSING</vt:lpstr>
      <vt:lpstr>PREPROCESSING</vt:lpstr>
      <vt:lpstr>PREPROCESSING</vt:lpstr>
      <vt:lpstr>PREPROCESSING</vt:lpstr>
      <vt:lpstr>PREPROCESSING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RESULTS</vt:lpstr>
      <vt:lpstr>RESULTS</vt:lpstr>
      <vt:lpstr>CONCLUSION &amp; IMPROVEMENTS</vt:lpstr>
      <vt:lpstr>CONCLUSION AND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NHÓM 20</dc:title>
  <cp:lastModifiedBy>Do Kien</cp:lastModifiedBy>
  <cp:revision>4</cp:revision>
  <dcterms:modified xsi:type="dcterms:W3CDTF">2023-07-05T03:25:58Z</dcterms:modified>
</cp:coreProperties>
</file>