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2"/>
  </p:notesMasterIdLst>
  <p:sldIdLst>
    <p:sldId id="256" r:id="rId5"/>
    <p:sldId id="266" r:id="rId6"/>
    <p:sldId id="258" r:id="rId7"/>
    <p:sldId id="265" r:id="rId8"/>
    <p:sldId id="270"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0" y="-1"/>
            <a:ext cx="12192000" cy="1052945"/>
          </a:xfrm>
        </p:spPr>
        <p:txBody>
          <a:bodyPr>
            <a:normAutofit/>
          </a:bodyPr>
          <a:lstStyle/>
          <a:p>
            <a:r>
              <a:rPr lang="vi-VN" sz="5400" b="1" dirty="0">
                <a:latin typeface="Bahnschrift SemiBold" panose="020B0502040204020203" pitchFamily="34" charset="0"/>
                <a:cs typeface="Arial" panose="020B0604020202020204" pitchFamily="34" charset="0"/>
              </a:rPr>
              <a:t>Trường ĐH SPKT Hưng Yên</a:t>
            </a:r>
            <a:endParaRPr lang="en-US" sz="5400" b="1" dirty="0">
              <a:latin typeface="Bahnschrift SemiBold"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8EC6B790-B19C-477C-AEF6-80D87FDB127F}"/>
              </a:ext>
            </a:extLst>
          </p:cNvPr>
          <p:cNvSpPr txBox="1"/>
          <p:nvPr/>
        </p:nvSpPr>
        <p:spPr>
          <a:xfrm>
            <a:off x="3352801" y="1274619"/>
            <a:ext cx="4918362" cy="461665"/>
          </a:xfrm>
          <a:prstGeom prst="rect">
            <a:avLst/>
          </a:prstGeom>
          <a:noFill/>
        </p:spPr>
        <p:txBody>
          <a:bodyPr wrap="square" rtlCol="0">
            <a:spAutoFit/>
          </a:bodyPr>
          <a:lstStyle/>
          <a:p>
            <a:r>
              <a:rPr lang="vi-VN" dirty="0"/>
              <a:t>        </a:t>
            </a:r>
            <a:r>
              <a:rPr lang="vi-VN" sz="2400" b="1" dirty="0"/>
              <a:t>Khoa Công Nghệ Thông Tin</a:t>
            </a:r>
            <a:endParaRPr lang="en-US" sz="2400" b="1" dirty="0"/>
          </a:p>
        </p:txBody>
      </p:sp>
      <p:sp>
        <p:nvSpPr>
          <p:cNvPr id="5" name="TextBox 4">
            <a:extLst>
              <a:ext uri="{FF2B5EF4-FFF2-40B4-BE49-F238E27FC236}">
                <a16:creationId xmlns:a16="http://schemas.microsoft.com/office/drawing/2014/main" id="{2291BBE0-51E3-4CFC-9F1E-EC3E8F2AEACE}"/>
              </a:ext>
            </a:extLst>
          </p:cNvPr>
          <p:cNvSpPr txBox="1"/>
          <p:nvPr/>
        </p:nvSpPr>
        <p:spPr>
          <a:xfrm>
            <a:off x="318655" y="4613564"/>
            <a:ext cx="4308763" cy="369332"/>
          </a:xfrm>
          <a:prstGeom prst="rect">
            <a:avLst/>
          </a:prstGeom>
          <a:noFill/>
        </p:spPr>
        <p:txBody>
          <a:bodyPr wrap="square" rtlCol="0">
            <a:spAutoFit/>
          </a:bodyPr>
          <a:lstStyle/>
          <a:p>
            <a:r>
              <a:rPr lang="vi-VN" dirty="0"/>
              <a:t>Giáo Viên Hướng Dẫn : Bùi Đức Thọ </a:t>
            </a:r>
            <a:endParaRPr lang="en-US" dirty="0"/>
          </a:p>
        </p:txBody>
      </p:sp>
      <p:sp>
        <p:nvSpPr>
          <p:cNvPr id="6" name="TextBox 5">
            <a:extLst>
              <a:ext uri="{FF2B5EF4-FFF2-40B4-BE49-F238E27FC236}">
                <a16:creationId xmlns:a16="http://schemas.microsoft.com/office/drawing/2014/main" id="{1DADC855-6E3D-48EF-9B54-C563788B9B05}"/>
              </a:ext>
            </a:extLst>
          </p:cNvPr>
          <p:cNvSpPr txBox="1"/>
          <p:nvPr/>
        </p:nvSpPr>
        <p:spPr>
          <a:xfrm>
            <a:off x="290945" y="5444837"/>
            <a:ext cx="4835236" cy="369332"/>
          </a:xfrm>
          <a:prstGeom prst="rect">
            <a:avLst/>
          </a:prstGeom>
          <a:noFill/>
        </p:spPr>
        <p:txBody>
          <a:bodyPr wrap="square" rtlCol="0">
            <a:spAutoFit/>
          </a:bodyPr>
          <a:lstStyle/>
          <a:p>
            <a:r>
              <a:rPr lang="vi-VN" dirty="0"/>
              <a:t>Sinh Viên Thực Hiện : Đồng Văn Công</a:t>
            </a:r>
            <a:endParaRPr lang="en-US" dirty="0"/>
          </a:p>
        </p:txBody>
      </p:sp>
      <p:sp>
        <p:nvSpPr>
          <p:cNvPr id="7" name="TextBox 6">
            <a:extLst>
              <a:ext uri="{FF2B5EF4-FFF2-40B4-BE49-F238E27FC236}">
                <a16:creationId xmlns:a16="http://schemas.microsoft.com/office/drawing/2014/main" id="{69B0D799-FC23-42B8-AE73-0DB997548D0F}"/>
              </a:ext>
            </a:extLst>
          </p:cNvPr>
          <p:cNvSpPr txBox="1"/>
          <p:nvPr/>
        </p:nvSpPr>
        <p:spPr>
          <a:xfrm>
            <a:off x="1052944" y="2119746"/>
            <a:ext cx="9559637" cy="1200329"/>
          </a:xfrm>
          <a:prstGeom prst="rect">
            <a:avLst/>
          </a:prstGeom>
          <a:noFill/>
        </p:spPr>
        <p:txBody>
          <a:bodyPr wrap="square" rtlCol="0">
            <a:spAutoFit/>
          </a:bodyPr>
          <a:lstStyle/>
          <a:p>
            <a:r>
              <a:rPr lang="vi-VN" sz="2400" dirty="0"/>
              <a:t>                                                         Đồ Án 1</a:t>
            </a:r>
          </a:p>
          <a:p>
            <a:endParaRPr lang="vi-VN" sz="2400" dirty="0"/>
          </a:p>
          <a:p>
            <a:r>
              <a:rPr lang="vi-VN" sz="2400" dirty="0"/>
              <a:t>                Đề Tài : Xây Dựng Chương Trình Quản Lý Cửa Hàng Giày </a:t>
            </a:r>
            <a:endParaRPr lang="en-US" sz="2400"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50854" y="880198"/>
            <a:ext cx="10213200" cy="1112836"/>
          </a:xfrm>
        </p:spPr>
        <p:txBody>
          <a:bodyPr/>
          <a:lstStyle/>
          <a:p>
            <a:r>
              <a:rPr lang="vi-VN" dirty="0">
                <a:latin typeface="Bahnschrift" panose="020B0502040204020203" pitchFamily="34" charset="0"/>
              </a:rPr>
              <a:t>Nội Dung Thực Hiện :</a:t>
            </a:r>
            <a:endParaRPr lang="en-US" dirty="0">
              <a:latin typeface="Bahnschrift" panose="020B0502040204020203" pitchFamily="34" charset="0"/>
            </a:endParaRPr>
          </a:p>
        </p:txBody>
      </p:sp>
      <p:sp>
        <p:nvSpPr>
          <p:cNvPr id="38" name="Date Placeholder 47">
            <a:extLst>
              <a:ext uri="{FF2B5EF4-FFF2-40B4-BE49-F238E27FC236}">
                <a16:creationId xmlns:a16="http://schemas.microsoft.com/office/drawing/2014/main" id="{61661636-052E-4019-A784-3A65FB52016C}"/>
              </a:ext>
            </a:extLst>
          </p:cNvPr>
          <p:cNvSpPr>
            <a:spLocks noGrp="1"/>
          </p:cNvSpPr>
          <p:nvPr>
            <p:ph type="dt" sz="half" idx="10"/>
          </p:nvPr>
        </p:nvSpPr>
        <p:spPr>
          <a:xfrm>
            <a:off x="450000" y="6357168"/>
            <a:ext cx="1760150" cy="461665"/>
          </a:xfrm>
        </p:spPr>
        <p:txBody>
          <a:bodyPr/>
          <a:lstStyle/>
          <a:p>
            <a:r>
              <a:rPr lang="en-US" dirty="0"/>
              <a:t>20XX</a:t>
            </a:r>
          </a:p>
        </p:txBody>
      </p:sp>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sp>
        <p:nvSpPr>
          <p:cNvPr id="21" name="TextBox 20">
            <a:extLst>
              <a:ext uri="{FF2B5EF4-FFF2-40B4-BE49-F238E27FC236}">
                <a16:creationId xmlns:a16="http://schemas.microsoft.com/office/drawing/2014/main" id="{457F10ED-E8A5-4B98-B068-84BDBCCD67B8}"/>
              </a:ext>
            </a:extLst>
          </p:cNvPr>
          <p:cNvSpPr txBox="1"/>
          <p:nvPr/>
        </p:nvSpPr>
        <p:spPr>
          <a:xfrm>
            <a:off x="1039091" y="2396837"/>
            <a:ext cx="2770909" cy="369332"/>
          </a:xfrm>
          <a:prstGeom prst="rect">
            <a:avLst/>
          </a:prstGeom>
          <a:noFill/>
        </p:spPr>
        <p:txBody>
          <a:bodyPr wrap="square" rtlCol="0">
            <a:spAutoFit/>
          </a:bodyPr>
          <a:lstStyle/>
          <a:p>
            <a:r>
              <a:rPr lang="vi-VN" dirty="0"/>
              <a:t>1 -  Mở Đầu</a:t>
            </a:r>
            <a:endParaRPr lang="en-US" dirty="0"/>
          </a:p>
        </p:txBody>
      </p:sp>
      <p:sp>
        <p:nvSpPr>
          <p:cNvPr id="22" name="TextBox 21">
            <a:extLst>
              <a:ext uri="{FF2B5EF4-FFF2-40B4-BE49-F238E27FC236}">
                <a16:creationId xmlns:a16="http://schemas.microsoft.com/office/drawing/2014/main" id="{D5CDAF99-6653-451E-9D81-486DB7DB9BEE}"/>
              </a:ext>
            </a:extLst>
          </p:cNvPr>
          <p:cNvSpPr txBox="1"/>
          <p:nvPr/>
        </p:nvSpPr>
        <p:spPr>
          <a:xfrm>
            <a:off x="1052944" y="3006436"/>
            <a:ext cx="3796146" cy="369332"/>
          </a:xfrm>
          <a:prstGeom prst="rect">
            <a:avLst/>
          </a:prstGeom>
          <a:noFill/>
        </p:spPr>
        <p:txBody>
          <a:bodyPr wrap="square" rtlCol="0">
            <a:spAutoFit/>
          </a:bodyPr>
          <a:lstStyle/>
          <a:p>
            <a:r>
              <a:rPr lang="vi-VN" dirty="0"/>
              <a:t>2 – Phân Tích Và Thiết Kế Hệ Thống</a:t>
            </a:r>
            <a:endParaRPr lang="en-US" dirty="0"/>
          </a:p>
        </p:txBody>
      </p:sp>
      <p:sp>
        <p:nvSpPr>
          <p:cNvPr id="23" name="TextBox 22">
            <a:extLst>
              <a:ext uri="{FF2B5EF4-FFF2-40B4-BE49-F238E27FC236}">
                <a16:creationId xmlns:a16="http://schemas.microsoft.com/office/drawing/2014/main" id="{740B72B0-0AB8-40E7-B40C-5EDED3ED1D36}"/>
              </a:ext>
            </a:extLst>
          </p:cNvPr>
          <p:cNvSpPr txBox="1"/>
          <p:nvPr/>
        </p:nvSpPr>
        <p:spPr>
          <a:xfrm>
            <a:off x="1052946" y="3643746"/>
            <a:ext cx="4627418" cy="369332"/>
          </a:xfrm>
          <a:prstGeom prst="rect">
            <a:avLst/>
          </a:prstGeom>
          <a:noFill/>
        </p:spPr>
        <p:txBody>
          <a:bodyPr wrap="square" rtlCol="0">
            <a:spAutoFit/>
          </a:bodyPr>
          <a:lstStyle/>
          <a:p>
            <a:r>
              <a:rPr lang="vi-VN" dirty="0"/>
              <a:t>3 – Kết Luận Và Phương Hướng Phát Triển</a:t>
            </a:r>
            <a:endParaRPr lang="en-US" dirty="0"/>
          </a:p>
        </p:txBody>
      </p:sp>
      <p:sp>
        <p:nvSpPr>
          <p:cNvPr id="24" name="TextBox 23">
            <a:extLst>
              <a:ext uri="{FF2B5EF4-FFF2-40B4-BE49-F238E27FC236}">
                <a16:creationId xmlns:a16="http://schemas.microsoft.com/office/drawing/2014/main" id="{F44287F7-74B4-483E-B37D-FBA3DBF0CBC3}"/>
              </a:ext>
            </a:extLst>
          </p:cNvPr>
          <p:cNvSpPr txBox="1"/>
          <p:nvPr/>
        </p:nvSpPr>
        <p:spPr>
          <a:xfrm>
            <a:off x="1080655" y="4281055"/>
            <a:ext cx="4447309" cy="369332"/>
          </a:xfrm>
          <a:prstGeom prst="rect">
            <a:avLst/>
          </a:prstGeom>
          <a:noFill/>
        </p:spPr>
        <p:txBody>
          <a:bodyPr wrap="square" rtlCol="0">
            <a:spAutoFit/>
          </a:bodyPr>
          <a:lstStyle/>
          <a:p>
            <a:r>
              <a:rPr lang="vi-VN" dirty="0"/>
              <a:t>4 – Demo Chương Trình</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
        <p:nvSpPr>
          <p:cNvPr id="6" name="TextBox 5">
            <a:extLst>
              <a:ext uri="{FF2B5EF4-FFF2-40B4-BE49-F238E27FC236}">
                <a16:creationId xmlns:a16="http://schemas.microsoft.com/office/drawing/2014/main" id="{0D599633-4299-4C5A-B793-F1E9971207C6}"/>
              </a:ext>
            </a:extLst>
          </p:cNvPr>
          <p:cNvSpPr txBox="1"/>
          <p:nvPr/>
        </p:nvSpPr>
        <p:spPr>
          <a:xfrm>
            <a:off x="0" y="0"/>
            <a:ext cx="5486400" cy="461665"/>
          </a:xfrm>
          <a:prstGeom prst="rect">
            <a:avLst/>
          </a:prstGeom>
          <a:noFill/>
        </p:spPr>
        <p:txBody>
          <a:bodyPr wrap="square" rtlCol="0">
            <a:spAutoFit/>
          </a:bodyPr>
          <a:lstStyle/>
          <a:p>
            <a:r>
              <a:rPr lang="vi-VN" sz="2400" dirty="0">
                <a:latin typeface="Bahnschrift SemiBold" panose="020B0502040204020203" pitchFamily="34" charset="0"/>
              </a:rPr>
              <a:t>Mở  Đầu : </a:t>
            </a:r>
            <a:endParaRPr lang="en-US" sz="2400" dirty="0">
              <a:latin typeface="Bahnschrift SemiBold" panose="020B0502040204020203" pitchFamily="34" charset="0"/>
            </a:endParaRPr>
          </a:p>
        </p:txBody>
      </p:sp>
      <p:sp>
        <p:nvSpPr>
          <p:cNvPr id="10" name="TextBox 9">
            <a:extLst>
              <a:ext uri="{FF2B5EF4-FFF2-40B4-BE49-F238E27FC236}">
                <a16:creationId xmlns:a16="http://schemas.microsoft.com/office/drawing/2014/main" id="{8B015759-B45F-4BC2-945C-3727ADC882EB}"/>
              </a:ext>
            </a:extLst>
          </p:cNvPr>
          <p:cNvSpPr txBox="1"/>
          <p:nvPr/>
        </p:nvSpPr>
        <p:spPr>
          <a:xfrm>
            <a:off x="0" y="512618"/>
            <a:ext cx="12025745" cy="2031325"/>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Bahnschrift SemiBold SemiConden" panose="020B0502040204020203" pitchFamily="34" charset="0"/>
              </a:rPr>
              <a:t>Lý Do Chọn Đề Tài :</a:t>
            </a:r>
          </a:p>
          <a:p>
            <a:pPr marL="285750" indent="-285750">
              <a:buFont typeface="Arial" panose="020B0604020202020204" pitchFamily="34" charset="0"/>
              <a:buChar char="•"/>
            </a:pPr>
            <a:endParaRPr lang="vi-VN" dirty="0">
              <a:latin typeface="Bahnschrift SemiBold SemiConden" panose="020B0502040204020203" pitchFamily="34" charset="0"/>
            </a:endParaRPr>
          </a:p>
          <a:p>
            <a:r>
              <a:rPr lang="vi-VN" dirty="0"/>
              <a:t>Trong những chủ đề em được tham khảo, em thấy đề tài Quản Lý Cửa Hàng rất thiết thực với đời sống hiện nay. Thực tế là việc Quản Lý Cửa Hàng Giày vẫn còn thực hiện thủ công, lưu trữ trên sổ sách.  Để phần nào giúp bản thân mình cũng như người sử dụng có thể quản lý đơn giản, chính xác và hiệu quả. Vì vậy em đã chọn phần mềm</a:t>
            </a:r>
          </a:p>
          <a:p>
            <a:r>
              <a:rPr lang="vi-VN" dirty="0"/>
              <a:t>Cũng một phần là do em thích Giày.</a:t>
            </a:r>
            <a:endParaRPr lang="en-US" dirty="0"/>
          </a:p>
          <a:p>
            <a:r>
              <a:rPr lang="vi-VN" dirty="0">
                <a:latin typeface="Bahnschrift SemiBold SemiConden" panose="020B0502040204020203" pitchFamily="34" charset="0"/>
              </a:rPr>
              <a:t> </a:t>
            </a:r>
          </a:p>
        </p:txBody>
      </p:sp>
      <p:sp>
        <p:nvSpPr>
          <p:cNvPr id="11" name="TextBox 10">
            <a:extLst>
              <a:ext uri="{FF2B5EF4-FFF2-40B4-BE49-F238E27FC236}">
                <a16:creationId xmlns:a16="http://schemas.microsoft.com/office/drawing/2014/main" id="{536BA3AA-5362-4E58-937F-6FD6B2C3FE25}"/>
              </a:ext>
            </a:extLst>
          </p:cNvPr>
          <p:cNvSpPr txBox="1"/>
          <p:nvPr/>
        </p:nvSpPr>
        <p:spPr>
          <a:xfrm>
            <a:off x="0" y="2209433"/>
            <a:ext cx="11598442" cy="1754326"/>
          </a:xfrm>
          <a:prstGeom prst="rect">
            <a:avLst/>
          </a:prstGeom>
          <a:noFill/>
        </p:spPr>
        <p:txBody>
          <a:bodyPr wrap="square" rtlCol="0">
            <a:spAutoFit/>
          </a:bodyPr>
          <a:lstStyle/>
          <a:p>
            <a:pPr marL="285750" indent="-285750">
              <a:buFont typeface="Arial" panose="020B0604020202020204" pitchFamily="34" charset="0"/>
              <a:buChar char="•"/>
            </a:pPr>
            <a:r>
              <a:rPr lang="vi-VN" b="1" dirty="0">
                <a:latin typeface="Bahnschrift SemiBold SemiConden" panose="020B0502040204020203" pitchFamily="34" charset="0"/>
              </a:rPr>
              <a:t>Phát Biểu Bài Toán :</a:t>
            </a:r>
          </a:p>
          <a:p>
            <a:pPr marL="285750" indent="-285750">
              <a:buFont typeface="Arial" panose="020B0604020202020204" pitchFamily="34" charset="0"/>
              <a:buChar char="•"/>
            </a:pPr>
            <a:endParaRPr lang="vi-VN" b="1" dirty="0">
              <a:latin typeface="Bahnschrift SemiBold SemiConden" panose="020B0502040204020203" pitchFamily="34" charset="0"/>
            </a:endParaRPr>
          </a:p>
          <a:p>
            <a:r>
              <a:rPr lang="vi-VN" dirty="0"/>
              <a:t>Hệ thống Quản Lý Cửa Hàng Giày giúp người dùng có thể nhanh chóng tìm được Giày để khách hàng lựa chọn. Người quản lý có thể dễ dàng cập nhập mẫu giày mới khi có sự thay đổi. Việc thanh toán cũng được thực  hiện một cách nhanh chóng, chính xác hơn. Không những thế có còn giúp tính toán được doanh thu cho người quản lý.</a:t>
            </a:r>
            <a:endParaRPr lang="en-US" dirty="0"/>
          </a:p>
        </p:txBody>
      </p:sp>
      <p:sp>
        <p:nvSpPr>
          <p:cNvPr id="13" name="TextBox 12">
            <a:extLst>
              <a:ext uri="{FF2B5EF4-FFF2-40B4-BE49-F238E27FC236}">
                <a16:creationId xmlns:a16="http://schemas.microsoft.com/office/drawing/2014/main" id="{E411C3F5-C98F-4979-B0FB-8336D2AF1CE3}"/>
              </a:ext>
            </a:extLst>
          </p:cNvPr>
          <p:cNvSpPr txBox="1"/>
          <p:nvPr/>
        </p:nvSpPr>
        <p:spPr>
          <a:xfrm>
            <a:off x="0" y="3893128"/>
            <a:ext cx="10875818" cy="2031325"/>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Bahnschrift SemiBold SemiConden" panose="020B0502040204020203" pitchFamily="34" charset="0"/>
              </a:rPr>
              <a:t>Phương Pháp Và Xây Dựng Nghiên Cứu :</a:t>
            </a:r>
          </a:p>
          <a:p>
            <a:pPr marL="285750" indent="-285750">
              <a:buFont typeface="Arial" panose="020B0604020202020204" pitchFamily="34" charset="0"/>
              <a:buChar char="•"/>
            </a:pPr>
            <a:endParaRPr lang="vi-VN" dirty="0">
              <a:latin typeface="Bahnschrift SemiBold SemiConden" panose="020B0502040204020203" pitchFamily="34" charset="0"/>
            </a:endParaRPr>
          </a:p>
          <a:p>
            <a:r>
              <a:rPr lang="vi-VN" dirty="0"/>
              <a:t>     </a:t>
            </a:r>
            <a:r>
              <a:rPr lang="vi-VN" dirty="0">
                <a:cs typeface="Arial" panose="020B0604020202020204" pitchFamily="34" charset="0"/>
              </a:rPr>
              <a:t>  -   Quan sát và suy luận nghiêm cứu trong các cửa hàng bán xe.</a:t>
            </a:r>
          </a:p>
          <a:p>
            <a:r>
              <a:rPr lang="vi-VN" dirty="0">
                <a:cs typeface="Arial" panose="020B0604020202020204" pitchFamily="34" charset="0"/>
              </a:rPr>
              <a:t>       -   Khảo sát và thu nhập các thông tin từ các tài liệu và cơ sở dữ liệu có liên quan</a:t>
            </a:r>
          </a:p>
          <a:p>
            <a:r>
              <a:rPr lang="vi-VN" dirty="0">
                <a:cs typeface="Arial" panose="020B0604020202020204" pitchFamily="34" charset="0"/>
              </a:rPr>
              <a:t>       -   Tiếp cận một số phần mềm Quản Lý có liên quan.</a:t>
            </a:r>
          </a:p>
          <a:p>
            <a:endParaRPr lang="vi-VN" dirty="0">
              <a:latin typeface="Bahnschrift SemiBold SemiConden" panose="020B0502040204020203" pitchFamily="34" charset="0"/>
            </a:endParaRPr>
          </a:p>
          <a:p>
            <a:endParaRPr lang="en-US" dirty="0"/>
          </a:p>
        </p:txBody>
      </p:sp>
      <p:sp>
        <p:nvSpPr>
          <p:cNvPr id="14" name="TextBox 13">
            <a:extLst>
              <a:ext uri="{FF2B5EF4-FFF2-40B4-BE49-F238E27FC236}">
                <a16:creationId xmlns:a16="http://schemas.microsoft.com/office/drawing/2014/main" id="{F4392DF8-722D-4A0C-9254-FE3121DFF203}"/>
              </a:ext>
            </a:extLst>
          </p:cNvPr>
          <p:cNvSpPr txBox="1"/>
          <p:nvPr/>
        </p:nvSpPr>
        <p:spPr>
          <a:xfrm>
            <a:off x="0" y="5417127"/>
            <a:ext cx="10945091" cy="1477328"/>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Bahnschrift SemiBold SemiConden" panose="020B0502040204020203" pitchFamily="34" charset="0"/>
              </a:rPr>
              <a:t>Kết Quả Dự Kiến Của Đồ Án :</a:t>
            </a:r>
          </a:p>
          <a:p>
            <a:pPr marL="285750" indent="-285750">
              <a:buFont typeface="Arial" panose="020B0604020202020204" pitchFamily="34" charset="0"/>
              <a:buChar char="•"/>
            </a:pPr>
            <a:endParaRPr lang="vi-VN" dirty="0">
              <a:latin typeface="Bahnschrift SemiBold SemiConden" panose="020B0502040204020203" pitchFamily="34" charset="0"/>
            </a:endParaRPr>
          </a:p>
          <a:p>
            <a:r>
              <a:rPr lang="vi-VN" dirty="0"/>
              <a:t>       -   Một phần mềm hoàn chỉnh với đầy đủ chức năng như dự kiến </a:t>
            </a:r>
          </a:p>
          <a:p>
            <a:r>
              <a:rPr lang="vi-VN" dirty="0"/>
              <a:t>       -  Giải quyết được những vấn đề cơ bản trong việc quản lý Giày</a:t>
            </a:r>
          </a:p>
          <a:p>
            <a:r>
              <a:rPr lang="vi-VN" dirty="0"/>
              <a:t>       -   Lưu trữ và quản lý được những thông tin liên quan tới Giày và khách hàng .</a:t>
            </a: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0" y="0"/>
            <a:ext cx="10213200" cy="794181"/>
          </a:xfrm>
        </p:spPr>
        <p:txBody>
          <a:bodyPr/>
          <a:lstStyle/>
          <a:p>
            <a:r>
              <a:rPr lang="vi-VN" dirty="0">
                <a:latin typeface="Bahnschrift SemiBold SemiConden" panose="020B0502040204020203" pitchFamily="34" charset="0"/>
              </a:rPr>
              <a:t>Phân Tích Và Thiết Kế Hệ Thống</a:t>
            </a:r>
            <a:endParaRPr lang="en-US" dirty="0">
              <a:latin typeface="Bahnschrift SemiBold SemiConden" panose="020B0502040204020203" pitchFamily="34" charset="0"/>
            </a:endParaRPr>
          </a:p>
        </p:txBody>
      </p:sp>
      <p:sp>
        <p:nvSpPr>
          <p:cNvPr id="11" name="TextBox 10">
            <a:extLst>
              <a:ext uri="{FF2B5EF4-FFF2-40B4-BE49-F238E27FC236}">
                <a16:creationId xmlns:a16="http://schemas.microsoft.com/office/drawing/2014/main" id="{586C30FA-DB4A-46DB-8D0F-704F12C17A23}"/>
              </a:ext>
            </a:extLst>
          </p:cNvPr>
          <p:cNvSpPr txBox="1"/>
          <p:nvPr/>
        </p:nvSpPr>
        <p:spPr>
          <a:xfrm>
            <a:off x="13854" y="1011382"/>
            <a:ext cx="8456377" cy="2862322"/>
          </a:xfrm>
          <a:prstGeom prst="rect">
            <a:avLst/>
          </a:prstGeom>
          <a:noFill/>
        </p:spPr>
        <p:txBody>
          <a:bodyPr wrap="square" rtlCol="0">
            <a:spAutoFit/>
          </a:bodyPr>
          <a:lstStyle/>
          <a:p>
            <a:r>
              <a:rPr lang="vi-VN" dirty="0"/>
              <a:t>1-  </a:t>
            </a:r>
            <a:r>
              <a:rPr lang="vi-VN" b="1" dirty="0"/>
              <a:t>Các Yêu Cầu Chức Năng </a:t>
            </a:r>
            <a:r>
              <a:rPr lang="vi-VN" dirty="0"/>
              <a:t>:</a:t>
            </a:r>
          </a:p>
          <a:p>
            <a:endParaRPr lang="vi-VN" dirty="0"/>
          </a:p>
          <a:p>
            <a:pPr marL="285750" indent="-285750">
              <a:buFont typeface="Arial" panose="020B0604020202020204" pitchFamily="34" charset="0"/>
              <a:buChar char="•"/>
            </a:pPr>
            <a:r>
              <a:rPr lang="vi-VN" dirty="0"/>
              <a:t>Thông Tin Giày Gồm : Màu sắc, Tên giày, Loại giày, Hãng giày, Giá …</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Thông Tin Hóa Đơn Gồm : Mã hóa đơn, Tên hóa đơn, Phương thức dịch vụ, Số tiền, Thời gian.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Thông Tin Khách Hàng Gồm : Mã khách hàng, Tên khách hàng, Số điện thoại, địa chỉ, trạng thái …</a:t>
            </a:r>
          </a:p>
          <a:p>
            <a:pPr marL="285750" indent="-285750">
              <a:buFont typeface="Arial" panose="020B0604020202020204" pitchFamily="34" charset="0"/>
              <a:buChar char="•"/>
            </a:pPr>
            <a:endParaRPr lang="vi-VN" dirty="0"/>
          </a:p>
        </p:txBody>
      </p:sp>
      <p:sp>
        <p:nvSpPr>
          <p:cNvPr id="19" name="TextBox 18">
            <a:extLst>
              <a:ext uri="{FF2B5EF4-FFF2-40B4-BE49-F238E27FC236}">
                <a16:creationId xmlns:a16="http://schemas.microsoft.com/office/drawing/2014/main" id="{7C7CF3EE-264C-4C33-ABB5-D94B78985A3C}"/>
              </a:ext>
            </a:extLst>
          </p:cNvPr>
          <p:cNvSpPr txBox="1"/>
          <p:nvPr/>
        </p:nvSpPr>
        <p:spPr>
          <a:xfrm>
            <a:off x="0" y="3740727"/>
            <a:ext cx="3574473" cy="2585323"/>
          </a:xfrm>
          <a:prstGeom prst="rect">
            <a:avLst/>
          </a:prstGeom>
          <a:noFill/>
        </p:spPr>
        <p:txBody>
          <a:bodyPr wrap="square" rtlCol="0">
            <a:spAutoFit/>
          </a:bodyPr>
          <a:lstStyle/>
          <a:p>
            <a:r>
              <a:rPr lang="vi-VN" b="1" dirty="0"/>
              <a:t>     Quản Lý Thông Tin Giày</a:t>
            </a:r>
          </a:p>
          <a:p>
            <a:endParaRPr lang="vi-VN" dirty="0"/>
          </a:p>
          <a:p>
            <a:pPr marL="285750" indent="-285750">
              <a:buFont typeface="Arial" panose="020B0604020202020204" pitchFamily="34" charset="0"/>
              <a:buChar char="•"/>
            </a:pPr>
            <a:r>
              <a:rPr lang="vi-VN" dirty="0"/>
              <a:t>Cập Nhập Thông Tin Giày</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Hiện Thị Thông Tin Giày</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Sửa Thông Tin Giày</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Xóa Thông Tin Giày</a:t>
            </a:r>
          </a:p>
        </p:txBody>
      </p:sp>
      <p:sp>
        <p:nvSpPr>
          <p:cNvPr id="20" name="TextBox 19">
            <a:extLst>
              <a:ext uri="{FF2B5EF4-FFF2-40B4-BE49-F238E27FC236}">
                <a16:creationId xmlns:a16="http://schemas.microsoft.com/office/drawing/2014/main" id="{1FD85B29-D397-4339-A6FF-DBB7FDA829EC}"/>
              </a:ext>
            </a:extLst>
          </p:cNvPr>
          <p:cNvSpPr txBox="1"/>
          <p:nvPr/>
        </p:nvSpPr>
        <p:spPr>
          <a:xfrm>
            <a:off x="3685309" y="3718679"/>
            <a:ext cx="3851564" cy="3139321"/>
          </a:xfrm>
          <a:prstGeom prst="rect">
            <a:avLst/>
          </a:prstGeom>
          <a:noFill/>
        </p:spPr>
        <p:txBody>
          <a:bodyPr wrap="square" rtlCol="0">
            <a:spAutoFit/>
          </a:bodyPr>
          <a:lstStyle/>
          <a:p>
            <a:r>
              <a:rPr lang="vi-VN" dirty="0"/>
              <a:t>            </a:t>
            </a:r>
            <a:r>
              <a:rPr lang="vi-VN" b="1" dirty="0"/>
              <a:t>Quản Lý Hóa Đơn</a:t>
            </a:r>
          </a:p>
          <a:p>
            <a:endParaRPr lang="vi-VN" b="1" dirty="0"/>
          </a:p>
          <a:p>
            <a:pPr marL="285750" indent="-285750">
              <a:buFont typeface="Arial" panose="020B0604020202020204" pitchFamily="34" charset="0"/>
              <a:buChar char="•"/>
            </a:pPr>
            <a:r>
              <a:rPr lang="vi-VN" dirty="0"/>
              <a:t>Nhập Thông Tin Hóa Đơn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Thêm Thông Tin Hóa Đơn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Cập Nhập Thông Tin Hóa Đơn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Xóa Thông Tin Hóa Đơn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Hiển Thị Thông Tin Hóa Đơn</a:t>
            </a:r>
          </a:p>
        </p:txBody>
      </p:sp>
      <p:sp>
        <p:nvSpPr>
          <p:cNvPr id="22" name="TextBox 21">
            <a:extLst>
              <a:ext uri="{FF2B5EF4-FFF2-40B4-BE49-F238E27FC236}">
                <a16:creationId xmlns:a16="http://schemas.microsoft.com/office/drawing/2014/main" id="{F54F6E44-A95F-43CA-9F57-D085395B59B1}"/>
              </a:ext>
            </a:extLst>
          </p:cNvPr>
          <p:cNvSpPr txBox="1"/>
          <p:nvPr/>
        </p:nvSpPr>
        <p:spPr>
          <a:xfrm>
            <a:off x="8063345" y="3746296"/>
            <a:ext cx="4128655" cy="2862322"/>
          </a:xfrm>
          <a:prstGeom prst="rect">
            <a:avLst/>
          </a:prstGeom>
          <a:noFill/>
        </p:spPr>
        <p:txBody>
          <a:bodyPr wrap="square" rtlCol="0">
            <a:spAutoFit/>
          </a:bodyPr>
          <a:lstStyle/>
          <a:p>
            <a:r>
              <a:rPr lang="vi-VN" b="1" dirty="0"/>
              <a:t>    Quản Lý Khách Hàng</a:t>
            </a:r>
          </a:p>
          <a:p>
            <a:endParaRPr lang="vi-VN" b="1" dirty="0"/>
          </a:p>
          <a:p>
            <a:pPr marL="285750" indent="-285750">
              <a:buFont typeface="Arial" panose="020B0604020202020204" pitchFamily="34" charset="0"/>
              <a:buChar char="•"/>
            </a:pPr>
            <a:r>
              <a:rPr lang="vi-VN" dirty="0"/>
              <a:t>Nhập Thông Tin Khác Hàng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Thêm Thông Tin Khách Hàng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Cập Nhập Thông Tin Khách Hàng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Xóa Thông Tin Khách Hàng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13A3-9EBD-4029-B1E5-2DF7D9DE4247}"/>
              </a:ext>
            </a:extLst>
          </p:cNvPr>
          <p:cNvSpPr>
            <a:spLocks noGrp="1"/>
          </p:cNvSpPr>
          <p:nvPr>
            <p:ph type="title"/>
          </p:nvPr>
        </p:nvSpPr>
        <p:spPr>
          <a:xfrm>
            <a:off x="0" y="0"/>
            <a:ext cx="7101654" cy="1225693"/>
          </a:xfrm>
        </p:spPr>
        <p:txBody>
          <a:bodyPr>
            <a:normAutofit/>
          </a:bodyPr>
          <a:lstStyle/>
          <a:p>
            <a:r>
              <a:rPr lang="vi-VN" dirty="0">
                <a:latin typeface="Bahnschrift SemiBold SemiConden" panose="020B0502040204020203" pitchFamily="34" charset="0"/>
              </a:rPr>
              <a:t>Phân Tích Và Thiết Kế Hệ Thống</a:t>
            </a:r>
            <a:br>
              <a:rPr lang="en-US" dirty="0"/>
            </a:br>
            <a:endParaRPr lang="en-US" dirty="0"/>
          </a:p>
        </p:txBody>
      </p:sp>
      <p:sp>
        <p:nvSpPr>
          <p:cNvPr id="7" name="TextBox 6">
            <a:extLst>
              <a:ext uri="{FF2B5EF4-FFF2-40B4-BE49-F238E27FC236}">
                <a16:creationId xmlns:a16="http://schemas.microsoft.com/office/drawing/2014/main" id="{257C6455-DA87-4BD5-8A68-CD144126CA1C}"/>
              </a:ext>
            </a:extLst>
          </p:cNvPr>
          <p:cNvSpPr txBox="1"/>
          <p:nvPr/>
        </p:nvSpPr>
        <p:spPr>
          <a:xfrm>
            <a:off x="346364" y="1524000"/>
            <a:ext cx="4849091" cy="369332"/>
          </a:xfrm>
          <a:prstGeom prst="rect">
            <a:avLst/>
          </a:prstGeom>
          <a:noFill/>
        </p:spPr>
        <p:txBody>
          <a:bodyPr wrap="square" rtlCol="0">
            <a:spAutoFit/>
          </a:bodyPr>
          <a:lstStyle/>
          <a:p>
            <a:r>
              <a:rPr lang="vi-VN" dirty="0"/>
              <a:t>2-  </a:t>
            </a:r>
            <a:r>
              <a:rPr lang="vi-VN" b="1" dirty="0"/>
              <a:t>Các Yêu Cầu Phi CHức Năng </a:t>
            </a:r>
            <a:r>
              <a:rPr lang="vi-VN" dirty="0"/>
              <a:t>:</a:t>
            </a:r>
            <a:endParaRPr lang="en-US" dirty="0"/>
          </a:p>
        </p:txBody>
      </p:sp>
      <p:sp>
        <p:nvSpPr>
          <p:cNvPr id="8" name="TextBox 7">
            <a:extLst>
              <a:ext uri="{FF2B5EF4-FFF2-40B4-BE49-F238E27FC236}">
                <a16:creationId xmlns:a16="http://schemas.microsoft.com/office/drawing/2014/main" id="{20AD9F2C-D7CE-426B-A4E1-72540AEED4F7}"/>
              </a:ext>
            </a:extLst>
          </p:cNvPr>
          <p:cNvSpPr txBox="1"/>
          <p:nvPr/>
        </p:nvSpPr>
        <p:spPr>
          <a:xfrm>
            <a:off x="360947" y="2117558"/>
            <a:ext cx="10371221" cy="2031325"/>
          </a:xfrm>
          <a:prstGeom prst="rect">
            <a:avLst/>
          </a:prstGeom>
          <a:noFill/>
        </p:spPr>
        <p:txBody>
          <a:bodyPr wrap="square" rtlCol="0">
            <a:spAutoFit/>
          </a:bodyPr>
          <a:lstStyle/>
          <a:p>
            <a:pPr marL="285750" indent="-285750">
              <a:buFont typeface="Arial" panose="020B0604020202020204" pitchFamily="34" charset="0"/>
              <a:buChar char="•"/>
            </a:pPr>
            <a:r>
              <a:rPr lang="vi-VN" dirty="0"/>
              <a:t>Giao diện dễ nhìn, dễ dùng, thân thiện với người dùng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Hạn chế tối đa dữ liệu dư thừa gây tốn kém bộ nhớ</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Các thao tác thêm, sửa, xóa, được quản lý chặt chẽ, có liên kết với nhau</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Tính toán chính xác, kết quả được chả về nhanh chóng.</a:t>
            </a:r>
            <a:endParaRPr lang="en-US" dirty="0"/>
          </a:p>
        </p:txBody>
      </p:sp>
    </p:spTree>
    <p:extLst>
      <p:ext uri="{BB962C8B-B14F-4D97-AF65-F5344CB8AC3E}">
        <p14:creationId xmlns:p14="http://schemas.microsoft.com/office/powerpoint/2010/main" val="129356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DCC7D4-47BB-4D2A-A94E-14CF8594BA7B}"/>
              </a:ext>
            </a:extLst>
          </p:cNvPr>
          <p:cNvSpPr txBox="1"/>
          <p:nvPr/>
        </p:nvSpPr>
        <p:spPr>
          <a:xfrm>
            <a:off x="138546" y="193964"/>
            <a:ext cx="6608618" cy="584775"/>
          </a:xfrm>
          <a:prstGeom prst="rect">
            <a:avLst/>
          </a:prstGeom>
          <a:noFill/>
        </p:spPr>
        <p:txBody>
          <a:bodyPr wrap="square" rtlCol="0">
            <a:spAutoFit/>
          </a:bodyPr>
          <a:lstStyle/>
          <a:p>
            <a:r>
              <a:rPr lang="vi-VN" sz="3200">
                <a:latin typeface="Bahnschrift SemiBold SemiConden" panose="020B0502040204020203" pitchFamily="34" charset="0"/>
              </a:rPr>
              <a:t>Kết Luận Và Phương Hướng Phát Triển</a:t>
            </a:r>
            <a:endParaRPr lang="en-US" sz="3200" dirty="0"/>
          </a:p>
        </p:txBody>
      </p:sp>
      <p:sp>
        <p:nvSpPr>
          <p:cNvPr id="8" name="TextBox 7">
            <a:extLst>
              <a:ext uri="{FF2B5EF4-FFF2-40B4-BE49-F238E27FC236}">
                <a16:creationId xmlns:a16="http://schemas.microsoft.com/office/drawing/2014/main" id="{FCBC24F4-7941-48AE-AEC2-D626C7D51C2F}"/>
              </a:ext>
            </a:extLst>
          </p:cNvPr>
          <p:cNvSpPr txBox="1"/>
          <p:nvPr/>
        </p:nvSpPr>
        <p:spPr>
          <a:xfrm>
            <a:off x="110836" y="1233055"/>
            <a:ext cx="10349345" cy="1754326"/>
          </a:xfrm>
          <a:prstGeom prst="rect">
            <a:avLst/>
          </a:prstGeom>
          <a:noFill/>
        </p:spPr>
        <p:txBody>
          <a:bodyPr wrap="square" rtlCol="0">
            <a:spAutoFit/>
          </a:bodyPr>
          <a:lstStyle/>
          <a:p>
            <a:r>
              <a:rPr lang="vi-VN" dirty="0"/>
              <a:t>1- </a:t>
            </a:r>
            <a:r>
              <a:rPr lang="vi-VN" b="1" dirty="0"/>
              <a:t>Kết Quả Đạt Được Của Đề Tài </a:t>
            </a:r>
            <a:r>
              <a:rPr lang="vi-VN" dirty="0"/>
              <a:t>:</a:t>
            </a:r>
          </a:p>
          <a:p>
            <a:endParaRPr lang="vi-VN" dirty="0"/>
          </a:p>
          <a:p>
            <a:pPr marL="285750" indent="-285750">
              <a:buFont typeface="Arial" panose="020B0604020202020204" pitchFamily="34" charset="0"/>
              <a:buChar char="•"/>
            </a:pPr>
            <a:r>
              <a:rPr lang="vi-VN" dirty="0"/>
              <a:t>Đã xây dựng được chương trình quản lý Cửa Hàng Giày với các chức năng hữu ích cho việc quản lý như quản lý thông tin Giày, các hóa đơn khách hàng, tìm kiếm thông tin, thống kê được doanh thu.</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E5A738C-8786-4A8D-9DAD-8A0882C5F915}"/>
              </a:ext>
            </a:extLst>
          </p:cNvPr>
          <p:cNvSpPr txBox="1"/>
          <p:nvPr/>
        </p:nvSpPr>
        <p:spPr>
          <a:xfrm>
            <a:off x="166255" y="2923309"/>
            <a:ext cx="10099964" cy="1477328"/>
          </a:xfrm>
          <a:prstGeom prst="rect">
            <a:avLst/>
          </a:prstGeom>
          <a:noFill/>
        </p:spPr>
        <p:txBody>
          <a:bodyPr wrap="square" rtlCol="0">
            <a:spAutoFit/>
          </a:bodyPr>
          <a:lstStyle/>
          <a:p>
            <a:r>
              <a:rPr lang="vi-VN" dirty="0"/>
              <a:t>2- </a:t>
            </a:r>
            <a:r>
              <a:rPr lang="vi-VN" b="1" dirty="0"/>
              <a:t>Hạn Chế Của Đề Tài </a:t>
            </a:r>
            <a:r>
              <a:rPr lang="vi-VN" dirty="0"/>
              <a:t>:</a:t>
            </a:r>
          </a:p>
          <a:p>
            <a:endParaRPr lang="vi-VN" dirty="0"/>
          </a:p>
          <a:p>
            <a:pPr marL="285750" indent="-285750">
              <a:buFont typeface="Arial" panose="020B0604020202020204" pitchFamily="34" charset="0"/>
              <a:buChar char="•"/>
            </a:pPr>
            <a:r>
              <a:rPr lang="vi-VN" dirty="0"/>
              <a:t>Chương trình quản lý còn chưa tối ưu</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Giao diện chưa được sống động</a:t>
            </a:r>
            <a:endParaRPr lang="en-US" dirty="0"/>
          </a:p>
        </p:txBody>
      </p:sp>
      <p:sp>
        <p:nvSpPr>
          <p:cNvPr id="10" name="TextBox 9">
            <a:extLst>
              <a:ext uri="{FF2B5EF4-FFF2-40B4-BE49-F238E27FC236}">
                <a16:creationId xmlns:a16="http://schemas.microsoft.com/office/drawing/2014/main" id="{2034BFDF-228C-4AE7-833E-D3B136047B62}"/>
              </a:ext>
            </a:extLst>
          </p:cNvPr>
          <p:cNvSpPr txBox="1"/>
          <p:nvPr/>
        </p:nvSpPr>
        <p:spPr>
          <a:xfrm>
            <a:off x="152400" y="4581480"/>
            <a:ext cx="9865895" cy="2031325"/>
          </a:xfrm>
          <a:prstGeom prst="rect">
            <a:avLst/>
          </a:prstGeom>
          <a:noFill/>
        </p:spPr>
        <p:txBody>
          <a:bodyPr wrap="square" rtlCol="0">
            <a:spAutoFit/>
          </a:bodyPr>
          <a:lstStyle/>
          <a:p>
            <a:r>
              <a:rPr lang="vi-VN" dirty="0"/>
              <a:t>3- </a:t>
            </a:r>
            <a:r>
              <a:rPr lang="vi-VN" b="1" dirty="0"/>
              <a:t>Hướng Phát Triển Của Đề Tài </a:t>
            </a:r>
            <a:r>
              <a:rPr lang="vi-VN" dirty="0"/>
              <a:t>:</a:t>
            </a:r>
          </a:p>
          <a:p>
            <a:endParaRPr lang="vi-VN" dirty="0"/>
          </a:p>
          <a:p>
            <a:pPr marL="285750" indent="-285750">
              <a:buFont typeface="Arial" panose="020B0604020202020204" pitchFamily="34" charset="0"/>
              <a:buChar char="•"/>
            </a:pPr>
            <a:r>
              <a:rPr lang="vi-VN" dirty="0"/>
              <a:t>Cần xây dựng thêm những giải pháp quản lý và tối ưu khác cho chương trình</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Mở rộng các chức năng quản lý</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Phát triển thiết kế giao diện trở nên sinh động, dẽ dàng sử dụng hơn.</a:t>
            </a:r>
            <a:endParaRPr lang="en-US" dirty="0"/>
          </a:p>
        </p:txBody>
      </p:sp>
    </p:spTree>
    <p:extLst>
      <p:ext uri="{BB962C8B-B14F-4D97-AF65-F5344CB8AC3E}">
        <p14:creationId xmlns:p14="http://schemas.microsoft.com/office/powerpoint/2010/main" val="222325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5C9A-117B-47DC-BBBA-742E921E71EB}"/>
              </a:ext>
            </a:extLst>
          </p:cNvPr>
          <p:cNvSpPr>
            <a:spLocks noGrp="1"/>
          </p:cNvSpPr>
          <p:nvPr>
            <p:ph type="title"/>
          </p:nvPr>
        </p:nvSpPr>
        <p:spPr>
          <a:xfrm>
            <a:off x="8002526" y="1482436"/>
            <a:ext cx="3856679" cy="1102886"/>
          </a:xfrm>
        </p:spPr>
        <p:txBody>
          <a:bodyPr/>
          <a:lstStyle/>
          <a:p>
            <a:r>
              <a:rPr lang="vi-VN" dirty="0">
                <a:latin typeface="Bahnschrift SemiBold" panose="020B0502040204020203" pitchFamily="34" charset="0"/>
              </a:rPr>
              <a:t>Em Xin Cảm Ơn.</a:t>
            </a:r>
            <a:br>
              <a:rPr lang="vi-VN" dirty="0"/>
            </a:br>
            <a:endParaRPr lang="en-US" dirty="0">
              <a:latin typeface="Arial Black" panose="020B0A04020102020204" pitchFamily="34" charset="0"/>
            </a:endParaRPr>
          </a:p>
        </p:txBody>
      </p:sp>
      <p:sp>
        <p:nvSpPr>
          <p:cNvPr id="3" name="Text Placeholder 2">
            <a:extLst>
              <a:ext uri="{FF2B5EF4-FFF2-40B4-BE49-F238E27FC236}">
                <a16:creationId xmlns:a16="http://schemas.microsoft.com/office/drawing/2014/main" id="{AE218611-A9DE-4D97-8CAF-D0A7799933E4}"/>
              </a:ext>
            </a:extLst>
          </p:cNvPr>
          <p:cNvSpPr>
            <a:spLocks noGrp="1"/>
          </p:cNvSpPr>
          <p:nvPr>
            <p:ph type="body" sz="quarter" idx="14"/>
          </p:nvPr>
        </p:nvSpPr>
        <p:spPr>
          <a:xfrm>
            <a:off x="8403359" y="2419350"/>
            <a:ext cx="3059113" cy="4438650"/>
          </a:xfrm>
        </p:spPr>
        <p:txBody>
          <a:bodyPr>
            <a:normAutofit/>
          </a:bodyPr>
          <a:lstStyle/>
          <a:p>
            <a:r>
              <a:rPr lang="vi-VN" sz="4000" dirty="0">
                <a:latin typeface="Bahnschrift SemiBold" panose="020B0502040204020203" pitchFamily="34" charset="0"/>
              </a:rPr>
              <a:t>Thầy Cô Và Các Bạn Đã Lắng Nghe!</a:t>
            </a:r>
            <a:endParaRPr lang="en-US" sz="4000" dirty="0">
              <a:latin typeface="Bahnschrift SemiBold" panose="020B0502040204020203" pitchFamily="34" charset="0"/>
            </a:endParaRPr>
          </a:p>
        </p:txBody>
      </p:sp>
    </p:spTree>
    <p:extLst>
      <p:ext uri="{BB962C8B-B14F-4D97-AF65-F5344CB8AC3E}">
        <p14:creationId xmlns:p14="http://schemas.microsoft.com/office/powerpoint/2010/main" val="288417260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177</TotalTime>
  <Words>761</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Avenir Next LT Pro</vt:lpstr>
      <vt:lpstr>Bahnschrift</vt:lpstr>
      <vt:lpstr>Bahnschrift SemiBold</vt:lpstr>
      <vt:lpstr>Bahnschrift SemiBold SemiConden</vt:lpstr>
      <vt:lpstr>Calibri</vt:lpstr>
      <vt:lpstr>Goudy Old Style</vt:lpstr>
      <vt:lpstr>Wingdings</vt:lpstr>
      <vt:lpstr>FrostyVTI</vt:lpstr>
      <vt:lpstr>Trường ĐH SPKT Hưng Yên</vt:lpstr>
      <vt:lpstr>Nội Dung Thực Hiện :</vt:lpstr>
      <vt:lpstr>PowerPoint Presentation</vt:lpstr>
      <vt:lpstr>Phân Tích Và Thiết Kế Hệ Thống</vt:lpstr>
      <vt:lpstr>Phân Tích Và Thiết Kế Hệ Thống </vt:lpstr>
      <vt:lpstr>PowerPoint Presentation</vt:lpstr>
      <vt:lpstr>Em Xin 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ĐH SPKT Hưng Yên</dc:title>
  <dc:creator>Công Đồng Văn</dc:creator>
  <cp:lastModifiedBy>Công Đồng Văn</cp:lastModifiedBy>
  <cp:revision>9</cp:revision>
  <dcterms:created xsi:type="dcterms:W3CDTF">2021-10-04T00:23:59Z</dcterms:created>
  <dcterms:modified xsi:type="dcterms:W3CDTF">2021-10-04T03:21:28Z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