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77" r:id="rId5"/>
    <p:sldId id="278" r:id="rId6"/>
    <p:sldId id="279" r:id="rId7"/>
    <p:sldId id="260" r:id="rId8"/>
    <p:sldId id="261" r:id="rId9"/>
    <p:sldId id="280" r:id="rId10"/>
    <p:sldId id="281" r:id="rId11"/>
    <p:sldId id="282" r:id="rId12"/>
    <p:sldId id="283" r:id="rId13"/>
    <p:sldId id="263" r:id="rId14"/>
    <p:sldId id="264" r:id="rId15"/>
    <p:sldId id="284" r:id="rId16"/>
    <p:sldId id="285" r:id="rId17"/>
    <p:sldId id="286" r:id="rId18"/>
    <p:sldId id="287" r:id="rId19"/>
    <p:sldId id="288" r:id="rId20"/>
    <p:sldId id="289" r:id="rId21"/>
    <p:sldId id="290" r:id="rId22"/>
    <p:sldId id="270" r:id="rId23"/>
  </p:sldIdLst>
  <p:sldSz cx="18288000" cy="10287000"/>
  <p:notesSz cx="6858000" cy="9144000"/>
  <p:embeddedFontLst>
    <p:embeddedFont>
      <p:font typeface="Calibri" panose="020F0502020204030204" pitchFamily="34" charset="0"/>
      <p:regular r:id="rId24"/>
      <p:bold r:id="rId25"/>
      <p:italic r:id="rId26"/>
      <p:boldItalic r:id="rId27"/>
    </p:embeddedFont>
    <p:embeddedFont>
      <p:font typeface="Clear Sans Regular" panose="020B0604020202020204" charset="0"/>
      <p:regular r:id="rId28"/>
    </p:embeddedFont>
    <p:embeddedFont>
      <p:font typeface="Clear Sans Regular Bold" panose="020B0604020202020204" charset="0"/>
      <p:regular r:id="rId29"/>
    </p:embeddedFont>
    <p:embeddedFont>
      <p:font typeface="Segoe UI Historic" panose="020B0502040204020203" pitchFamily="34" charset="0"/>
      <p:regular r:id="rId30"/>
    </p:embeddedFont>
    <p:embeddedFont>
      <p:font typeface="Tenor Sans" panose="020B0604020202020204" charset="0"/>
      <p:regular r:id="rId31"/>
    </p:embeddedFont>
    <p:embeddedFont>
      <p:font typeface="UTM Avo" panose="02040603050506020204" pitchFamily="18" charset="0"/>
      <p:regular r:id="rId32"/>
      <p:bold r:id="rId33"/>
      <p:italic r:id="rId34"/>
      <p:boldItalic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382" autoAdjust="0"/>
  </p:normalViewPr>
  <p:slideViewPr>
    <p:cSldViewPr>
      <p:cViewPr varScale="1">
        <p:scale>
          <a:sx n="58" d="100"/>
          <a:sy n="58" d="100"/>
        </p:scale>
        <p:origin x="293"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28.sv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28.sv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sv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sv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sv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0.sv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0.sv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0.sv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0.sv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0.sv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0.sv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0.sv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jpeg"/></Relationships>
</file>

<file path=ppt/slides/_rels/slide4.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8.sv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D5C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133204">
            <a:off x="-219341" y="-2516885"/>
            <a:ext cx="13676622" cy="17292281"/>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111384">
            <a:off x="13021139" y="-164289"/>
            <a:ext cx="12122938" cy="11672351"/>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491620">
            <a:off x="-213391" y="-446545"/>
            <a:ext cx="13664723" cy="3403758"/>
          </a:xfrm>
          <a:prstGeom prst="rect">
            <a:avLst/>
          </a:prstGeom>
        </p:spPr>
      </p:pic>
      <p:pic>
        <p:nvPicPr>
          <p:cNvPr id="5" name="Picture 5"/>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4836163" y="-641812"/>
            <a:ext cx="6337322" cy="4136543"/>
          </a:xfrm>
          <a:prstGeom prst="rect">
            <a:avLst/>
          </a:prstGeom>
        </p:spPr>
      </p:pic>
      <p:pic>
        <p:nvPicPr>
          <p:cNvPr id="6" name="Picture 6"/>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2292806">
            <a:off x="8762854" y="7193237"/>
            <a:ext cx="4308252" cy="3524933"/>
          </a:xfrm>
          <a:prstGeom prst="rect">
            <a:avLst/>
          </a:prstGeom>
        </p:spPr>
      </p:pic>
      <p:grpSp>
        <p:nvGrpSpPr>
          <p:cNvPr id="7" name="Group 7"/>
          <p:cNvGrpSpPr/>
          <p:nvPr/>
        </p:nvGrpSpPr>
        <p:grpSpPr>
          <a:xfrm>
            <a:off x="1319799" y="6960064"/>
            <a:ext cx="10948401" cy="2145836"/>
            <a:chOff x="0" y="4705240"/>
            <a:chExt cx="14597868" cy="2861117"/>
          </a:xfrm>
        </p:grpSpPr>
        <p:sp>
          <p:nvSpPr>
            <p:cNvPr id="8" name="TextBox 8"/>
            <p:cNvSpPr txBox="1"/>
            <p:nvPr/>
          </p:nvSpPr>
          <p:spPr>
            <a:xfrm>
              <a:off x="5892800" y="5673443"/>
              <a:ext cx="8705068" cy="1892914"/>
            </a:xfrm>
            <a:prstGeom prst="rect">
              <a:avLst/>
            </a:prstGeom>
          </p:spPr>
          <p:txBody>
            <a:bodyPr wrap="square" lIns="0" tIns="0" rIns="0" bIns="0" rtlCol="0" anchor="t">
              <a:spAutoFit/>
            </a:bodyPr>
            <a:lstStyle/>
            <a:p>
              <a:pPr>
                <a:lnSpc>
                  <a:spcPts val="11000"/>
                </a:lnSpc>
              </a:pPr>
              <a:endParaRPr lang="en-US" sz="11000" spc="-220">
                <a:solidFill>
                  <a:srgbClr val="F4F4F4"/>
                </a:solidFill>
                <a:latin typeface="Tenor Sans"/>
              </a:endParaRPr>
            </a:p>
          </p:txBody>
        </p:sp>
        <p:sp>
          <p:nvSpPr>
            <p:cNvPr id="9" name="TextBox 9"/>
            <p:cNvSpPr txBox="1"/>
            <p:nvPr/>
          </p:nvSpPr>
          <p:spPr>
            <a:xfrm>
              <a:off x="0" y="4705240"/>
              <a:ext cx="12499297" cy="710537"/>
            </a:xfrm>
            <a:prstGeom prst="rect">
              <a:avLst/>
            </a:prstGeom>
          </p:spPr>
          <p:txBody>
            <a:bodyPr lIns="0" tIns="0" rIns="0" bIns="0" rtlCol="0" anchor="t">
              <a:spAutoFit/>
            </a:bodyPr>
            <a:lstStyle/>
            <a:p>
              <a:pPr>
                <a:lnSpc>
                  <a:spcPts val="4480"/>
                </a:lnSpc>
                <a:spcBef>
                  <a:spcPct val="0"/>
                </a:spcBef>
              </a:pPr>
              <a:endParaRPr lang="en-US" sz="3200">
                <a:solidFill>
                  <a:srgbClr val="F4F4F4"/>
                </a:solidFill>
                <a:latin typeface="Clear Sans Regular"/>
              </a:endParaRPr>
            </a:p>
          </p:txBody>
        </p:sp>
      </p:grpSp>
      <p:sp>
        <p:nvSpPr>
          <p:cNvPr id="11" name="TextBox 10">
            <a:extLst>
              <a:ext uri="{FF2B5EF4-FFF2-40B4-BE49-F238E27FC236}">
                <a16:creationId xmlns:a16="http://schemas.microsoft.com/office/drawing/2014/main" id="{0E8F6848-2B2C-4F71-9128-A8D3109F16B7}"/>
              </a:ext>
            </a:extLst>
          </p:cNvPr>
          <p:cNvSpPr txBox="1"/>
          <p:nvPr/>
        </p:nvSpPr>
        <p:spPr>
          <a:xfrm>
            <a:off x="3694172" y="1267051"/>
            <a:ext cx="10161356" cy="769441"/>
          </a:xfrm>
          <a:prstGeom prst="rect">
            <a:avLst/>
          </a:prstGeom>
          <a:noFill/>
        </p:spPr>
        <p:txBody>
          <a:bodyPr wrap="square" rtlCol="0">
            <a:spAutoFit/>
          </a:bodyPr>
          <a:lstStyle/>
          <a:p>
            <a:pPr algn="ctr"/>
            <a:r>
              <a:rPr lang="en-US" sz="4400">
                <a:solidFill>
                  <a:schemeClr val="bg1"/>
                </a:solidFill>
                <a:latin typeface="UTM Avo" panose="02040603050506020204" pitchFamily="18" charset="0"/>
              </a:rPr>
              <a:t>BÁO CÁO BÀI TẬP LỚN JAVA</a:t>
            </a:r>
          </a:p>
        </p:txBody>
      </p:sp>
      <p:sp>
        <p:nvSpPr>
          <p:cNvPr id="12" name="TextBox 11">
            <a:extLst>
              <a:ext uri="{FF2B5EF4-FFF2-40B4-BE49-F238E27FC236}">
                <a16:creationId xmlns:a16="http://schemas.microsoft.com/office/drawing/2014/main" id="{32C722C5-563C-40DC-9973-6A18001CFC28}"/>
              </a:ext>
            </a:extLst>
          </p:cNvPr>
          <p:cNvSpPr txBox="1"/>
          <p:nvPr/>
        </p:nvSpPr>
        <p:spPr>
          <a:xfrm>
            <a:off x="6808919" y="2322562"/>
            <a:ext cx="2335081" cy="584775"/>
          </a:xfrm>
          <a:prstGeom prst="rect">
            <a:avLst/>
          </a:prstGeom>
          <a:noFill/>
        </p:spPr>
        <p:txBody>
          <a:bodyPr wrap="square" rtlCol="0">
            <a:spAutoFit/>
          </a:bodyPr>
          <a:lstStyle/>
          <a:p>
            <a:r>
              <a:rPr lang="en-US" sz="3200" err="1">
                <a:solidFill>
                  <a:schemeClr val="bg1"/>
                </a:solidFill>
              </a:rPr>
              <a:t>Đề</a:t>
            </a:r>
            <a:r>
              <a:rPr lang="en-US" sz="3200">
                <a:solidFill>
                  <a:schemeClr val="bg1"/>
                </a:solidFill>
              </a:rPr>
              <a:t> </a:t>
            </a:r>
            <a:r>
              <a:rPr lang="en-US" sz="3200" err="1">
                <a:solidFill>
                  <a:schemeClr val="bg1"/>
                </a:solidFill>
              </a:rPr>
              <a:t>tài</a:t>
            </a:r>
            <a:endParaRPr lang="en-US" sz="3200">
              <a:solidFill>
                <a:schemeClr val="bg1"/>
              </a:solidFill>
            </a:endParaRPr>
          </a:p>
        </p:txBody>
      </p:sp>
      <p:sp>
        <p:nvSpPr>
          <p:cNvPr id="13" name="TextBox 12">
            <a:extLst>
              <a:ext uri="{FF2B5EF4-FFF2-40B4-BE49-F238E27FC236}">
                <a16:creationId xmlns:a16="http://schemas.microsoft.com/office/drawing/2014/main" id="{B5A7E900-AA03-4725-A1A2-12417BCB7403}"/>
              </a:ext>
            </a:extLst>
          </p:cNvPr>
          <p:cNvSpPr txBox="1"/>
          <p:nvPr/>
        </p:nvSpPr>
        <p:spPr>
          <a:xfrm>
            <a:off x="531813" y="2967351"/>
            <a:ext cx="16943971" cy="1754326"/>
          </a:xfrm>
          <a:prstGeom prst="rect">
            <a:avLst/>
          </a:prstGeom>
          <a:noFill/>
        </p:spPr>
        <p:txBody>
          <a:bodyPr wrap="square" rtlCol="0">
            <a:spAutoFit/>
          </a:bodyPr>
          <a:lstStyle/>
          <a:p>
            <a:pPr algn="ctr"/>
            <a:r>
              <a:rPr lang="en-US" sz="5400" b="1">
                <a:latin typeface="Tenor Sans" panose="020B0604020202020204" charset="0"/>
              </a:rPr>
              <a:t>BARRIER  COVERAGE WITH </a:t>
            </a:r>
            <a:br>
              <a:rPr lang="en-US" sz="5400" b="1">
                <a:latin typeface="Tenor Sans" panose="020B0604020202020204" charset="0"/>
              </a:rPr>
            </a:br>
            <a:r>
              <a:rPr lang="en-US" sz="5400" b="1">
                <a:latin typeface="Tenor Sans" panose="020B0604020202020204" charset="0"/>
              </a:rPr>
              <a:t>WIRELESS  SENSORS</a:t>
            </a:r>
          </a:p>
        </p:txBody>
      </p:sp>
      <p:sp>
        <p:nvSpPr>
          <p:cNvPr id="14" name="TextBox 13">
            <a:extLst>
              <a:ext uri="{FF2B5EF4-FFF2-40B4-BE49-F238E27FC236}">
                <a16:creationId xmlns:a16="http://schemas.microsoft.com/office/drawing/2014/main" id="{A7EE757E-5837-4CCF-B509-45F80A55DFF4}"/>
              </a:ext>
            </a:extLst>
          </p:cNvPr>
          <p:cNvSpPr txBox="1"/>
          <p:nvPr/>
        </p:nvSpPr>
        <p:spPr>
          <a:xfrm>
            <a:off x="6064700" y="5602301"/>
            <a:ext cx="3237330" cy="830997"/>
          </a:xfrm>
          <a:prstGeom prst="rect">
            <a:avLst/>
          </a:prstGeom>
          <a:noFill/>
        </p:spPr>
        <p:txBody>
          <a:bodyPr wrap="square" rtlCol="0">
            <a:spAutoFit/>
          </a:bodyPr>
          <a:lstStyle/>
          <a:p>
            <a:r>
              <a:rPr lang="en-US" sz="4800" b="1"/>
              <a:t>NHÓM 4:</a:t>
            </a:r>
            <a:endParaRPr lang="en-US" sz="4800" b="1" dirty="0"/>
          </a:p>
        </p:txBody>
      </p:sp>
      <p:sp>
        <p:nvSpPr>
          <p:cNvPr id="15" name="TextBox 14">
            <a:extLst>
              <a:ext uri="{FF2B5EF4-FFF2-40B4-BE49-F238E27FC236}">
                <a16:creationId xmlns:a16="http://schemas.microsoft.com/office/drawing/2014/main" id="{47AD31F5-2E53-4259-A7CB-46E3835C01CA}"/>
              </a:ext>
            </a:extLst>
          </p:cNvPr>
          <p:cNvSpPr txBox="1"/>
          <p:nvPr/>
        </p:nvSpPr>
        <p:spPr>
          <a:xfrm>
            <a:off x="6099592" y="6484233"/>
            <a:ext cx="6788124" cy="2862322"/>
          </a:xfrm>
          <a:prstGeom prst="rect">
            <a:avLst/>
          </a:prstGeom>
          <a:noFill/>
        </p:spPr>
        <p:txBody>
          <a:bodyPr wrap="square" rtlCol="0">
            <a:spAutoFit/>
          </a:bodyPr>
          <a:lstStyle/>
          <a:p>
            <a:r>
              <a:rPr lang="en-US" sz="3600" dirty="0" err="1">
                <a:solidFill>
                  <a:schemeClr val="bg1"/>
                </a:solidFill>
                <a:latin typeface="Tenor Sans" panose="020B0604020202020204" charset="0"/>
              </a:rPr>
              <a:t>Vũ</a:t>
            </a:r>
            <a:r>
              <a:rPr lang="en-US" sz="3600" dirty="0">
                <a:solidFill>
                  <a:schemeClr val="bg1"/>
                </a:solidFill>
                <a:latin typeface="Tenor Sans" panose="020B0604020202020204" charset="0"/>
              </a:rPr>
              <a:t> </a:t>
            </a:r>
            <a:r>
              <a:rPr lang="en-US" sz="3600" dirty="0" err="1">
                <a:solidFill>
                  <a:schemeClr val="bg1"/>
                </a:solidFill>
                <a:latin typeface="Tenor Sans" panose="020B0604020202020204" charset="0"/>
              </a:rPr>
              <a:t>Thị</a:t>
            </a:r>
            <a:r>
              <a:rPr lang="en-US" sz="3600" dirty="0">
                <a:solidFill>
                  <a:schemeClr val="bg1"/>
                </a:solidFill>
                <a:latin typeface="Tenor Sans" panose="020B0604020202020204" charset="0"/>
              </a:rPr>
              <a:t> Kim Anh</a:t>
            </a:r>
          </a:p>
          <a:p>
            <a:r>
              <a:rPr lang="en-US" sz="3600" dirty="0" err="1">
                <a:solidFill>
                  <a:schemeClr val="bg1"/>
                </a:solidFill>
                <a:latin typeface="Tenor Sans" panose="020B0604020202020204" charset="0"/>
              </a:rPr>
              <a:t>Đỗ</a:t>
            </a:r>
            <a:r>
              <a:rPr lang="en-US" sz="3600" dirty="0">
                <a:solidFill>
                  <a:schemeClr val="bg1"/>
                </a:solidFill>
                <a:latin typeface="Tenor Sans" panose="020B0604020202020204" charset="0"/>
              </a:rPr>
              <a:t> </a:t>
            </a:r>
            <a:r>
              <a:rPr lang="en-US" sz="3600" dirty="0" err="1">
                <a:solidFill>
                  <a:schemeClr val="bg1"/>
                </a:solidFill>
                <a:latin typeface="Tenor Sans" panose="020B0604020202020204" charset="0"/>
              </a:rPr>
              <a:t>Tuấn</a:t>
            </a:r>
            <a:r>
              <a:rPr lang="en-US" sz="3600" dirty="0">
                <a:solidFill>
                  <a:schemeClr val="bg1"/>
                </a:solidFill>
                <a:latin typeface="Tenor Sans" panose="020B0604020202020204" charset="0"/>
              </a:rPr>
              <a:t> Anh</a:t>
            </a:r>
            <a:br>
              <a:rPr lang="en-US" sz="3600" dirty="0">
                <a:solidFill>
                  <a:schemeClr val="bg1"/>
                </a:solidFill>
                <a:latin typeface="Tenor Sans" panose="020B0604020202020204" charset="0"/>
              </a:rPr>
            </a:br>
            <a:r>
              <a:rPr lang="en-US" sz="3600" dirty="0" err="1">
                <a:solidFill>
                  <a:schemeClr val="bg1"/>
                </a:solidFill>
                <a:latin typeface="Tenor Sans" panose="020B0604020202020204" charset="0"/>
              </a:rPr>
              <a:t>Nguyễn</a:t>
            </a:r>
            <a:r>
              <a:rPr lang="en-US" sz="3600" dirty="0">
                <a:solidFill>
                  <a:schemeClr val="bg1"/>
                </a:solidFill>
                <a:latin typeface="Tenor Sans" panose="020B0604020202020204" charset="0"/>
              </a:rPr>
              <a:t> </a:t>
            </a:r>
            <a:r>
              <a:rPr lang="en-US" sz="3600" dirty="0" err="1">
                <a:solidFill>
                  <a:schemeClr val="bg1"/>
                </a:solidFill>
                <a:latin typeface="Tenor Sans" panose="020B0604020202020204" charset="0"/>
              </a:rPr>
              <a:t>Thanh</a:t>
            </a:r>
            <a:r>
              <a:rPr lang="en-US" sz="3600" dirty="0">
                <a:solidFill>
                  <a:schemeClr val="bg1"/>
                </a:solidFill>
                <a:latin typeface="Tenor Sans" panose="020B0604020202020204" charset="0"/>
              </a:rPr>
              <a:t> </a:t>
            </a:r>
            <a:r>
              <a:rPr lang="en-US" sz="3600" dirty="0" err="1">
                <a:solidFill>
                  <a:schemeClr val="bg1"/>
                </a:solidFill>
                <a:latin typeface="Tenor Sans" panose="020B0604020202020204" charset="0"/>
              </a:rPr>
              <a:t>Bình</a:t>
            </a:r>
            <a:br>
              <a:rPr lang="en-US" sz="3600" dirty="0">
                <a:solidFill>
                  <a:schemeClr val="bg1"/>
                </a:solidFill>
                <a:latin typeface="Tenor Sans" panose="020B0604020202020204" charset="0"/>
              </a:rPr>
            </a:br>
            <a:r>
              <a:rPr lang="en-US" sz="3600" dirty="0" err="1">
                <a:solidFill>
                  <a:schemeClr val="bg1"/>
                </a:solidFill>
                <a:latin typeface="Tenor Sans" panose="020B0604020202020204" charset="0"/>
              </a:rPr>
              <a:t>Nguyễn</a:t>
            </a:r>
            <a:r>
              <a:rPr lang="en-US" sz="3600" dirty="0">
                <a:solidFill>
                  <a:schemeClr val="bg1"/>
                </a:solidFill>
                <a:latin typeface="Tenor Sans" panose="020B0604020202020204" charset="0"/>
              </a:rPr>
              <a:t> </a:t>
            </a:r>
            <a:r>
              <a:rPr lang="en-US" sz="3600" dirty="0" err="1">
                <a:solidFill>
                  <a:schemeClr val="bg1"/>
                </a:solidFill>
                <a:latin typeface="Tenor Sans" panose="020B0604020202020204" charset="0"/>
              </a:rPr>
              <a:t>Văn</a:t>
            </a:r>
            <a:r>
              <a:rPr lang="en-US" sz="3600" dirty="0">
                <a:solidFill>
                  <a:schemeClr val="bg1"/>
                </a:solidFill>
                <a:latin typeface="Tenor Sans" panose="020B0604020202020204" charset="0"/>
              </a:rPr>
              <a:t> </a:t>
            </a:r>
            <a:r>
              <a:rPr lang="en-US" sz="3600" dirty="0" err="1">
                <a:solidFill>
                  <a:schemeClr val="bg1"/>
                </a:solidFill>
                <a:latin typeface="Tenor Sans" panose="020B0604020202020204" charset="0"/>
              </a:rPr>
              <a:t>Cường</a:t>
            </a:r>
            <a:br>
              <a:rPr lang="en-US" sz="3600" dirty="0">
                <a:solidFill>
                  <a:schemeClr val="bg1"/>
                </a:solidFill>
                <a:latin typeface="Tenor Sans" panose="020B0604020202020204" charset="0"/>
              </a:rPr>
            </a:br>
            <a:r>
              <a:rPr lang="en-US" sz="3600" dirty="0" err="1">
                <a:solidFill>
                  <a:schemeClr val="bg1"/>
                </a:solidFill>
                <a:latin typeface="Tenor Sans" panose="020B0604020202020204" charset="0"/>
              </a:rPr>
              <a:t>Phạm</a:t>
            </a:r>
            <a:r>
              <a:rPr lang="en-US" sz="3600" dirty="0">
                <a:solidFill>
                  <a:schemeClr val="bg1"/>
                </a:solidFill>
                <a:latin typeface="Tenor Sans" panose="020B0604020202020204" charset="0"/>
              </a:rPr>
              <a:t> </a:t>
            </a:r>
            <a:r>
              <a:rPr lang="en-US" sz="3600" dirty="0" err="1">
                <a:solidFill>
                  <a:schemeClr val="bg1"/>
                </a:solidFill>
                <a:latin typeface="Tenor Sans" panose="020B0604020202020204" charset="0"/>
              </a:rPr>
              <a:t>Thùy</a:t>
            </a:r>
            <a:r>
              <a:rPr lang="en-US" sz="3600" dirty="0">
                <a:solidFill>
                  <a:schemeClr val="bg1"/>
                </a:solidFill>
                <a:latin typeface="Tenor Sans" panose="020B0604020202020204" charset="0"/>
              </a:rPr>
              <a:t> </a:t>
            </a:r>
            <a:r>
              <a:rPr lang="en-US" sz="3600" dirty="0" err="1">
                <a:solidFill>
                  <a:schemeClr val="bg1"/>
                </a:solidFill>
                <a:latin typeface="Tenor Sans" panose="020B0604020202020204" charset="0"/>
              </a:rPr>
              <a:t>Linh</a:t>
            </a:r>
            <a:endParaRPr lang="en-US" sz="3600" dirty="0">
              <a:solidFill>
                <a:schemeClr val="bg1"/>
              </a:solidFill>
              <a:latin typeface="Tenor Sans" panose="020B0604020202020204" charset="0"/>
            </a:endParaRPr>
          </a:p>
        </p:txBody>
      </p:sp>
      <p:sp>
        <p:nvSpPr>
          <p:cNvPr id="16" name="TextBox 15">
            <a:extLst>
              <a:ext uri="{FF2B5EF4-FFF2-40B4-BE49-F238E27FC236}">
                <a16:creationId xmlns:a16="http://schemas.microsoft.com/office/drawing/2014/main" id="{4E1CCC14-A41C-4A41-AD04-89DF6E3A42C9}"/>
              </a:ext>
            </a:extLst>
          </p:cNvPr>
          <p:cNvSpPr txBox="1"/>
          <p:nvPr/>
        </p:nvSpPr>
        <p:spPr>
          <a:xfrm>
            <a:off x="4161579" y="4687745"/>
            <a:ext cx="9189360" cy="769441"/>
          </a:xfrm>
          <a:prstGeom prst="rect">
            <a:avLst/>
          </a:prstGeom>
          <a:noFill/>
        </p:spPr>
        <p:txBody>
          <a:bodyPr wrap="square" rtlCol="0">
            <a:spAutoFit/>
          </a:bodyPr>
          <a:lstStyle/>
          <a:p>
            <a:r>
              <a:rPr lang="en-US" sz="4400">
                <a:solidFill>
                  <a:schemeClr val="bg1"/>
                </a:solidFill>
              </a:rPr>
              <a:t>GV </a:t>
            </a:r>
            <a:r>
              <a:rPr lang="en-US" sz="4400" err="1">
                <a:solidFill>
                  <a:schemeClr val="bg1"/>
                </a:solidFill>
              </a:rPr>
              <a:t>hướng</a:t>
            </a:r>
            <a:r>
              <a:rPr lang="en-US" sz="4400">
                <a:solidFill>
                  <a:schemeClr val="bg1"/>
                </a:solidFill>
              </a:rPr>
              <a:t> </a:t>
            </a:r>
            <a:r>
              <a:rPr lang="en-US" sz="4400" err="1">
                <a:solidFill>
                  <a:schemeClr val="bg1"/>
                </a:solidFill>
              </a:rPr>
              <a:t>dẫn</a:t>
            </a:r>
            <a:r>
              <a:rPr lang="en-US" sz="4400">
                <a:solidFill>
                  <a:schemeClr val="bg1"/>
                </a:solidFill>
              </a:rPr>
              <a:t>: TS.Nguyễn </a:t>
            </a:r>
            <a:r>
              <a:rPr lang="en-US" sz="4400" err="1">
                <a:solidFill>
                  <a:schemeClr val="bg1"/>
                </a:solidFill>
              </a:rPr>
              <a:t>Thị</a:t>
            </a:r>
            <a:r>
              <a:rPr lang="en-US" sz="4400">
                <a:solidFill>
                  <a:schemeClr val="bg1"/>
                </a:solidFill>
              </a:rPr>
              <a:t> </a:t>
            </a:r>
            <a:r>
              <a:rPr lang="en-US" sz="4400" err="1">
                <a:solidFill>
                  <a:schemeClr val="bg1"/>
                </a:solidFill>
              </a:rPr>
              <a:t>Mỹ</a:t>
            </a:r>
            <a:r>
              <a:rPr lang="en-US" sz="4400">
                <a:solidFill>
                  <a:schemeClr val="bg1"/>
                </a:solidFill>
              </a:rPr>
              <a:t> </a:t>
            </a:r>
            <a:r>
              <a:rPr lang="en-US" sz="4400" err="1">
                <a:solidFill>
                  <a:schemeClr val="bg1"/>
                </a:solidFill>
              </a:rPr>
              <a:t>Bình</a:t>
            </a:r>
            <a:endParaRPr lang="en-US" sz="4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27965" y="-495300"/>
            <a:ext cx="8078447" cy="6389317"/>
          </a:xfrm>
          <a:prstGeom prst="rect">
            <a:avLst/>
          </a:prstGeom>
        </p:spPr>
      </p:pic>
      <p:pic>
        <p:nvPicPr>
          <p:cNvPr id="8" name="Picture 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6182508">
            <a:off x="14049415" y="6580833"/>
            <a:ext cx="3710600" cy="4033260"/>
          </a:xfrm>
          <a:prstGeom prst="rect">
            <a:avLst/>
          </a:prstGeom>
        </p:spPr>
      </p:pic>
      <p:sp>
        <p:nvSpPr>
          <p:cNvPr id="9" name="TextBox 8">
            <a:extLst>
              <a:ext uri="{FF2B5EF4-FFF2-40B4-BE49-F238E27FC236}">
                <a16:creationId xmlns:a16="http://schemas.microsoft.com/office/drawing/2014/main" id="{8EEABF2B-E5F2-465C-BCE7-B80D5C3D98DB}"/>
              </a:ext>
            </a:extLst>
          </p:cNvPr>
          <p:cNvSpPr txBox="1"/>
          <p:nvPr/>
        </p:nvSpPr>
        <p:spPr>
          <a:xfrm>
            <a:off x="533400" y="342900"/>
            <a:ext cx="7019870" cy="923330"/>
          </a:xfrm>
          <a:prstGeom prst="rect">
            <a:avLst/>
          </a:prstGeom>
          <a:noFill/>
        </p:spPr>
        <p:txBody>
          <a:bodyPr wrap="none" rtlCol="0">
            <a:spAutoFit/>
          </a:bodyPr>
          <a:lstStyle/>
          <a:p>
            <a:r>
              <a:rPr lang="en-US" sz="5400">
                <a:solidFill>
                  <a:srgbClr val="C00000"/>
                </a:solidFill>
                <a:latin typeface="UTM Avo" panose="02040603050506020204" pitchFamily="18" charset="0"/>
              </a:rPr>
              <a:t>Công việc liên quan</a:t>
            </a:r>
          </a:p>
        </p:txBody>
      </p:sp>
      <p:sp>
        <p:nvSpPr>
          <p:cNvPr id="10" name="TextBox 9">
            <a:extLst>
              <a:ext uri="{FF2B5EF4-FFF2-40B4-BE49-F238E27FC236}">
                <a16:creationId xmlns:a16="http://schemas.microsoft.com/office/drawing/2014/main" id="{D071A4BC-AC45-42B1-90D1-7CABAE2B6D9D}"/>
              </a:ext>
            </a:extLst>
          </p:cNvPr>
          <p:cNvSpPr txBox="1"/>
          <p:nvPr/>
        </p:nvSpPr>
        <p:spPr>
          <a:xfrm>
            <a:off x="1295400" y="1638300"/>
            <a:ext cx="5105400" cy="584775"/>
          </a:xfrm>
          <a:prstGeom prst="rect">
            <a:avLst/>
          </a:prstGeom>
          <a:noFill/>
        </p:spPr>
        <p:txBody>
          <a:bodyPr wrap="square" rtlCol="0">
            <a:spAutoFit/>
          </a:bodyPr>
          <a:lstStyle/>
          <a:p>
            <a:pPr marL="457200" indent="-457200" algn="just">
              <a:buFont typeface="Arial" panose="020B0604020202020204" pitchFamily="34" charset="0"/>
              <a:buChar char="•"/>
            </a:pPr>
            <a:r>
              <a:rPr lang="en-US" sz="3200" b="1">
                <a:solidFill>
                  <a:srgbClr val="C00000"/>
                </a:solidFill>
                <a:latin typeface="UTM Avo" panose="02040603050506020204" pitchFamily="18" charset="0"/>
              </a:rPr>
              <a:t>Vành đai khép kín</a:t>
            </a:r>
          </a:p>
        </p:txBody>
      </p:sp>
      <p:sp>
        <p:nvSpPr>
          <p:cNvPr id="11" name="TextBox 10">
            <a:extLst>
              <a:ext uri="{FF2B5EF4-FFF2-40B4-BE49-F238E27FC236}">
                <a16:creationId xmlns:a16="http://schemas.microsoft.com/office/drawing/2014/main" id="{04D8D65F-74D3-4114-8695-9647BFC0278C}"/>
              </a:ext>
            </a:extLst>
          </p:cNvPr>
          <p:cNvSpPr txBox="1"/>
          <p:nvPr/>
        </p:nvSpPr>
        <p:spPr>
          <a:xfrm>
            <a:off x="2590800" y="8173537"/>
            <a:ext cx="11887200" cy="950325"/>
          </a:xfrm>
          <a:prstGeom prst="rect">
            <a:avLst/>
          </a:prstGeom>
          <a:noFill/>
        </p:spPr>
        <p:txBody>
          <a:bodyPr wrap="square" rtlCol="0">
            <a:spAutoFit/>
          </a:bodyPr>
          <a:lstStyle/>
          <a:p>
            <a:pPr indent="457200" algn="ctr">
              <a:lnSpc>
                <a:spcPct val="150000"/>
              </a:lnSpc>
            </a:pPr>
            <a:r>
              <a:rPr lang="en-US" sz="2000" i="1" dirty="0" err="1">
                <a:solidFill>
                  <a:srgbClr val="C00000"/>
                </a:solidFill>
                <a:latin typeface="UTM Avo" panose="02040603050506020204" pitchFamily="18" charset="0"/>
                <a:ea typeface="Times New Roman" panose="02020603050405020304" pitchFamily="18" charset="0"/>
              </a:rPr>
              <a:t>B</a:t>
            </a:r>
            <a:r>
              <a:rPr lang="en-US" sz="2000" i="1" dirty="0" err="1">
                <a:solidFill>
                  <a:srgbClr val="C00000"/>
                </a:solidFill>
                <a:effectLst/>
                <a:latin typeface="UTM Avo" panose="02040603050506020204" pitchFamily="18" charset="0"/>
                <a:ea typeface="Times New Roman" panose="02020603050405020304" pitchFamily="18" charset="0"/>
              </a:rPr>
              <a:t>iến</a:t>
            </a:r>
            <a:r>
              <a:rPr lang="en-US" sz="2000" i="1" dirty="0">
                <a:solidFill>
                  <a:srgbClr val="C00000"/>
                </a:solidFill>
                <a:effectLst/>
                <a:latin typeface="UTM Avo" panose="02040603050506020204" pitchFamily="18" charset="0"/>
                <a:ea typeface="Times New Roman" panose="02020603050405020304" pitchFamily="18" charset="0"/>
              </a:rPr>
              <a:t> </a:t>
            </a:r>
            <a:r>
              <a:rPr lang="en-US" sz="2000" i="1" dirty="0" err="1">
                <a:solidFill>
                  <a:srgbClr val="C00000"/>
                </a:solidFill>
                <a:effectLst/>
                <a:latin typeface="UTM Avo" panose="02040603050506020204" pitchFamily="18" charset="0"/>
                <a:ea typeface="Times New Roman" panose="02020603050405020304" pitchFamily="18" charset="0"/>
              </a:rPr>
              <a:t>Elip</a:t>
            </a:r>
            <a:r>
              <a:rPr lang="en-US" sz="2000" i="1" dirty="0">
                <a:solidFill>
                  <a:srgbClr val="C00000"/>
                </a:solidFill>
                <a:effectLst/>
                <a:latin typeface="UTM Avo" panose="02040603050506020204" pitchFamily="18" charset="0"/>
                <a:ea typeface="Times New Roman" panose="02020603050405020304" pitchFamily="18" charset="0"/>
              </a:rPr>
              <a:t> </a:t>
            </a:r>
            <a:r>
              <a:rPr lang="en-US" sz="2000" i="1" dirty="0" err="1">
                <a:solidFill>
                  <a:srgbClr val="C00000"/>
                </a:solidFill>
                <a:effectLst/>
                <a:latin typeface="UTM Avo" panose="02040603050506020204" pitchFamily="18" charset="0"/>
                <a:ea typeface="Times New Roman" panose="02020603050405020304" pitchFamily="18" charset="0"/>
              </a:rPr>
              <a:t>này</a:t>
            </a:r>
            <a:r>
              <a:rPr lang="en-US" sz="2000" i="1" dirty="0">
                <a:solidFill>
                  <a:srgbClr val="C00000"/>
                </a:solidFill>
                <a:effectLst/>
                <a:latin typeface="UTM Avo" panose="02040603050506020204" pitchFamily="18" charset="0"/>
                <a:ea typeface="Times New Roman" panose="02020603050405020304" pitchFamily="18" charset="0"/>
              </a:rPr>
              <a:t> </a:t>
            </a:r>
            <a:r>
              <a:rPr lang="en-US" sz="2000" i="1" dirty="0" err="1">
                <a:solidFill>
                  <a:srgbClr val="C00000"/>
                </a:solidFill>
                <a:effectLst/>
                <a:latin typeface="UTM Avo" panose="02040603050506020204" pitchFamily="18" charset="0"/>
                <a:ea typeface="Times New Roman" panose="02020603050405020304" pitchFamily="18" charset="0"/>
              </a:rPr>
              <a:t>thành</a:t>
            </a:r>
            <a:r>
              <a:rPr lang="en-US" sz="2000" i="1" dirty="0">
                <a:solidFill>
                  <a:srgbClr val="C00000"/>
                </a:solidFill>
                <a:effectLst/>
                <a:latin typeface="UTM Avo" panose="02040603050506020204" pitchFamily="18" charset="0"/>
                <a:ea typeface="Times New Roman" panose="02020603050405020304" pitchFamily="18" charset="0"/>
              </a:rPr>
              <a:t> </a:t>
            </a:r>
            <a:r>
              <a:rPr lang="en-US" sz="2000" i="1" dirty="0" err="1">
                <a:solidFill>
                  <a:srgbClr val="C00000"/>
                </a:solidFill>
                <a:effectLst/>
                <a:latin typeface="UTM Avo" panose="02040603050506020204" pitchFamily="18" charset="0"/>
                <a:ea typeface="Times New Roman" panose="02020603050405020304" pitchFamily="18" charset="0"/>
              </a:rPr>
              <a:t>vùng</a:t>
            </a:r>
            <a:r>
              <a:rPr lang="en-US" sz="2000" i="1" dirty="0">
                <a:solidFill>
                  <a:srgbClr val="C00000"/>
                </a:solidFill>
                <a:effectLst/>
                <a:latin typeface="UTM Avo" panose="02040603050506020204" pitchFamily="18" charset="0"/>
                <a:ea typeface="Times New Roman" panose="02020603050405020304" pitchFamily="18" charset="0"/>
              </a:rPr>
              <a:t> </a:t>
            </a:r>
            <a:r>
              <a:rPr lang="en-US" sz="2000" i="1" dirty="0" err="1">
                <a:solidFill>
                  <a:srgbClr val="C00000"/>
                </a:solidFill>
                <a:effectLst/>
                <a:latin typeface="UTM Avo" panose="02040603050506020204" pitchFamily="18" charset="0"/>
                <a:ea typeface="Times New Roman" panose="02020603050405020304" pitchFamily="18" charset="0"/>
              </a:rPr>
              <a:t>vành</a:t>
            </a:r>
            <a:r>
              <a:rPr lang="en-US" sz="2000" i="1" dirty="0">
                <a:solidFill>
                  <a:srgbClr val="C00000"/>
                </a:solidFill>
                <a:effectLst/>
                <a:latin typeface="UTM Avo" panose="02040603050506020204" pitchFamily="18" charset="0"/>
                <a:ea typeface="Times New Roman" panose="02020603050405020304" pitchFamily="18" charset="0"/>
              </a:rPr>
              <a:t> </a:t>
            </a:r>
            <a:r>
              <a:rPr lang="en-US" sz="2000" i="1" dirty="0" err="1">
                <a:solidFill>
                  <a:srgbClr val="C00000"/>
                </a:solidFill>
                <a:effectLst/>
                <a:latin typeface="UTM Avo" panose="02040603050506020204" pitchFamily="18" charset="0"/>
                <a:ea typeface="Times New Roman" panose="02020603050405020304" pitchFamily="18" charset="0"/>
              </a:rPr>
              <a:t>đai</a:t>
            </a:r>
            <a:r>
              <a:rPr lang="en-US" sz="2000" i="1" dirty="0">
                <a:solidFill>
                  <a:srgbClr val="C00000"/>
                </a:solidFill>
                <a:effectLst/>
                <a:latin typeface="UTM Avo" panose="02040603050506020204" pitchFamily="18" charset="0"/>
                <a:ea typeface="Times New Roman" panose="02020603050405020304" pitchFamily="18" charset="0"/>
              </a:rPr>
              <a:t> </a:t>
            </a:r>
            <a:r>
              <a:rPr lang="en-US" sz="2000" i="1" dirty="0" err="1">
                <a:solidFill>
                  <a:srgbClr val="C00000"/>
                </a:solidFill>
                <a:effectLst/>
                <a:latin typeface="UTM Avo" panose="02040603050506020204" pitchFamily="18" charset="0"/>
                <a:ea typeface="Times New Roman" panose="02020603050405020304" pitchFamily="18" charset="0"/>
              </a:rPr>
              <a:t>khép</a:t>
            </a:r>
            <a:r>
              <a:rPr lang="en-US" sz="2000" i="1" dirty="0">
                <a:solidFill>
                  <a:srgbClr val="C00000"/>
                </a:solidFill>
                <a:effectLst/>
                <a:latin typeface="UTM Avo" panose="02040603050506020204" pitchFamily="18" charset="0"/>
                <a:ea typeface="Times New Roman" panose="02020603050405020304" pitchFamily="18" charset="0"/>
              </a:rPr>
              <a:t> </a:t>
            </a:r>
            <a:r>
              <a:rPr lang="en-US" sz="2000" i="1" dirty="0" err="1">
                <a:solidFill>
                  <a:srgbClr val="C00000"/>
                </a:solidFill>
                <a:effectLst/>
                <a:latin typeface="UTM Avo" panose="02040603050506020204" pitchFamily="18" charset="0"/>
                <a:ea typeface="Times New Roman" panose="02020603050405020304" pitchFamily="18" charset="0"/>
              </a:rPr>
              <a:t>kín</a:t>
            </a:r>
            <a:r>
              <a:rPr lang="en-US" sz="2000" i="1" dirty="0">
                <a:solidFill>
                  <a:srgbClr val="C00000"/>
                </a:solidFill>
                <a:effectLst/>
                <a:latin typeface="UTM Avo" panose="02040603050506020204" pitchFamily="18" charset="0"/>
                <a:ea typeface="Times New Roman" panose="02020603050405020304" pitchFamily="18" charset="0"/>
              </a:rPr>
              <a:t> </a:t>
            </a:r>
            <a:r>
              <a:rPr lang="en-US" sz="2000" i="1" dirty="0" err="1">
                <a:solidFill>
                  <a:srgbClr val="C00000"/>
                </a:solidFill>
                <a:effectLst/>
                <a:latin typeface="UTM Avo" panose="02040603050506020204" pitchFamily="18" charset="0"/>
                <a:ea typeface="Times New Roman" panose="02020603050405020304" pitchFamily="18" charset="0"/>
              </a:rPr>
              <a:t>được</a:t>
            </a:r>
            <a:r>
              <a:rPr lang="en-US" sz="2000" i="1" dirty="0">
                <a:solidFill>
                  <a:srgbClr val="C00000"/>
                </a:solidFill>
                <a:effectLst/>
                <a:latin typeface="UTM Avo" panose="02040603050506020204" pitchFamily="18" charset="0"/>
                <a:ea typeface="Times New Roman" panose="02020603050405020304" pitchFamily="18" charset="0"/>
              </a:rPr>
              <a:t> </a:t>
            </a:r>
            <a:r>
              <a:rPr lang="en-US" sz="2000" i="1" dirty="0" err="1">
                <a:solidFill>
                  <a:srgbClr val="C00000"/>
                </a:solidFill>
                <a:effectLst/>
                <a:latin typeface="UTM Avo" panose="02040603050506020204" pitchFamily="18" charset="0"/>
                <a:ea typeface="Times New Roman" panose="02020603050405020304" pitchFamily="18" charset="0"/>
              </a:rPr>
              <a:t>bao</a:t>
            </a:r>
            <a:r>
              <a:rPr lang="en-US" sz="2000" i="1" dirty="0">
                <a:solidFill>
                  <a:srgbClr val="C00000"/>
                </a:solidFill>
                <a:effectLst/>
                <a:latin typeface="UTM Avo" panose="02040603050506020204" pitchFamily="18" charset="0"/>
                <a:ea typeface="Times New Roman" panose="02020603050405020304" pitchFamily="18" charset="0"/>
              </a:rPr>
              <a:t> </a:t>
            </a:r>
            <a:r>
              <a:rPr lang="en-US" sz="2000" i="1" dirty="0" err="1">
                <a:solidFill>
                  <a:srgbClr val="C00000"/>
                </a:solidFill>
                <a:effectLst/>
                <a:latin typeface="UTM Avo" panose="02040603050506020204" pitchFamily="18" charset="0"/>
                <a:ea typeface="Times New Roman" panose="02020603050405020304" pitchFamily="18" charset="0"/>
              </a:rPr>
              <a:t>phủ</a:t>
            </a:r>
            <a:r>
              <a:rPr lang="en-US" sz="2000" i="1" dirty="0">
                <a:solidFill>
                  <a:srgbClr val="C00000"/>
                </a:solidFill>
                <a:effectLst/>
                <a:latin typeface="UTM Avo" panose="02040603050506020204" pitchFamily="18" charset="0"/>
                <a:ea typeface="Times New Roman" panose="02020603050405020304" pitchFamily="18" charset="0"/>
              </a:rPr>
              <a:t> </a:t>
            </a:r>
            <a:r>
              <a:rPr lang="en-US" sz="2000" i="1" dirty="0" err="1">
                <a:solidFill>
                  <a:srgbClr val="C00000"/>
                </a:solidFill>
                <a:effectLst/>
                <a:latin typeface="UTM Avo" panose="02040603050506020204" pitchFamily="18" charset="0"/>
                <a:ea typeface="Times New Roman" panose="02020603050405020304" pitchFamily="18" charset="0"/>
              </a:rPr>
              <a:t>với</a:t>
            </a:r>
            <a:r>
              <a:rPr lang="en-US" sz="2000" i="1" dirty="0">
                <a:solidFill>
                  <a:srgbClr val="C00000"/>
                </a:solidFill>
                <a:effectLst/>
                <a:latin typeface="UTM Avo" panose="02040603050506020204" pitchFamily="18" charset="0"/>
                <a:ea typeface="Times New Roman" panose="02020603050405020304" pitchFamily="18" charset="0"/>
              </a:rPr>
              <a:t> 2-Barrier, </a:t>
            </a:r>
            <a:r>
              <a:rPr lang="en-US" sz="2000" i="1" dirty="0" err="1">
                <a:solidFill>
                  <a:srgbClr val="C00000"/>
                </a:solidFill>
                <a:effectLst/>
                <a:latin typeface="UTM Avo" panose="02040603050506020204" pitchFamily="18" charset="0"/>
                <a:ea typeface="Times New Roman" panose="02020603050405020304" pitchFamily="18" charset="0"/>
              </a:rPr>
              <a:t>sao</a:t>
            </a:r>
            <a:r>
              <a:rPr lang="en-US" sz="2000" i="1" dirty="0">
                <a:solidFill>
                  <a:srgbClr val="C00000"/>
                </a:solidFill>
                <a:effectLst/>
                <a:latin typeface="UTM Avo" panose="02040603050506020204" pitchFamily="18" charset="0"/>
                <a:ea typeface="Times New Roman" panose="02020603050405020304" pitchFamily="18" charset="0"/>
              </a:rPr>
              <a:t> </a:t>
            </a:r>
            <a:r>
              <a:rPr lang="en-US" sz="2000" i="1" dirty="0" err="1">
                <a:solidFill>
                  <a:srgbClr val="C00000"/>
                </a:solidFill>
                <a:effectLst/>
                <a:latin typeface="UTM Avo" panose="02040603050506020204" pitchFamily="18" charset="0"/>
                <a:ea typeface="Times New Roman" panose="02020603050405020304" pitchFamily="18" charset="0"/>
              </a:rPr>
              <a:t>cho</a:t>
            </a:r>
            <a:r>
              <a:rPr lang="en-US" sz="2000" i="1" dirty="0">
                <a:solidFill>
                  <a:srgbClr val="C00000"/>
                </a:solidFill>
                <a:effectLst/>
                <a:latin typeface="UTM Avo" panose="02040603050506020204" pitchFamily="18" charset="0"/>
                <a:ea typeface="Times New Roman" panose="02020603050405020304" pitchFamily="18" charset="0"/>
              </a:rPr>
              <a:t> </a:t>
            </a:r>
            <a:r>
              <a:rPr lang="en-US" sz="2000" i="1" dirty="0" err="1">
                <a:solidFill>
                  <a:srgbClr val="C00000"/>
                </a:solidFill>
                <a:effectLst/>
                <a:latin typeface="UTM Avo" panose="02040603050506020204" pitchFamily="18" charset="0"/>
                <a:ea typeface="Times New Roman" panose="02020603050405020304" pitchFamily="18" charset="0"/>
              </a:rPr>
              <a:t>không</a:t>
            </a:r>
            <a:r>
              <a:rPr lang="en-US" sz="2000" i="1" dirty="0">
                <a:solidFill>
                  <a:srgbClr val="C00000"/>
                </a:solidFill>
                <a:effectLst/>
                <a:latin typeface="UTM Avo" panose="02040603050506020204" pitchFamily="18" charset="0"/>
                <a:ea typeface="Times New Roman" panose="02020603050405020304" pitchFamily="18" charset="0"/>
              </a:rPr>
              <a:t> </a:t>
            </a:r>
            <a:r>
              <a:rPr lang="en-US" sz="2000" i="1" dirty="0" err="1">
                <a:solidFill>
                  <a:srgbClr val="C00000"/>
                </a:solidFill>
                <a:effectLst/>
                <a:latin typeface="UTM Avo" panose="02040603050506020204" pitchFamily="18" charset="0"/>
                <a:ea typeface="Times New Roman" panose="02020603050405020304" pitchFamily="18" charset="0"/>
              </a:rPr>
              <a:t>thể</a:t>
            </a:r>
            <a:r>
              <a:rPr lang="en-US" sz="2000" i="1" dirty="0">
                <a:solidFill>
                  <a:srgbClr val="C00000"/>
                </a:solidFill>
                <a:effectLst/>
                <a:latin typeface="UTM Avo" panose="02040603050506020204" pitchFamily="18" charset="0"/>
                <a:ea typeface="Times New Roman" panose="02020603050405020304" pitchFamily="18" charset="0"/>
              </a:rPr>
              <a:t> </a:t>
            </a:r>
            <a:r>
              <a:rPr lang="en-US" sz="2000" i="1" dirty="0" err="1">
                <a:solidFill>
                  <a:srgbClr val="C00000"/>
                </a:solidFill>
                <a:effectLst/>
                <a:latin typeface="UTM Avo" panose="02040603050506020204" pitchFamily="18" charset="0"/>
                <a:ea typeface="Times New Roman" panose="02020603050405020304" pitchFamily="18" charset="0"/>
              </a:rPr>
              <a:t>tìm</a:t>
            </a:r>
            <a:r>
              <a:rPr lang="en-US" sz="2000" i="1" dirty="0">
                <a:solidFill>
                  <a:srgbClr val="C00000"/>
                </a:solidFill>
                <a:effectLst/>
                <a:latin typeface="UTM Avo" panose="02040603050506020204" pitchFamily="18" charset="0"/>
                <a:ea typeface="Times New Roman" panose="02020603050405020304" pitchFamily="18" charset="0"/>
              </a:rPr>
              <a:t> </a:t>
            </a:r>
            <a:r>
              <a:rPr lang="en-US" sz="2000" i="1" dirty="0" err="1">
                <a:solidFill>
                  <a:srgbClr val="C00000"/>
                </a:solidFill>
                <a:effectLst/>
                <a:latin typeface="UTM Avo" panose="02040603050506020204" pitchFamily="18" charset="0"/>
                <a:ea typeface="Times New Roman" panose="02020603050405020304" pitchFamily="18" charset="0"/>
              </a:rPr>
              <a:t>được</a:t>
            </a:r>
            <a:r>
              <a:rPr lang="en-US" sz="2000" i="1" dirty="0">
                <a:solidFill>
                  <a:srgbClr val="C00000"/>
                </a:solidFill>
                <a:effectLst/>
                <a:latin typeface="UTM Avo" panose="02040603050506020204" pitchFamily="18" charset="0"/>
                <a:ea typeface="Times New Roman" panose="02020603050405020304" pitchFamily="18" charset="0"/>
              </a:rPr>
              <a:t> </a:t>
            </a:r>
            <a:r>
              <a:rPr lang="en-US" sz="2000" i="1" dirty="0" err="1">
                <a:solidFill>
                  <a:srgbClr val="C00000"/>
                </a:solidFill>
                <a:effectLst/>
                <a:latin typeface="UTM Avo" panose="02040603050506020204" pitchFamily="18" charset="0"/>
                <a:ea typeface="Times New Roman" panose="02020603050405020304" pitchFamily="18" charset="0"/>
              </a:rPr>
              <a:t>một</a:t>
            </a:r>
            <a:r>
              <a:rPr lang="en-US" sz="2000" i="1" dirty="0">
                <a:solidFill>
                  <a:srgbClr val="C00000"/>
                </a:solidFill>
                <a:effectLst/>
                <a:latin typeface="UTM Avo" panose="02040603050506020204" pitchFamily="18" charset="0"/>
                <a:ea typeface="Times New Roman" panose="02020603050405020304" pitchFamily="18" charset="0"/>
              </a:rPr>
              <a:t> </a:t>
            </a:r>
            <a:r>
              <a:rPr lang="en-US" sz="2000" i="1" dirty="0" err="1">
                <a:solidFill>
                  <a:srgbClr val="C00000"/>
                </a:solidFill>
                <a:effectLst/>
                <a:latin typeface="UTM Avo" panose="02040603050506020204" pitchFamily="18" charset="0"/>
                <a:ea typeface="Times New Roman" panose="02020603050405020304" pitchFamily="18" charset="0"/>
              </a:rPr>
              <a:t>đường</a:t>
            </a:r>
            <a:r>
              <a:rPr lang="en-US" sz="2000" i="1" dirty="0">
                <a:solidFill>
                  <a:srgbClr val="C00000"/>
                </a:solidFill>
                <a:effectLst/>
                <a:latin typeface="UTM Avo" panose="02040603050506020204" pitchFamily="18" charset="0"/>
                <a:ea typeface="Times New Roman" panose="02020603050405020304" pitchFamily="18" charset="0"/>
              </a:rPr>
              <a:t> </a:t>
            </a:r>
            <a:r>
              <a:rPr lang="en-US" sz="2000" i="1" dirty="0" err="1">
                <a:solidFill>
                  <a:srgbClr val="C00000"/>
                </a:solidFill>
                <a:effectLst/>
                <a:latin typeface="UTM Avo" panose="02040603050506020204" pitchFamily="18" charset="0"/>
                <a:ea typeface="Times New Roman" panose="02020603050405020304" pitchFamily="18" charset="0"/>
              </a:rPr>
              <a:t>đi</a:t>
            </a:r>
            <a:r>
              <a:rPr lang="en-US" sz="2000" i="1" dirty="0">
                <a:solidFill>
                  <a:srgbClr val="C00000"/>
                </a:solidFill>
                <a:effectLst/>
                <a:latin typeface="UTM Avo" panose="02040603050506020204" pitchFamily="18" charset="0"/>
                <a:ea typeface="Times New Roman" panose="02020603050405020304" pitchFamily="18" charset="0"/>
              </a:rPr>
              <a:t> </a:t>
            </a:r>
            <a:r>
              <a:rPr lang="en-US" sz="2000" i="1" dirty="0" err="1">
                <a:solidFill>
                  <a:srgbClr val="C00000"/>
                </a:solidFill>
                <a:effectLst/>
                <a:latin typeface="UTM Avo" panose="02040603050506020204" pitchFamily="18" charset="0"/>
                <a:ea typeface="Times New Roman" panose="02020603050405020304" pitchFamily="18" charset="0"/>
              </a:rPr>
              <a:t>tồn</a:t>
            </a:r>
            <a:r>
              <a:rPr lang="en-US" sz="2000" i="1" dirty="0">
                <a:solidFill>
                  <a:srgbClr val="C00000"/>
                </a:solidFill>
                <a:effectLst/>
                <a:latin typeface="UTM Avo" panose="02040603050506020204" pitchFamily="18" charset="0"/>
                <a:ea typeface="Times New Roman" panose="02020603050405020304" pitchFamily="18" charset="0"/>
              </a:rPr>
              <a:t> </a:t>
            </a:r>
            <a:r>
              <a:rPr lang="en-US" sz="2000" i="1" dirty="0" err="1">
                <a:solidFill>
                  <a:srgbClr val="C00000"/>
                </a:solidFill>
                <a:effectLst/>
                <a:latin typeface="UTM Avo" panose="02040603050506020204" pitchFamily="18" charset="0"/>
                <a:ea typeface="Times New Roman" panose="02020603050405020304" pitchFamily="18" charset="0"/>
              </a:rPr>
              <a:t>tại</a:t>
            </a:r>
            <a:r>
              <a:rPr lang="en-US" sz="2000" i="1" dirty="0">
                <a:solidFill>
                  <a:srgbClr val="C00000"/>
                </a:solidFill>
                <a:effectLst/>
                <a:latin typeface="UTM Avo" panose="02040603050506020204" pitchFamily="18" charset="0"/>
                <a:ea typeface="Times New Roman" panose="02020603050405020304" pitchFamily="18" charset="0"/>
              </a:rPr>
              <a:t> </a:t>
            </a:r>
            <a:r>
              <a:rPr lang="en-US" sz="2000" i="1" dirty="0" err="1">
                <a:solidFill>
                  <a:srgbClr val="C00000"/>
                </a:solidFill>
                <a:effectLst/>
                <a:latin typeface="UTM Avo" panose="02040603050506020204" pitchFamily="18" charset="0"/>
                <a:ea typeface="Times New Roman" panose="02020603050405020304" pitchFamily="18" charset="0"/>
              </a:rPr>
              <a:t>nào</a:t>
            </a:r>
            <a:r>
              <a:rPr lang="en-US" sz="2000" i="1" dirty="0">
                <a:solidFill>
                  <a:srgbClr val="C00000"/>
                </a:solidFill>
                <a:effectLst/>
                <a:latin typeface="UTM Avo" panose="02040603050506020204" pitchFamily="18" charset="0"/>
                <a:ea typeface="Times New Roman" panose="02020603050405020304" pitchFamily="18" charset="0"/>
              </a:rPr>
              <a:t> </a:t>
            </a:r>
            <a:r>
              <a:rPr lang="en-US" sz="2000" i="1" dirty="0" err="1">
                <a:solidFill>
                  <a:srgbClr val="C00000"/>
                </a:solidFill>
                <a:effectLst/>
                <a:latin typeface="UTM Avo" panose="02040603050506020204" pitchFamily="18" charset="0"/>
                <a:ea typeface="Times New Roman" panose="02020603050405020304" pitchFamily="18" charset="0"/>
              </a:rPr>
              <a:t>vào</a:t>
            </a:r>
            <a:r>
              <a:rPr lang="en-US" sz="2000" i="1" dirty="0">
                <a:solidFill>
                  <a:srgbClr val="C00000"/>
                </a:solidFill>
                <a:effectLst/>
                <a:latin typeface="UTM Avo" panose="02040603050506020204" pitchFamily="18" charset="0"/>
                <a:ea typeface="Times New Roman" panose="02020603050405020304" pitchFamily="18" charset="0"/>
              </a:rPr>
              <a:t> </a:t>
            </a:r>
            <a:r>
              <a:rPr lang="en-US" sz="2000" i="1" dirty="0" err="1">
                <a:solidFill>
                  <a:srgbClr val="C00000"/>
                </a:solidFill>
                <a:effectLst/>
                <a:latin typeface="UTM Avo" panose="02040603050506020204" pitchFamily="18" charset="0"/>
                <a:ea typeface="Times New Roman" panose="02020603050405020304" pitchFamily="18" charset="0"/>
              </a:rPr>
              <a:t>vùng</a:t>
            </a:r>
            <a:r>
              <a:rPr lang="en-US" sz="2000" i="1" dirty="0">
                <a:solidFill>
                  <a:srgbClr val="C00000"/>
                </a:solidFill>
                <a:effectLst/>
                <a:latin typeface="UTM Avo" panose="02040603050506020204" pitchFamily="18" charset="0"/>
                <a:ea typeface="Times New Roman" panose="02020603050405020304" pitchFamily="18" charset="0"/>
              </a:rPr>
              <a:t> </a:t>
            </a:r>
            <a:r>
              <a:rPr lang="en-US" sz="2000" i="1" dirty="0" err="1">
                <a:solidFill>
                  <a:srgbClr val="C00000"/>
                </a:solidFill>
                <a:effectLst/>
                <a:latin typeface="UTM Avo" panose="02040603050506020204" pitchFamily="18" charset="0"/>
                <a:ea typeface="Times New Roman" panose="02020603050405020304" pitchFamily="18" charset="0"/>
              </a:rPr>
              <a:t>elipse</a:t>
            </a:r>
            <a:r>
              <a:rPr lang="en-US" sz="2000" i="1" dirty="0">
                <a:solidFill>
                  <a:srgbClr val="C00000"/>
                </a:solidFill>
                <a:effectLst/>
                <a:latin typeface="UTM Avo" panose="02040603050506020204" pitchFamily="18" charset="0"/>
                <a:ea typeface="Times New Roman" panose="02020603050405020304" pitchFamily="18" charset="0"/>
              </a:rPr>
              <a:t> </a:t>
            </a:r>
            <a:r>
              <a:rPr lang="en-US" sz="2000" i="1" dirty="0" err="1">
                <a:solidFill>
                  <a:srgbClr val="C00000"/>
                </a:solidFill>
                <a:effectLst/>
                <a:latin typeface="UTM Avo" panose="02040603050506020204" pitchFamily="18" charset="0"/>
                <a:ea typeface="Times New Roman" panose="02020603050405020304" pitchFamily="18" charset="0"/>
              </a:rPr>
              <a:t>bên</a:t>
            </a:r>
            <a:r>
              <a:rPr lang="en-US" sz="2000" i="1" dirty="0">
                <a:solidFill>
                  <a:srgbClr val="C00000"/>
                </a:solidFill>
                <a:effectLst/>
                <a:latin typeface="UTM Avo" panose="02040603050506020204" pitchFamily="18" charset="0"/>
                <a:ea typeface="Times New Roman" panose="02020603050405020304" pitchFamily="18" charset="0"/>
              </a:rPr>
              <a:t> </a:t>
            </a:r>
            <a:r>
              <a:rPr lang="en-US" sz="2000" i="1" dirty="0" err="1">
                <a:solidFill>
                  <a:srgbClr val="C00000"/>
                </a:solidFill>
                <a:effectLst/>
                <a:latin typeface="UTM Avo" panose="02040603050506020204" pitchFamily="18" charset="0"/>
                <a:ea typeface="Times New Roman" panose="02020603050405020304" pitchFamily="18" charset="0"/>
              </a:rPr>
              <a:t>trong</a:t>
            </a:r>
            <a:r>
              <a:rPr lang="en-US" sz="2000" i="1" dirty="0">
                <a:solidFill>
                  <a:srgbClr val="C00000"/>
                </a:solidFill>
                <a:effectLst/>
                <a:latin typeface="UTM Avo" panose="02040603050506020204" pitchFamily="18" charset="0"/>
                <a:ea typeface="Times New Roman" panose="02020603050405020304" pitchFamily="18" charset="0"/>
              </a:rPr>
              <a:t>.</a:t>
            </a:r>
          </a:p>
        </p:txBody>
      </p:sp>
      <p:pic>
        <p:nvPicPr>
          <p:cNvPr id="12" name="Picture 11">
            <a:extLst>
              <a:ext uri="{FF2B5EF4-FFF2-40B4-BE49-F238E27FC236}">
                <a16:creationId xmlns:a16="http://schemas.microsoft.com/office/drawing/2014/main" id="{1E697C8C-108C-4A80-BDAA-88820BBD9C46}"/>
              </a:ext>
            </a:extLst>
          </p:cNvPr>
          <p:cNvPicPr>
            <a:picLocks noChangeAspect="1"/>
          </p:cNvPicPr>
          <p:nvPr/>
        </p:nvPicPr>
        <p:blipFill rotWithShape="1">
          <a:blip r:embed="rId6"/>
          <a:srcRect r="3438" b="10791"/>
          <a:stretch/>
        </p:blipFill>
        <p:spPr>
          <a:xfrm>
            <a:off x="4052757" y="2387816"/>
            <a:ext cx="8506086" cy="4291709"/>
          </a:xfrm>
          <a:prstGeom prst="rect">
            <a:avLst/>
          </a:prstGeom>
        </p:spPr>
      </p:pic>
      <p:sp>
        <p:nvSpPr>
          <p:cNvPr id="13" name="TextBox 12">
            <a:extLst>
              <a:ext uri="{FF2B5EF4-FFF2-40B4-BE49-F238E27FC236}">
                <a16:creationId xmlns:a16="http://schemas.microsoft.com/office/drawing/2014/main" id="{08DE7661-F00C-4A70-A06F-957EA4979BEE}"/>
              </a:ext>
            </a:extLst>
          </p:cNvPr>
          <p:cNvSpPr txBox="1"/>
          <p:nvPr/>
        </p:nvSpPr>
        <p:spPr>
          <a:xfrm>
            <a:off x="2362200" y="7015603"/>
            <a:ext cx="11887201" cy="488660"/>
          </a:xfrm>
          <a:prstGeom prst="rect">
            <a:avLst/>
          </a:prstGeom>
          <a:noFill/>
        </p:spPr>
        <p:txBody>
          <a:bodyPr wrap="square" rtlCol="0">
            <a:spAutoFit/>
          </a:bodyPr>
          <a:lstStyle/>
          <a:p>
            <a:pPr indent="457200" algn="ctr">
              <a:lnSpc>
                <a:spcPct val="150000"/>
              </a:lnSpc>
            </a:pPr>
            <a:r>
              <a:rPr lang="en-US" sz="2000" i="1">
                <a:solidFill>
                  <a:srgbClr val="C00000"/>
                </a:solidFill>
                <a:effectLst/>
                <a:latin typeface="UTM Avo" panose="02040603050506020204" pitchFamily="18" charset="0"/>
                <a:ea typeface="Times New Roman" panose="02020603050405020304" pitchFamily="18" charset="0"/>
              </a:rPr>
              <a:t>Hình 2.3: Vùng vành đai khép kín</a:t>
            </a:r>
          </a:p>
        </p:txBody>
      </p:sp>
    </p:spTree>
    <p:extLst>
      <p:ext uri="{BB962C8B-B14F-4D97-AF65-F5344CB8AC3E}">
        <p14:creationId xmlns:p14="http://schemas.microsoft.com/office/powerpoint/2010/main" val="54089558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27965" y="-495300"/>
            <a:ext cx="8078447" cy="6389317"/>
          </a:xfrm>
          <a:prstGeom prst="rect">
            <a:avLst/>
          </a:prstGeom>
        </p:spPr>
      </p:pic>
      <p:grpSp>
        <p:nvGrpSpPr>
          <p:cNvPr id="5" name="Group 5"/>
          <p:cNvGrpSpPr/>
          <p:nvPr/>
        </p:nvGrpSpPr>
        <p:grpSpPr>
          <a:xfrm>
            <a:off x="10637519" y="5080675"/>
            <a:ext cx="6621781" cy="1598850"/>
            <a:chOff x="0" y="-28575"/>
            <a:chExt cx="8829041" cy="2131800"/>
          </a:xfrm>
        </p:grpSpPr>
        <p:sp>
          <p:nvSpPr>
            <p:cNvPr id="6" name="TextBox 6"/>
            <p:cNvSpPr txBox="1"/>
            <p:nvPr/>
          </p:nvSpPr>
          <p:spPr>
            <a:xfrm>
              <a:off x="0" y="-28575"/>
              <a:ext cx="8829041" cy="625300"/>
            </a:xfrm>
            <a:prstGeom prst="rect">
              <a:avLst/>
            </a:prstGeom>
          </p:spPr>
          <p:txBody>
            <a:bodyPr lIns="0" tIns="0" rIns="0" bIns="0" rtlCol="0" anchor="t">
              <a:spAutoFit/>
            </a:bodyPr>
            <a:lstStyle/>
            <a:p>
              <a:pPr algn="r">
                <a:lnSpc>
                  <a:spcPts val="3900"/>
                </a:lnSpc>
              </a:pPr>
              <a:endParaRPr lang="en-US" sz="3000">
                <a:solidFill>
                  <a:srgbClr val="994C38"/>
                </a:solidFill>
                <a:latin typeface="Clear Sans Regular"/>
              </a:endParaRPr>
            </a:p>
          </p:txBody>
        </p:sp>
        <p:sp>
          <p:nvSpPr>
            <p:cNvPr id="7" name="TextBox 7"/>
            <p:cNvSpPr txBox="1"/>
            <p:nvPr/>
          </p:nvSpPr>
          <p:spPr>
            <a:xfrm>
              <a:off x="0" y="1643782"/>
              <a:ext cx="8829041" cy="459443"/>
            </a:xfrm>
            <a:prstGeom prst="rect">
              <a:avLst/>
            </a:prstGeom>
          </p:spPr>
          <p:txBody>
            <a:bodyPr lIns="0" tIns="0" rIns="0" bIns="0" rtlCol="0" anchor="t">
              <a:spAutoFit/>
            </a:bodyPr>
            <a:lstStyle/>
            <a:p>
              <a:pPr algn="r">
                <a:lnSpc>
                  <a:spcPts val="2939"/>
                </a:lnSpc>
                <a:spcBef>
                  <a:spcPct val="0"/>
                </a:spcBef>
              </a:pPr>
              <a:endParaRPr lang="en-US" sz="2099">
                <a:solidFill>
                  <a:srgbClr val="994C38"/>
                </a:solidFill>
                <a:latin typeface="Clear Sans Regular"/>
              </a:endParaRPr>
            </a:p>
          </p:txBody>
        </p:sp>
      </p:grpSp>
      <p:pic>
        <p:nvPicPr>
          <p:cNvPr id="8" name="Picture 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6182508">
            <a:off x="14049415" y="6580833"/>
            <a:ext cx="3710600" cy="4033260"/>
          </a:xfrm>
          <a:prstGeom prst="rect">
            <a:avLst/>
          </a:prstGeom>
        </p:spPr>
      </p:pic>
      <p:sp>
        <p:nvSpPr>
          <p:cNvPr id="9" name="TextBox 8">
            <a:extLst>
              <a:ext uri="{FF2B5EF4-FFF2-40B4-BE49-F238E27FC236}">
                <a16:creationId xmlns:a16="http://schemas.microsoft.com/office/drawing/2014/main" id="{8EEABF2B-E5F2-465C-BCE7-B80D5C3D98DB}"/>
              </a:ext>
            </a:extLst>
          </p:cNvPr>
          <p:cNvSpPr txBox="1"/>
          <p:nvPr/>
        </p:nvSpPr>
        <p:spPr>
          <a:xfrm>
            <a:off x="533400" y="342900"/>
            <a:ext cx="7019870" cy="923330"/>
          </a:xfrm>
          <a:prstGeom prst="rect">
            <a:avLst/>
          </a:prstGeom>
          <a:noFill/>
        </p:spPr>
        <p:txBody>
          <a:bodyPr wrap="none" rtlCol="0">
            <a:spAutoFit/>
          </a:bodyPr>
          <a:lstStyle/>
          <a:p>
            <a:r>
              <a:rPr lang="en-US" sz="5400">
                <a:solidFill>
                  <a:srgbClr val="C00000"/>
                </a:solidFill>
                <a:latin typeface="UTM Avo" panose="02040603050506020204" pitchFamily="18" charset="0"/>
              </a:rPr>
              <a:t>Công việc liên quan</a:t>
            </a:r>
          </a:p>
        </p:txBody>
      </p:sp>
      <p:sp>
        <p:nvSpPr>
          <p:cNvPr id="10" name="TextBox 9">
            <a:extLst>
              <a:ext uri="{FF2B5EF4-FFF2-40B4-BE49-F238E27FC236}">
                <a16:creationId xmlns:a16="http://schemas.microsoft.com/office/drawing/2014/main" id="{D071A4BC-AC45-42B1-90D1-7CABAE2B6D9D}"/>
              </a:ext>
            </a:extLst>
          </p:cNvPr>
          <p:cNvSpPr txBox="1"/>
          <p:nvPr/>
        </p:nvSpPr>
        <p:spPr>
          <a:xfrm>
            <a:off x="1295400" y="1638300"/>
            <a:ext cx="9982200" cy="584775"/>
          </a:xfrm>
          <a:prstGeom prst="rect">
            <a:avLst/>
          </a:prstGeom>
          <a:noFill/>
        </p:spPr>
        <p:txBody>
          <a:bodyPr wrap="square" rtlCol="0">
            <a:spAutoFit/>
          </a:bodyPr>
          <a:lstStyle/>
          <a:p>
            <a:pPr marL="457200" indent="-457200" algn="just">
              <a:buFont typeface="Arial" panose="020B0604020202020204" pitchFamily="34" charset="0"/>
              <a:buChar char="•"/>
            </a:pPr>
            <a:r>
              <a:rPr lang="en-US" sz="3200" b="1">
                <a:solidFill>
                  <a:srgbClr val="C00000"/>
                </a:solidFill>
                <a:latin typeface="UTM Avo" panose="02040603050506020204" pitchFamily="18" charset="0"/>
              </a:rPr>
              <a:t>Sensor bao phủ và những điểm cho trước</a:t>
            </a:r>
          </a:p>
        </p:txBody>
      </p:sp>
      <p:sp>
        <p:nvSpPr>
          <p:cNvPr id="11" name="TextBox 10">
            <a:extLst>
              <a:ext uri="{FF2B5EF4-FFF2-40B4-BE49-F238E27FC236}">
                <a16:creationId xmlns:a16="http://schemas.microsoft.com/office/drawing/2014/main" id="{04D8D65F-74D3-4114-8695-9647BFC0278C}"/>
              </a:ext>
            </a:extLst>
          </p:cNvPr>
          <p:cNvSpPr txBox="1"/>
          <p:nvPr/>
        </p:nvSpPr>
        <p:spPr>
          <a:xfrm>
            <a:off x="2667000" y="8010702"/>
            <a:ext cx="11658600" cy="1200329"/>
          </a:xfrm>
          <a:prstGeom prst="rect">
            <a:avLst/>
          </a:prstGeom>
          <a:noFill/>
        </p:spPr>
        <p:txBody>
          <a:bodyPr wrap="square" rtlCol="0">
            <a:spAutoFit/>
          </a:bodyPr>
          <a:lstStyle/>
          <a:p>
            <a:pPr algn="ctr"/>
            <a:r>
              <a:rPr lang="en-US" sz="2400" i="1" dirty="0" err="1">
                <a:solidFill>
                  <a:srgbClr val="C00000"/>
                </a:solidFill>
                <a:latin typeface="UTM Avo" panose="02040603050506020204" pitchFamily="18" charset="0"/>
                <a:ea typeface="Times New Roman" panose="02020603050405020304" pitchFamily="18" charset="0"/>
              </a:rPr>
              <a:t>B</a:t>
            </a:r>
            <a:r>
              <a:rPr lang="en-US" sz="2400" i="1" dirty="0" err="1">
                <a:solidFill>
                  <a:srgbClr val="C00000"/>
                </a:solidFill>
                <a:effectLst/>
                <a:latin typeface="UTM Avo" panose="02040603050506020204" pitchFamily="18" charset="0"/>
                <a:ea typeface="Times New Roman" panose="02020603050405020304" pitchFamily="18" charset="0"/>
              </a:rPr>
              <a:t>ao</a:t>
            </a:r>
            <a:r>
              <a:rPr lang="en-US" sz="2400" i="1" dirty="0">
                <a:solidFill>
                  <a:srgbClr val="C00000"/>
                </a:solidFill>
                <a:effectLst/>
                <a:latin typeface="UTM Avo" panose="02040603050506020204" pitchFamily="18" charset="0"/>
                <a:ea typeface="Times New Roman" panose="02020603050405020304" pitchFamily="18" charset="0"/>
              </a:rPr>
              <a:t> </a:t>
            </a:r>
            <a:r>
              <a:rPr lang="en-US" sz="2400" i="1" dirty="0" err="1">
                <a:solidFill>
                  <a:srgbClr val="C00000"/>
                </a:solidFill>
                <a:effectLst/>
                <a:latin typeface="UTM Avo" panose="02040603050506020204" pitchFamily="18" charset="0"/>
                <a:ea typeface="Times New Roman" panose="02020603050405020304" pitchFamily="18" charset="0"/>
              </a:rPr>
              <a:t>phủ</a:t>
            </a:r>
            <a:r>
              <a:rPr lang="en-US" sz="2400" i="1" dirty="0">
                <a:solidFill>
                  <a:srgbClr val="C00000"/>
                </a:solidFill>
                <a:effectLst/>
                <a:latin typeface="UTM Avo" panose="02040603050506020204" pitchFamily="18" charset="0"/>
                <a:ea typeface="Times New Roman" panose="02020603050405020304" pitchFamily="18" charset="0"/>
              </a:rPr>
              <a:t> </a:t>
            </a:r>
            <a:r>
              <a:rPr lang="en-US" sz="2400" i="1" dirty="0" err="1">
                <a:solidFill>
                  <a:srgbClr val="C00000"/>
                </a:solidFill>
                <a:effectLst/>
                <a:latin typeface="UTM Avo" panose="02040603050506020204" pitchFamily="18" charset="0"/>
                <a:ea typeface="Times New Roman" panose="02020603050405020304" pitchFamily="18" charset="0"/>
              </a:rPr>
              <a:t>toàn</a:t>
            </a:r>
            <a:r>
              <a:rPr lang="en-US" sz="2400" i="1" dirty="0">
                <a:solidFill>
                  <a:srgbClr val="C00000"/>
                </a:solidFill>
                <a:effectLst/>
                <a:latin typeface="UTM Avo" panose="02040603050506020204" pitchFamily="18" charset="0"/>
                <a:ea typeface="Times New Roman" panose="02020603050405020304" pitchFamily="18" charset="0"/>
              </a:rPr>
              <a:t> </a:t>
            </a:r>
            <a:r>
              <a:rPr lang="en-US" sz="2400" i="1" dirty="0" err="1">
                <a:solidFill>
                  <a:srgbClr val="C00000"/>
                </a:solidFill>
                <a:effectLst/>
                <a:latin typeface="UTM Avo" panose="02040603050506020204" pitchFamily="18" charset="0"/>
                <a:ea typeface="Times New Roman" panose="02020603050405020304" pitchFamily="18" charset="0"/>
              </a:rPr>
              <a:t>bộ</a:t>
            </a:r>
            <a:r>
              <a:rPr lang="en-US" sz="2400" i="1" dirty="0">
                <a:solidFill>
                  <a:srgbClr val="C00000"/>
                </a:solidFill>
                <a:effectLst/>
                <a:latin typeface="UTM Avo" panose="02040603050506020204" pitchFamily="18" charset="0"/>
                <a:ea typeface="Times New Roman" panose="02020603050405020304" pitchFamily="18" charset="0"/>
              </a:rPr>
              <a:t> </a:t>
            </a:r>
            <a:r>
              <a:rPr lang="en-US" sz="2400" i="1" dirty="0" err="1">
                <a:solidFill>
                  <a:srgbClr val="C00000"/>
                </a:solidFill>
                <a:effectLst/>
                <a:latin typeface="UTM Avo" panose="02040603050506020204" pitchFamily="18" charset="0"/>
                <a:ea typeface="Times New Roman" panose="02020603050405020304" pitchFamily="18" charset="0"/>
              </a:rPr>
              <a:t>những</a:t>
            </a:r>
            <a:r>
              <a:rPr lang="en-US" sz="2400" i="1" dirty="0">
                <a:solidFill>
                  <a:srgbClr val="C00000"/>
                </a:solidFill>
                <a:effectLst/>
                <a:latin typeface="UTM Avo" panose="02040603050506020204" pitchFamily="18" charset="0"/>
                <a:ea typeface="Times New Roman" panose="02020603050405020304" pitchFamily="18" charset="0"/>
              </a:rPr>
              <a:t> </a:t>
            </a:r>
            <a:r>
              <a:rPr lang="en-US" sz="2400" i="1" dirty="0" err="1">
                <a:solidFill>
                  <a:srgbClr val="C00000"/>
                </a:solidFill>
                <a:effectLst/>
                <a:latin typeface="UTM Avo" panose="02040603050506020204" pitchFamily="18" charset="0"/>
                <a:ea typeface="Times New Roman" panose="02020603050405020304" pitchFamily="18" charset="0"/>
              </a:rPr>
              <a:t>điểm</a:t>
            </a:r>
            <a:r>
              <a:rPr lang="en-US" sz="2400" i="1" dirty="0">
                <a:solidFill>
                  <a:srgbClr val="C00000"/>
                </a:solidFill>
                <a:effectLst/>
                <a:latin typeface="UTM Avo" panose="02040603050506020204" pitchFamily="18" charset="0"/>
                <a:ea typeface="Times New Roman" panose="02020603050405020304" pitchFamily="18" charset="0"/>
              </a:rPr>
              <a:t> </a:t>
            </a:r>
            <a:r>
              <a:rPr lang="en-US" sz="2400" i="1" dirty="0" err="1">
                <a:solidFill>
                  <a:srgbClr val="C00000"/>
                </a:solidFill>
                <a:effectLst/>
                <a:latin typeface="UTM Avo" panose="02040603050506020204" pitchFamily="18" charset="0"/>
                <a:ea typeface="Times New Roman" panose="02020603050405020304" pitchFamily="18" charset="0"/>
              </a:rPr>
              <a:t>cần</a:t>
            </a:r>
            <a:r>
              <a:rPr lang="en-US" sz="2400" i="1" dirty="0">
                <a:solidFill>
                  <a:srgbClr val="C00000"/>
                </a:solidFill>
                <a:effectLst/>
                <a:latin typeface="UTM Avo" panose="02040603050506020204" pitchFamily="18" charset="0"/>
                <a:ea typeface="Times New Roman" panose="02020603050405020304" pitchFamily="18" charset="0"/>
              </a:rPr>
              <a:t> </a:t>
            </a:r>
            <a:r>
              <a:rPr lang="en-US" sz="2400" i="1" dirty="0" err="1">
                <a:solidFill>
                  <a:srgbClr val="C00000"/>
                </a:solidFill>
                <a:effectLst/>
                <a:latin typeface="UTM Avo" panose="02040603050506020204" pitchFamily="18" charset="0"/>
                <a:ea typeface="Times New Roman" panose="02020603050405020304" pitchFamily="18" charset="0"/>
              </a:rPr>
              <a:t>được</a:t>
            </a:r>
            <a:r>
              <a:rPr lang="en-US" sz="2400" i="1" dirty="0">
                <a:solidFill>
                  <a:srgbClr val="C00000"/>
                </a:solidFill>
                <a:effectLst/>
                <a:latin typeface="UTM Avo" panose="02040603050506020204" pitchFamily="18" charset="0"/>
                <a:ea typeface="Times New Roman" panose="02020603050405020304" pitchFamily="18" charset="0"/>
              </a:rPr>
              <a:t> </a:t>
            </a:r>
            <a:r>
              <a:rPr lang="en-US" sz="2400" i="1" dirty="0" err="1">
                <a:solidFill>
                  <a:srgbClr val="C00000"/>
                </a:solidFill>
                <a:effectLst/>
                <a:latin typeface="UTM Avo" panose="02040603050506020204" pitchFamily="18" charset="0"/>
                <a:ea typeface="Times New Roman" panose="02020603050405020304" pitchFamily="18" charset="0"/>
              </a:rPr>
              <a:t>che</a:t>
            </a:r>
            <a:r>
              <a:rPr lang="en-US" sz="2400" i="1" dirty="0">
                <a:solidFill>
                  <a:srgbClr val="C00000"/>
                </a:solidFill>
                <a:effectLst/>
                <a:latin typeface="UTM Avo" panose="02040603050506020204" pitchFamily="18" charset="0"/>
                <a:ea typeface="Times New Roman" panose="02020603050405020304" pitchFamily="18" charset="0"/>
              </a:rPr>
              <a:t> </a:t>
            </a:r>
            <a:r>
              <a:rPr lang="en-US" sz="2400" i="1" dirty="0" err="1">
                <a:solidFill>
                  <a:srgbClr val="C00000"/>
                </a:solidFill>
                <a:effectLst/>
                <a:latin typeface="UTM Avo" panose="02040603050506020204" pitchFamily="18" charset="0"/>
                <a:ea typeface="Times New Roman" panose="02020603050405020304" pitchFamily="18" charset="0"/>
              </a:rPr>
              <a:t>chắn</a:t>
            </a:r>
            <a:r>
              <a:rPr lang="en-US" sz="2400" i="1" dirty="0">
                <a:solidFill>
                  <a:srgbClr val="C00000"/>
                </a:solidFill>
                <a:effectLst/>
                <a:latin typeface="UTM Avo" panose="02040603050506020204" pitchFamily="18" charset="0"/>
                <a:ea typeface="Times New Roman" panose="02020603050405020304" pitchFamily="18" charset="0"/>
              </a:rPr>
              <a:t> </a:t>
            </a:r>
            <a:r>
              <a:rPr lang="en-US" sz="2400" i="1" dirty="0" err="1">
                <a:solidFill>
                  <a:srgbClr val="C00000"/>
                </a:solidFill>
                <a:effectLst/>
                <a:latin typeface="UTM Avo" panose="02040603050506020204" pitchFamily="18" charset="0"/>
                <a:ea typeface="Times New Roman" panose="02020603050405020304" pitchFamily="18" charset="0"/>
              </a:rPr>
              <a:t>bảo</a:t>
            </a:r>
            <a:r>
              <a:rPr lang="en-US" sz="2400" i="1" dirty="0">
                <a:solidFill>
                  <a:srgbClr val="C00000"/>
                </a:solidFill>
                <a:effectLst/>
                <a:latin typeface="UTM Avo" panose="02040603050506020204" pitchFamily="18" charset="0"/>
                <a:ea typeface="Times New Roman" panose="02020603050405020304" pitchFamily="18" charset="0"/>
              </a:rPr>
              <a:t> </a:t>
            </a:r>
            <a:r>
              <a:rPr lang="en-US" sz="2400" i="1" dirty="0" err="1">
                <a:solidFill>
                  <a:srgbClr val="C00000"/>
                </a:solidFill>
                <a:effectLst/>
                <a:latin typeface="UTM Avo" panose="02040603050506020204" pitchFamily="18" charset="0"/>
                <a:ea typeface="Times New Roman" panose="02020603050405020304" pitchFamily="18" charset="0"/>
              </a:rPr>
              <a:t>vệ</a:t>
            </a:r>
            <a:r>
              <a:rPr lang="en-US" sz="2400" i="1" dirty="0">
                <a:solidFill>
                  <a:srgbClr val="C00000"/>
                </a:solidFill>
                <a:effectLst/>
                <a:latin typeface="UTM Avo" panose="02040603050506020204" pitchFamily="18" charset="0"/>
                <a:ea typeface="Times New Roman" panose="02020603050405020304" pitchFamily="18" charset="0"/>
              </a:rPr>
              <a:t> </a:t>
            </a:r>
            <a:r>
              <a:rPr lang="en-US" sz="2400" i="1" dirty="0" err="1">
                <a:solidFill>
                  <a:srgbClr val="C00000"/>
                </a:solidFill>
                <a:effectLst/>
                <a:latin typeface="UTM Avo" panose="02040603050506020204" pitchFamily="18" charset="0"/>
                <a:ea typeface="Times New Roman" panose="02020603050405020304" pitchFamily="18" charset="0"/>
              </a:rPr>
              <a:t>để</a:t>
            </a:r>
            <a:r>
              <a:rPr lang="en-US" sz="2400" i="1" dirty="0">
                <a:solidFill>
                  <a:srgbClr val="C00000"/>
                </a:solidFill>
                <a:effectLst/>
                <a:latin typeface="UTM Avo" panose="02040603050506020204" pitchFamily="18" charset="0"/>
                <a:ea typeface="Times New Roman" panose="02020603050405020304" pitchFamily="18" charset="0"/>
              </a:rPr>
              <a:t> </a:t>
            </a:r>
            <a:r>
              <a:rPr lang="en-US" sz="2400" i="1" dirty="0" err="1">
                <a:solidFill>
                  <a:srgbClr val="C00000"/>
                </a:solidFill>
                <a:effectLst/>
                <a:latin typeface="UTM Avo" panose="02040603050506020204" pitchFamily="18" charset="0"/>
                <a:ea typeface="Times New Roman" panose="02020603050405020304" pitchFamily="18" charset="0"/>
              </a:rPr>
              <a:t>không</a:t>
            </a:r>
            <a:r>
              <a:rPr lang="en-US" sz="2400" i="1" dirty="0">
                <a:solidFill>
                  <a:srgbClr val="C00000"/>
                </a:solidFill>
                <a:effectLst/>
                <a:latin typeface="UTM Avo" panose="02040603050506020204" pitchFamily="18" charset="0"/>
                <a:ea typeface="Times New Roman" panose="02020603050405020304" pitchFamily="18" charset="0"/>
              </a:rPr>
              <a:t> </a:t>
            </a:r>
            <a:r>
              <a:rPr lang="en-US" sz="2400" i="1" dirty="0" err="1">
                <a:solidFill>
                  <a:srgbClr val="C00000"/>
                </a:solidFill>
                <a:effectLst/>
                <a:latin typeface="UTM Avo" panose="02040603050506020204" pitchFamily="18" charset="0"/>
                <a:ea typeface="Times New Roman" panose="02020603050405020304" pitchFamily="18" charset="0"/>
              </a:rPr>
              <a:t>một</a:t>
            </a:r>
            <a:r>
              <a:rPr lang="en-US" sz="2400" i="1" dirty="0">
                <a:solidFill>
                  <a:srgbClr val="C00000"/>
                </a:solidFill>
                <a:effectLst/>
                <a:latin typeface="UTM Avo" panose="02040603050506020204" pitchFamily="18" charset="0"/>
                <a:ea typeface="Times New Roman" panose="02020603050405020304" pitchFamily="18" charset="0"/>
              </a:rPr>
              <a:t> </a:t>
            </a:r>
            <a:r>
              <a:rPr lang="en-US" sz="2400" i="1" dirty="0" err="1">
                <a:solidFill>
                  <a:srgbClr val="C00000"/>
                </a:solidFill>
                <a:effectLst/>
                <a:latin typeface="UTM Avo" panose="02040603050506020204" pitchFamily="18" charset="0"/>
                <a:ea typeface="Times New Roman" panose="02020603050405020304" pitchFamily="18" charset="0"/>
              </a:rPr>
              <a:t>điểm</a:t>
            </a:r>
            <a:r>
              <a:rPr lang="en-US" sz="2400" i="1" dirty="0">
                <a:solidFill>
                  <a:srgbClr val="C00000"/>
                </a:solidFill>
                <a:effectLst/>
                <a:latin typeface="UTM Avo" panose="02040603050506020204" pitchFamily="18" charset="0"/>
                <a:ea typeface="Times New Roman" panose="02020603050405020304" pitchFamily="18" charset="0"/>
              </a:rPr>
              <a:t> </a:t>
            </a:r>
            <a:r>
              <a:rPr lang="en-US" sz="2400" i="1" dirty="0" err="1">
                <a:solidFill>
                  <a:srgbClr val="C00000"/>
                </a:solidFill>
                <a:effectLst/>
                <a:latin typeface="UTM Avo" panose="02040603050506020204" pitchFamily="18" charset="0"/>
                <a:ea typeface="Times New Roman" panose="02020603050405020304" pitchFamily="18" charset="0"/>
              </a:rPr>
              <a:t>nào</a:t>
            </a:r>
            <a:r>
              <a:rPr lang="en-US" sz="2400" i="1" dirty="0">
                <a:solidFill>
                  <a:srgbClr val="C00000"/>
                </a:solidFill>
                <a:effectLst/>
                <a:latin typeface="UTM Avo" panose="02040603050506020204" pitchFamily="18" charset="0"/>
                <a:ea typeface="Times New Roman" panose="02020603050405020304" pitchFamily="18" charset="0"/>
              </a:rPr>
              <a:t> </a:t>
            </a:r>
            <a:r>
              <a:rPr lang="en-US" sz="2400" i="1" dirty="0" err="1">
                <a:solidFill>
                  <a:srgbClr val="C00000"/>
                </a:solidFill>
                <a:effectLst/>
                <a:latin typeface="UTM Avo" panose="02040603050506020204" pitchFamily="18" charset="0"/>
                <a:ea typeface="Times New Roman" panose="02020603050405020304" pitchFamily="18" charset="0"/>
              </a:rPr>
              <a:t>có</a:t>
            </a:r>
            <a:r>
              <a:rPr lang="en-US" sz="2400" i="1" dirty="0">
                <a:solidFill>
                  <a:srgbClr val="C00000"/>
                </a:solidFill>
                <a:effectLst/>
                <a:latin typeface="UTM Avo" panose="02040603050506020204" pitchFamily="18" charset="0"/>
                <a:ea typeface="Times New Roman" panose="02020603050405020304" pitchFamily="18" charset="0"/>
              </a:rPr>
              <a:t> </a:t>
            </a:r>
            <a:r>
              <a:rPr lang="en-US" sz="2400" i="1" dirty="0" err="1">
                <a:solidFill>
                  <a:srgbClr val="C00000"/>
                </a:solidFill>
                <a:effectLst/>
                <a:latin typeface="UTM Avo" panose="02040603050506020204" pitchFamily="18" charset="0"/>
                <a:ea typeface="Times New Roman" panose="02020603050405020304" pitchFamily="18" charset="0"/>
              </a:rPr>
              <a:t>thể</a:t>
            </a:r>
            <a:r>
              <a:rPr lang="en-US" sz="2400" i="1" dirty="0">
                <a:solidFill>
                  <a:srgbClr val="C00000"/>
                </a:solidFill>
                <a:effectLst/>
                <a:latin typeface="UTM Avo" panose="02040603050506020204" pitchFamily="18" charset="0"/>
                <a:ea typeface="Times New Roman" panose="02020603050405020304" pitchFamily="18" charset="0"/>
              </a:rPr>
              <a:t> </a:t>
            </a:r>
            <a:r>
              <a:rPr lang="en-US" sz="2400" i="1" dirty="0" err="1">
                <a:solidFill>
                  <a:srgbClr val="C00000"/>
                </a:solidFill>
                <a:effectLst/>
                <a:latin typeface="UTM Avo" panose="02040603050506020204" pitchFamily="18" charset="0"/>
                <a:ea typeface="Times New Roman" panose="02020603050405020304" pitchFamily="18" charset="0"/>
              </a:rPr>
              <a:t>bị</a:t>
            </a:r>
            <a:r>
              <a:rPr lang="en-US" sz="2400" i="1" dirty="0">
                <a:solidFill>
                  <a:srgbClr val="C00000"/>
                </a:solidFill>
                <a:effectLst/>
                <a:latin typeface="UTM Avo" panose="02040603050506020204" pitchFamily="18" charset="0"/>
                <a:ea typeface="Times New Roman" panose="02020603050405020304" pitchFamily="18" charset="0"/>
              </a:rPr>
              <a:t> </a:t>
            </a:r>
            <a:r>
              <a:rPr lang="en-US" sz="2400" i="1" dirty="0" err="1">
                <a:solidFill>
                  <a:srgbClr val="C00000"/>
                </a:solidFill>
                <a:effectLst/>
                <a:latin typeface="UTM Avo" panose="02040603050506020204" pitchFamily="18" charset="0"/>
                <a:ea typeface="Times New Roman" panose="02020603050405020304" pitchFamily="18" charset="0"/>
              </a:rPr>
              <a:t>xâm</a:t>
            </a:r>
            <a:r>
              <a:rPr lang="en-US" sz="2400" i="1" dirty="0">
                <a:solidFill>
                  <a:srgbClr val="C00000"/>
                </a:solidFill>
                <a:effectLst/>
                <a:latin typeface="UTM Avo" panose="02040603050506020204" pitchFamily="18" charset="0"/>
                <a:ea typeface="Times New Roman" panose="02020603050405020304" pitchFamily="18" charset="0"/>
              </a:rPr>
              <a:t> </a:t>
            </a:r>
            <a:r>
              <a:rPr lang="en-US" sz="2400" i="1" dirty="0" err="1">
                <a:solidFill>
                  <a:srgbClr val="C00000"/>
                </a:solidFill>
                <a:effectLst/>
                <a:latin typeface="UTM Avo" panose="02040603050506020204" pitchFamily="18" charset="0"/>
                <a:ea typeface="Times New Roman" panose="02020603050405020304" pitchFamily="18" charset="0"/>
              </a:rPr>
              <a:t>nhập</a:t>
            </a:r>
            <a:r>
              <a:rPr lang="en-US" sz="2400" i="1" dirty="0">
                <a:solidFill>
                  <a:srgbClr val="C00000"/>
                </a:solidFill>
                <a:effectLst/>
                <a:latin typeface="UTM Avo" panose="02040603050506020204" pitchFamily="18" charset="0"/>
                <a:ea typeface="Times New Roman" panose="02020603050405020304" pitchFamily="18" charset="0"/>
              </a:rPr>
              <a:t> </a:t>
            </a:r>
            <a:r>
              <a:rPr lang="en-US" sz="2400" i="1" dirty="0" err="1">
                <a:solidFill>
                  <a:srgbClr val="C00000"/>
                </a:solidFill>
                <a:effectLst/>
                <a:latin typeface="UTM Avo" panose="02040603050506020204" pitchFamily="18" charset="0"/>
                <a:ea typeface="Times New Roman" panose="02020603050405020304" pitchFamily="18" charset="0"/>
              </a:rPr>
              <a:t>bằng</a:t>
            </a:r>
            <a:r>
              <a:rPr lang="en-US" sz="2400" i="1" dirty="0">
                <a:solidFill>
                  <a:srgbClr val="C00000"/>
                </a:solidFill>
                <a:effectLst/>
                <a:latin typeface="UTM Avo" panose="02040603050506020204" pitchFamily="18" charset="0"/>
                <a:ea typeface="Times New Roman" panose="02020603050405020304" pitchFamily="18" charset="0"/>
              </a:rPr>
              <a:t> </a:t>
            </a:r>
            <a:r>
              <a:rPr lang="en-US" sz="2400" i="1" dirty="0" err="1">
                <a:solidFill>
                  <a:srgbClr val="C00000"/>
                </a:solidFill>
                <a:effectLst/>
                <a:latin typeface="UTM Avo" panose="02040603050506020204" pitchFamily="18" charset="0"/>
                <a:ea typeface="Times New Roman" panose="02020603050405020304" pitchFamily="18" charset="0"/>
              </a:rPr>
              <a:t>bất</a:t>
            </a:r>
            <a:r>
              <a:rPr lang="en-US" sz="2400" i="1" dirty="0">
                <a:solidFill>
                  <a:srgbClr val="C00000"/>
                </a:solidFill>
                <a:effectLst/>
                <a:latin typeface="UTM Avo" panose="02040603050506020204" pitchFamily="18" charset="0"/>
                <a:ea typeface="Times New Roman" panose="02020603050405020304" pitchFamily="18" charset="0"/>
              </a:rPr>
              <a:t> </a:t>
            </a:r>
            <a:r>
              <a:rPr lang="en-US" sz="2400" i="1" dirty="0" err="1">
                <a:solidFill>
                  <a:srgbClr val="C00000"/>
                </a:solidFill>
                <a:effectLst/>
                <a:latin typeface="UTM Avo" panose="02040603050506020204" pitchFamily="18" charset="0"/>
                <a:ea typeface="Times New Roman" panose="02020603050405020304" pitchFamily="18" charset="0"/>
              </a:rPr>
              <a:t>kì</a:t>
            </a:r>
            <a:r>
              <a:rPr lang="en-US" sz="2400" i="1" dirty="0">
                <a:solidFill>
                  <a:srgbClr val="C00000"/>
                </a:solidFill>
                <a:effectLst/>
                <a:latin typeface="UTM Avo" panose="02040603050506020204" pitchFamily="18" charset="0"/>
                <a:ea typeface="Times New Roman" panose="02020603050405020304" pitchFamily="18" charset="0"/>
              </a:rPr>
              <a:t> con </a:t>
            </a:r>
            <a:r>
              <a:rPr lang="en-US" sz="2400" i="1" dirty="0" err="1">
                <a:solidFill>
                  <a:srgbClr val="C00000"/>
                </a:solidFill>
                <a:effectLst/>
                <a:latin typeface="UTM Avo" panose="02040603050506020204" pitchFamily="18" charset="0"/>
                <a:ea typeface="Times New Roman" panose="02020603050405020304" pitchFamily="18" charset="0"/>
              </a:rPr>
              <a:t>đường</a:t>
            </a:r>
            <a:r>
              <a:rPr lang="en-US" sz="2400" i="1" dirty="0">
                <a:solidFill>
                  <a:srgbClr val="C00000"/>
                </a:solidFill>
                <a:effectLst/>
                <a:latin typeface="UTM Avo" panose="02040603050506020204" pitchFamily="18" charset="0"/>
                <a:ea typeface="Times New Roman" panose="02020603050405020304" pitchFamily="18" charset="0"/>
              </a:rPr>
              <a:t> </a:t>
            </a:r>
            <a:r>
              <a:rPr lang="en-US" sz="2400" i="1" dirty="0" err="1">
                <a:solidFill>
                  <a:srgbClr val="C00000"/>
                </a:solidFill>
                <a:effectLst/>
                <a:latin typeface="UTM Avo" panose="02040603050506020204" pitchFamily="18" charset="0"/>
                <a:ea typeface="Times New Roman" panose="02020603050405020304" pitchFamily="18" charset="0"/>
              </a:rPr>
              <a:t>nào</a:t>
            </a:r>
            <a:r>
              <a:rPr lang="en-US" sz="2400" i="1" dirty="0">
                <a:solidFill>
                  <a:srgbClr val="C00000"/>
                </a:solidFill>
                <a:effectLst/>
                <a:latin typeface="UTM Avo" panose="02040603050506020204" pitchFamily="18" charset="0"/>
                <a:ea typeface="Times New Roman" panose="02020603050405020304" pitchFamily="18" charset="0"/>
              </a:rPr>
              <a:t>.</a:t>
            </a:r>
          </a:p>
          <a:p>
            <a:pPr algn="ctr"/>
            <a:endParaRPr lang="en-US" sz="2400" i="1" dirty="0">
              <a:solidFill>
                <a:srgbClr val="C00000"/>
              </a:solidFill>
              <a:latin typeface="UTM Avo" panose="02040603050506020204" pitchFamily="18" charset="0"/>
            </a:endParaRPr>
          </a:p>
        </p:txBody>
      </p:sp>
      <p:pic>
        <p:nvPicPr>
          <p:cNvPr id="12" name="Picture 11">
            <a:extLst>
              <a:ext uri="{FF2B5EF4-FFF2-40B4-BE49-F238E27FC236}">
                <a16:creationId xmlns:a16="http://schemas.microsoft.com/office/drawing/2014/main" id="{4CBA5AD4-B9FC-448E-8293-29BF0F2F4B19}"/>
              </a:ext>
            </a:extLst>
          </p:cNvPr>
          <p:cNvPicPr>
            <a:picLocks noChangeAspect="1"/>
          </p:cNvPicPr>
          <p:nvPr/>
        </p:nvPicPr>
        <p:blipFill rotWithShape="1">
          <a:blip r:embed="rId6"/>
          <a:srcRect r="739" b="9907"/>
          <a:stretch/>
        </p:blipFill>
        <p:spPr>
          <a:xfrm>
            <a:off x="5791201" y="2963991"/>
            <a:ext cx="6172199" cy="4261204"/>
          </a:xfrm>
          <a:prstGeom prst="rect">
            <a:avLst/>
          </a:prstGeom>
        </p:spPr>
      </p:pic>
      <p:sp>
        <p:nvSpPr>
          <p:cNvPr id="13" name="TextBox 12">
            <a:extLst>
              <a:ext uri="{FF2B5EF4-FFF2-40B4-BE49-F238E27FC236}">
                <a16:creationId xmlns:a16="http://schemas.microsoft.com/office/drawing/2014/main" id="{83E9481F-C246-41D4-A17F-039565CA7ADB}"/>
              </a:ext>
            </a:extLst>
          </p:cNvPr>
          <p:cNvSpPr txBox="1"/>
          <p:nvPr/>
        </p:nvSpPr>
        <p:spPr>
          <a:xfrm>
            <a:off x="3124200" y="7241783"/>
            <a:ext cx="11353800" cy="461665"/>
          </a:xfrm>
          <a:prstGeom prst="rect">
            <a:avLst/>
          </a:prstGeom>
          <a:noFill/>
        </p:spPr>
        <p:txBody>
          <a:bodyPr wrap="square" rtlCol="0">
            <a:spAutoFit/>
          </a:bodyPr>
          <a:lstStyle/>
          <a:p>
            <a:pPr algn="ctr"/>
            <a:r>
              <a:rPr lang="en-US" sz="2400" i="1">
                <a:solidFill>
                  <a:srgbClr val="C00000"/>
                </a:solidFill>
                <a:latin typeface="UTM Avo" panose="02040603050506020204" pitchFamily="18" charset="0"/>
              </a:rPr>
              <a:t>Hình 2.4: Sensors bao phủ với những điểm cho trước</a:t>
            </a:r>
          </a:p>
        </p:txBody>
      </p:sp>
    </p:spTree>
    <p:extLst>
      <p:ext uri="{BB962C8B-B14F-4D97-AF65-F5344CB8AC3E}">
        <p14:creationId xmlns:p14="http://schemas.microsoft.com/office/powerpoint/2010/main" val="104118034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27965" y="-495300"/>
            <a:ext cx="8078447" cy="6389317"/>
          </a:xfrm>
          <a:prstGeom prst="rect">
            <a:avLst/>
          </a:prstGeom>
        </p:spPr>
      </p:pic>
      <p:grpSp>
        <p:nvGrpSpPr>
          <p:cNvPr id="5" name="Group 5"/>
          <p:cNvGrpSpPr/>
          <p:nvPr/>
        </p:nvGrpSpPr>
        <p:grpSpPr>
          <a:xfrm>
            <a:off x="10637519" y="5080675"/>
            <a:ext cx="6621781" cy="1598850"/>
            <a:chOff x="0" y="-28575"/>
            <a:chExt cx="8829041" cy="2131800"/>
          </a:xfrm>
        </p:grpSpPr>
        <p:sp>
          <p:nvSpPr>
            <p:cNvPr id="6" name="TextBox 6"/>
            <p:cNvSpPr txBox="1"/>
            <p:nvPr/>
          </p:nvSpPr>
          <p:spPr>
            <a:xfrm>
              <a:off x="0" y="-28575"/>
              <a:ext cx="8829041" cy="625300"/>
            </a:xfrm>
            <a:prstGeom prst="rect">
              <a:avLst/>
            </a:prstGeom>
          </p:spPr>
          <p:txBody>
            <a:bodyPr lIns="0" tIns="0" rIns="0" bIns="0" rtlCol="0" anchor="t">
              <a:spAutoFit/>
            </a:bodyPr>
            <a:lstStyle/>
            <a:p>
              <a:pPr algn="r">
                <a:lnSpc>
                  <a:spcPts val="3900"/>
                </a:lnSpc>
              </a:pPr>
              <a:endParaRPr lang="en-US" sz="3000">
                <a:solidFill>
                  <a:srgbClr val="994C38"/>
                </a:solidFill>
                <a:latin typeface="Clear Sans Regular"/>
              </a:endParaRPr>
            </a:p>
          </p:txBody>
        </p:sp>
        <p:sp>
          <p:nvSpPr>
            <p:cNvPr id="7" name="TextBox 7"/>
            <p:cNvSpPr txBox="1"/>
            <p:nvPr/>
          </p:nvSpPr>
          <p:spPr>
            <a:xfrm>
              <a:off x="0" y="1643782"/>
              <a:ext cx="8829041" cy="459443"/>
            </a:xfrm>
            <a:prstGeom prst="rect">
              <a:avLst/>
            </a:prstGeom>
          </p:spPr>
          <p:txBody>
            <a:bodyPr lIns="0" tIns="0" rIns="0" bIns="0" rtlCol="0" anchor="t">
              <a:spAutoFit/>
            </a:bodyPr>
            <a:lstStyle/>
            <a:p>
              <a:pPr algn="r">
                <a:lnSpc>
                  <a:spcPts val="2939"/>
                </a:lnSpc>
                <a:spcBef>
                  <a:spcPct val="0"/>
                </a:spcBef>
              </a:pPr>
              <a:endParaRPr lang="en-US" sz="2099">
                <a:solidFill>
                  <a:srgbClr val="994C38"/>
                </a:solidFill>
                <a:latin typeface="Clear Sans Regular"/>
              </a:endParaRPr>
            </a:p>
          </p:txBody>
        </p:sp>
      </p:grpSp>
      <p:pic>
        <p:nvPicPr>
          <p:cNvPr id="8" name="Picture 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6182508">
            <a:off x="14049415" y="6580833"/>
            <a:ext cx="3710600" cy="4033260"/>
          </a:xfrm>
          <a:prstGeom prst="rect">
            <a:avLst/>
          </a:prstGeom>
        </p:spPr>
      </p:pic>
      <p:sp>
        <p:nvSpPr>
          <p:cNvPr id="9" name="TextBox 8">
            <a:extLst>
              <a:ext uri="{FF2B5EF4-FFF2-40B4-BE49-F238E27FC236}">
                <a16:creationId xmlns:a16="http://schemas.microsoft.com/office/drawing/2014/main" id="{8EEABF2B-E5F2-465C-BCE7-B80D5C3D98DB}"/>
              </a:ext>
            </a:extLst>
          </p:cNvPr>
          <p:cNvSpPr txBox="1"/>
          <p:nvPr/>
        </p:nvSpPr>
        <p:spPr>
          <a:xfrm>
            <a:off x="533400" y="342900"/>
            <a:ext cx="7866256" cy="923330"/>
          </a:xfrm>
          <a:prstGeom prst="rect">
            <a:avLst/>
          </a:prstGeom>
          <a:noFill/>
        </p:spPr>
        <p:txBody>
          <a:bodyPr wrap="none" rtlCol="0">
            <a:spAutoFit/>
          </a:bodyPr>
          <a:lstStyle/>
          <a:p>
            <a:r>
              <a:rPr lang="en-US" sz="5400">
                <a:solidFill>
                  <a:srgbClr val="C00000"/>
                </a:solidFill>
                <a:latin typeface="UTM Avo" panose="02040603050506020204" pitchFamily="18" charset="0"/>
              </a:rPr>
              <a:t>Xây dựng chương trình</a:t>
            </a:r>
          </a:p>
        </p:txBody>
      </p:sp>
      <p:sp>
        <p:nvSpPr>
          <p:cNvPr id="10" name="TextBox 9">
            <a:extLst>
              <a:ext uri="{FF2B5EF4-FFF2-40B4-BE49-F238E27FC236}">
                <a16:creationId xmlns:a16="http://schemas.microsoft.com/office/drawing/2014/main" id="{D071A4BC-AC45-42B1-90D1-7CABAE2B6D9D}"/>
              </a:ext>
            </a:extLst>
          </p:cNvPr>
          <p:cNvSpPr txBox="1"/>
          <p:nvPr/>
        </p:nvSpPr>
        <p:spPr>
          <a:xfrm>
            <a:off x="1295400" y="1638300"/>
            <a:ext cx="9982200" cy="646331"/>
          </a:xfrm>
          <a:prstGeom prst="rect">
            <a:avLst/>
          </a:prstGeom>
          <a:noFill/>
        </p:spPr>
        <p:txBody>
          <a:bodyPr wrap="square" rtlCol="0">
            <a:spAutoFit/>
          </a:bodyPr>
          <a:lstStyle/>
          <a:p>
            <a:pPr marL="457200" indent="-457200" algn="just">
              <a:buFont typeface="Arial" panose="020B0604020202020204" pitchFamily="34" charset="0"/>
              <a:buChar char="•"/>
            </a:pPr>
            <a:r>
              <a:rPr lang="en-US" sz="3600" b="1" dirty="0" err="1">
                <a:solidFill>
                  <a:srgbClr val="C00000"/>
                </a:solidFill>
                <a:latin typeface="UTM Avo" panose="02040603050506020204" pitchFamily="18" charset="0"/>
              </a:rPr>
              <a:t>Tổng</a:t>
            </a:r>
            <a:r>
              <a:rPr lang="en-US" sz="3600" b="1" dirty="0">
                <a:solidFill>
                  <a:srgbClr val="C00000"/>
                </a:solidFill>
                <a:latin typeface="UTM Avo" panose="02040603050506020204" pitchFamily="18" charset="0"/>
              </a:rPr>
              <a:t> </a:t>
            </a:r>
            <a:r>
              <a:rPr lang="en-US" sz="3600" b="1" dirty="0" err="1">
                <a:solidFill>
                  <a:srgbClr val="C00000"/>
                </a:solidFill>
                <a:latin typeface="UTM Avo" panose="02040603050506020204" pitchFamily="18" charset="0"/>
              </a:rPr>
              <a:t>quan</a:t>
            </a:r>
            <a:endParaRPr lang="en-US" sz="3600" b="1" dirty="0">
              <a:solidFill>
                <a:srgbClr val="C00000"/>
              </a:solidFill>
              <a:latin typeface="UTM Avo" panose="02040603050506020204" pitchFamily="18" charset="0"/>
            </a:endParaRPr>
          </a:p>
        </p:txBody>
      </p:sp>
      <p:sp>
        <p:nvSpPr>
          <p:cNvPr id="11" name="TextBox 10">
            <a:extLst>
              <a:ext uri="{FF2B5EF4-FFF2-40B4-BE49-F238E27FC236}">
                <a16:creationId xmlns:a16="http://schemas.microsoft.com/office/drawing/2014/main" id="{04D8D65F-74D3-4114-8695-9647BFC0278C}"/>
              </a:ext>
            </a:extLst>
          </p:cNvPr>
          <p:cNvSpPr txBox="1"/>
          <p:nvPr/>
        </p:nvSpPr>
        <p:spPr>
          <a:xfrm>
            <a:off x="1828800" y="3162300"/>
            <a:ext cx="12801600" cy="5016758"/>
          </a:xfrm>
          <a:prstGeom prst="rect">
            <a:avLst/>
          </a:prstGeom>
          <a:noFill/>
        </p:spPr>
        <p:txBody>
          <a:bodyPr wrap="square" rtlCol="0">
            <a:spAutoFit/>
          </a:bodyPr>
          <a:lstStyle/>
          <a:p>
            <a:pPr marL="342900" indent="-342900">
              <a:buFont typeface="Arial" panose="020B0604020202020204" pitchFamily="34" charset="0"/>
              <a:buChar char="•"/>
            </a:pPr>
            <a:r>
              <a:rPr lang="en-US" sz="3200" dirty="0" err="1">
                <a:solidFill>
                  <a:srgbClr val="C00000"/>
                </a:solidFill>
                <a:latin typeface="UTM Avo" panose="02040603050506020204" pitchFamily="18" charset="0"/>
                <a:ea typeface="Times New Roman" panose="02020603050405020304" pitchFamily="18" charset="0"/>
              </a:rPr>
              <a:t>S</a:t>
            </a:r>
            <a:r>
              <a:rPr lang="en-US" sz="3200" dirty="0" err="1">
                <a:solidFill>
                  <a:srgbClr val="C00000"/>
                </a:solidFill>
                <a:effectLst/>
                <a:latin typeface="UTM Avo" panose="02040603050506020204" pitchFamily="18" charset="0"/>
                <a:ea typeface="Times New Roman" panose="02020603050405020304" pitchFamily="18" charset="0"/>
              </a:rPr>
              <a:t>ử</a:t>
            </a:r>
            <a:r>
              <a:rPr lang="en-US" sz="3200" dirty="0">
                <a:solidFill>
                  <a:srgbClr val="C00000"/>
                </a:solidFill>
                <a:effectLst/>
                <a:latin typeface="UTM Avo" panose="02040603050506020204" pitchFamily="18" charset="0"/>
                <a:ea typeface="Times New Roman" panose="02020603050405020304" pitchFamily="18" charset="0"/>
              </a:rPr>
              <a:t> </a:t>
            </a:r>
            <a:r>
              <a:rPr lang="en-US" sz="3200" dirty="0" err="1">
                <a:solidFill>
                  <a:srgbClr val="C00000"/>
                </a:solidFill>
                <a:effectLst/>
                <a:latin typeface="UTM Avo" panose="02040603050506020204" pitchFamily="18" charset="0"/>
                <a:ea typeface="Times New Roman" panose="02020603050405020304" pitchFamily="18" charset="0"/>
              </a:rPr>
              <a:t>dụng</a:t>
            </a:r>
            <a:r>
              <a:rPr lang="en-US" sz="3200" dirty="0">
                <a:solidFill>
                  <a:srgbClr val="C00000"/>
                </a:solidFill>
                <a:effectLst/>
                <a:latin typeface="UTM Avo" panose="02040603050506020204" pitchFamily="18" charset="0"/>
                <a:ea typeface="Times New Roman" panose="02020603050405020304" pitchFamily="18" charset="0"/>
              </a:rPr>
              <a:t> </a:t>
            </a:r>
            <a:r>
              <a:rPr lang="en-US" sz="3200" dirty="0" err="1">
                <a:solidFill>
                  <a:srgbClr val="C00000"/>
                </a:solidFill>
                <a:effectLst/>
                <a:latin typeface="UTM Avo" panose="02040603050506020204" pitchFamily="18" charset="0"/>
                <a:ea typeface="Times New Roman" panose="02020603050405020304" pitchFamily="18" charset="0"/>
              </a:rPr>
              <a:t>ngôn</a:t>
            </a:r>
            <a:r>
              <a:rPr lang="en-US" sz="3200" dirty="0">
                <a:solidFill>
                  <a:srgbClr val="C00000"/>
                </a:solidFill>
                <a:effectLst/>
                <a:latin typeface="UTM Avo" panose="02040603050506020204" pitchFamily="18" charset="0"/>
                <a:ea typeface="Times New Roman" panose="02020603050405020304" pitchFamily="18" charset="0"/>
              </a:rPr>
              <a:t> </a:t>
            </a:r>
            <a:r>
              <a:rPr lang="en-US" sz="3200" dirty="0" err="1">
                <a:solidFill>
                  <a:srgbClr val="C00000"/>
                </a:solidFill>
                <a:effectLst/>
                <a:latin typeface="UTM Avo" panose="02040603050506020204" pitchFamily="18" charset="0"/>
                <a:ea typeface="Times New Roman" panose="02020603050405020304" pitchFamily="18" charset="0"/>
              </a:rPr>
              <a:t>ngữ</a:t>
            </a:r>
            <a:r>
              <a:rPr lang="en-US" sz="3200" dirty="0">
                <a:solidFill>
                  <a:srgbClr val="C00000"/>
                </a:solidFill>
                <a:effectLst/>
                <a:latin typeface="UTM Avo" panose="02040603050506020204" pitchFamily="18" charset="0"/>
                <a:ea typeface="Times New Roman" panose="02020603050405020304" pitchFamily="18" charset="0"/>
              </a:rPr>
              <a:t> </a:t>
            </a:r>
            <a:r>
              <a:rPr lang="en-US" sz="3200" dirty="0" err="1">
                <a:solidFill>
                  <a:srgbClr val="C00000"/>
                </a:solidFill>
                <a:effectLst/>
                <a:latin typeface="UTM Avo" panose="02040603050506020204" pitchFamily="18" charset="0"/>
                <a:ea typeface="Times New Roman" panose="02020603050405020304" pitchFamily="18" charset="0"/>
              </a:rPr>
              <a:t>lập</a:t>
            </a:r>
            <a:r>
              <a:rPr lang="en-US" sz="3200" dirty="0">
                <a:solidFill>
                  <a:srgbClr val="C00000"/>
                </a:solidFill>
                <a:effectLst/>
                <a:latin typeface="UTM Avo" panose="02040603050506020204" pitchFamily="18" charset="0"/>
                <a:ea typeface="Times New Roman" panose="02020603050405020304" pitchFamily="18" charset="0"/>
              </a:rPr>
              <a:t> </a:t>
            </a:r>
            <a:r>
              <a:rPr lang="en-US" sz="3200" dirty="0" err="1">
                <a:solidFill>
                  <a:srgbClr val="C00000"/>
                </a:solidFill>
                <a:effectLst/>
                <a:latin typeface="UTM Avo" panose="02040603050506020204" pitchFamily="18" charset="0"/>
                <a:ea typeface="Times New Roman" panose="02020603050405020304" pitchFamily="18" charset="0"/>
              </a:rPr>
              <a:t>trình</a:t>
            </a:r>
            <a:r>
              <a:rPr lang="en-US" sz="3200" dirty="0">
                <a:solidFill>
                  <a:srgbClr val="C00000"/>
                </a:solidFill>
                <a:effectLst/>
                <a:latin typeface="UTM Avo" panose="02040603050506020204" pitchFamily="18" charset="0"/>
                <a:ea typeface="Times New Roman" panose="02020603050405020304" pitchFamily="18" charset="0"/>
              </a:rPr>
              <a:t> Java, </a:t>
            </a:r>
            <a:r>
              <a:rPr lang="en-US" sz="3200" dirty="0" err="1">
                <a:solidFill>
                  <a:srgbClr val="C00000"/>
                </a:solidFill>
                <a:effectLst/>
                <a:latin typeface="UTM Avo" panose="02040603050506020204" pitchFamily="18" charset="0"/>
                <a:ea typeface="Times New Roman" panose="02020603050405020304" pitchFamily="18" charset="0"/>
              </a:rPr>
              <a:t>xây</a:t>
            </a:r>
            <a:r>
              <a:rPr lang="en-US" sz="3200" dirty="0">
                <a:solidFill>
                  <a:srgbClr val="C00000"/>
                </a:solidFill>
                <a:effectLst/>
                <a:latin typeface="UTM Avo" panose="02040603050506020204" pitchFamily="18" charset="0"/>
                <a:ea typeface="Times New Roman" panose="02020603050405020304" pitchFamily="18" charset="0"/>
              </a:rPr>
              <a:t> </a:t>
            </a:r>
            <a:r>
              <a:rPr lang="en-US" sz="3200" dirty="0" err="1">
                <a:solidFill>
                  <a:srgbClr val="C00000"/>
                </a:solidFill>
                <a:effectLst/>
                <a:latin typeface="UTM Avo" panose="02040603050506020204" pitchFamily="18" charset="0"/>
                <a:ea typeface="Times New Roman" panose="02020603050405020304" pitchFamily="18" charset="0"/>
              </a:rPr>
              <a:t>dựng</a:t>
            </a:r>
            <a:r>
              <a:rPr lang="en-US" sz="3200" dirty="0">
                <a:solidFill>
                  <a:srgbClr val="C00000"/>
                </a:solidFill>
                <a:effectLst/>
                <a:latin typeface="UTM Avo" panose="02040603050506020204" pitchFamily="18" charset="0"/>
                <a:ea typeface="Times New Roman" panose="02020603050405020304" pitchFamily="18" charset="0"/>
              </a:rPr>
              <a:t> </a:t>
            </a:r>
            <a:r>
              <a:rPr lang="en-US" sz="3200" dirty="0" err="1">
                <a:solidFill>
                  <a:srgbClr val="C00000"/>
                </a:solidFill>
                <a:effectLst/>
                <a:latin typeface="UTM Avo" panose="02040603050506020204" pitchFamily="18" charset="0"/>
                <a:ea typeface="Times New Roman" panose="02020603050405020304" pitchFamily="18" charset="0"/>
              </a:rPr>
              <a:t>một</a:t>
            </a:r>
            <a:r>
              <a:rPr lang="en-US" sz="3200" dirty="0">
                <a:solidFill>
                  <a:srgbClr val="C00000"/>
                </a:solidFill>
                <a:effectLst/>
                <a:latin typeface="UTM Avo" panose="02040603050506020204" pitchFamily="18" charset="0"/>
                <a:ea typeface="Times New Roman" panose="02020603050405020304" pitchFamily="18" charset="0"/>
              </a:rPr>
              <a:t> </a:t>
            </a:r>
            <a:r>
              <a:rPr lang="en-US" sz="3200" dirty="0" err="1">
                <a:solidFill>
                  <a:srgbClr val="C00000"/>
                </a:solidFill>
                <a:effectLst/>
                <a:latin typeface="UTM Avo" panose="02040603050506020204" pitchFamily="18" charset="0"/>
                <a:ea typeface="Times New Roman" panose="02020603050405020304" pitchFamily="18" charset="0"/>
              </a:rPr>
              <a:t>chương</a:t>
            </a:r>
            <a:r>
              <a:rPr lang="en-US" sz="3200" dirty="0">
                <a:solidFill>
                  <a:srgbClr val="C00000"/>
                </a:solidFill>
                <a:effectLst/>
                <a:latin typeface="UTM Avo" panose="02040603050506020204" pitchFamily="18" charset="0"/>
                <a:ea typeface="Times New Roman" panose="02020603050405020304" pitchFamily="18" charset="0"/>
              </a:rPr>
              <a:t> </a:t>
            </a:r>
            <a:r>
              <a:rPr lang="en-US" sz="3200" dirty="0" err="1">
                <a:solidFill>
                  <a:srgbClr val="C00000"/>
                </a:solidFill>
                <a:effectLst/>
                <a:latin typeface="UTM Avo" panose="02040603050506020204" pitchFamily="18" charset="0"/>
                <a:ea typeface="Times New Roman" panose="02020603050405020304" pitchFamily="18" charset="0"/>
              </a:rPr>
              <a:t>trình</a:t>
            </a:r>
            <a:r>
              <a:rPr lang="en-US" sz="3200" dirty="0">
                <a:solidFill>
                  <a:srgbClr val="C00000"/>
                </a:solidFill>
                <a:effectLst/>
                <a:latin typeface="UTM Avo" panose="02040603050506020204" pitchFamily="18" charset="0"/>
                <a:ea typeface="Times New Roman" panose="02020603050405020304" pitchFamily="18" charset="0"/>
              </a:rPr>
              <a:t>.</a:t>
            </a:r>
          </a:p>
          <a:p>
            <a:pPr marL="342900" indent="-342900">
              <a:buFont typeface="Arial" panose="020B0604020202020204" pitchFamily="34" charset="0"/>
              <a:buChar char="•"/>
            </a:pPr>
            <a:endParaRPr lang="en-US" sz="3200" dirty="0">
              <a:solidFill>
                <a:srgbClr val="C00000"/>
              </a:solidFill>
              <a:latin typeface="UTM Avo" panose="02040603050506020204" pitchFamily="18" charset="0"/>
              <a:ea typeface="Times New Roman" panose="02020603050405020304" pitchFamily="18" charset="0"/>
            </a:endParaRPr>
          </a:p>
          <a:p>
            <a:r>
              <a:rPr lang="en-US" sz="3200" dirty="0">
                <a:solidFill>
                  <a:srgbClr val="C00000"/>
                </a:solidFill>
                <a:effectLst/>
                <a:latin typeface="UTM Avo" panose="02040603050506020204" pitchFamily="18" charset="0"/>
                <a:ea typeface="Times New Roman" panose="02020603050405020304" pitchFamily="18" charset="0"/>
              </a:rPr>
              <a:t> </a:t>
            </a:r>
            <a:endParaRPr lang="en-US" sz="3200" i="1" dirty="0">
              <a:solidFill>
                <a:srgbClr val="C00000"/>
              </a:solidFill>
              <a:effectLst/>
              <a:latin typeface="UTM Avo" panose="02040603050506020204" pitchFamily="18" charset="0"/>
              <a:ea typeface="Times New Roman" panose="02020603050405020304" pitchFamily="18" charset="0"/>
            </a:endParaRPr>
          </a:p>
          <a:p>
            <a:pPr marL="342900" indent="-342900">
              <a:buFont typeface="Arial" panose="020B0604020202020204" pitchFamily="34" charset="0"/>
              <a:buChar char="•"/>
            </a:pPr>
            <a:r>
              <a:rPr lang="en-US" sz="3200" dirty="0" err="1">
                <a:solidFill>
                  <a:srgbClr val="C00000"/>
                </a:solidFill>
                <a:latin typeface="UTM Avo" panose="02040603050506020204" pitchFamily="18" charset="0"/>
                <a:ea typeface="Times New Roman" panose="02020603050405020304" pitchFamily="18" charset="0"/>
              </a:rPr>
              <a:t>C</a:t>
            </a:r>
            <a:r>
              <a:rPr lang="en-US" sz="3200" dirty="0" err="1">
                <a:solidFill>
                  <a:srgbClr val="C00000"/>
                </a:solidFill>
                <a:effectLst/>
                <a:latin typeface="UTM Avo" panose="02040603050506020204" pitchFamily="18" charset="0"/>
                <a:ea typeface="Times New Roman" panose="02020603050405020304" pitchFamily="18" charset="0"/>
              </a:rPr>
              <a:t>hương</a:t>
            </a:r>
            <a:r>
              <a:rPr lang="en-US" sz="3200" dirty="0">
                <a:solidFill>
                  <a:srgbClr val="C00000"/>
                </a:solidFill>
                <a:effectLst/>
                <a:latin typeface="UTM Avo" panose="02040603050506020204" pitchFamily="18" charset="0"/>
                <a:ea typeface="Times New Roman" panose="02020603050405020304" pitchFamily="18" charset="0"/>
              </a:rPr>
              <a:t> </a:t>
            </a:r>
            <a:r>
              <a:rPr lang="en-US" sz="3200" dirty="0" err="1">
                <a:solidFill>
                  <a:srgbClr val="C00000"/>
                </a:solidFill>
                <a:effectLst/>
                <a:latin typeface="UTM Avo" panose="02040603050506020204" pitchFamily="18" charset="0"/>
                <a:ea typeface="Times New Roman" panose="02020603050405020304" pitchFamily="18" charset="0"/>
              </a:rPr>
              <a:t>trình</a:t>
            </a:r>
            <a:r>
              <a:rPr lang="en-US" sz="3200" dirty="0">
                <a:solidFill>
                  <a:srgbClr val="C00000"/>
                </a:solidFill>
                <a:effectLst/>
                <a:latin typeface="UTM Avo" panose="02040603050506020204" pitchFamily="18" charset="0"/>
                <a:ea typeface="Times New Roman" panose="02020603050405020304" pitchFamily="18" charset="0"/>
              </a:rPr>
              <a:t> </a:t>
            </a:r>
            <a:r>
              <a:rPr lang="en-US" sz="3200" dirty="0" err="1">
                <a:solidFill>
                  <a:srgbClr val="C00000"/>
                </a:solidFill>
                <a:effectLst/>
                <a:latin typeface="UTM Avo" panose="02040603050506020204" pitchFamily="18" charset="0"/>
                <a:ea typeface="Times New Roman" panose="02020603050405020304" pitchFamily="18" charset="0"/>
              </a:rPr>
              <a:t>sẽ</a:t>
            </a:r>
            <a:r>
              <a:rPr lang="en-US" sz="3200" dirty="0">
                <a:solidFill>
                  <a:srgbClr val="C00000"/>
                </a:solidFill>
                <a:effectLst/>
                <a:latin typeface="UTM Avo" panose="02040603050506020204" pitchFamily="18" charset="0"/>
                <a:ea typeface="Times New Roman" panose="02020603050405020304" pitchFamily="18" charset="0"/>
              </a:rPr>
              <a:t> </a:t>
            </a:r>
            <a:r>
              <a:rPr lang="en-US" sz="3200" dirty="0" err="1">
                <a:solidFill>
                  <a:srgbClr val="C00000"/>
                </a:solidFill>
                <a:effectLst/>
                <a:latin typeface="UTM Avo" panose="02040603050506020204" pitchFamily="18" charset="0"/>
                <a:ea typeface="Times New Roman" panose="02020603050405020304" pitchFamily="18" charset="0"/>
              </a:rPr>
              <a:t>được</a:t>
            </a:r>
            <a:r>
              <a:rPr lang="en-US" sz="3200" dirty="0">
                <a:solidFill>
                  <a:srgbClr val="C00000"/>
                </a:solidFill>
                <a:effectLst/>
                <a:latin typeface="UTM Avo" panose="02040603050506020204" pitchFamily="18" charset="0"/>
                <a:ea typeface="Times New Roman" panose="02020603050405020304" pitchFamily="18" charset="0"/>
              </a:rPr>
              <a:t> </a:t>
            </a:r>
            <a:r>
              <a:rPr lang="en-US" sz="3200" dirty="0" err="1">
                <a:solidFill>
                  <a:srgbClr val="C00000"/>
                </a:solidFill>
                <a:effectLst/>
                <a:latin typeface="UTM Avo" panose="02040603050506020204" pitchFamily="18" charset="0"/>
                <a:ea typeface="Times New Roman" panose="02020603050405020304" pitchFamily="18" charset="0"/>
              </a:rPr>
              <a:t>phát</a:t>
            </a:r>
            <a:r>
              <a:rPr lang="en-US" sz="3200" dirty="0">
                <a:solidFill>
                  <a:srgbClr val="C00000"/>
                </a:solidFill>
                <a:effectLst/>
                <a:latin typeface="UTM Avo" panose="02040603050506020204" pitchFamily="18" charset="0"/>
                <a:ea typeface="Times New Roman" panose="02020603050405020304" pitchFamily="18" charset="0"/>
              </a:rPr>
              <a:t> </a:t>
            </a:r>
            <a:r>
              <a:rPr lang="en-US" sz="3200" dirty="0" err="1">
                <a:solidFill>
                  <a:srgbClr val="C00000"/>
                </a:solidFill>
                <a:effectLst/>
                <a:latin typeface="UTM Avo" panose="02040603050506020204" pitchFamily="18" charset="0"/>
                <a:ea typeface="Times New Roman" panose="02020603050405020304" pitchFamily="18" charset="0"/>
              </a:rPr>
              <a:t>triển</a:t>
            </a:r>
            <a:r>
              <a:rPr lang="en-US" sz="3200" dirty="0">
                <a:solidFill>
                  <a:srgbClr val="C00000"/>
                </a:solidFill>
                <a:effectLst/>
                <a:latin typeface="UTM Avo" panose="02040603050506020204" pitchFamily="18" charset="0"/>
                <a:ea typeface="Times New Roman" panose="02020603050405020304" pitchFamily="18" charset="0"/>
              </a:rPr>
              <a:t> </a:t>
            </a:r>
            <a:r>
              <a:rPr lang="en-US" sz="3200" dirty="0" err="1">
                <a:solidFill>
                  <a:srgbClr val="C00000"/>
                </a:solidFill>
                <a:effectLst/>
                <a:latin typeface="UTM Avo" panose="02040603050506020204" pitchFamily="18" charset="0"/>
                <a:ea typeface="Times New Roman" panose="02020603050405020304" pitchFamily="18" charset="0"/>
              </a:rPr>
              <a:t>theo</a:t>
            </a:r>
            <a:r>
              <a:rPr lang="en-US" sz="3200" dirty="0">
                <a:solidFill>
                  <a:srgbClr val="C00000"/>
                </a:solidFill>
                <a:effectLst/>
                <a:latin typeface="UTM Avo" panose="02040603050506020204" pitchFamily="18" charset="0"/>
                <a:ea typeface="Times New Roman" panose="02020603050405020304" pitchFamily="18" charset="0"/>
              </a:rPr>
              <a:t> </a:t>
            </a:r>
            <a:r>
              <a:rPr lang="en-US" sz="3200" dirty="0" err="1">
                <a:solidFill>
                  <a:srgbClr val="C00000"/>
                </a:solidFill>
                <a:effectLst/>
                <a:latin typeface="UTM Avo" panose="02040603050506020204" pitchFamily="18" charset="0"/>
                <a:ea typeface="Times New Roman" panose="02020603050405020304" pitchFamily="18" charset="0"/>
              </a:rPr>
              <a:t>hướng</a:t>
            </a:r>
            <a:r>
              <a:rPr lang="en-US" sz="3200" dirty="0">
                <a:solidFill>
                  <a:srgbClr val="C00000"/>
                </a:solidFill>
                <a:effectLst/>
                <a:latin typeface="UTM Avo" panose="02040603050506020204" pitchFamily="18" charset="0"/>
                <a:ea typeface="Times New Roman" panose="02020603050405020304" pitchFamily="18" charset="0"/>
              </a:rPr>
              <a:t> GUI (Graphical User Interface) </a:t>
            </a:r>
            <a:r>
              <a:rPr lang="en-US" sz="3200" dirty="0" err="1">
                <a:solidFill>
                  <a:srgbClr val="C00000"/>
                </a:solidFill>
                <a:effectLst/>
                <a:latin typeface="UTM Avo" panose="02040603050506020204" pitchFamily="18" charset="0"/>
                <a:ea typeface="Times New Roman" panose="02020603050405020304" pitchFamily="18" charset="0"/>
              </a:rPr>
              <a:t>nhờ</a:t>
            </a:r>
            <a:r>
              <a:rPr lang="en-US" sz="3200" dirty="0">
                <a:solidFill>
                  <a:srgbClr val="C00000"/>
                </a:solidFill>
                <a:effectLst/>
                <a:latin typeface="UTM Avo" panose="02040603050506020204" pitchFamily="18" charset="0"/>
                <a:ea typeface="Times New Roman" panose="02020603050405020304" pitchFamily="18" charset="0"/>
              </a:rPr>
              <a:t> </a:t>
            </a:r>
            <a:r>
              <a:rPr lang="en-US" sz="3200" dirty="0" err="1">
                <a:solidFill>
                  <a:srgbClr val="C00000"/>
                </a:solidFill>
                <a:effectLst/>
                <a:latin typeface="UTM Avo" panose="02040603050506020204" pitchFamily="18" charset="0"/>
                <a:ea typeface="Times New Roman" panose="02020603050405020304" pitchFamily="18" charset="0"/>
              </a:rPr>
              <a:t>thư</a:t>
            </a:r>
            <a:r>
              <a:rPr lang="en-US" sz="3200" dirty="0">
                <a:solidFill>
                  <a:srgbClr val="C00000"/>
                </a:solidFill>
                <a:effectLst/>
                <a:latin typeface="UTM Avo" panose="02040603050506020204" pitchFamily="18" charset="0"/>
                <a:ea typeface="Times New Roman" panose="02020603050405020304" pitchFamily="18" charset="0"/>
              </a:rPr>
              <a:t> </a:t>
            </a:r>
            <a:r>
              <a:rPr lang="en-US" sz="3200" dirty="0" err="1">
                <a:solidFill>
                  <a:srgbClr val="C00000"/>
                </a:solidFill>
                <a:effectLst/>
                <a:latin typeface="UTM Avo" panose="02040603050506020204" pitchFamily="18" charset="0"/>
                <a:ea typeface="Times New Roman" panose="02020603050405020304" pitchFamily="18" charset="0"/>
              </a:rPr>
              <a:t>viện</a:t>
            </a:r>
            <a:r>
              <a:rPr lang="en-US" sz="3200" dirty="0">
                <a:solidFill>
                  <a:srgbClr val="C00000"/>
                </a:solidFill>
                <a:effectLst/>
                <a:latin typeface="UTM Avo" panose="02040603050506020204" pitchFamily="18" charset="0"/>
                <a:ea typeface="Times New Roman" panose="02020603050405020304" pitchFamily="18" charset="0"/>
              </a:rPr>
              <a:t> </a:t>
            </a:r>
            <a:r>
              <a:rPr lang="en-US" sz="3200">
                <a:solidFill>
                  <a:srgbClr val="C00000"/>
                </a:solidFill>
                <a:effectLst/>
                <a:latin typeface="UTM Avo" panose="02040603050506020204" pitchFamily="18" charset="0"/>
                <a:ea typeface="Times New Roman" panose="02020603050405020304" pitchFamily="18" charset="0"/>
              </a:rPr>
              <a:t>Java Swings.</a:t>
            </a:r>
            <a:endParaRPr lang="en-US" sz="3200" dirty="0">
              <a:solidFill>
                <a:srgbClr val="C00000"/>
              </a:solidFill>
              <a:effectLst/>
              <a:latin typeface="UTM Avo" panose="02040603050506020204" pitchFamily="18" charset="0"/>
              <a:ea typeface="Times New Roman" panose="02020603050405020304" pitchFamily="18" charset="0"/>
            </a:endParaRPr>
          </a:p>
          <a:p>
            <a:pPr marL="342900" indent="-342900">
              <a:buFont typeface="Arial" panose="020B0604020202020204" pitchFamily="34" charset="0"/>
              <a:buChar char="•"/>
            </a:pPr>
            <a:endParaRPr lang="en-US" sz="3200" dirty="0">
              <a:solidFill>
                <a:srgbClr val="C00000"/>
              </a:solidFill>
              <a:latin typeface="UTM Avo" panose="02040603050506020204" pitchFamily="18" charset="0"/>
              <a:ea typeface="Times New Roman" panose="02020603050405020304" pitchFamily="18" charset="0"/>
            </a:endParaRPr>
          </a:p>
          <a:p>
            <a:endParaRPr lang="en-US" sz="3200" dirty="0">
              <a:solidFill>
                <a:srgbClr val="C00000"/>
              </a:solidFill>
              <a:effectLst/>
              <a:latin typeface="UTM Avo" panose="02040603050506020204" pitchFamily="18" charset="0"/>
              <a:ea typeface="Times New Roman" panose="02020603050405020304" pitchFamily="18" charset="0"/>
            </a:endParaRPr>
          </a:p>
          <a:p>
            <a:pPr marL="342900" indent="-342900">
              <a:buFont typeface="Arial" panose="020B0604020202020204" pitchFamily="34" charset="0"/>
              <a:buChar char="•"/>
            </a:pPr>
            <a:r>
              <a:rPr lang="en-US" sz="3200" dirty="0" err="1">
                <a:solidFill>
                  <a:srgbClr val="C00000"/>
                </a:solidFill>
                <a:effectLst/>
                <a:latin typeface="UTM Avo" panose="02040603050506020204" pitchFamily="18" charset="0"/>
                <a:ea typeface="Times New Roman" panose="02020603050405020304" pitchFamily="18" charset="0"/>
              </a:rPr>
              <a:t>Thư</a:t>
            </a:r>
            <a:r>
              <a:rPr lang="en-US" sz="3200" dirty="0">
                <a:solidFill>
                  <a:srgbClr val="C00000"/>
                </a:solidFill>
                <a:effectLst/>
                <a:latin typeface="UTM Avo" panose="02040603050506020204" pitchFamily="18" charset="0"/>
                <a:ea typeface="Times New Roman" panose="02020603050405020304" pitchFamily="18" charset="0"/>
              </a:rPr>
              <a:t> </a:t>
            </a:r>
            <a:r>
              <a:rPr lang="en-US" sz="3200" err="1">
                <a:solidFill>
                  <a:srgbClr val="C00000"/>
                </a:solidFill>
                <a:effectLst/>
                <a:latin typeface="UTM Avo" panose="02040603050506020204" pitchFamily="18" charset="0"/>
                <a:ea typeface="Times New Roman" panose="02020603050405020304" pitchFamily="18" charset="0"/>
              </a:rPr>
              <a:t>viện</a:t>
            </a:r>
            <a:r>
              <a:rPr lang="en-US" sz="3200">
                <a:solidFill>
                  <a:srgbClr val="C00000"/>
                </a:solidFill>
                <a:effectLst/>
                <a:latin typeface="UTM Avo" panose="02040603050506020204" pitchFamily="18" charset="0"/>
                <a:ea typeface="Times New Roman" panose="02020603050405020304" pitchFamily="18" charset="0"/>
              </a:rPr>
              <a:t> Javax.Swing </a:t>
            </a:r>
            <a:r>
              <a:rPr lang="en-US" sz="3200" dirty="0" err="1">
                <a:solidFill>
                  <a:srgbClr val="C00000"/>
                </a:solidFill>
                <a:effectLst/>
                <a:latin typeface="UTM Avo" panose="02040603050506020204" pitchFamily="18" charset="0"/>
                <a:ea typeface="Times New Roman" panose="02020603050405020304" pitchFamily="18" charset="0"/>
              </a:rPr>
              <a:t>hỗ</a:t>
            </a:r>
            <a:r>
              <a:rPr lang="en-US" sz="3200" dirty="0">
                <a:solidFill>
                  <a:srgbClr val="C00000"/>
                </a:solidFill>
                <a:effectLst/>
                <a:latin typeface="UTM Avo" panose="02040603050506020204" pitchFamily="18" charset="0"/>
                <a:ea typeface="Times New Roman" panose="02020603050405020304" pitchFamily="18" charset="0"/>
              </a:rPr>
              <a:t> </a:t>
            </a:r>
            <a:r>
              <a:rPr lang="en-US" sz="3200" dirty="0" err="1">
                <a:solidFill>
                  <a:srgbClr val="C00000"/>
                </a:solidFill>
                <a:effectLst/>
                <a:latin typeface="UTM Avo" panose="02040603050506020204" pitchFamily="18" charset="0"/>
                <a:ea typeface="Times New Roman" panose="02020603050405020304" pitchFamily="18" charset="0"/>
              </a:rPr>
              <a:t>trợ</a:t>
            </a:r>
            <a:r>
              <a:rPr lang="en-US" sz="3200" dirty="0">
                <a:solidFill>
                  <a:srgbClr val="C00000"/>
                </a:solidFill>
                <a:effectLst/>
                <a:latin typeface="UTM Avo" panose="02040603050506020204" pitchFamily="18" charset="0"/>
                <a:ea typeface="Times New Roman" panose="02020603050405020304" pitchFamily="18" charset="0"/>
              </a:rPr>
              <a:t> </a:t>
            </a:r>
            <a:r>
              <a:rPr lang="en-US" sz="3200" dirty="0" err="1">
                <a:solidFill>
                  <a:srgbClr val="C00000"/>
                </a:solidFill>
                <a:effectLst/>
                <a:latin typeface="UTM Avo" panose="02040603050506020204" pitchFamily="18" charset="0"/>
                <a:ea typeface="Times New Roman" panose="02020603050405020304" pitchFamily="18" charset="0"/>
              </a:rPr>
              <a:t>đầy</a:t>
            </a:r>
            <a:r>
              <a:rPr lang="en-US" sz="3200" dirty="0">
                <a:solidFill>
                  <a:srgbClr val="C00000"/>
                </a:solidFill>
                <a:effectLst/>
                <a:latin typeface="UTM Avo" panose="02040603050506020204" pitchFamily="18" charset="0"/>
                <a:ea typeface="Times New Roman" panose="02020603050405020304" pitchFamily="18" charset="0"/>
              </a:rPr>
              <a:t> </a:t>
            </a:r>
            <a:r>
              <a:rPr lang="en-US" sz="3200" dirty="0" err="1">
                <a:solidFill>
                  <a:srgbClr val="C00000"/>
                </a:solidFill>
                <a:effectLst/>
                <a:latin typeface="UTM Avo" panose="02040603050506020204" pitchFamily="18" charset="0"/>
                <a:ea typeface="Times New Roman" panose="02020603050405020304" pitchFamily="18" charset="0"/>
              </a:rPr>
              <a:t>đủ</a:t>
            </a:r>
            <a:r>
              <a:rPr lang="en-US" sz="3200" dirty="0">
                <a:solidFill>
                  <a:srgbClr val="C00000"/>
                </a:solidFill>
                <a:effectLst/>
                <a:latin typeface="UTM Avo" panose="02040603050506020204" pitchFamily="18" charset="0"/>
                <a:ea typeface="Times New Roman" panose="02020603050405020304" pitchFamily="18" charset="0"/>
              </a:rPr>
              <a:t> </a:t>
            </a:r>
            <a:r>
              <a:rPr lang="en-US" sz="3200" dirty="0" err="1">
                <a:solidFill>
                  <a:srgbClr val="C00000"/>
                </a:solidFill>
                <a:effectLst/>
                <a:latin typeface="UTM Avo" panose="02040603050506020204" pitchFamily="18" charset="0"/>
                <a:ea typeface="Times New Roman" panose="02020603050405020304" pitchFamily="18" charset="0"/>
              </a:rPr>
              <a:t>cho</a:t>
            </a:r>
            <a:r>
              <a:rPr lang="en-US" sz="3200" dirty="0">
                <a:solidFill>
                  <a:srgbClr val="C00000"/>
                </a:solidFill>
                <a:effectLst/>
                <a:latin typeface="UTM Avo" panose="02040603050506020204" pitchFamily="18" charset="0"/>
                <a:ea typeface="Times New Roman" panose="02020603050405020304" pitchFamily="18" charset="0"/>
              </a:rPr>
              <a:t> </a:t>
            </a:r>
            <a:r>
              <a:rPr lang="en-US" sz="3200" dirty="0" err="1">
                <a:solidFill>
                  <a:srgbClr val="C00000"/>
                </a:solidFill>
                <a:effectLst/>
                <a:latin typeface="UTM Avo" panose="02040603050506020204" pitchFamily="18" charset="0"/>
                <a:ea typeface="Times New Roman" panose="02020603050405020304" pitchFamily="18" charset="0"/>
              </a:rPr>
              <a:t>người</a:t>
            </a:r>
            <a:r>
              <a:rPr lang="en-US" sz="3200" dirty="0">
                <a:solidFill>
                  <a:srgbClr val="C00000"/>
                </a:solidFill>
                <a:effectLst/>
                <a:latin typeface="UTM Avo" panose="02040603050506020204" pitchFamily="18" charset="0"/>
                <a:ea typeface="Times New Roman" panose="02020603050405020304" pitchFamily="18" charset="0"/>
              </a:rPr>
              <a:t> </a:t>
            </a:r>
            <a:r>
              <a:rPr lang="en-US" sz="3200" dirty="0" err="1">
                <a:solidFill>
                  <a:srgbClr val="C00000"/>
                </a:solidFill>
                <a:effectLst/>
                <a:latin typeface="UTM Avo" panose="02040603050506020204" pitchFamily="18" charset="0"/>
                <a:ea typeface="Times New Roman" panose="02020603050405020304" pitchFamily="18" charset="0"/>
              </a:rPr>
              <a:t>lập</a:t>
            </a:r>
            <a:r>
              <a:rPr lang="en-US" sz="3200" dirty="0">
                <a:solidFill>
                  <a:srgbClr val="C00000"/>
                </a:solidFill>
                <a:effectLst/>
                <a:latin typeface="UTM Avo" panose="02040603050506020204" pitchFamily="18" charset="0"/>
                <a:ea typeface="Times New Roman" panose="02020603050405020304" pitchFamily="18" charset="0"/>
              </a:rPr>
              <a:t> </a:t>
            </a:r>
            <a:r>
              <a:rPr lang="en-US" sz="3200" dirty="0" err="1">
                <a:solidFill>
                  <a:srgbClr val="C00000"/>
                </a:solidFill>
                <a:effectLst/>
                <a:latin typeface="UTM Avo" panose="02040603050506020204" pitchFamily="18" charset="0"/>
                <a:ea typeface="Times New Roman" panose="02020603050405020304" pitchFamily="18" charset="0"/>
              </a:rPr>
              <a:t>trình</a:t>
            </a:r>
            <a:r>
              <a:rPr lang="en-US" sz="3200" dirty="0">
                <a:solidFill>
                  <a:srgbClr val="C00000"/>
                </a:solidFill>
                <a:effectLst/>
                <a:latin typeface="UTM Avo" panose="02040603050506020204" pitchFamily="18" charset="0"/>
                <a:ea typeface="Times New Roman" panose="02020603050405020304" pitchFamily="18" charset="0"/>
              </a:rPr>
              <a:t> </a:t>
            </a:r>
            <a:r>
              <a:rPr lang="en-US" sz="3200" dirty="0" err="1">
                <a:solidFill>
                  <a:srgbClr val="C00000"/>
                </a:solidFill>
                <a:effectLst/>
                <a:latin typeface="UTM Avo" panose="02040603050506020204" pitchFamily="18" charset="0"/>
                <a:ea typeface="Times New Roman" panose="02020603050405020304" pitchFamily="18" charset="0"/>
              </a:rPr>
              <a:t>các</a:t>
            </a:r>
            <a:r>
              <a:rPr lang="en-US" sz="3200" dirty="0">
                <a:solidFill>
                  <a:srgbClr val="C00000"/>
                </a:solidFill>
                <a:effectLst/>
                <a:latin typeface="UTM Avo" panose="02040603050506020204" pitchFamily="18" charset="0"/>
                <a:ea typeface="Times New Roman" panose="02020603050405020304" pitchFamily="18" charset="0"/>
              </a:rPr>
              <a:t> </a:t>
            </a:r>
            <a:r>
              <a:rPr lang="en-US" sz="3200" dirty="0" err="1">
                <a:solidFill>
                  <a:srgbClr val="C00000"/>
                </a:solidFill>
                <a:effectLst/>
                <a:latin typeface="UTM Avo" panose="02040603050506020204" pitchFamily="18" charset="0"/>
                <a:ea typeface="Times New Roman" panose="02020603050405020304" pitchFamily="18" charset="0"/>
              </a:rPr>
              <a:t>công</a:t>
            </a:r>
            <a:r>
              <a:rPr lang="en-US" sz="3200" dirty="0">
                <a:solidFill>
                  <a:srgbClr val="C00000"/>
                </a:solidFill>
                <a:effectLst/>
                <a:latin typeface="UTM Avo" panose="02040603050506020204" pitchFamily="18" charset="0"/>
                <a:ea typeface="Times New Roman" panose="02020603050405020304" pitchFamily="18" charset="0"/>
              </a:rPr>
              <a:t> </a:t>
            </a:r>
            <a:r>
              <a:rPr lang="en-US" sz="3200" dirty="0" err="1">
                <a:solidFill>
                  <a:srgbClr val="C00000"/>
                </a:solidFill>
                <a:effectLst/>
                <a:latin typeface="UTM Avo" panose="02040603050506020204" pitchFamily="18" charset="0"/>
                <a:ea typeface="Times New Roman" panose="02020603050405020304" pitchFamily="18" charset="0"/>
              </a:rPr>
              <a:t>cụ</a:t>
            </a:r>
            <a:r>
              <a:rPr lang="en-US" sz="3200" dirty="0">
                <a:solidFill>
                  <a:srgbClr val="C00000"/>
                </a:solidFill>
                <a:effectLst/>
                <a:latin typeface="UTM Avo" panose="02040603050506020204" pitchFamily="18" charset="0"/>
                <a:ea typeface="Times New Roman" panose="02020603050405020304" pitchFamily="18" charset="0"/>
              </a:rPr>
              <a:t> </a:t>
            </a:r>
            <a:r>
              <a:rPr lang="en-US" sz="3200" dirty="0" err="1">
                <a:solidFill>
                  <a:srgbClr val="C00000"/>
                </a:solidFill>
                <a:effectLst/>
                <a:latin typeface="UTM Avo" panose="02040603050506020204" pitchFamily="18" charset="0"/>
                <a:ea typeface="Times New Roman" panose="02020603050405020304" pitchFamily="18" charset="0"/>
              </a:rPr>
              <a:t>căn</a:t>
            </a:r>
            <a:r>
              <a:rPr lang="en-US" sz="3200" dirty="0">
                <a:solidFill>
                  <a:srgbClr val="C00000"/>
                </a:solidFill>
                <a:effectLst/>
                <a:latin typeface="UTM Avo" panose="02040603050506020204" pitchFamily="18" charset="0"/>
                <a:ea typeface="Times New Roman" panose="02020603050405020304" pitchFamily="18" charset="0"/>
              </a:rPr>
              <a:t> </a:t>
            </a:r>
            <a:r>
              <a:rPr lang="en-US" sz="3200" dirty="0" err="1">
                <a:solidFill>
                  <a:srgbClr val="C00000"/>
                </a:solidFill>
                <a:effectLst/>
                <a:latin typeface="UTM Avo" panose="02040603050506020204" pitchFamily="18" charset="0"/>
                <a:ea typeface="Times New Roman" panose="02020603050405020304" pitchFamily="18" charset="0"/>
              </a:rPr>
              <a:t>bản</a:t>
            </a:r>
            <a:r>
              <a:rPr lang="en-US" sz="3200" dirty="0">
                <a:solidFill>
                  <a:srgbClr val="C00000"/>
                </a:solidFill>
                <a:effectLst/>
                <a:latin typeface="UTM Avo" panose="02040603050506020204" pitchFamily="18" charset="0"/>
                <a:ea typeface="Times New Roman" panose="02020603050405020304" pitchFamily="18" charset="0"/>
              </a:rPr>
              <a:t>.</a:t>
            </a:r>
            <a:endParaRPr lang="en-US" sz="3200" i="1" dirty="0">
              <a:solidFill>
                <a:srgbClr val="C00000"/>
              </a:solidFill>
              <a:latin typeface="UTM Avo" panose="02040603050506020204" pitchFamily="18" charset="0"/>
              <a:ea typeface="Times New Roman" panose="02020603050405020304" pitchFamily="18" charset="0"/>
            </a:endParaRPr>
          </a:p>
          <a:p>
            <a:endParaRPr lang="en-US" sz="3200" i="1" dirty="0">
              <a:solidFill>
                <a:srgbClr val="C00000"/>
              </a:solidFill>
              <a:latin typeface="UTM Avo" panose="02040603050506020204" pitchFamily="18" charset="0"/>
            </a:endParaRPr>
          </a:p>
        </p:txBody>
      </p:sp>
    </p:spTree>
    <p:extLst>
      <p:ext uri="{BB962C8B-B14F-4D97-AF65-F5344CB8AC3E}">
        <p14:creationId xmlns:p14="http://schemas.microsoft.com/office/powerpoint/2010/main" val="294168954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3" name="Group 3"/>
          <p:cNvGrpSpPr/>
          <p:nvPr/>
        </p:nvGrpSpPr>
        <p:grpSpPr>
          <a:xfrm>
            <a:off x="8777981" y="2283682"/>
            <a:ext cx="8072104" cy="4604269"/>
            <a:chOff x="0" y="-9525"/>
            <a:chExt cx="10762805" cy="6139026"/>
          </a:xfrm>
        </p:grpSpPr>
        <p:sp>
          <p:nvSpPr>
            <p:cNvPr id="4" name="TextBox 4"/>
            <p:cNvSpPr txBox="1"/>
            <p:nvPr/>
          </p:nvSpPr>
          <p:spPr>
            <a:xfrm>
              <a:off x="0" y="-9525"/>
              <a:ext cx="10762805" cy="1436291"/>
            </a:xfrm>
            <a:prstGeom prst="rect">
              <a:avLst/>
            </a:prstGeom>
          </p:spPr>
          <p:txBody>
            <a:bodyPr lIns="0" tIns="0" rIns="0" bIns="0" rtlCol="0" anchor="t">
              <a:spAutoFit/>
            </a:bodyPr>
            <a:lstStyle/>
            <a:p>
              <a:pPr>
                <a:lnSpc>
                  <a:spcPts val="8400"/>
                </a:lnSpc>
              </a:pPr>
              <a:endParaRPr lang="en-US" sz="7000" spc="-140">
                <a:solidFill>
                  <a:srgbClr val="994C38"/>
                </a:solidFill>
                <a:latin typeface="Tenor Sans"/>
              </a:endParaRPr>
            </a:p>
          </p:txBody>
        </p:sp>
        <p:sp>
          <p:nvSpPr>
            <p:cNvPr id="5" name="TextBox 5"/>
            <p:cNvSpPr txBox="1"/>
            <p:nvPr/>
          </p:nvSpPr>
          <p:spPr>
            <a:xfrm>
              <a:off x="0" y="3997615"/>
              <a:ext cx="9624749" cy="625300"/>
            </a:xfrm>
            <a:prstGeom prst="rect">
              <a:avLst/>
            </a:prstGeom>
          </p:spPr>
          <p:txBody>
            <a:bodyPr lIns="0" tIns="0" rIns="0" bIns="0" rtlCol="0" anchor="t">
              <a:spAutoFit/>
            </a:bodyPr>
            <a:lstStyle/>
            <a:p>
              <a:pPr>
                <a:lnSpc>
                  <a:spcPts val="3900"/>
                </a:lnSpc>
              </a:pPr>
              <a:endParaRPr lang="en-US" sz="3000">
                <a:solidFill>
                  <a:srgbClr val="994C38"/>
                </a:solidFill>
                <a:latin typeface="Clear Sans Regular"/>
              </a:endParaRPr>
            </a:p>
          </p:txBody>
        </p:sp>
        <p:sp>
          <p:nvSpPr>
            <p:cNvPr id="6" name="TextBox 6"/>
            <p:cNvSpPr txBox="1"/>
            <p:nvPr/>
          </p:nvSpPr>
          <p:spPr>
            <a:xfrm>
              <a:off x="0" y="5669973"/>
              <a:ext cx="9624749" cy="459528"/>
            </a:xfrm>
            <a:prstGeom prst="rect">
              <a:avLst/>
            </a:prstGeom>
          </p:spPr>
          <p:txBody>
            <a:bodyPr lIns="0" tIns="0" rIns="0" bIns="0" rtlCol="0" anchor="t">
              <a:spAutoFit/>
            </a:bodyPr>
            <a:lstStyle/>
            <a:p>
              <a:pPr>
                <a:lnSpc>
                  <a:spcPts val="2940"/>
                </a:lnSpc>
                <a:spcBef>
                  <a:spcPct val="0"/>
                </a:spcBef>
              </a:pPr>
              <a:endParaRPr lang="en-US" sz="2100">
                <a:solidFill>
                  <a:srgbClr val="994C38"/>
                </a:solidFill>
                <a:latin typeface="Clear Sans Regular"/>
              </a:endParaRPr>
            </a:p>
          </p:txBody>
        </p:sp>
      </p:grpSp>
      <p:pic>
        <p:nvPicPr>
          <p:cNvPr id="7" name="Picture 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859000" y="-476218"/>
            <a:ext cx="4471096" cy="2845243"/>
          </a:xfrm>
          <a:prstGeom prst="rect">
            <a:avLst/>
          </a:prstGeom>
        </p:spPr>
      </p:pic>
      <p:pic>
        <p:nvPicPr>
          <p:cNvPr id="8" name="Picture 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38606">
            <a:off x="472805" y="6585422"/>
            <a:ext cx="2928024" cy="3404680"/>
          </a:xfrm>
          <a:prstGeom prst="rect">
            <a:avLst/>
          </a:prstGeom>
        </p:spPr>
      </p:pic>
      <p:sp>
        <p:nvSpPr>
          <p:cNvPr id="9" name="TextBox 8">
            <a:extLst>
              <a:ext uri="{FF2B5EF4-FFF2-40B4-BE49-F238E27FC236}">
                <a16:creationId xmlns:a16="http://schemas.microsoft.com/office/drawing/2014/main" id="{0FB3B3B5-5D02-420D-9099-F2822BF21E83}"/>
              </a:ext>
            </a:extLst>
          </p:cNvPr>
          <p:cNvSpPr txBox="1"/>
          <p:nvPr/>
        </p:nvSpPr>
        <p:spPr>
          <a:xfrm>
            <a:off x="381000" y="355545"/>
            <a:ext cx="5899372" cy="830997"/>
          </a:xfrm>
          <a:prstGeom prst="rect">
            <a:avLst/>
          </a:prstGeom>
          <a:noFill/>
        </p:spPr>
        <p:txBody>
          <a:bodyPr wrap="none" rtlCol="0">
            <a:spAutoFit/>
          </a:bodyPr>
          <a:lstStyle/>
          <a:p>
            <a:r>
              <a:rPr lang="en-US" sz="4800">
                <a:solidFill>
                  <a:srgbClr val="C00000"/>
                </a:solidFill>
                <a:latin typeface="UTM Avo" panose="02040603050506020204" pitchFamily="18" charset="0"/>
              </a:rPr>
              <a:t>Đầu vào và Đầu ra</a:t>
            </a:r>
            <a:endParaRPr lang="en-US" sz="4800"/>
          </a:p>
        </p:txBody>
      </p:sp>
      <p:sp>
        <p:nvSpPr>
          <p:cNvPr id="2" name="Rectangle 1">
            <a:extLst>
              <a:ext uri="{FF2B5EF4-FFF2-40B4-BE49-F238E27FC236}">
                <a16:creationId xmlns:a16="http://schemas.microsoft.com/office/drawing/2014/main" id="{4C061D2C-A899-405E-9BCE-85D7E6566711}"/>
              </a:ext>
            </a:extLst>
          </p:cNvPr>
          <p:cNvSpPr/>
          <p:nvPr/>
        </p:nvSpPr>
        <p:spPr>
          <a:xfrm>
            <a:off x="757671" y="4380524"/>
            <a:ext cx="2806834" cy="1143000"/>
          </a:xfrm>
          <a:prstGeom prst="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solidFill>
                  <a:schemeClr val="accent2"/>
                </a:solidFill>
                <a:latin typeface="UTM Avo" panose="02040603050506020204" pitchFamily="18" charset="0"/>
              </a:rPr>
              <a:t>Đầu vào</a:t>
            </a:r>
          </a:p>
        </p:txBody>
      </p:sp>
      <p:sp>
        <p:nvSpPr>
          <p:cNvPr id="11" name="Rectangle 10">
            <a:extLst>
              <a:ext uri="{FF2B5EF4-FFF2-40B4-BE49-F238E27FC236}">
                <a16:creationId xmlns:a16="http://schemas.microsoft.com/office/drawing/2014/main" id="{DCC914D1-157B-4BD0-967B-7FB063EE0E8A}"/>
              </a:ext>
            </a:extLst>
          </p:cNvPr>
          <p:cNvSpPr/>
          <p:nvPr/>
        </p:nvSpPr>
        <p:spPr>
          <a:xfrm>
            <a:off x="9370982" y="4256152"/>
            <a:ext cx="2806834" cy="1020600"/>
          </a:xfrm>
          <a:prstGeom prst="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err="1">
                <a:solidFill>
                  <a:schemeClr val="accent2"/>
                </a:solidFill>
                <a:latin typeface="UTM Avo" panose="02040603050506020204" pitchFamily="18" charset="0"/>
              </a:rPr>
              <a:t>Đầu</a:t>
            </a:r>
            <a:r>
              <a:rPr lang="en-US" sz="2500" b="1" dirty="0">
                <a:solidFill>
                  <a:schemeClr val="accent2"/>
                </a:solidFill>
                <a:latin typeface="UTM Avo" panose="02040603050506020204" pitchFamily="18" charset="0"/>
              </a:rPr>
              <a:t> </a:t>
            </a:r>
            <a:r>
              <a:rPr lang="en-US" sz="2500" b="1" dirty="0" err="1">
                <a:solidFill>
                  <a:schemeClr val="accent2"/>
                </a:solidFill>
                <a:latin typeface="UTM Avo" panose="02040603050506020204" pitchFamily="18" charset="0"/>
              </a:rPr>
              <a:t>ra</a:t>
            </a:r>
            <a:endParaRPr lang="en-US" sz="2500" b="1" dirty="0">
              <a:solidFill>
                <a:schemeClr val="accent2"/>
              </a:solidFill>
              <a:latin typeface="UTM Avo" panose="02040603050506020204" pitchFamily="18" charset="0"/>
            </a:endParaRPr>
          </a:p>
        </p:txBody>
      </p:sp>
      <p:sp>
        <p:nvSpPr>
          <p:cNvPr id="12" name="Oval 11">
            <a:extLst>
              <a:ext uri="{FF2B5EF4-FFF2-40B4-BE49-F238E27FC236}">
                <a16:creationId xmlns:a16="http://schemas.microsoft.com/office/drawing/2014/main" id="{DE6A6AA0-D1F9-4D69-8390-DE7A8BF5E2DA}"/>
              </a:ext>
            </a:extLst>
          </p:cNvPr>
          <p:cNvSpPr/>
          <p:nvPr/>
        </p:nvSpPr>
        <p:spPr>
          <a:xfrm>
            <a:off x="4920808" y="1517528"/>
            <a:ext cx="3267794" cy="2091486"/>
          </a:xfrm>
          <a:prstGeom prst="ellipse">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err="1">
                <a:latin typeface="UTM Avo" panose="02040603050506020204" pitchFamily="18" charset="0"/>
              </a:rPr>
              <a:t>Kích</a:t>
            </a:r>
            <a:r>
              <a:rPr lang="en-US" sz="2500" b="1" dirty="0">
                <a:latin typeface="UTM Avo" panose="02040603050506020204" pitchFamily="18" charset="0"/>
              </a:rPr>
              <a:t> </a:t>
            </a:r>
            <a:r>
              <a:rPr lang="en-US" sz="2500" b="1" dirty="0" err="1">
                <a:latin typeface="UTM Avo" panose="02040603050506020204" pitchFamily="18" charset="0"/>
              </a:rPr>
              <a:t>thước</a:t>
            </a:r>
            <a:r>
              <a:rPr lang="en-US" sz="2500" b="1" dirty="0">
                <a:latin typeface="UTM Avo" panose="02040603050506020204" pitchFamily="18" charset="0"/>
              </a:rPr>
              <a:t> </a:t>
            </a:r>
            <a:r>
              <a:rPr lang="en-US" sz="2500" b="1" dirty="0" err="1">
                <a:latin typeface="UTM Avo" panose="02040603050506020204" pitchFamily="18" charset="0"/>
              </a:rPr>
              <a:t>chiều</a:t>
            </a:r>
            <a:r>
              <a:rPr lang="en-US" sz="2500" b="1" dirty="0">
                <a:latin typeface="UTM Avo" panose="02040603050506020204" pitchFamily="18" charset="0"/>
              </a:rPr>
              <a:t> </a:t>
            </a:r>
            <a:r>
              <a:rPr lang="en-US" sz="2500" b="1" dirty="0" err="1">
                <a:latin typeface="UTM Avo" panose="02040603050506020204" pitchFamily="18" charset="0"/>
              </a:rPr>
              <a:t>dài</a:t>
            </a:r>
            <a:r>
              <a:rPr lang="en-US" sz="2500" b="1" dirty="0">
                <a:latin typeface="UTM Avo" panose="02040603050506020204" pitchFamily="18" charset="0"/>
              </a:rPr>
              <a:t> </a:t>
            </a:r>
            <a:r>
              <a:rPr lang="en-US" sz="2500" b="1" dirty="0" err="1">
                <a:latin typeface="UTM Avo" panose="02040603050506020204" pitchFamily="18" charset="0"/>
              </a:rPr>
              <a:t>và</a:t>
            </a:r>
            <a:r>
              <a:rPr lang="en-US" sz="2500" b="1" dirty="0">
                <a:latin typeface="UTM Avo" panose="02040603050506020204" pitchFamily="18" charset="0"/>
              </a:rPr>
              <a:t> </a:t>
            </a:r>
            <a:r>
              <a:rPr lang="en-US" sz="2500" b="1" dirty="0" err="1">
                <a:latin typeface="UTM Avo" panose="02040603050506020204" pitchFamily="18" charset="0"/>
              </a:rPr>
              <a:t>chiều</a:t>
            </a:r>
            <a:r>
              <a:rPr lang="en-US" sz="2500" b="1" dirty="0">
                <a:latin typeface="UTM Avo" panose="02040603050506020204" pitchFamily="18" charset="0"/>
              </a:rPr>
              <a:t> </a:t>
            </a:r>
            <a:r>
              <a:rPr lang="en-US" sz="2500" b="1" dirty="0" err="1">
                <a:latin typeface="UTM Avo" panose="02040603050506020204" pitchFamily="18" charset="0"/>
              </a:rPr>
              <a:t>rộng</a:t>
            </a:r>
            <a:endParaRPr lang="en-US" sz="2500" b="1" dirty="0">
              <a:latin typeface="UTM Avo" panose="02040603050506020204" pitchFamily="18" charset="0"/>
            </a:endParaRPr>
          </a:p>
        </p:txBody>
      </p:sp>
      <p:sp>
        <p:nvSpPr>
          <p:cNvPr id="13" name="Oval 12">
            <a:extLst>
              <a:ext uri="{FF2B5EF4-FFF2-40B4-BE49-F238E27FC236}">
                <a16:creationId xmlns:a16="http://schemas.microsoft.com/office/drawing/2014/main" id="{9359D927-4E66-45FB-ABA3-D1DDC4BCDD26}"/>
              </a:ext>
            </a:extLst>
          </p:cNvPr>
          <p:cNvSpPr/>
          <p:nvPr/>
        </p:nvSpPr>
        <p:spPr>
          <a:xfrm>
            <a:off x="4957867" y="3940000"/>
            <a:ext cx="3267794" cy="2210241"/>
          </a:xfrm>
          <a:prstGeom prst="ellipse">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err="1">
                <a:latin typeface="UTM Avo" panose="02040603050506020204" pitchFamily="18" charset="0"/>
              </a:rPr>
              <a:t>Bán</a:t>
            </a:r>
            <a:r>
              <a:rPr lang="en-US" sz="2500" b="1" dirty="0">
                <a:latin typeface="UTM Avo" panose="02040603050506020204" pitchFamily="18" charset="0"/>
              </a:rPr>
              <a:t> </a:t>
            </a:r>
            <a:r>
              <a:rPr lang="en-US" sz="2500" b="1" dirty="0" err="1">
                <a:latin typeface="UTM Avo" panose="02040603050506020204" pitchFamily="18" charset="0"/>
              </a:rPr>
              <a:t>kính</a:t>
            </a:r>
            <a:r>
              <a:rPr lang="en-US" sz="2500" b="1" dirty="0">
                <a:latin typeface="UTM Avo" panose="02040603050506020204" pitchFamily="18" charset="0"/>
              </a:rPr>
              <a:t> sensor </a:t>
            </a:r>
            <a:r>
              <a:rPr lang="en-US" sz="2500" b="1" dirty="0" err="1">
                <a:latin typeface="UTM Avo" panose="02040603050506020204" pitchFamily="18" charset="0"/>
              </a:rPr>
              <a:t>là</a:t>
            </a:r>
            <a:r>
              <a:rPr lang="en-US" sz="2500" b="1" dirty="0">
                <a:latin typeface="UTM Avo" panose="02040603050506020204" pitchFamily="18" charset="0"/>
              </a:rPr>
              <a:t> radius</a:t>
            </a:r>
          </a:p>
        </p:txBody>
      </p:sp>
      <p:sp>
        <p:nvSpPr>
          <p:cNvPr id="14" name="Oval 13">
            <a:extLst>
              <a:ext uri="{FF2B5EF4-FFF2-40B4-BE49-F238E27FC236}">
                <a16:creationId xmlns:a16="http://schemas.microsoft.com/office/drawing/2014/main" id="{06139F0B-AD36-4180-A4ED-70F6D58F56A8}"/>
              </a:ext>
            </a:extLst>
          </p:cNvPr>
          <p:cNvSpPr/>
          <p:nvPr/>
        </p:nvSpPr>
        <p:spPr>
          <a:xfrm>
            <a:off x="4920808" y="6721520"/>
            <a:ext cx="3624576" cy="2210240"/>
          </a:xfrm>
          <a:prstGeom prst="ellipse">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err="1">
                <a:latin typeface="UTM Avo" panose="02040603050506020204" pitchFamily="18" charset="0"/>
              </a:rPr>
              <a:t>Số</a:t>
            </a:r>
            <a:r>
              <a:rPr lang="en-US" sz="2500" b="1" dirty="0">
                <a:latin typeface="UTM Avo" panose="02040603050506020204" pitchFamily="18" charset="0"/>
              </a:rPr>
              <a:t> </a:t>
            </a:r>
            <a:r>
              <a:rPr lang="en-US" sz="2500" b="1" dirty="0" err="1">
                <a:latin typeface="UTM Avo" panose="02040603050506020204" pitchFamily="18" charset="0"/>
              </a:rPr>
              <a:t>lượng</a:t>
            </a:r>
            <a:r>
              <a:rPr lang="en-US" sz="2500" b="1" dirty="0">
                <a:latin typeface="UTM Avo" panose="02040603050506020204" pitchFamily="18" charset="0"/>
              </a:rPr>
              <a:t> </a:t>
            </a:r>
            <a:r>
              <a:rPr lang="en-US" sz="2500" b="1" dirty="0" err="1">
                <a:latin typeface="UTM Avo" panose="02040603050506020204" pitchFamily="18" charset="0"/>
              </a:rPr>
              <a:t>điểm</a:t>
            </a:r>
            <a:r>
              <a:rPr lang="en-US" sz="2500" b="1" dirty="0">
                <a:latin typeface="UTM Avo" panose="02040603050506020204" pitchFamily="18" charset="0"/>
              </a:rPr>
              <a:t> </a:t>
            </a:r>
            <a:r>
              <a:rPr lang="en-US" sz="2500" b="1" dirty="0" err="1">
                <a:latin typeface="UTM Avo" panose="02040603050506020204" pitchFamily="18" charset="0"/>
              </a:rPr>
              <a:t>cần</a:t>
            </a:r>
            <a:r>
              <a:rPr lang="en-US" sz="2500" b="1" dirty="0">
                <a:latin typeface="UTM Avo" panose="02040603050506020204" pitchFamily="18" charset="0"/>
              </a:rPr>
              <a:t> </a:t>
            </a:r>
            <a:r>
              <a:rPr lang="en-US" sz="2500" b="1" err="1">
                <a:latin typeface="UTM Avo" panose="02040603050506020204" pitchFamily="18" charset="0"/>
              </a:rPr>
              <a:t>che</a:t>
            </a:r>
            <a:r>
              <a:rPr lang="en-US" sz="2500" b="1">
                <a:latin typeface="UTM Avo" panose="02040603050506020204" pitchFamily="18" charset="0"/>
              </a:rPr>
              <a:t> phủ( nếu là che phủ điểm)</a:t>
            </a:r>
            <a:endParaRPr lang="en-US" sz="2500" b="1" dirty="0">
              <a:latin typeface="UTM Avo" panose="02040603050506020204" pitchFamily="18" charset="0"/>
            </a:endParaRPr>
          </a:p>
        </p:txBody>
      </p:sp>
      <p:sp>
        <p:nvSpPr>
          <p:cNvPr id="15" name="Oval 14">
            <a:extLst>
              <a:ext uri="{FF2B5EF4-FFF2-40B4-BE49-F238E27FC236}">
                <a16:creationId xmlns:a16="http://schemas.microsoft.com/office/drawing/2014/main" id="{9B0982AF-F0E2-4339-B0BC-9E8165BEB74D}"/>
              </a:ext>
            </a:extLst>
          </p:cNvPr>
          <p:cNvSpPr/>
          <p:nvPr/>
        </p:nvSpPr>
        <p:spPr>
          <a:xfrm>
            <a:off x="12985232" y="1402715"/>
            <a:ext cx="3111767" cy="2033242"/>
          </a:xfrm>
          <a:prstGeom prst="ellipse">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err="1">
                <a:latin typeface="UTM Avo" panose="02040603050506020204" pitchFamily="18" charset="0"/>
              </a:rPr>
              <a:t>Phủ</a:t>
            </a:r>
            <a:r>
              <a:rPr lang="en-US" sz="2500" b="1" dirty="0">
                <a:latin typeface="UTM Avo" panose="02040603050506020204" pitchFamily="18" charset="0"/>
              </a:rPr>
              <a:t> </a:t>
            </a:r>
            <a:r>
              <a:rPr lang="en-US" sz="2500" b="1" dirty="0" err="1">
                <a:latin typeface="UTM Avo" panose="02040603050506020204" pitchFamily="18" charset="0"/>
              </a:rPr>
              <a:t>sóng</a:t>
            </a:r>
            <a:r>
              <a:rPr lang="en-US" sz="2500" b="1" dirty="0">
                <a:latin typeface="UTM Avo" panose="02040603050506020204" pitchFamily="18" charset="0"/>
              </a:rPr>
              <a:t> </a:t>
            </a:r>
            <a:r>
              <a:rPr lang="en-US" sz="2500" b="1" dirty="0" err="1">
                <a:latin typeface="UTM Avo" panose="02040603050506020204" pitchFamily="18" charset="0"/>
              </a:rPr>
              <a:t>toàn</a:t>
            </a:r>
            <a:r>
              <a:rPr lang="en-US" sz="2500" b="1" dirty="0">
                <a:latin typeface="UTM Avo" panose="02040603050506020204" pitchFamily="18" charset="0"/>
              </a:rPr>
              <a:t> </a:t>
            </a:r>
            <a:r>
              <a:rPr lang="en-US" sz="2500" b="1" dirty="0" err="1">
                <a:latin typeface="UTM Avo" panose="02040603050506020204" pitchFamily="18" charset="0"/>
              </a:rPr>
              <a:t>bộ</a:t>
            </a:r>
            <a:r>
              <a:rPr lang="en-US" sz="2500" b="1" dirty="0">
                <a:latin typeface="UTM Avo" panose="02040603050506020204" pitchFamily="18" charset="0"/>
              </a:rPr>
              <a:t> </a:t>
            </a:r>
            <a:r>
              <a:rPr lang="en-US" sz="2500" b="1" dirty="0" err="1">
                <a:latin typeface="UTM Avo" panose="02040603050506020204" pitchFamily="18" charset="0"/>
              </a:rPr>
              <a:t>diện</a:t>
            </a:r>
            <a:r>
              <a:rPr lang="en-US" sz="2500" b="1" dirty="0">
                <a:latin typeface="UTM Avo" panose="02040603050506020204" pitchFamily="18" charset="0"/>
              </a:rPr>
              <a:t> </a:t>
            </a:r>
            <a:r>
              <a:rPr lang="en-US" sz="2500" b="1" dirty="0" err="1">
                <a:latin typeface="UTM Avo" panose="02040603050506020204" pitchFamily="18" charset="0"/>
              </a:rPr>
              <a:t>tích</a:t>
            </a:r>
            <a:r>
              <a:rPr lang="en-US" sz="2500" b="1" dirty="0">
                <a:latin typeface="UTM Avo" panose="02040603050506020204" pitchFamily="18" charset="0"/>
              </a:rPr>
              <a:t> S</a:t>
            </a:r>
          </a:p>
        </p:txBody>
      </p:sp>
      <p:sp>
        <p:nvSpPr>
          <p:cNvPr id="16" name="Oval 15">
            <a:extLst>
              <a:ext uri="{FF2B5EF4-FFF2-40B4-BE49-F238E27FC236}">
                <a16:creationId xmlns:a16="http://schemas.microsoft.com/office/drawing/2014/main" id="{33E5F008-9A63-4404-A32B-028FAA5D7B3F}"/>
              </a:ext>
            </a:extLst>
          </p:cNvPr>
          <p:cNvSpPr/>
          <p:nvPr/>
        </p:nvSpPr>
        <p:spPr>
          <a:xfrm>
            <a:off x="13303116" y="5880032"/>
            <a:ext cx="3111767" cy="2152177"/>
          </a:xfrm>
          <a:prstGeom prst="ellipse">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err="1">
                <a:latin typeface="UTM Avo" panose="02040603050506020204" pitchFamily="18" charset="0"/>
              </a:rPr>
              <a:t>Phủ</a:t>
            </a:r>
            <a:r>
              <a:rPr lang="en-US" sz="2500" b="1" dirty="0">
                <a:latin typeface="UTM Avo" panose="02040603050506020204" pitchFamily="18" charset="0"/>
              </a:rPr>
              <a:t> </a:t>
            </a:r>
            <a:r>
              <a:rPr lang="en-US" sz="2500" b="1" dirty="0" err="1">
                <a:latin typeface="UTM Avo" panose="02040603050506020204" pitchFamily="18" charset="0"/>
              </a:rPr>
              <a:t>sóng</a:t>
            </a:r>
            <a:r>
              <a:rPr lang="en-US" sz="2500" b="1" dirty="0">
                <a:latin typeface="UTM Avo" panose="02040603050506020204" pitchFamily="18" charset="0"/>
              </a:rPr>
              <a:t> </a:t>
            </a:r>
            <a:r>
              <a:rPr lang="en-US" sz="2500" b="1" dirty="0" err="1">
                <a:latin typeface="UTM Avo" panose="02040603050506020204" pitchFamily="18" charset="0"/>
              </a:rPr>
              <a:t>toàn</a:t>
            </a:r>
            <a:r>
              <a:rPr lang="en-US" sz="2500" b="1" dirty="0">
                <a:latin typeface="UTM Avo" panose="02040603050506020204" pitchFamily="18" charset="0"/>
              </a:rPr>
              <a:t> </a:t>
            </a:r>
            <a:r>
              <a:rPr lang="en-US" sz="2500" b="1" dirty="0" err="1">
                <a:latin typeface="UTM Avo" panose="02040603050506020204" pitchFamily="18" charset="0"/>
              </a:rPr>
              <a:t>bộ</a:t>
            </a:r>
            <a:r>
              <a:rPr lang="en-US" sz="2500" b="1" dirty="0">
                <a:latin typeface="UTM Avo" panose="02040603050506020204" pitchFamily="18" charset="0"/>
              </a:rPr>
              <a:t> </a:t>
            </a:r>
            <a:r>
              <a:rPr lang="en-US" sz="2500" b="1" dirty="0" err="1">
                <a:latin typeface="UTM Avo" panose="02040603050506020204" pitchFamily="18" charset="0"/>
              </a:rPr>
              <a:t>điểm</a:t>
            </a:r>
            <a:endParaRPr lang="en-US" sz="2500" b="1" dirty="0">
              <a:latin typeface="UTM Avo" panose="02040603050506020204" pitchFamily="18" charset="0"/>
            </a:endParaRPr>
          </a:p>
        </p:txBody>
      </p:sp>
      <p:cxnSp>
        <p:nvCxnSpPr>
          <p:cNvPr id="18" name="Straight Arrow Connector 17">
            <a:extLst>
              <a:ext uri="{FF2B5EF4-FFF2-40B4-BE49-F238E27FC236}">
                <a16:creationId xmlns:a16="http://schemas.microsoft.com/office/drawing/2014/main" id="{B72F19EF-B12F-41C6-B59F-62464A9EAA39}"/>
              </a:ext>
            </a:extLst>
          </p:cNvPr>
          <p:cNvCxnSpPr>
            <a:cxnSpLocks/>
            <a:endCxn id="12" idx="3"/>
          </p:cNvCxnSpPr>
          <p:nvPr/>
        </p:nvCxnSpPr>
        <p:spPr>
          <a:xfrm flipV="1">
            <a:off x="3330686" y="3302723"/>
            <a:ext cx="2068679" cy="10778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BC47842-77B7-4B28-BF8E-BF2767F39009}"/>
              </a:ext>
            </a:extLst>
          </p:cNvPr>
          <p:cNvCxnSpPr>
            <a:cxnSpLocks/>
            <a:stCxn id="2" idx="3"/>
            <a:endCxn id="13" idx="2"/>
          </p:cNvCxnSpPr>
          <p:nvPr/>
        </p:nvCxnSpPr>
        <p:spPr>
          <a:xfrm>
            <a:off x="3564505" y="4952024"/>
            <a:ext cx="1393362" cy="930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89D90B-BC0B-4234-8980-442B2461EC8A}"/>
              </a:ext>
            </a:extLst>
          </p:cNvPr>
          <p:cNvCxnSpPr>
            <a:cxnSpLocks/>
            <a:endCxn id="14" idx="1"/>
          </p:cNvCxnSpPr>
          <p:nvPr/>
        </p:nvCxnSpPr>
        <p:spPr>
          <a:xfrm>
            <a:off x="3295829" y="5523524"/>
            <a:ext cx="2155786" cy="15216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2BB53A2-7DF4-4803-8843-DD50BB66342C}"/>
              </a:ext>
            </a:extLst>
          </p:cNvPr>
          <p:cNvCxnSpPr/>
          <p:nvPr/>
        </p:nvCxnSpPr>
        <p:spPr>
          <a:xfrm flipV="1">
            <a:off x="12009626" y="3032745"/>
            <a:ext cx="1361833" cy="11788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DCCE5F5-CEF7-48B6-9B5D-433FEE94E656}"/>
              </a:ext>
            </a:extLst>
          </p:cNvPr>
          <p:cNvCxnSpPr>
            <a:cxnSpLocks/>
          </p:cNvCxnSpPr>
          <p:nvPr/>
        </p:nvCxnSpPr>
        <p:spPr>
          <a:xfrm>
            <a:off x="11953735" y="5276752"/>
            <a:ext cx="1609865" cy="10076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3" name="Group 3"/>
          <p:cNvGrpSpPr/>
          <p:nvPr/>
        </p:nvGrpSpPr>
        <p:grpSpPr>
          <a:xfrm>
            <a:off x="12883993" y="2984233"/>
            <a:ext cx="4117034" cy="2231079"/>
            <a:chOff x="0" y="-28575"/>
            <a:chExt cx="5489378" cy="2974772"/>
          </a:xfrm>
        </p:grpSpPr>
        <p:sp>
          <p:nvSpPr>
            <p:cNvPr id="4" name="TextBox 4"/>
            <p:cNvSpPr txBox="1"/>
            <p:nvPr/>
          </p:nvSpPr>
          <p:spPr>
            <a:xfrm>
              <a:off x="0" y="-28575"/>
              <a:ext cx="5489378" cy="625300"/>
            </a:xfrm>
            <a:prstGeom prst="rect">
              <a:avLst/>
            </a:prstGeom>
          </p:spPr>
          <p:txBody>
            <a:bodyPr lIns="0" tIns="0" rIns="0" bIns="0" rtlCol="0" anchor="t">
              <a:spAutoFit/>
            </a:bodyPr>
            <a:lstStyle/>
            <a:p>
              <a:pPr>
                <a:lnSpc>
                  <a:spcPts val="3900"/>
                </a:lnSpc>
              </a:pPr>
              <a:endParaRPr lang="en-US" sz="2999">
                <a:solidFill>
                  <a:srgbClr val="994C38"/>
                </a:solidFill>
                <a:latin typeface="Clear Sans Regular"/>
              </a:endParaRPr>
            </a:p>
          </p:txBody>
        </p:sp>
        <p:sp>
          <p:nvSpPr>
            <p:cNvPr id="5" name="TextBox 5"/>
            <p:cNvSpPr txBox="1"/>
            <p:nvPr/>
          </p:nvSpPr>
          <p:spPr>
            <a:xfrm>
              <a:off x="0" y="2486754"/>
              <a:ext cx="5489378" cy="459443"/>
            </a:xfrm>
            <a:prstGeom prst="rect">
              <a:avLst/>
            </a:prstGeom>
          </p:spPr>
          <p:txBody>
            <a:bodyPr lIns="0" tIns="0" rIns="0" bIns="0" rtlCol="0" anchor="t">
              <a:spAutoFit/>
            </a:bodyPr>
            <a:lstStyle/>
            <a:p>
              <a:pPr>
                <a:lnSpc>
                  <a:spcPts val="2939"/>
                </a:lnSpc>
                <a:spcBef>
                  <a:spcPct val="0"/>
                </a:spcBef>
              </a:pPr>
              <a:endParaRPr lang="en-US" sz="2099">
                <a:solidFill>
                  <a:srgbClr val="994C38"/>
                </a:solidFill>
                <a:latin typeface="Clear Sans Regular"/>
              </a:endParaRPr>
            </a:p>
          </p:txBody>
        </p:sp>
      </p:gr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626234">
            <a:off x="602078" y="-513319"/>
            <a:ext cx="4411645" cy="6253621"/>
          </a:xfrm>
          <a:prstGeom prst="rect">
            <a:avLst/>
          </a:prstGeom>
        </p:spPr>
      </p:pic>
      <p:pic>
        <p:nvPicPr>
          <p:cNvPr id="8" name="Picture 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8927925">
            <a:off x="10795418" y="7720147"/>
            <a:ext cx="8573998" cy="2135705"/>
          </a:xfrm>
          <a:prstGeom prst="rect">
            <a:avLst/>
          </a:prstGeom>
        </p:spPr>
      </p:pic>
      <p:sp>
        <p:nvSpPr>
          <p:cNvPr id="9" name="TextBox 8">
            <a:extLst>
              <a:ext uri="{FF2B5EF4-FFF2-40B4-BE49-F238E27FC236}">
                <a16:creationId xmlns:a16="http://schemas.microsoft.com/office/drawing/2014/main" id="{98AE2671-7AC3-45E2-8374-7BC57555AE76}"/>
              </a:ext>
            </a:extLst>
          </p:cNvPr>
          <p:cNvSpPr txBox="1"/>
          <p:nvPr/>
        </p:nvSpPr>
        <p:spPr>
          <a:xfrm>
            <a:off x="457200" y="342900"/>
            <a:ext cx="12521376" cy="923330"/>
          </a:xfrm>
          <a:prstGeom prst="rect">
            <a:avLst/>
          </a:prstGeom>
          <a:noFill/>
        </p:spPr>
        <p:txBody>
          <a:bodyPr wrap="none" rtlCol="0">
            <a:spAutoFit/>
          </a:bodyPr>
          <a:lstStyle/>
          <a:p>
            <a:r>
              <a:rPr lang="en-US" sz="5400">
                <a:solidFill>
                  <a:srgbClr val="C00000"/>
                </a:solidFill>
                <a:latin typeface="UTM Avo" panose="02040603050506020204" pitchFamily="18" charset="0"/>
              </a:rPr>
              <a:t>Các mối quan hệ kế thừa và kết tập</a:t>
            </a:r>
            <a:endParaRPr lang="en-US" sz="5400"/>
          </a:p>
        </p:txBody>
      </p:sp>
      <p:sp>
        <p:nvSpPr>
          <p:cNvPr id="14" name="TextBox 13">
            <a:extLst>
              <a:ext uri="{FF2B5EF4-FFF2-40B4-BE49-F238E27FC236}">
                <a16:creationId xmlns:a16="http://schemas.microsoft.com/office/drawing/2014/main" id="{64608B75-EF42-492B-B71F-F42FD7ABEB9E}"/>
              </a:ext>
            </a:extLst>
          </p:cNvPr>
          <p:cNvSpPr txBox="1"/>
          <p:nvPr/>
        </p:nvSpPr>
        <p:spPr>
          <a:xfrm>
            <a:off x="762000" y="1581624"/>
            <a:ext cx="9677400" cy="584775"/>
          </a:xfrm>
          <a:prstGeom prst="rect">
            <a:avLst/>
          </a:prstGeom>
          <a:noFill/>
        </p:spPr>
        <p:txBody>
          <a:bodyPr wrap="square">
            <a:spAutoFit/>
          </a:bodyPr>
          <a:lstStyle/>
          <a:p>
            <a:r>
              <a:rPr lang="en-US" sz="3200" b="1">
                <a:solidFill>
                  <a:srgbClr val="C00000"/>
                </a:solidFill>
                <a:latin typeface="UTM Avo" panose="02040603050506020204" pitchFamily="18" charset="0"/>
              </a:rPr>
              <a:t>Các lớp kiểm tra ngoại lệ</a:t>
            </a:r>
          </a:p>
        </p:txBody>
      </p:sp>
      <p:pic>
        <p:nvPicPr>
          <p:cNvPr id="15" name="Picture 14">
            <a:extLst>
              <a:ext uri="{FF2B5EF4-FFF2-40B4-BE49-F238E27FC236}">
                <a16:creationId xmlns:a16="http://schemas.microsoft.com/office/drawing/2014/main" id="{78EEA75B-07A3-46BB-B1BB-39B1E7D8D455}"/>
              </a:ext>
            </a:extLst>
          </p:cNvPr>
          <p:cNvPicPr>
            <a:picLocks noChangeAspect="1"/>
          </p:cNvPicPr>
          <p:nvPr/>
        </p:nvPicPr>
        <p:blipFill rotWithShape="1">
          <a:blip r:embed="rId6"/>
          <a:srcRect t="-405" r="973" b="9654"/>
          <a:stretch/>
        </p:blipFill>
        <p:spPr>
          <a:xfrm>
            <a:off x="2362201" y="2475539"/>
            <a:ext cx="11887200" cy="5715962"/>
          </a:xfrm>
          <a:prstGeom prst="rect">
            <a:avLst/>
          </a:prstGeom>
        </p:spPr>
      </p:pic>
      <p:sp>
        <p:nvSpPr>
          <p:cNvPr id="11" name="TextBox 10">
            <a:extLst>
              <a:ext uri="{FF2B5EF4-FFF2-40B4-BE49-F238E27FC236}">
                <a16:creationId xmlns:a16="http://schemas.microsoft.com/office/drawing/2014/main" id="{5E128A9C-3640-4530-B62D-68B41586A3D3}"/>
              </a:ext>
            </a:extLst>
          </p:cNvPr>
          <p:cNvSpPr txBox="1"/>
          <p:nvPr/>
        </p:nvSpPr>
        <p:spPr>
          <a:xfrm>
            <a:off x="2837717" y="8340933"/>
            <a:ext cx="11353800" cy="461665"/>
          </a:xfrm>
          <a:prstGeom prst="rect">
            <a:avLst/>
          </a:prstGeom>
          <a:noFill/>
        </p:spPr>
        <p:txBody>
          <a:bodyPr wrap="square" rtlCol="0">
            <a:spAutoFit/>
          </a:bodyPr>
          <a:lstStyle/>
          <a:p>
            <a:pPr algn="ctr"/>
            <a:r>
              <a:rPr lang="en-US" sz="2400" i="1">
                <a:solidFill>
                  <a:srgbClr val="C00000"/>
                </a:solidFill>
                <a:latin typeface="UTM Avo" panose="02040603050506020204" pitchFamily="18" charset="0"/>
              </a:rPr>
              <a:t>Hình 2.5: Các lớp kiểm tra ngoại lệ</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883993" y="2984233"/>
            <a:ext cx="4117034" cy="2231079"/>
            <a:chOff x="0" y="-28575"/>
            <a:chExt cx="5489378" cy="2974772"/>
          </a:xfrm>
        </p:grpSpPr>
        <p:sp>
          <p:nvSpPr>
            <p:cNvPr id="4" name="TextBox 4"/>
            <p:cNvSpPr txBox="1"/>
            <p:nvPr/>
          </p:nvSpPr>
          <p:spPr>
            <a:xfrm>
              <a:off x="0" y="-28575"/>
              <a:ext cx="5489378" cy="625300"/>
            </a:xfrm>
            <a:prstGeom prst="rect">
              <a:avLst/>
            </a:prstGeom>
          </p:spPr>
          <p:txBody>
            <a:bodyPr lIns="0" tIns="0" rIns="0" bIns="0" rtlCol="0" anchor="t">
              <a:spAutoFit/>
            </a:bodyPr>
            <a:lstStyle/>
            <a:p>
              <a:pPr>
                <a:lnSpc>
                  <a:spcPts val="3900"/>
                </a:lnSpc>
              </a:pPr>
              <a:endParaRPr lang="en-US" sz="2999">
                <a:solidFill>
                  <a:srgbClr val="994C38"/>
                </a:solidFill>
                <a:latin typeface="Clear Sans Regular"/>
              </a:endParaRPr>
            </a:p>
          </p:txBody>
        </p:sp>
        <p:sp>
          <p:nvSpPr>
            <p:cNvPr id="5" name="TextBox 5"/>
            <p:cNvSpPr txBox="1"/>
            <p:nvPr/>
          </p:nvSpPr>
          <p:spPr>
            <a:xfrm>
              <a:off x="0" y="2486754"/>
              <a:ext cx="5489378" cy="459443"/>
            </a:xfrm>
            <a:prstGeom prst="rect">
              <a:avLst/>
            </a:prstGeom>
          </p:spPr>
          <p:txBody>
            <a:bodyPr lIns="0" tIns="0" rIns="0" bIns="0" rtlCol="0" anchor="t">
              <a:spAutoFit/>
            </a:bodyPr>
            <a:lstStyle/>
            <a:p>
              <a:pPr>
                <a:lnSpc>
                  <a:spcPts val="2939"/>
                </a:lnSpc>
                <a:spcBef>
                  <a:spcPct val="0"/>
                </a:spcBef>
              </a:pPr>
              <a:endParaRPr lang="en-US" sz="2099">
                <a:solidFill>
                  <a:srgbClr val="994C38"/>
                </a:solidFill>
                <a:latin typeface="Clear Sans Regular"/>
              </a:endParaRPr>
            </a:p>
          </p:txBody>
        </p:sp>
      </p:gr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626234">
            <a:off x="602078" y="-513319"/>
            <a:ext cx="4411645" cy="6253621"/>
          </a:xfrm>
          <a:prstGeom prst="rect">
            <a:avLst/>
          </a:prstGeom>
        </p:spPr>
      </p:pic>
      <p:pic>
        <p:nvPicPr>
          <p:cNvPr id="8" name="Picture 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8927925">
            <a:off x="10795418" y="7720147"/>
            <a:ext cx="8573998" cy="2135705"/>
          </a:xfrm>
          <a:prstGeom prst="rect">
            <a:avLst/>
          </a:prstGeom>
        </p:spPr>
      </p:pic>
      <p:sp>
        <p:nvSpPr>
          <p:cNvPr id="9" name="TextBox 8">
            <a:extLst>
              <a:ext uri="{FF2B5EF4-FFF2-40B4-BE49-F238E27FC236}">
                <a16:creationId xmlns:a16="http://schemas.microsoft.com/office/drawing/2014/main" id="{98AE2671-7AC3-45E2-8374-7BC57555AE76}"/>
              </a:ext>
            </a:extLst>
          </p:cNvPr>
          <p:cNvSpPr txBox="1"/>
          <p:nvPr/>
        </p:nvSpPr>
        <p:spPr>
          <a:xfrm>
            <a:off x="457200" y="342900"/>
            <a:ext cx="12521376" cy="923330"/>
          </a:xfrm>
          <a:prstGeom prst="rect">
            <a:avLst/>
          </a:prstGeom>
          <a:noFill/>
        </p:spPr>
        <p:txBody>
          <a:bodyPr wrap="none" rtlCol="0">
            <a:spAutoFit/>
          </a:bodyPr>
          <a:lstStyle/>
          <a:p>
            <a:r>
              <a:rPr lang="en-US" sz="5400">
                <a:solidFill>
                  <a:srgbClr val="C00000"/>
                </a:solidFill>
                <a:latin typeface="UTM Avo" panose="02040603050506020204" pitchFamily="18" charset="0"/>
              </a:rPr>
              <a:t>Các mối quan hệ kế thừa và kết tập</a:t>
            </a:r>
            <a:endParaRPr lang="en-US" sz="5400"/>
          </a:p>
        </p:txBody>
      </p:sp>
      <p:sp>
        <p:nvSpPr>
          <p:cNvPr id="14" name="TextBox 13">
            <a:extLst>
              <a:ext uri="{FF2B5EF4-FFF2-40B4-BE49-F238E27FC236}">
                <a16:creationId xmlns:a16="http://schemas.microsoft.com/office/drawing/2014/main" id="{64608B75-EF42-492B-B71F-F42FD7ABEB9E}"/>
              </a:ext>
            </a:extLst>
          </p:cNvPr>
          <p:cNvSpPr txBox="1"/>
          <p:nvPr/>
        </p:nvSpPr>
        <p:spPr>
          <a:xfrm>
            <a:off x="762000" y="1581624"/>
            <a:ext cx="10820400" cy="584775"/>
          </a:xfrm>
          <a:prstGeom prst="rect">
            <a:avLst/>
          </a:prstGeom>
          <a:noFill/>
        </p:spPr>
        <p:txBody>
          <a:bodyPr wrap="square">
            <a:spAutoFit/>
          </a:bodyPr>
          <a:lstStyle/>
          <a:p>
            <a:r>
              <a:rPr lang="en-US" sz="3200" b="1">
                <a:solidFill>
                  <a:srgbClr val="C00000"/>
                </a:solidFill>
                <a:latin typeface="UTM Avo" panose="02040603050506020204" pitchFamily="18" charset="0"/>
              </a:rPr>
              <a:t>Các lớp vẽ sensor và mối quan hệ kết tập kế thừa</a:t>
            </a:r>
          </a:p>
        </p:txBody>
      </p:sp>
      <p:pic>
        <p:nvPicPr>
          <p:cNvPr id="12" name="Picture 11">
            <a:extLst>
              <a:ext uri="{FF2B5EF4-FFF2-40B4-BE49-F238E27FC236}">
                <a16:creationId xmlns:a16="http://schemas.microsoft.com/office/drawing/2014/main" id="{4E256F70-F837-4CC0-B7ED-E34E76B2BD78}"/>
              </a:ext>
            </a:extLst>
          </p:cNvPr>
          <p:cNvPicPr>
            <a:picLocks noChangeAspect="1"/>
          </p:cNvPicPr>
          <p:nvPr/>
        </p:nvPicPr>
        <p:blipFill rotWithShape="1">
          <a:blip r:embed="rId6"/>
          <a:srcRect r="1550" b="11878"/>
          <a:stretch/>
        </p:blipFill>
        <p:spPr>
          <a:xfrm>
            <a:off x="3692994" y="2693857"/>
            <a:ext cx="9810106" cy="5497643"/>
          </a:xfrm>
          <a:prstGeom prst="rect">
            <a:avLst/>
          </a:prstGeom>
        </p:spPr>
      </p:pic>
      <p:sp>
        <p:nvSpPr>
          <p:cNvPr id="11" name="TextBox 10">
            <a:extLst>
              <a:ext uri="{FF2B5EF4-FFF2-40B4-BE49-F238E27FC236}">
                <a16:creationId xmlns:a16="http://schemas.microsoft.com/office/drawing/2014/main" id="{637B46BE-008F-40E5-84C6-4669ABEAA91C}"/>
              </a:ext>
            </a:extLst>
          </p:cNvPr>
          <p:cNvSpPr txBox="1"/>
          <p:nvPr/>
        </p:nvSpPr>
        <p:spPr>
          <a:xfrm>
            <a:off x="2998400" y="7729835"/>
            <a:ext cx="11353800" cy="461665"/>
          </a:xfrm>
          <a:prstGeom prst="rect">
            <a:avLst/>
          </a:prstGeom>
          <a:noFill/>
        </p:spPr>
        <p:txBody>
          <a:bodyPr wrap="square" rtlCol="0">
            <a:spAutoFit/>
          </a:bodyPr>
          <a:lstStyle/>
          <a:p>
            <a:pPr algn="ctr"/>
            <a:r>
              <a:rPr lang="en-US" sz="2400" i="1">
                <a:solidFill>
                  <a:srgbClr val="C00000"/>
                </a:solidFill>
                <a:latin typeface="UTM Avo" panose="02040603050506020204" pitchFamily="18" charset="0"/>
              </a:rPr>
              <a:t>Hình 2.6: Các lớp draw kế thừa từ JPanel</a:t>
            </a:r>
          </a:p>
        </p:txBody>
      </p:sp>
    </p:spTree>
    <p:extLst>
      <p:ext uri="{BB962C8B-B14F-4D97-AF65-F5344CB8AC3E}">
        <p14:creationId xmlns:p14="http://schemas.microsoft.com/office/powerpoint/2010/main" val="379281377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883993" y="2984233"/>
            <a:ext cx="4117034" cy="2231079"/>
            <a:chOff x="0" y="-28575"/>
            <a:chExt cx="5489378" cy="2974772"/>
          </a:xfrm>
        </p:grpSpPr>
        <p:sp>
          <p:nvSpPr>
            <p:cNvPr id="4" name="TextBox 4"/>
            <p:cNvSpPr txBox="1"/>
            <p:nvPr/>
          </p:nvSpPr>
          <p:spPr>
            <a:xfrm>
              <a:off x="0" y="-28575"/>
              <a:ext cx="5489378" cy="625300"/>
            </a:xfrm>
            <a:prstGeom prst="rect">
              <a:avLst/>
            </a:prstGeom>
          </p:spPr>
          <p:txBody>
            <a:bodyPr lIns="0" tIns="0" rIns="0" bIns="0" rtlCol="0" anchor="t">
              <a:spAutoFit/>
            </a:bodyPr>
            <a:lstStyle/>
            <a:p>
              <a:pPr>
                <a:lnSpc>
                  <a:spcPts val="3900"/>
                </a:lnSpc>
              </a:pPr>
              <a:endParaRPr lang="en-US" sz="2999">
                <a:solidFill>
                  <a:srgbClr val="994C38"/>
                </a:solidFill>
                <a:latin typeface="Clear Sans Regular"/>
              </a:endParaRPr>
            </a:p>
          </p:txBody>
        </p:sp>
        <p:sp>
          <p:nvSpPr>
            <p:cNvPr id="5" name="TextBox 5"/>
            <p:cNvSpPr txBox="1"/>
            <p:nvPr/>
          </p:nvSpPr>
          <p:spPr>
            <a:xfrm>
              <a:off x="0" y="2486754"/>
              <a:ext cx="5489378" cy="459443"/>
            </a:xfrm>
            <a:prstGeom prst="rect">
              <a:avLst/>
            </a:prstGeom>
          </p:spPr>
          <p:txBody>
            <a:bodyPr lIns="0" tIns="0" rIns="0" bIns="0" rtlCol="0" anchor="t">
              <a:spAutoFit/>
            </a:bodyPr>
            <a:lstStyle/>
            <a:p>
              <a:pPr>
                <a:lnSpc>
                  <a:spcPts val="2939"/>
                </a:lnSpc>
                <a:spcBef>
                  <a:spcPct val="0"/>
                </a:spcBef>
              </a:pPr>
              <a:endParaRPr lang="en-US" sz="2099">
                <a:solidFill>
                  <a:srgbClr val="994C38"/>
                </a:solidFill>
                <a:latin typeface="Clear Sans Regular"/>
              </a:endParaRPr>
            </a:p>
          </p:txBody>
        </p:sp>
      </p:gr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626234">
            <a:off x="602078" y="-513319"/>
            <a:ext cx="4411645" cy="6253621"/>
          </a:xfrm>
          <a:prstGeom prst="rect">
            <a:avLst/>
          </a:prstGeom>
        </p:spPr>
      </p:pic>
      <p:pic>
        <p:nvPicPr>
          <p:cNvPr id="8" name="Picture 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8927925">
            <a:off x="10795418" y="7720147"/>
            <a:ext cx="8573998" cy="2135705"/>
          </a:xfrm>
          <a:prstGeom prst="rect">
            <a:avLst/>
          </a:prstGeom>
        </p:spPr>
      </p:pic>
      <p:sp>
        <p:nvSpPr>
          <p:cNvPr id="9" name="TextBox 8">
            <a:extLst>
              <a:ext uri="{FF2B5EF4-FFF2-40B4-BE49-F238E27FC236}">
                <a16:creationId xmlns:a16="http://schemas.microsoft.com/office/drawing/2014/main" id="{98AE2671-7AC3-45E2-8374-7BC57555AE76}"/>
              </a:ext>
            </a:extLst>
          </p:cNvPr>
          <p:cNvSpPr txBox="1"/>
          <p:nvPr/>
        </p:nvSpPr>
        <p:spPr>
          <a:xfrm>
            <a:off x="457200" y="342900"/>
            <a:ext cx="12521376" cy="923330"/>
          </a:xfrm>
          <a:prstGeom prst="rect">
            <a:avLst/>
          </a:prstGeom>
          <a:noFill/>
        </p:spPr>
        <p:txBody>
          <a:bodyPr wrap="none" rtlCol="0">
            <a:spAutoFit/>
          </a:bodyPr>
          <a:lstStyle/>
          <a:p>
            <a:r>
              <a:rPr lang="en-US" sz="5400">
                <a:solidFill>
                  <a:srgbClr val="C00000"/>
                </a:solidFill>
                <a:latin typeface="UTM Avo" panose="02040603050506020204" pitchFamily="18" charset="0"/>
              </a:rPr>
              <a:t>Các mối quan hệ kế thừa và kết tập</a:t>
            </a:r>
            <a:endParaRPr lang="en-US" sz="5400"/>
          </a:p>
        </p:txBody>
      </p:sp>
      <p:sp>
        <p:nvSpPr>
          <p:cNvPr id="14" name="TextBox 13">
            <a:extLst>
              <a:ext uri="{FF2B5EF4-FFF2-40B4-BE49-F238E27FC236}">
                <a16:creationId xmlns:a16="http://schemas.microsoft.com/office/drawing/2014/main" id="{64608B75-EF42-492B-B71F-F42FD7ABEB9E}"/>
              </a:ext>
            </a:extLst>
          </p:cNvPr>
          <p:cNvSpPr txBox="1"/>
          <p:nvPr/>
        </p:nvSpPr>
        <p:spPr>
          <a:xfrm>
            <a:off x="762000" y="1581624"/>
            <a:ext cx="10820400" cy="584775"/>
          </a:xfrm>
          <a:prstGeom prst="rect">
            <a:avLst/>
          </a:prstGeom>
          <a:noFill/>
        </p:spPr>
        <p:txBody>
          <a:bodyPr wrap="square">
            <a:spAutoFit/>
          </a:bodyPr>
          <a:lstStyle/>
          <a:p>
            <a:r>
              <a:rPr lang="en-US" sz="3200" b="1">
                <a:solidFill>
                  <a:srgbClr val="C00000"/>
                </a:solidFill>
                <a:latin typeface="UTM Avo" panose="02040603050506020204" pitchFamily="18" charset="0"/>
              </a:rPr>
              <a:t>Các lớp giao diện</a:t>
            </a:r>
          </a:p>
        </p:txBody>
      </p:sp>
      <p:pic>
        <p:nvPicPr>
          <p:cNvPr id="10" name="Picture 9">
            <a:extLst>
              <a:ext uri="{FF2B5EF4-FFF2-40B4-BE49-F238E27FC236}">
                <a16:creationId xmlns:a16="http://schemas.microsoft.com/office/drawing/2014/main" id="{40C81DAC-2E6C-4CB6-87E9-51F15D4E4D80}"/>
              </a:ext>
            </a:extLst>
          </p:cNvPr>
          <p:cNvPicPr>
            <a:picLocks noChangeAspect="1"/>
          </p:cNvPicPr>
          <p:nvPr/>
        </p:nvPicPr>
        <p:blipFill rotWithShape="1">
          <a:blip r:embed="rId6"/>
          <a:srcRect l="5335" t="4416" r="736" b="8146"/>
          <a:stretch/>
        </p:blipFill>
        <p:spPr>
          <a:xfrm>
            <a:off x="2209800" y="2166399"/>
            <a:ext cx="12798721" cy="6943541"/>
          </a:xfrm>
          <a:prstGeom prst="rect">
            <a:avLst/>
          </a:prstGeom>
        </p:spPr>
      </p:pic>
      <p:sp>
        <p:nvSpPr>
          <p:cNvPr id="11" name="TextBox 10">
            <a:extLst>
              <a:ext uri="{FF2B5EF4-FFF2-40B4-BE49-F238E27FC236}">
                <a16:creationId xmlns:a16="http://schemas.microsoft.com/office/drawing/2014/main" id="{5115EEE2-1D38-44DF-8F94-9E188ED85DB2}"/>
              </a:ext>
            </a:extLst>
          </p:cNvPr>
          <p:cNvSpPr txBox="1"/>
          <p:nvPr/>
        </p:nvSpPr>
        <p:spPr>
          <a:xfrm>
            <a:off x="2362200" y="9141112"/>
            <a:ext cx="11353800" cy="461665"/>
          </a:xfrm>
          <a:prstGeom prst="rect">
            <a:avLst/>
          </a:prstGeom>
          <a:noFill/>
        </p:spPr>
        <p:txBody>
          <a:bodyPr wrap="square" rtlCol="0">
            <a:spAutoFit/>
          </a:bodyPr>
          <a:lstStyle/>
          <a:p>
            <a:pPr algn="ctr"/>
            <a:r>
              <a:rPr lang="en-US" sz="2400" i="1">
                <a:solidFill>
                  <a:srgbClr val="C00000"/>
                </a:solidFill>
                <a:latin typeface="UTM Avo" panose="02040603050506020204" pitchFamily="18" charset="0"/>
              </a:rPr>
              <a:t>Hình 2.7:Các lớp giao diện</a:t>
            </a:r>
          </a:p>
        </p:txBody>
      </p:sp>
    </p:spTree>
    <p:extLst>
      <p:ext uri="{BB962C8B-B14F-4D97-AF65-F5344CB8AC3E}">
        <p14:creationId xmlns:p14="http://schemas.microsoft.com/office/powerpoint/2010/main" val="82962260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883993" y="2984233"/>
            <a:ext cx="4117034" cy="2231079"/>
            <a:chOff x="0" y="-28575"/>
            <a:chExt cx="5489378" cy="2974772"/>
          </a:xfrm>
        </p:grpSpPr>
        <p:sp>
          <p:nvSpPr>
            <p:cNvPr id="4" name="TextBox 4"/>
            <p:cNvSpPr txBox="1"/>
            <p:nvPr/>
          </p:nvSpPr>
          <p:spPr>
            <a:xfrm>
              <a:off x="0" y="-28575"/>
              <a:ext cx="5489378" cy="625300"/>
            </a:xfrm>
            <a:prstGeom prst="rect">
              <a:avLst/>
            </a:prstGeom>
          </p:spPr>
          <p:txBody>
            <a:bodyPr lIns="0" tIns="0" rIns="0" bIns="0" rtlCol="0" anchor="t">
              <a:spAutoFit/>
            </a:bodyPr>
            <a:lstStyle/>
            <a:p>
              <a:pPr>
                <a:lnSpc>
                  <a:spcPts val="3900"/>
                </a:lnSpc>
              </a:pPr>
              <a:endParaRPr lang="en-US" sz="2999">
                <a:solidFill>
                  <a:srgbClr val="994C38"/>
                </a:solidFill>
                <a:latin typeface="Clear Sans Regular"/>
              </a:endParaRPr>
            </a:p>
          </p:txBody>
        </p:sp>
        <p:sp>
          <p:nvSpPr>
            <p:cNvPr id="5" name="TextBox 5"/>
            <p:cNvSpPr txBox="1"/>
            <p:nvPr/>
          </p:nvSpPr>
          <p:spPr>
            <a:xfrm>
              <a:off x="0" y="2486754"/>
              <a:ext cx="5489378" cy="459443"/>
            </a:xfrm>
            <a:prstGeom prst="rect">
              <a:avLst/>
            </a:prstGeom>
          </p:spPr>
          <p:txBody>
            <a:bodyPr lIns="0" tIns="0" rIns="0" bIns="0" rtlCol="0" anchor="t">
              <a:spAutoFit/>
            </a:bodyPr>
            <a:lstStyle/>
            <a:p>
              <a:pPr>
                <a:lnSpc>
                  <a:spcPts val="2939"/>
                </a:lnSpc>
                <a:spcBef>
                  <a:spcPct val="0"/>
                </a:spcBef>
              </a:pPr>
              <a:endParaRPr lang="en-US" sz="2099">
                <a:solidFill>
                  <a:srgbClr val="994C38"/>
                </a:solidFill>
                <a:latin typeface="Clear Sans Regular"/>
              </a:endParaRPr>
            </a:p>
          </p:txBody>
        </p:sp>
      </p:gr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626234">
            <a:off x="602078" y="-513319"/>
            <a:ext cx="4411645" cy="6253621"/>
          </a:xfrm>
          <a:prstGeom prst="rect">
            <a:avLst/>
          </a:prstGeom>
        </p:spPr>
      </p:pic>
      <p:pic>
        <p:nvPicPr>
          <p:cNvPr id="8" name="Picture 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8927925">
            <a:off x="10795418" y="7720147"/>
            <a:ext cx="8573998" cy="2135705"/>
          </a:xfrm>
          <a:prstGeom prst="rect">
            <a:avLst/>
          </a:prstGeom>
        </p:spPr>
      </p:pic>
      <p:sp>
        <p:nvSpPr>
          <p:cNvPr id="9" name="TextBox 8">
            <a:extLst>
              <a:ext uri="{FF2B5EF4-FFF2-40B4-BE49-F238E27FC236}">
                <a16:creationId xmlns:a16="http://schemas.microsoft.com/office/drawing/2014/main" id="{98AE2671-7AC3-45E2-8374-7BC57555AE76}"/>
              </a:ext>
            </a:extLst>
          </p:cNvPr>
          <p:cNvSpPr txBox="1"/>
          <p:nvPr/>
        </p:nvSpPr>
        <p:spPr>
          <a:xfrm>
            <a:off x="457200" y="342900"/>
            <a:ext cx="15118241" cy="923330"/>
          </a:xfrm>
          <a:prstGeom prst="rect">
            <a:avLst/>
          </a:prstGeom>
          <a:noFill/>
        </p:spPr>
        <p:txBody>
          <a:bodyPr wrap="none" rtlCol="0">
            <a:spAutoFit/>
          </a:bodyPr>
          <a:lstStyle/>
          <a:p>
            <a:r>
              <a:rPr lang="en-US" sz="5400">
                <a:solidFill>
                  <a:srgbClr val="C00000"/>
                </a:solidFill>
                <a:latin typeface="UTM Avo" panose="02040603050506020204" pitchFamily="18" charset="0"/>
              </a:rPr>
              <a:t>Giao diện chương trình và mô tả chức năng</a:t>
            </a:r>
            <a:endParaRPr lang="en-US" sz="5400"/>
          </a:p>
        </p:txBody>
      </p:sp>
      <p:sp>
        <p:nvSpPr>
          <p:cNvPr id="14" name="TextBox 13">
            <a:extLst>
              <a:ext uri="{FF2B5EF4-FFF2-40B4-BE49-F238E27FC236}">
                <a16:creationId xmlns:a16="http://schemas.microsoft.com/office/drawing/2014/main" id="{64608B75-EF42-492B-B71F-F42FD7ABEB9E}"/>
              </a:ext>
            </a:extLst>
          </p:cNvPr>
          <p:cNvSpPr txBox="1"/>
          <p:nvPr/>
        </p:nvSpPr>
        <p:spPr>
          <a:xfrm>
            <a:off x="762000" y="1581624"/>
            <a:ext cx="10820400" cy="584775"/>
          </a:xfrm>
          <a:prstGeom prst="rect">
            <a:avLst/>
          </a:prstGeom>
          <a:noFill/>
        </p:spPr>
        <p:txBody>
          <a:bodyPr wrap="square">
            <a:spAutoFit/>
          </a:bodyPr>
          <a:lstStyle/>
          <a:p>
            <a:r>
              <a:rPr lang="en-US" sz="3200" b="1">
                <a:solidFill>
                  <a:srgbClr val="C00000"/>
                </a:solidFill>
                <a:latin typeface="UTM Avo" panose="02040603050506020204" pitchFamily="18" charset="0"/>
              </a:rPr>
              <a:t>Jframe login</a:t>
            </a:r>
          </a:p>
        </p:txBody>
      </p:sp>
      <p:pic>
        <p:nvPicPr>
          <p:cNvPr id="10" name="Picture 9">
            <a:extLst>
              <a:ext uri="{FF2B5EF4-FFF2-40B4-BE49-F238E27FC236}">
                <a16:creationId xmlns:a16="http://schemas.microsoft.com/office/drawing/2014/main" id="{47458939-349C-4933-89ED-CB7F46694EDA}"/>
              </a:ext>
            </a:extLst>
          </p:cNvPr>
          <p:cNvPicPr>
            <a:picLocks noChangeAspect="1"/>
          </p:cNvPicPr>
          <p:nvPr/>
        </p:nvPicPr>
        <p:blipFill rotWithShape="1">
          <a:blip r:embed="rId6"/>
          <a:srcRect r="2212" b="9226"/>
          <a:stretch/>
        </p:blipFill>
        <p:spPr>
          <a:xfrm>
            <a:off x="6073001" y="1581624"/>
            <a:ext cx="5052199" cy="7123752"/>
          </a:xfrm>
          <a:prstGeom prst="rect">
            <a:avLst/>
          </a:prstGeom>
        </p:spPr>
      </p:pic>
      <p:sp>
        <p:nvSpPr>
          <p:cNvPr id="11" name="TextBox 10">
            <a:extLst>
              <a:ext uri="{FF2B5EF4-FFF2-40B4-BE49-F238E27FC236}">
                <a16:creationId xmlns:a16="http://schemas.microsoft.com/office/drawing/2014/main" id="{542A9584-9C61-4F57-9AF4-905067462147}"/>
              </a:ext>
            </a:extLst>
          </p:cNvPr>
          <p:cNvSpPr txBox="1"/>
          <p:nvPr/>
        </p:nvSpPr>
        <p:spPr>
          <a:xfrm>
            <a:off x="2922200" y="8705376"/>
            <a:ext cx="11353800" cy="461665"/>
          </a:xfrm>
          <a:prstGeom prst="rect">
            <a:avLst/>
          </a:prstGeom>
          <a:noFill/>
        </p:spPr>
        <p:txBody>
          <a:bodyPr wrap="square" rtlCol="0">
            <a:spAutoFit/>
          </a:bodyPr>
          <a:lstStyle/>
          <a:p>
            <a:pPr algn="ctr"/>
            <a:r>
              <a:rPr lang="en-US" sz="2400" i="1">
                <a:solidFill>
                  <a:srgbClr val="C00000"/>
                </a:solidFill>
                <a:latin typeface="UTM Avo" panose="02040603050506020204" pitchFamily="18" charset="0"/>
              </a:rPr>
              <a:t>Hình 2.8:Jframe Login</a:t>
            </a:r>
          </a:p>
        </p:txBody>
      </p:sp>
    </p:spTree>
    <p:extLst>
      <p:ext uri="{BB962C8B-B14F-4D97-AF65-F5344CB8AC3E}">
        <p14:creationId xmlns:p14="http://schemas.microsoft.com/office/powerpoint/2010/main" val="285495158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883993" y="2984233"/>
            <a:ext cx="4117034" cy="2231079"/>
            <a:chOff x="0" y="-28575"/>
            <a:chExt cx="5489378" cy="2974772"/>
          </a:xfrm>
        </p:grpSpPr>
        <p:sp>
          <p:nvSpPr>
            <p:cNvPr id="4" name="TextBox 4"/>
            <p:cNvSpPr txBox="1"/>
            <p:nvPr/>
          </p:nvSpPr>
          <p:spPr>
            <a:xfrm>
              <a:off x="0" y="-28575"/>
              <a:ext cx="5489378" cy="625300"/>
            </a:xfrm>
            <a:prstGeom prst="rect">
              <a:avLst/>
            </a:prstGeom>
          </p:spPr>
          <p:txBody>
            <a:bodyPr lIns="0" tIns="0" rIns="0" bIns="0" rtlCol="0" anchor="t">
              <a:spAutoFit/>
            </a:bodyPr>
            <a:lstStyle/>
            <a:p>
              <a:pPr>
                <a:lnSpc>
                  <a:spcPts val="3900"/>
                </a:lnSpc>
              </a:pPr>
              <a:endParaRPr lang="en-US" sz="2999">
                <a:solidFill>
                  <a:srgbClr val="994C38"/>
                </a:solidFill>
                <a:latin typeface="Clear Sans Regular"/>
              </a:endParaRPr>
            </a:p>
          </p:txBody>
        </p:sp>
        <p:sp>
          <p:nvSpPr>
            <p:cNvPr id="5" name="TextBox 5"/>
            <p:cNvSpPr txBox="1"/>
            <p:nvPr/>
          </p:nvSpPr>
          <p:spPr>
            <a:xfrm>
              <a:off x="0" y="2486754"/>
              <a:ext cx="5489378" cy="459443"/>
            </a:xfrm>
            <a:prstGeom prst="rect">
              <a:avLst/>
            </a:prstGeom>
          </p:spPr>
          <p:txBody>
            <a:bodyPr lIns="0" tIns="0" rIns="0" bIns="0" rtlCol="0" anchor="t">
              <a:spAutoFit/>
            </a:bodyPr>
            <a:lstStyle/>
            <a:p>
              <a:pPr>
                <a:lnSpc>
                  <a:spcPts val="2939"/>
                </a:lnSpc>
                <a:spcBef>
                  <a:spcPct val="0"/>
                </a:spcBef>
              </a:pPr>
              <a:endParaRPr lang="en-US" sz="2099">
                <a:solidFill>
                  <a:srgbClr val="994C38"/>
                </a:solidFill>
                <a:latin typeface="Clear Sans Regular"/>
              </a:endParaRPr>
            </a:p>
          </p:txBody>
        </p:sp>
      </p:gr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626234">
            <a:off x="602078" y="-513319"/>
            <a:ext cx="4411645" cy="6253621"/>
          </a:xfrm>
          <a:prstGeom prst="rect">
            <a:avLst/>
          </a:prstGeom>
        </p:spPr>
      </p:pic>
      <p:pic>
        <p:nvPicPr>
          <p:cNvPr id="8" name="Picture 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8927925">
            <a:off x="10795418" y="7720147"/>
            <a:ext cx="8573998" cy="2135705"/>
          </a:xfrm>
          <a:prstGeom prst="rect">
            <a:avLst/>
          </a:prstGeom>
        </p:spPr>
      </p:pic>
      <p:sp>
        <p:nvSpPr>
          <p:cNvPr id="9" name="TextBox 8">
            <a:extLst>
              <a:ext uri="{FF2B5EF4-FFF2-40B4-BE49-F238E27FC236}">
                <a16:creationId xmlns:a16="http://schemas.microsoft.com/office/drawing/2014/main" id="{98AE2671-7AC3-45E2-8374-7BC57555AE76}"/>
              </a:ext>
            </a:extLst>
          </p:cNvPr>
          <p:cNvSpPr txBox="1"/>
          <p:nvPr/>
        </p:nvSpPr>
        <p:spPr>
          <a:xfrm>
            <a:off x="457200" y="342900"/>
            <a:ext cx="15118241" cy="923330"/>
          </a:xfrm>
          <a:prstGeom prst="rect">
            <a:avLst/>
          </a:prstGeom>
          <a:noFill/>
        </p:spPr>
        <p:txBody>
          <a:bodyPr wrap="none" rtlCol="0">
            <a:spAutoFit/>
          </a:bodyPr>
          <a:lstStyle/>
          <a:p>
            <a:r>
              <a:rPr lang="en-US" sz="5400">
                <a:solidFill>
                  <a:srgbClr val="C00000"/>
                </a:solidFill>
                <a:latin typeface="UTM Avo" panose="02040603050506020204" pitchFamily="18" charset="0"/>
              </a:rPr>
              <a:t>Giao diện chương trình và mô tả chức năng</a:t>
            </a:r>
            <a:endParaRPr lang="en-US" sz="5400"/>
          </a:p>
        </p:txBody>
      </p:sp>
      <p:sp>
        <p:nvSpPr>
          <p:cNvPr id="14" name="TextBox 13">
            <a:extLst>
              <a:ext uri="{FF2B5EF4-FFF2-40B4-BE49-F238E27FC236}">
                <a16:creationId xmlns:a16="http://schemas.microsoft.com/office/drawing/2014/main" id="{64608B75-EF42-492B-B71F-F42FD7ABEB9E}"/>
              </a:ext>
            </a:extLst>
          </p:cNvPr>
          <p:cNvSpPr txBox="1"/>
          <p:nvPr/>
        </p:nvSpPr>
        <p:spPr>
          <a:xfrm>
            <a:off x="762000" y="1581624"/>
            <a:ext cx="10820400" cy="584775"/>
          </a:xfrm>
          <a:prstGeom prst="rect">
            <a:avLst/>
          </a:prstGeom>
          <a:noFill/>
        </p:spPr>
        <p:txBody>
          <a:bodyPr wrap="square">
            <a:spAutoFit/>
          </a:bodyPr>
          <a:lstStyle/>
          <a:p>
            <a:r>
              <a:rPr lang="en-US" sz="3200" b="1">
                <a:solidFill>
                  <a:srgbClr val="C00000"/>
                </a:solidFill>
                <a:latin typeface="UTM Avo" panose="02040603050506020204" pitchFamily="18" charset="0"/>
              </a:rPr>
              <a:t>Jframe Menu</a:t>
            </a:r>
          </a:p>
        </p:txBody>
      </p:sp>
      <p:pic>
        <p:nvPicPr>
          <p:cNvPr id="7" name="Picture 6">
            <a:extLst>
              <a:ext uri="{FF2B5EF4-FFF2-40B4-BE49-F238E27FC236}">
                <a16:creationId xmlns:a16="http://schemas.microsoft.com/office/drawing/2014/main" id="{D6E60061-D426-48C4-A578-62E15E5EA186}"/>
              </a:ext>
            </a:extLst>
          </p:cNvPr>
          <p:cNvPicPr>
            <a:picLocks noChangeAspect="1"/>
          </p:cNvPicPr>
          <p:nvPr/>
        </p:nvPicPr>
        <p:blipFill rotWithShape="1">
          <a:blip r:embed="rId6"/>
          <a:srcRect r="2275" b="7368"/>
          <a:stretch/>
        </p:blipFill>
        <p:spPr>
          <a:xfrm>
            <a:off x="6589320" y="1495890"/>
            <a:ext cx="4993080" cy="7535675"/>
          </a:xfrm>
          <a:prstGeom prst="rect">
            <a:avLst/>
          </a:prstGeom>
        </p:spPr>
      </p:pic>
      <p:sp>
        <p:nvSpPr>
          <p:cNvPr id="10" name="TextBox 9">
            <a:extLst>
              <a:ext uri="{FF2B5EF4-FFF2-40B4-BE49-F238E27FC236}">
                <a16:creationId xmlns:a16="http://schemas.microsoft.com/office/drawing/2014/main" id="{54345A68-AC85-4960-ADC4-26F6F5BD9347}"/>
              </a:ext>
            </a:extLst>
          </p:cNvPr>
          <p:cNvSpPr txBox="1"/>
          <p:nvPr/>
        </p:nvSpPr>
        <p:spPr>
          <a:xfrm>
            <a:off x="3256560" y="9226438"/>
            <a:ext cx="11353800" cy="461665"/>
          </a:xfrm>
          <a:prstGeom prst="rect">
            <a:avLst/>
          </a:prstGeom>
          <a:noFill/>
        </p:spPr>
        <p:txBody>
          <a:bodyPr wrap="square" rtlCol="0">
            <a:spAutoFit/>
          </a:bodyPr>
          <a:lstStyle/>
          <a:p>
            <a:pPr algn="ctr"/>
            <a:r>
              <a:rPr lang="en-US" sz="2400" i="1">
                <a:solidFill>
                  <a:srgbClr val="C00000"/>
                </a:solidFill>
                <a:latin typeface="UTM Avo" panose="02040603050506020204" pitchFamily="18" charset="0"/>
              </a:rPr>
              <a:t>Hình 2.9:Jframe Menu</a:t>
            </a:r>
          </a:p>
        </p:txBody>
      </p:sp>
    </p:spTree>
    <p:extLst>
      <p:ext uri="{BB962C8B-B14F-4D97-AF65-F5344CB8AC3E}">
        <p14:creationId xmlns:p14="http://schemas.microsoft.com/office/powerpoint/2010/main" val="221232575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883993" y="2984233"/>
            <a:ext cx="4117034" cy="2231079"/>
            <a:chOff x="0" y="-28575"/>
            <a:chExt cx="5489378" cy="2974772"/>
          </a:xfrm>
        </p:grpSpPr>
        <p:sp>
          <p:nvSpPr>
            <p:cNvPr id="4" name="TextBox 4"/>
            <p:cNvSpPr txBox="1"/>
            <p:nvPr/>
          </p:nvSpPr>
          <p:spPr>
            <a:xfrm>
              <a:off x="0" y="-28575"/>
              <a:ext cx="5489378" cy="625300"/>
            </a:xfrm>
            <a:prstGeom prst="rect">
              <a:avLst/>
            </a:prstGeom>
          </p:spPr>
          <p:txBody>
            <a:bodyPr lIns="0" tIns="0" rIns="0" bIns="0" rtlCol="0" anchor="t">
              <a:spAutoFit/>
            </a:bodyPr>
            <a:lstStyle/>
            <a:p>
              <a:pPr>
                <a:lnSpc>
                  <a:spcPts val="3900"/>
                </a:lnSpc>
              </a:pPr>
              <a:endParaRPr lang="en-US" sz="2999">
                <a:solidFill>
                  <a:srgbClr val="994C38"/>
                </a:solidFill>
                <a:latin typeface="Clear Sans Regular"/>
              </a:endParaRPr>
            </a:p>
          </p:txBody>
        </p:sp>
        <p:sp>
          <p:nvSpPr>
            <p:cNvPr id="5" name="TextBox 5"/>
            <p:cNvSpPr txBox="1"/>
            <p:nvPr/>
          </p:nvSpPr>
          <p:spPr>
            <a:xfrm>
              <a:off x="0" y="2486754"/>
              <a:ext cx="5489378" cy="459443"/>
            </a:xfrm>
            <a:prstGeom prst="rect">
              <a:avLst/>
            </a:prstGeom>
          </p:spPr>
          <p:txBody>
            <a:bodyPr lIns="0" tIns="0" rIns="0" bIns="0" rtlCol="0" anchor="t">
              <a:spAutoFit/>
            </a:bodyPr>
            <a:lstStyle/>
            <a:p>
              <a:pPr>
                <a:lnSpc>
                  <a:spcPts val="2939"/>
                </a:lnSpc>
                <a:spcBef>
                  <a:spcPct val="0"/>
                </a:spcBef>
              </a:pPr>
              <a:endParaRPr lang="en-US" sz="2099">
                <a:solidFill>
                  <a:srgbClr val="994C38"/>
                </a:solidFill>
                <a:latin typeface="Clear Sans Regular"/>
              </a:endParaRPr>
            </a:p>
          </p:txBody>
        </p:sp>
      </p:gr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626234">
            <a:off x="602078" y="-513319"/>
            <a:ext cx="4411645" cy="6253621"/>
          </a:xfrm>
          <a:prstGeom prst="rect">
            <a:avLst/>
          </a:prstGeom>
        </p:spPr>
      </p:pic>
      <p:pic>
        <p:nvPicPr>
          <p:cNvPr id="8" name="Picture 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8927925">
            <a:off x="10795418" y="7720147"/>
            <a:ext cx="8573998" cy="2135705"/>
          </a:xfrm>
          <a:prstGeom prst="rect">
            <a:avLst/>
          </a:prstGeom>
        </p:spPr>
      </p:pic>
      <p:sp>
        <p:nvSpPr>
          <p:cNvPr id="9" name="TextBox 8">
            <a:extLst>
              <a:ext uri="{FF2B5EF4-FFF2-40B4-BE49-F238E27FC236}">
                <a16:creationId xmlns:a16="http://schemas.microsoft.com/office/drawing/2014/main" id="{98AE2671-7AC3-45E2-8374-7BC57555AE76}"/>
              </a:ext>
            </a:extLst>
          </p:cNvPr>
          <p:cNvSpPr txBox="1"/>
          <p:nvPr/>
        </p:nvSpPr>
        <p:spPr>
          <a:xfrm>
            <a:off x="457200" y="342900"/>
            <a:ext cx="15118241" cy="923330"/>
          </a:xfrm>
          <a:prstGeom prst="rect">
            <a:avLst/>
          </a:prstGeom>
          <a:noFill/>
        </p:spPr>
        <p:txBody>
          <a:bodyPr wrap="none" rtlCol="0">
            <a:spAutoFit/>
          </a:bodyPr>
          <a:lstStyle/>
          <a:p>
            <a:r>
              <a:rPr lang="en-US" sz="5400">
                <a:solidFill>
                  <a:srgbClr val="C00000"/>
                </a:solidFill>
                <a:latin typeface="UTM Avo" panose="02040603050506020204" pitchFamily="18" charset="0"/>
              </a:rPr>
              <a:t>Giao diện chương trình và mô tả chức năng</a:t>
            </a:r>
            <a:endParaRPr lang="en-US" sz="5400"/>
          </a:p>
        </p:txBody>
      </p:sp>
      <p:sp>
        <p:nvSpPr>
          <p:cNvPr id="14" name="TextBox 13">
            <a:extLst>
              <a:ext uri="{FF2B5EF4-FFF2-40B4-BE49-F238E27FC236}">
                <a16:creationId xmlns:a16="http://schemas.microsoft.com/office/drawing/2014/main" id="{64608B75-EF42-492B-B71F-F42FD7ABEB9E}"/>
              </a:ext>
            </a:extLst>
          </p:cNvPr>
          <p:cNvSpPr txBox="1"/>
          <p:nvPr/>
        </p:nvSpPr>
        <p:spPr>
          <a:xfrm>
            <a:off x="762000" y="1581624"/>
            <a:ext cx="4114800" cy="584775"/>
          </a:xfrm>
          <a:prstGeom prst="rect">
            <a:avLst/>
          </a:prstGeom>
          <a:noFill/>
        </p:spPr>
        <p:txBody>
          <a:bodyPr wrap="square">
            <a:spAutoFit/>
          </a:bodyPr>
          <a:lstStyle/>
          <a:p>
            <a:r>
              <a:rPr lang="en-US" sz="3200" b="1">
                <a:solidFill>
                  <a:srgbClr val="C00000"/>
                </a:solidFill>
                <a:latin typeface="UTM Avo" panose="02040603050506020204" pitchFamily="18" charset="0"/>
              </a:rPr>
              <a:t>Jframe chức năng</a:t>
            </a:r>
          </a:p>
        </p:txBody>
      </p:sp>
      <p:pic>
        <p:nvPicPr>
          <p:cNvPr id="7" name="Picture 6" descr="Graphical user interface, application, table&#10;&#10;Description automatically generated">
            <a:extLst>
              <a:ext uri="{FF2B5EF4-FFF2-40B4-BE49-F238E27FC236}">
                <a16:creationId xmlns:a16="http://schemas.microsoft.com/office/drawing/2014/main" id="{51C4D3F0-408D-4E8D-8856-E5C14EE8BF6D}"/>
              </a:ext>
            </a:extLst>
          </p:cNvPr>
          <p:cNvPicPr>
            <a:picLocks noChangeAspect="1"/>
          </p:cNvPicPr>
          <p:nvPr/>
        </p:nvPicPr>
        <p:blipFill rotWithShape="1">
          <a:blip r:embed="rId6">
            <a:extLst>
              <a:ext uri="{28A0092B-C50C-407E-A947-70E740481C1C}">
                <a14:useLocalDpi xmlns:a14="http://schemas.microsoft.com/office/drawing/2010/main" val="0"/>
              </a:ext>
            </a:extLst>
          </a:blip>
          <a:srcRect l="10598" t="3143" r="6856" b="33894"/>
          <a:stretch/>
        </p:blipFill>
        <p:spPr>
          <a:xfrm>
            <a:off x="1127287" y="2182964"/>
            <a:ext cx="15096027" cy="6477000"/>
          </a:xfrm>
          <a:prstGeom prst="rect">
            <a:avLst/>
          </a:prstGeom>
        </p:spPr>
      </p:pic>
      <p:sp>
        <p:nvSpPr>
          <p:cNvPr id="13" name="TextBox 12">
            <a:extLst>
              <a:ext uri="{FF2B5EF4-FFF2-40B4-BE49-F238E27FC236}">
                <a16:creationId xmlns:a16="http://schemas.microsoft.com/office/drawing/2014/main" id="{8FA18B61-301D-44CD-B47F-780B936A23A4}"/>
              </a:ext>
            </a:extLst>
          </p:cNvPr>
          <p:cNvSpPr txBox="1"/>
          <p:nvPr/>
        </p:nvSpPr>
        <p:spPr>
          <a:xfrm>
            <a:off x="2922200" y="8705376"/>
            <a:ext cx="11353800" cy="461665"/>
          </a:xfrm>
          <a:prstGeom prst="rect">
            <a:avLst/>
          </a:prstGeom>
          <a:noFill/>
        </p:spPr>
        <p:txBody>
          <a:bodyPr wrap="square" rtlCol="0">
            <a:spAutoFit/>
          </a:bodyPr>
          <a:lstStyle/>
          <a:p>
            <a:pPr algn="ctr"/>
            <a:r>
              <a:rPr lang="en-US" sz="2400" i="1">
                <a:solidFill>
                  <a:srgbClr val="C00000"/>
                </a:solidFill>
                <a:latin typeface="UTM Avo" panose="02040603050506020204" pitchFamily="18" charset="0"/>
              </a:rPr>
              <a:t>Hình 2.10: Một số Jframe chức năng</a:t>
            </a:r>
          </a:p>
        </p:txBody>
      </p:sp>
    </p:spTree>
    <p:extLst>
      <p:ext uri="{BB962C8B-B14F-4D97-AF65-F5344CB8AC3E}">
        <p14:creationId xmlns:p14="http://schemas.microsoft.com/office/powerpoint/2010/main" val="405988175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563000" y="-534471"/>
            <a:ext cx="13231624" cy="10801816"/>
          </a:xfrm>
          <a:prstGeom prst="rect">
            <a:avLst/>
          </a:prstGeom>
        </p:spPr>
      </p:pic>
      <p:sp>
        <p:nvSpPr>
          <p:cNvPr id="3" name="TextBox 3"/>
          <p:cNvSpPr txBox="1"/>
          <p:nvPr/>
        </p:nvSpPr>
        <p:spPr>
          <a:xfrm>
            <a:off x="280912" y="4245745"/>
            <a:ext cx="7543799" cy="991041"/>
          </a:xfrm>
          <a:prstGeom prst="rect">
            <a:avLst/>
          </a:prstGeom>
        </p:spPr>
        <p:txBody>
          <a:bodyPr wrap="square" lIns="0" tIns="0" rIns="0" bIns="0" rtlCol="0" anchor="t">
            <a:spAutoFit/>
          </a:bodyPr>
          <a:lstStyle/>
          <a:p>
            <a:pPr>
              <a:lnSpc>
                <a:spcPts val="8400"/>
              </a:lnSpc>
            </a:pPr>
            <a:r>
              <a:rPr lang="en-US" sz="6600" b="1" spc="-140" dirty="0">
                <a:solidFill>
                  <a:srgbClr val="994C38"/>
                </a:solidFill>
                <a:latin typeface="UTM Avo" panose="02040603050506020204" pitchFamily="18" charset="0"/>
              </a:rPr>
              <a:t>NỘI DUNG CHÍNH</a:t>
            </a:r>
          </a:p>
        </p:txBody>
      </p:sp>
      <p:grpSp>
        <p:nvGrpSpPr>
          <p:cNvPr id="7" name="Group 7"/>
          <p:cNvGrpSpPr/>
          <p:nvPr/>
        </p:nvGrpSpPr>
        <p:grpSpPr>
          <a:xfrm>
            <a:off x="10649574" y="2171700"/>
            <a:ext cx="6139963" cy="3946735"/>
            <a:chOff x="-25400" y="-4773809"/>
            <a:chExt cx="8186618" cy="5262315"/>
          </a:xfrm>
        </p:grpSpPr>
        <p:sp>
          <p:nvSpPr>
            <p:cNvPr id="8" name="TextBox 8"/>
            <p:cNvSpPr txBox="1"/>
            <p:nvPr/>
          </p:nvSpPr>
          <p:spPr>
            <a:xfrm>
              <a:off x="0" y="-47625"/>
              <a:ext cx="8161218" cy="536131"/>
            </a:xfrm>
            <a:prstGeom prst="rect">
              <a:avLst/>
            </a:prstGeom>
          </p:spPr>
          <p:txBody>
            <a:bodyPr lIns="0" tIns="0" rIns="0" bIns="0" rtlCol="0" anchor="t">
              <a:spAutoFit/>
            </a:bodyPr>
            <a:lstStyle/>
            <a:p>
              <a:pPr>
                <a:lnSpc>
                  <a:spcPts val="3359"/>
                </a:lnSpc>
                <a:spcBef>
                  <a:spcPct val="0"/>
                </a:spcBef>
              </a:pPr>
              <a:endParaRPr lang="en-US" sz="2399">
                <a:solidFill>
                  <a:srgbClr val="994C38"/>
                </a:solidFill>
                <a:latin typeface="Clear Sans Regular Bold"/>
              </a:endParaRPr>
            </a:p>
          </p:txBody>
        </p:sp>
        <p:sp>
          <p:nvSpPr>
            <p:cNvPr id="9" name="TextBox 9"/>
            <p:cNvSpPr txBox="1"/>
            <p:nvPr/>
          </p:nvSpPr>
          <p:spPr>
            <a:xfrm>
              <a:off x="-25400" y="-4773809"/>
              <a:ext cx="8161218" cy="459528"/>
            </a:xfrm>
            <a:prstGeom prst="rect">
              <a:avLst/>
            </a:prstGeom>
          </p:spPr>
          <p:txBody>
            <a:bodyPr lIns="0" tIns="0" rIns="0" bIns="0" rtlCol="0" anchor="t">
              <a:spAutoFit/>
            </a:bodyPr>
            <a:lstStyle/>
            <a:p>
              <a:pPr>
                <a:lnSpc>
                  <a:spcPts val="2940"/>
                </a:lnSpc>
                <a:spcBef>
                  <a:spcPct val="0"/>
                </a:spcBef>
              </a:pPr>
              <a:endParaRPr lang="en-US" sz="2100">
                <a:solidFill>
                  <a:srgbClr val="994C38"/>
                </a:solidFill>
                <a:latin typeface="Clear Sans Regular"/>
              </a:endParaRPr>
            </a:p>
          </p:txBody>
        </p:sp>
      </p:grpSp>
      <p:pic>
        <p:nvPicPr>
          <p:cNvPr id="10" name="Picture 10"/>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994608">
            <a:off x="-2448828" y="-326604"/>
            <a:ext cx="4901306" cy="3199216"/>
          </a:xfrm>
          <a:prstGeom prst="rect">
            <a:avLst/>
          </a:prstGeom>
        </p:spPr>
      </p:pic>
      <p:pic>
        <p:nvPicPr>
          <p:cNvPr id="11" name="Picture 11"/>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300577">
            <a:off x="5517402" y="8015927"/>
            <a:ext cx="3562696" cy="1619407"/>
          </a:xfrm>
          <a:prstGeom prst="rect">
            <a:avLst/>
          </a:prstGeom>
        </p:spPr>
      </p:pic>
      <p:sp>
        <p:nvSpPr>
          <p:cNvPr id="12" name="TextBox 11">
            <a:extLst>
              <a:ext uri="{FF2B5EF4-FFF2-40B4-BE49-F238E27FC236}">
                <a16:creationId xmlns:a16="http://schemas.microsoft.com/office/drawing/2014/main" id="{0C0FA910-1DD9-45D9-84F8-92C3E939B7EA}"/>
              </a:ext>
            </a:extLst>
          </p:cNvPr>
          <p:cNvSpPr txBox="1"/>
          <p:nvPr/>
        </p:nvSpPr>
        <p:spPr>
          <a:xfrm>
            <a:off x="9906000" y="1485900"/>
            <a:ext cx="8001000" cy="369332"/>
          </a:xfrm>
          <a:prstGeom prst="rect">
            <a:avLst/>
          </a:prstGeom>
          <a:noFill/>
        </p:spPr>
        <p:txBody>
          <a:bodyPr wrap="square" rtlCol="0">
            <a:spAutoFit/>
          </a:bodyPr>
          <a:lstStyle/>
          <a:p>
            <a:endParaRPr lang="en-US"/>
          </a:p>
        </p:txBody>
      </p:sp>
      <p:sp>
        <p:nvSpPr>
          <p:cNvPr id="26" name="Arrow: Right 25">
            <a:extLst>
              <a:ext uri="{FF2B5EF4-FFF2-40B4-BE49-F238E27FC236}">
                <a16:creationId xmlns:a16="http://schemas.microsoft.com/office/drawing/2014/main" id="{9D7D94CA-D53D-4542-81A3-0523F7A237D1}"/>
              </a:ext>
            </a:extLst>
          </p:cNvPr>
          <p:cNvSpPr/>
          <p:nvPr/>
        </p:nvSpPr>
        <p:spPr>
          <a:xfrm>
            <a:off x="8640258" y="2030813"/>
            <a:ext cx="7352414" cy="1281765"/>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a:latin typeface="UTM Avo" panose="02040603050506020204" pitchFamily="18" charset="0"/>
              </a:rPr>
              <a:t>Mở đầu</a:t>
            </a:r>
          </a:p>
        </p:txBody>
      </p:sp>
      <p:sp>
        <p:nvSpPr>
          <p:cNvPr id="27" name="Arrow: Right 26">
            <a:extLst>
              <a:ext uri="{FF2B5EF4-FFF2-40B4-BE49-F238E27FC236}">
                <a16:creationId xmlns:a16="http://schemas.microsoft.com/office/drawing/2014/main" id="{56814504-54B0-4EE3-AABE-015748553F99}"/>
              </a:ext>
            </a:extLst>
          </p:cNvPr>
          <p:cNvSpPr/>
          <p:nvPr/>
        </p:nvSpPr>
        <p:spPr>
          <a:xfrm>
            <a:off x="8640258" y="3955021"/>
            <a:ext cx="7352414" cy="1281765"/>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err="1">
                <a:latin typeface="UTM Avo" panose="02040603050506020204" pitchFamily="18" charset="0"/>
              </a:rPr>
              <a:t>Kết</a:t>
            </a:r>
            <a:r>
              <a:rPr lang="en-US" sz="3200" dirty="0">
                <a:latin typeface="UTM Avo" panose="02040603050506020204" pitchFamily="18" charset="0"/>
              </a:rPr>
              <a:t> </a:t>
            </a:r>
            <a:r>
              <a:rPr lang="en-US" sz="3200" dirty="0" err="1">
                <a:latin typeface="UTM Avo" panose="02040603050506020204" pitchFamily="18" charset="0"/>
              </a:rPr>
              <a:t>quả</a:t>
            </a:r>
            <a:r>
              <a:rPr lang="en-US" sz="3200" dirty="0">
                <a:latin typeface="UTM Avo" panose="02040603050506020204" pitchFamily="18" charset="0"/>
              </a:rPr>
              <a:t> </a:t>
            </a:r>
            <a:r>
              <a:rPr lang="en-US" sz="3200" dirty="0" err="1">
                <a:latin typeface="UTM Avo" panose="02040603050506020204" pitchFamily="18" charset="0"/>
              </a:rPr>
              <a:t>nghiên</a:t>
            </a:r>
            <a:r>
              <a:rPr lang="en-US" sz="3200" dirty="0">
                <a:latin typeface="UTM Avo" panose="02040603050506020204" pitchFamily="18" charset="0"/>
              </a:rPr>
              <a:t> </a:t>
            </a:r>
            <a:r>
              <a:rPr lang="en-US" sz="3200" dirty="0" err="1">
                <a:latin typeface="UTM Avo" panose="02040603050506020204" pitchFamily="18" charset="0"/>
              </a:rPr>
              <a:t>cứu</a:t>
            </a:r>
            <a:endParaRPr lang="en-US" sz="3200" dirty="0">
              <a:latin typeface="UTM Avo" panose="02040603050506020204" pitchFamily="18" charset="0"/>
            </a:endParaRPr>
          </a:p>
        </p:txBody>
      </p:sp>
      <p:sp>
        <p:nvSpPr>
          <p:cNvPr id="30" name="Arrow: Right 29">
            <a:extLst>
              <a:ext uri="{FF2B5EF4-FFF2-40B4-BE49-F238E27FC236}">
                <a16:creationId xmlns:a16="http://schemas.microsoft.com/office/drawing/2014/main" id="{3B9A9373-2306-42C0-B6E9-DF9C1835D9A0}"/>
              </a:ext>
            </a:extLst>
          </p:cNvPr>
          <p:cNvSpPr/>
          <p:nvPr/>
        </p:nvSpPr>
        <p:spPr>
          <a:xfrm>
            <a:off x="8640258" y="5917386"/>
            <a:ext cx="7352414" cy="1281765"/>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err="1">
                <a:latin typeface="UTM Avo" panose="02040603050506020204" pitchFamily="18" charset="0"/>
              </a:rPr>
              <a:t>Kết</a:t>
            </a:r>
            <a:r>
              <a:rPr lang="en-US" sz="3200" dirty="0">
                <a:latin typeface="UTM Avo" panose="02040603050506020204" pitchFamily="18" charset="0"/>
              </a:rPr>
              <a:t> </a:t>
            </a:r>
            <a:r>
              <a:rPr lang="en-US" sz="3200" dirty="0" err="1">
                <a:latin typeface="UTM Avo" panose="02040603050506020204" pitchFamily="18" charset="0"/>
              </a:rPr>
              <a:t>luận</a:t>
            </a:r>
            <a:r>
              <a:rPr lang="en-US" sz="3200" dirty="0">
                <a:latin typeface="UTM Avo" panose="02040603050506020204" pitchFamily="18" charset="0"/>
              </a:rPr>
              <a:t> </a:t>
            </a:r>
            <a:r>
              <a:rPr lang="en-US" sz="3200" dirty="0" err="1">
                <a:latin typeface="UTM Avo" panose="02040603050506020204" pitchFamily="18" charset="0"/>
              </a:rPr>
              <a:t>và</a:t>
            </a:r>
            <a:r>
              <a:rPr lang="en-US" sz="3200" dirty="0">
                <a:latin typeface="UTM Avo" panose="02040603050506020204" pitchFamily="18" charset="0"/>
              </a:rPr>
              <a:t> </a:t>
            </a:r>
            <a:r>
              <a:rPr lang="en-US" sz="3200" dirty="0" err="1">
                <a:latin typeface="UTM Avo" panose="02040603050506020204" pitchFamily="18" charset="0"/>
              </a:rPr>
              <a:t>bài</a:t>
            </a:r>
            <a:r>
              <a:rPr lang="en-US" sz="3200" dirty="0">
                <a:latin typeface="UTM Avo" panose="02040603050506020204" pitchFamily="18" charset="0"/>
              </a:rPr>
              <a:t> </a:t>
            </a:r>
            <a:r>
              <a:rPr lang="en-US" sz="3200" dirty="0" err="1">
                <a:latin typeface="UTM Avo" panose="02040603050506020204" pitchFamily="18" charset="0"/>
              </a:rPr>
              <a:t>học</a:t>
            </a:r>
            <a:r>
              <a:rPr lang="en-US" sz="3200" dirty="0">
                <a:latin typeface="UTM Avo" panose="02040603050506020204" pitchFamily="18" charset="0"/>
              </a:rPr>
              <a:t> </a:t>
            </a:r>
            <a:r>
              <a:rPr lang="en-US" sz="3200" dirty="0" err="1">
                <a:latin typeface="UTM Avo" panose="02040603050506020204" pitchFamily="18" charset="0"/>
              </a:rPr>
              <a:t>kinh</a:t>
            </a:r>
            <a:r>
              <a:rPr lang="en-US" sz="3200" dirty="0">
                <a:latin typeface="UTM Avo" panose="02040603050506020204" pitchFamily="18" charset="0"/>
              </a:rPr>
              <a:t> </a:t>
            </a:r>
            <a:r>
              <a:rPr lang="en-US" sz="3200" dirty="0" err="1">
                <a:latin typeface="UTM Avo" panose="02040603050506020204" pitchFamily="18" charset="0"/>
              </a:rPr>
              <a:t>nghiệm</a:t>
            </a:r>
            <a:endParaRPr lang="en-US" sz="3200" dirty="0">
              <a:latin typeface="UTM Avo" panose="020406030505060202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883993" y="2984233"/>
            <a:ext cx="4117034" cy="2231079"/>
            <a:chOff x="0" y="-28575"/>
            <a:chExt cx="5489378" cy="2974772"/>
          </a:xfrm>
        </p:grpSpPr>
        <p:sp>
          <p:nvSpPr>
            <p:cNvPr id="4" name="TextBox 4"/>
            <p:cNvSpPr txBox="1"/>
            <p:nvPr/>
          </p:nvSpPr>
          <p:spPr>
            <a:xfrm>
              <a:off x="0" y="-28575"/>
              <a:ext cx="5489378" cy="625300"/>
            </a:xfrm>
            <a:prstGeom prst="rect">
              <a:avLst/>
            </a:prstGeom>
          </p:spPr>
          <p:txBody>
            <a:bodyPr lIns="0" tIns="0" rIns="0" bIns="0" rtlCol="0" anchor="t">
              <a:spAutoFit/>
            </a:bodyPr>
            <a:lstStyle/>
            <a:p>
              <a:pPr>
                <a:lnSpc>
                  <a:spcPts val="3900"/>
                </a:lnSpc>
              </a:pPr>
              <a:endParaRPr lang="en-US" sz="2999">
                <a:solidFill>
                  <a:srgbClr val="994C38"/>
                </a:solidFill>
                <a:latin typeface="Clear Sans Regular"/>
              </a:endParaRPr>
            </a:p>
          </p:txBody>
        </p:sp>
        <p:sp>
          <p:nvSpPr>
            <p:cNvPr id="5" name="TextBox 5"/>
            <p:cNvSpPr txBox="1"/>
            <p:nvPr/>
          </p:nvSpPr>
          <p:spPr>
            <a:xfrm>
              <a:off x="0" y="2486754"/>
              <a:ext cx="5489378" cy="459443"/>
            </a:xfrm>
            <a:prstGeom prst="rect">
              <a:avLst/>
            </a:prstGeom>
          </p:spPr>
          <p:txBody>
            <a:bodyPr lIns="0" tIns="0" rIns="0" bIns="0" rtlCol="0" anchor="t">
              <a:spAutoFit/>
            </a:bodyPr>
            <a:lstStyle/>
            <a:p>
              <a:pPr>
                <a:lnSpc>
                  <a:spcPts val="2939"/>
                </a:lnSpc>
                <a:spcBef>
                  <a:spcPct val="0"/>
                </a:spcBef>
              </a:pPr>
              <a:endParaRPr lang="en-US" sz="2099">
                <a:solidFill>
                  <a:srgbClr val="994C38"/>
                </a:solidFill>
                <a:latin typeface="Clear Sans Regular"/>
              </a:endParaRPr>
            </a:p>
          </p:txBody>
        </p:sp>
      </p:gr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626234">
            <a:off x="602078" y="-513319"/>
            <a:ext cx="4411645" cy="6253621"/>
          </a:xfrm>
          <a:prstGeom prst="rect">
            <a:avLst/>
          </a:prstGeom>
        </p:spPr>
      </p:pic>
      <p:pic>
        <p:nvPicPr>
          <p:cNvPr id="8" name="Picture 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8927925">
            <a:off x="10795418" y="7720147"/>
            <a:ext cx="8573998" cy="2135705"/>
          </a:xfrm>
          <a:prstGeom prst="rect">
            <a:avLst/>
          </a:prstGeom>
        </p:spPr>
      </p:pic>
      <p:sp>
        <p:nvSpPr>
          <p:cNvPr id="9" name="TextBox 8">
            <a:extLst>
              <a:ext uri="{FF2B5EF4-FFF2-40B4-BE49-F238E27FC236}">
                <a16:creationId xmlns:a16="http://schemas.microsoft.com/office/drawing/2014/main" id="{98AE2671-7AC3-45E2-8374-7BC57555AE76}"/>
              </a:ext>
            </a:extLst>
          </p:cNvPr>
          <p:cNvSpPr txBox="1"/>
          <p:nvPr/>
        </p:nvSpPr>
        <p:spPr>
          <a:xfrm>
            <a:off x="457200" y="342900"/>
            <a:ext cx="11293476" cy="923330"/>
          </a:xfrm>
          <a:prstGeom prst="rect">
            <a:avLst/>
          </a:prstGeom>
          <a:noFill/>
        </p:spPr>
        <p:txBody>
          <a:bodyPr wrap="none" rtlCol="0">
            <a:spAutoFit/>
          </a:bodyPr>
          <a:lstStyle/>
          <a:p>
            <a:r>
              <a:rPr lang="en-US" sz="5400">
                <a:solidFill>
                  <a:srgbClr val="C00000"/>
                </a:solidFill>
                <a:latin typeface="UTM Avo" panose="02040603050506020204" pitchFamily="18" charset="0"/>
              </a:rPr>
              <a:t>Một số thuận toán và mã nguồn </a:t>
            </a:r>
            <a:endParaRPr lang="en-US" sz="5400"/>
          </a:p>
        </p:txBody>
      </p:sp>
      <p:sp>
        <p:nvSpPr>
          <p:cNvPr id="10" name="Rectangle 9">
            <a:extLst>
              <a:ext uri="{FF2B5EF4-FFF2-40B4-BE49-F238E27FC236}">
                <a16:creationId xmlns:a16="http://schemas.microsoft.com/office/drawing/2014/main" id="{0087E107-89FB-4C0F-A940-D1865B42F9C7}"/>
              </a:ext>
            </a:extLst>
          </p:cNvPr>
          <p:cNvSpPr/>
          <p:nvPr/>
        </p:nvSpPr>
        <p:spPr>
          <a:xfrm>
            <a:off x="1842783" y="4076700"/>
            <a:ext cx="4343402" cy="2574910"/>
          </a:xfrm>
          <a:prstGeom prst="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accent2"/>
                </a:solidFill>
                <a:latin typeface="UTM Avo" panose="02040603050506020204" pitchFamily="18" charset="0"/>
              </a:rPr>
              <a:t>Mã nguồn không cho nhập chữ vào ô JText</a:t>
            </a:r>
          </a:p>
        </p:txBody>
      </p:sp>
      <p:sp>
        <p:nvSpPr>
          <p:cNvPr id="12" name="Rectangle 11">
            <a:extLst>
              <a:ext uri="{FF2B5EF4-FFF2-40B4-BE49-F238E27FC236}">
                <a16:creationId xmlns:a16="http://schemas.microsoft.com/office/drawing/2014/main" id="{743EBEA0-B4AE-441F-AF16-8F55DE7D407D}"/>
              </a:ext>
            </a:extLst>
          </p:cNvPr>
          <p:cNvSpPr/>
          <p:nvPr/>
        </p:nvSpPr>
        <p:spPr>
          <a:xfrm>
            <a:off x="7379565" y="4087091"/>
            <a:ext cx="4343402" cy="2574910"/>
          </a:xfrm>
          <a:prstGeom prst="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accent2"/>
                </a:solidFill>
                <a:latin typeface="UTM Avo" panose="02040603050506020204" pitchFamily="18" charset="0"/>
              </a:rPr>
              <a:t>Mã nguồn</a:t>
            </a:r>
          </a:p>
          <a:p>
            <a:pPr algn="ctr"/>
            <a:r>
              <a:rPr lang="en-US" sz="2800" b="1">
                <a:solidFill>
                  <a:schemeClr val="accent2"/>
                </a:solidFill>
                <a:latin typeface="UTM Avo" panose="02040603050506020204" pitchFamily="18" charset="0"/>
              </a:rPr>
              <a:t> random mã màu</a:t>
            </a:r>
          </a:p>
        </p:txBody>
      </p:sp>
      <p:sp>
        <p:nvSpPr>
          <p:cNvPr id="13" name="Rectangle 12">
            <a:extLst>
              <a:ext uri="{FF2B5EF4-FFF2-40B4-BE49-F238E27FC236}">
                <a16:creationId xmlns:a16="http://schemas.microsoft.com/office/drawing/2014/main" id="{AE40A7D4-BD93-4CFC-BE56-20CC304E50FF}"/>
              </a:ext>
            </a:extLst>
          </p:cNvPr>
          <p:cNvSpPr/>
          <p:nvPr/>
        </p:nvSpPr>
        <p:spPr>
          <a:xfrm>
            <a:off x="12910716" y="4076700"/>
            <a:ext cx="4343402" cy="2574910"/>
          </a:xfrm>
          <a:prstGeom prst="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accent2"/>
                </a:solidFill>
                <a:latin typeface="UTM Avo" panose="02040603050506020204" pitchFamily="18" charset="0"/>
              </a:rPr>
              <a:t>Thuật toán tìm </a:t>
            </a:r>
          </a:p>
          <a:p>
            <a:pPr algn="ctr"/>
            <a:r>
              <a:rPr lang="en-US" sz="2800" b="1">
                <a:solidFill>
                  <a:schemeClr val="accent2"/>
                </a:solidFill>
                <a:latin typeface="UTM Avo" panose="02040603050506020204" pitchFamily="18" charset="0"/>
              </a:rPr>
              <a:t>điểm tiếp theo</a:t>
            </a:r>
          </a:p>
        </p:txBody>
      </p:sp>
    </p:spTree>
    <p:extLst>
      <p:ext uri="{BB962C8B-B14F-4D97-AF65-F5344CB8AC3E}">
        <p14:creationId xmlns:p14="http://schemas.microsoft.com/office/powerpoint/2010/main" val="38689012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883993" y="2984233"/>
            <a:ext cx="4117034" cy="2231079"/>
            <a:chOff x="0" y="-28575"/>
            <a:chExt cx="5489378" cy="2974772"/>
          </a:xfrm>
        </p:grpSpPr>
        <p:sp>
          <p:nvSpPr>
            <p:cNvPr id="4" name="TextBox 4"/>
            <p:cNvSpPr txBox="1"/>
            <p:nvPr/>
          </p:nvSpPr>
          <p:spPr>
            <a:xfrm>
              <a:off x="0" y="-28575"/>
              <a:ext cx="5489378" cy="625300"/>
            </a:xfrm>
            <a:prstGeom prst="rect">
              <a:avLst/>
            </a:prstGeom>
          </p:spPr>
          <p:txBody>
            <a:bodyPr lIns="0" tIns="0" rIns="0" bIns="0" rtlCol="0" anchor="t">
              <a:spAutoFit/>
            </a:bodyPr>
            <a:lstStyle/>
            <a:p>
              <a:pPr>
                <a:lnSpc>
                  <a:spcPts val="3900"/>
                </a:lnSpc>
              </a:pPr>
              <a:endParaRPr lang="en-US" sz="2999">
                <a:solidFill>
                  <a:srgbClr val="994C38"/>
                </a:solidFill>
                <a:latin typeface="Clear Sans Regular"/>
              </a:endParaRPr>
            </a:p>
          </p:txBody>
        </p:sp>
        <p:sp>
          <p:nvSpPr>
            <p:cNvPr id="5" name="TextBox 5"/>
            <p:cNvSpPr txBox="1"/>
            <p:nvPr/>
          </p:nvSpPr>
          <p:spPr>
            <a:xfrm>
              <a:off x="0" y="2486754"/>
              <a:ext cx="5489378" cy="459443"/>
            </a:xfrm>
            <a:prstGeom prst="rect">
              <a:avLst/>
            </a:prstGeom>
          </p:spPr>
          <p:txBody>
            <a:bodyPr lIns="0" tIns="0" rIns="0" bIns="0" rtlCol="0" anchor="t">
              <a:spAutoFit/>
            </a:bodyPr>
            <a:lstStyle/>
            <a:p>
              <a:pPr>
                <a:lnSpc>
                  <a:spcPts val="2939"/>
                </a:lnSpc>
                <a:spcBef>
                  <a:spcPct val="0"/>
                </a:spcBef>
              </a:pPr>
              <a:endParaRPr lang="en-US" sz="2099">
                <a:solidFill>
                  <a:srgbClr val="994C38"/>
                </a:solidFill>
                <a:latin typeface="Clear Sans Regular"/>
              </a:endParaRPr>
            </a:p>
          </p:txBody>
        </p:sp>
      </p:gr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626234">
            <a:off x="602078" y="-513319"/>
            <a:ext cx="4411645" cy="6253621"/>
          </a:xfrm>
          <a:prstGeom prst="rect">
            <a:avLst/>
          </a:prstGeom>
        </p:spPr>
      </p:pic>
      <p:pic>
        <p:nvPicPr>
          <p:cNvPr id="8" name="Picture 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8927925">
            <a:off x="10795418" y="7720147"/>
            <a:ext cx="8573998" cy="2135705"/>
          </a:xfrm>
          <a:prstGeom prst="rect">
            <a:avLst/>
          </a:prstGeom>
        </p:spPr>
      </p:pic>
      <p:sp>
        <p:nvSpPr>
          <p:cNvPr id="9" name="TextBox 8">
            <a:extLst>
              <a:ext uri="{FF2B5EF4-FFF2-40B4-BE49-F238E27FC236}">
                <a16:creationId xmlns:a16="http://schemas.microsoft.com/office/drawing/2014/main" id="{98AE2671-7AC3-45E2-8374-7BC57555AE76}"/>
              </a:ext>
            </a:extLst>
          </p:cNvPr>
          <p:cNvSpPr txBox="1"/>
          <p:nvPr/>
        </p:nvSpPr>
        <p:spPr>
          <a:xfrm>
            <a:off x="457200" y="342900"/>
            <a:ext cx="3116559" cy="923330"/>
          </a:xfrm>
          <a:prstGeom prst="rect">
            <a:avLst/>
          </a:prstGeom>
          <a:noFill/>
        </p:spPr>
        <p:txBody>
          <a:bodyPr wrap="none" rtlCol="0">
            <a:spAutoFit/>
          </a:bodyPr>
          <a:lstStyle/>
          <a:p>
            <a:r>
              <a:rPr lang="en-US" sz="5400">
                <a:solidFill>
                  <a:srgbClr val="C00000"/>
                </a:solidFill>
                <a:latin typeface="UTM Avo" panose="02040603050506020204" pitchFamily="18" charset="0"/>
              </a:rPr>
              <a:t>Kết luận </a:t>
            </a:r>
            <a:endParaRPr lang="en-US" sz="5400"/>
          </a:p>
        </p:txBody>
      </p:sp>
      <p:sp>
        <p:nvSpPr>
          <p:cNvPr id="16" name="TextBox 15">
            <a:extLst>
              <a:ext uri="{FF2B5EF4-FFF2-40B4-BE49-F238E27FC236}">
                <a16:creationId xmlns:a16="http://schemas.microsoft.com/office/drawing/2014/main" id="{9F5DCBF6-ED8E-4D96-8497-9F673866372E}"/>
              </a:ext>
            </a:extLst>
          </p:cNvPr>
          <p:cNvSpPr txBox="1"/>
          <p:nvPr/>
        </p:nvSpPr>
        <p:spPr>
          <a:xfrm>
            <a:off x="1676400" y="1790700"/>
            <a:ext cx="13944600" cy="4708981"/>
          </a:xfrm>
          <a:prstGeom prst="rect">
            <a:avLst/>
          </a:prstGeom>
          <a:noFill/>
        </p:spPr>
        <p:txBody>
          <a:bodyPr wrap="square">
            <a:spAutoFit/>
          </a:bodyPr>
          <a:lstStyle/>
          <a:p>
            <a:pPr algn="just"/>
            <a:r>
              <a:rPr lang="en-US" sz="3000" b="0" i="0">
                <a:solidFill>
                  <a:srgbClr val="C00000"/>
                </a:solidFill>
                <a:effectLst/>
                <a:latin typeface="Segoe UI Historic" panose="020B0502040204020203" pitchFamily="34" charset="0"/>
              </a:rPr>
              <a:t>1. </a:t>
            </a:r>
            <a:r>
              <a:rPr lang="vi-VN" sz="3000" b="0" i="0">
                <a:solidFill>
                  <a:srgbClr val="C00000"/>
                </a:solidFill>
                <a:effectLst/>
                <a:latin typeface="Segoe UI Historic" panose="020B0502040204020203" pitchFamily="34" charset="0"/>
              </a:rPr>
              <a:t>Thiết kế phương án triển khai các điểm cảm biến trong không gian phủ sóng để đảm bảo vùng phủ sóng được nhiều nhất với số lượng sensors ít nhất nhưng số lượng hàng rào k-barrier là nhiều nhất.</a:t>
            </a:r>
            <a:endParaRPr lang="en-US" sz="3000">
              <a:solidFill>
                <a:srgbClr val="C00000"/>
              </a:solidFill>
              <a:latin typeface="UTM Avo" panose="02040603050506020204" pitchFamily="18" charset="0"/>
            </a:endParaRPr>
          </a:p>
          <a:p>
            <a:pPr algn="just"/>
            <a:endParaRPr lang="en-US" sz="3000" b="0" i="0">
              <a:solidFill>
                <a:srgbClr val="C00000"/>
              </a:solidFill>
              <a:effectLst/>
              <a:latin typeface="UTM Avo" panose="02040603050506020204" pitchFamily="18" charset="0"/>
            </a:endParaRPr>
          </a:p>
          <a:p>
            <a:pPr algn="just"/>
            <a:r>
              <a:rPr lang="vi-VN" sz="3000" b="0" i="0">
                <a:solidFill>
                  <a:srgbClr val="C00000"/>
                </a:solidFill>
                <a:effectLst/>
                <a:latin typeface="Segoe UI Historic" panose="020B0502040204020203" pitchFamily="34" charset="0"/>
              </a:rPr>
              <a:t> </a:t>
            </a:r>
            <a:r>
              <a:rPr lang="en-US" sz="3000" b="0" i="0">
                <a:solidFill>
                  <a:srgbClr val="C00000"/>
                </a:solidFill>
                <a:effectLst/>
                <a:latin typeface="Segoe UI Historic" panose="020B0502040204020203" pitchFamily="34" charset="0"/>
              </a:rPr>
              <a:t>2. </a:t>
            </a:r>
            <a:r>
              <a:rPr lang="vi-VN" sz="3000" b="0" i="0">
                <a:solidFill>
                  <a:srgbClr val="C00000"/>
                </a:solidFill>
                <a:effectLst/>
                <a:latin typeface="Segoe UI Historic" panose="020B0502040204020203" pitchFamily="34" charset="0"/>
              </a:rPr>
              <a:t>Nghiên cứu về mạng cảm biến không dây, vấn đề bao phủ, kết nối và chịu lỗi trong mạng cảm biến không dây. Đi sâu vào giải quyết vấn đề bao phủ: cực đại hóa diện tích bao phủ trong mạng cảm biến không dây không đồng nhất và tối thiểu hóa số lượng các nút triển khai để bao phủ tất cả các đối tượng đảm bảo kết nối và chịu lỗi trong mạng cảm biến không dây và mạng cảm biến không dây có sử dụng các điểm thu phát di động.</a:t>
            </a:r>
            <a:endParaRPr lang="en-US" sz="3000">
              <a:solidFill>
                <a:srgbClr val="C00000"/>
              </a:solidFill>
              <a:latin typeface="UTM Avo" panose="02040603050506020204" pitchFamily="18" charset="0"/>
            </a:endParaRPr>
          </a:p>
        </p:txBody>
      </p:sp>
    </p:spTree>
    <p:extLst>
      <p:ext uri="{BB962C8B-B14F-4D97-AF65-F5344CB8AC3E}">
        <p14:creationId xmlns:p14="http://schemas.microsoft.com/office/powerpoint/2010/main" val="103562806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CF6245"/>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050559">
            <a:off x="10926167" y="2548563"/>
            <a:ext cx="8773114" cy="9689182"/>
          </a:xfrm>
          <a:prstGeom prst="rect">
            <a:avLst/>
          </a:prstGeom>
        </p:spPr>
      </p:pic>
      <p:pic>
        <p:nvPicPr>
          <p:cNvPr id="3" name="Picture 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2789725" y="-245829"/>
            <a:ext cx="5633785" cy="3677325"/>
          </a:xfrm>
          <a:prstGeom prst="rect">
            <a:avLst/>
          </a:prstGeom>
        </p:spPr>
      </p:pic>
      <p:sp>
        <p:nvSpPr>
          <p:cNvPr id="14" name="TextBox 13">
            <a:extLst>
              <a:ext uri="{FF2B5EF4-FFF2-40B4-BE49-F238E27FC236}">
                <a16:creationId xmlns:a16="http://schemas.microsoft.com/office/drawing/2014/main" id="{28B45C76-E96E-4C1A-99AC-9C2E193A420A}"/>
              </a:ext>
            </a:extLst>
          </p:cNvPr>
          <p:cNvSpPr txBox="1"/>
          <p:nvPr/>
        </p:nvSpPr>
        <p:spPr>
          <a:xfrm>
            <a:off x="6553200" y="4635668"/>
            <a:ext cx="7848600" cy="1015663"/>
          </a:xfrm>
          <a:prstGeom prst="rect">
            <a:avLst/>
          </a:prstGeom>
          <a:noFill/>
        </p:spPr>
        <p:txBody>
          <a:bodyPr wrap="square" rtlCol="0">
            <a:spAutoFit/>
          </a:bodyPr>
          <a:lstStyle/>
          <a:p>
            <a:r>
              <a:rPr lang="en-US" sz="6000" b="1" i="1">
                <a:solidFill>
                  <a:schemeClr val="bg1"/>
                </a:solidFill>
                <a:latin typeface="UTM Avo" panose="02040603050506020204" pitchFamily="18" charset="0"/>
              </a:rPr>
              <a:t>THANK YOU !</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819400" y="-1014022"/>
            <a:ext cx="13231624" cy="10801816"/>
          </a:xfrm>
          <a:prstGeom prst="rect">
            <a:avLst/>
          </a:prstGeom>
        </p:spPr>
      </p:pic>
      <p:grpSp>
        <p:nvGrpSpPr>
          <p:cNvPr id="4" name="Group 4"/>
          <p:cNvGrpSpPr/>
          <p:nvPr/>
        </p:nvGrpSpPr>
        <p:grpSpPr>
          <a:xfrm>
            <a:off x="10668624" y="2387814"/>
            <a:ext cx="6120913" cy="1038907"/>
            <a:chOff x="0" y="-47625"/>
            <a:chExt cx="8161218" cy="1385210"/>
          </a:xfrm>
        </p:grpSpPr>
        <p:sp>
          <p:nvSpPr>
            <p:cNvPr id="5" name="TextBox 5"/>
            <p:cNvSpPr txBox="1"/>
            <p:nvPr/>
          </p:nvSpPr>
          <p:spPr>
            <a:xfrm>
              <a:off x="0" y="-47625"/>
              <a:ext cx="8161218" cy="536131"/>
            </a:xfrm>
            <a:prstGeom prst="rect">
              <a:avLst/>
            </a:prstGeom>
          </p:spPr>
          <p:txBody>
            <a:bodyPr lIns="0" tIns="0" rIns="0" bIns="0" rtlCol="0" anchor="t">
              <a:spAutoFit/>
            </a:bodyPr>
            <a:lstStyle/>
            <a:p>
              <a:pPr>
                <a:lnSpc>
                  <a:spcPts val="3359"/>
                </a:lnSpc>
                <a:spcBef>
                  <a:spcPct val="0"/>
                </a:spcBef>
              </a:pPr>
              <a:endParaRPr lang="en-US" sz="2399">
                <a:solidFill>
                  <a:srgbClr val="994C38"/>
                </a:solidFill>
                <a:latin typeface="Clear Sans Regular Bold"/>
              </a:endParaRPr>
            </a:p>
          </p:txBody>
        </p:sp>
        <p:sp>
          <p:nvSpPr>
            <p:cNvPr id="6" name="TextBox 6"/>
            <p:cNvSpPr txBox="1"/>
            <p:nvPr/>
          </p:nvSpPr>
          <p:spPr>
            <a:xfrm>
              <a:off x="0" y="878057"/>
              <a:ext cx="8161218" cy="459528"/>
            </a:xfrm>
            <a:prstGeom prst="rect">
              <a:avLst/>
            </a:prstGeom>
          </p:spPr>
          <p:txBody>
            <a:bodyPr lIns="0" tIns="0" rIns="0" bIns="0" rtlCol="0" anchor="t">
              <a:spAutoFit/>
            </a:bodyPr>
            <a:lstStyle/>
            <a:p>
              <a:pPr>
                <a:lnSpc>
                  <a:spcPts val="2940"/>
                </a:lnSpc>
                <a:spcBef>
                  <a:spcPct val="0"/>
                </a:spcBef>
              </a:pPr>
              <a:endParaRPr lang="en-US" sz="2100">
                <a:solidFill>
                  <a:srgbClr val="994C38"/>
                </a:solidFill>
                <a:latin typeface="Clear Sans Regular"/>
              </a:endParaRPr>
            </a:p>
          </p:txBody>
        </p:sp>
      </p:grpSp>
      <p:grpSp>
        <p:nvGrpSpPr>
          <p:cNvPr id="7" name="Group 7"/>
          <p:cNvGrpSpPr/>
          <p:nvPr/>
        </p:nvGrpSpPr>
        <p:grpSpPr>
          <a:xfrm>
            <a:off x="10668624" y="5581189"/>
            <a:ext cx="6120913" cy="1038907"/>
            <a:chOff x="0" y="-47625"/>
            <a:chExt cx="8161218" cy="1385210"/>
          </a:xfrm>
        </p:grpSpPr>
        <p:sp>
          <p:nvSpPr>
            <p:cNvPr id="8" name="TextBox 8"/>
            <p:cNvSpPr txBox="1"/>
            <p:nvPr/>
          </p:nvSpPr>
          <p:spPr>
            <a:xfrm>
              <a:off x="0" y="-47625"/>
              <a:ext cx="8161218" cy="536131"/>
            </a:xfrm>
            <a:prstGeom prst="rect">
              <a:avLst/>
            </a:prstGeom>
          </p:spPr>
          <p:txBody>
            <a:bodyPr lIns="0" tIns="0" rIns="0" bIns="0" rtlCol="0" anchor="t">
              <a:spAutoFit/>
            </a:bodyPr>
            <a:lstStyle/>
            <a:p>
              <a:pPr>
                <a:lnSpc>
                  <a:spcPts val="3359"/>
                </a:lnSpc>
                <a:spcBef>
                  <a:spcPct val="0"/>
                </a:spcBef>
              </a:pPr>
              <a:endParaRPr lang="en-US" sz="2399">
                <a:solidFill>
                  <a:srgbClr val="994C38"/>
                </a:solidFill>
                <a:latin typeface="Clear Sans Regular Bold"/>
              </a:endParaRPr>
            </a:p>
          </p:txBody>
        </p:sp>
        <p:sp>
          <p:nvSpPr>
            <p:cNvPr id="9" name="TextBox 9"/>
            <p:cNvSpPr txBox="1"/>
            <p:nvPr/>
          </p:nvSpPr>
          <p:spPr>
            <a:xfrm>
              <a:off x="0" y="878057"/>
              <a:ext cx="8161218" cy="459528"/>
            </a:xfrm>
            <a:prstGeom prst="rect">
              <a:avLst/>
            </a:prstGeom>
          </p:spPr>
          <p:txBody>
            <a:bodyPr lIns="0" tIns="0" rIns="0" bIns="0" rtlCol="0" anchor="t">
              <a:spAutoFit/>
            </a:bodyPr>
            <a:lstStyle/>
            <a:p>
              <a:pPr>
                <a:lnSpc>
                  <a:spcPts val="2940"/>
                </a:lnSpc>
                <a:spcBef>
                  <a:spcPct val="0"/>
                </a:spcBef>
              </a:pPr>
              <a:endParaRPr lang="en-US" sz="2100">
                <a:solidFill>
                  <a:srgbClr val="994C38"/>
                </a:solidFill>
                <a:latin typeface="Clear Sans Regular"/>
              </a:endParaRPr>
            </a:p>
          </p:txBody>
        </p:sp>
      </p:grpSp>
      <p:pic>
        <p:nvPicPr>
          <p:cNvPr id="10" name="Picture 10"/>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4396349">
            <a:off x="-2048422" y="190552"/>
            <a:ext cx="4901306" cy="3199216"/>
          </a:xfrm>
          <a:prstGeom prst="rect">
            <a:avLst/>
          </a:prstGeom>
        </p:spPr>
      </p:pic>
      <p:pic>
        <p:nvPicPr>
          <p:cNvPr id="11" name="Picture 11"/>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300577">
            <a:off x="5517402" y="8015927"/>
            <a:ext cx="3562696" cy="1619407"/>
          </a:xfrm>
          <a:prstGeom prst="rect">
            <a:avLst/>
          </a:prstGeom>
        </p:spPr>
      </p:pic>
      <p:sp>
        <p:nvSpPr>
          <p:cNvPr id="12" name="TextBox 11">
            <a:extLst>
              <a:ext uri="{FF2B5EF4-FFF2-40B4-BE49-F238E27FC236}">
                <a16:creationId xmlns:a16="http://schemas.microsoft.com/office/drawing/2014/main" id="{2AFCF48E-A905-402F-93D1-BF48924962B5}"/>
              </a:ext>
            </a:extLst>
          </p:cNvPr>
          <p:cNvSpPr txBox="1"/>
          <p:nvPr/>
        </p:nvSpPr>
        <p:spPr>
          <a:xfrm>
            <a:off x="457200" y="499206"/>
            <a:ext cx="7467600" cy="1107996"/>
          </a:xfrm>
          <a:prstGeom prst="rect">
            <a:avLst/>
          </a:prstGeom>
          <a:noFill/>
        </p:spPr>
        <p:txBody>
          <a:bodyPr wrap="square" rtlCol="0">
            <a:spAutoFit/>
          </a:bodyPr>
          <a:lstStyle/>
          <a:p>
            <a:r>
              <a:rPr lang="en-US" sz="6600">
                <a:solidFill>
                  <a:srgbClr val="C00000"/>
                </a:solidFill>
                <a:latin typeface="UTM Avo" panose="02040603050506020204" pitchFamily="18" charset="0"/>
              </a:rPr>
              <a:t>Phần 1: Mở đầu</a:t>
            </a:r>
          </a:p>
        </p:txBody>
      </p:sp>
      <p:sp>
        <p:nvSpPr>
          <p:cNvPr id="14" name="TextBox 13">
            <a:extLst>
              <a:ext uri="{FF2B5EF4-FFF2-40B4-BE49-F238E27FC236}">
                <a16:creationId xmlns:a16="http://schemas.microsoft.com/office/drawing/2014/main" id="{23EA94FC-960F-47E4-BF50-A0E09F48EE27}"/>
              </a:ext>
            </a:extLst>
          </p:cNvPr>
          <p:cNvSpPr txBox="1"/>
          <p:nvPr/>
        </p:nvSpPr>
        <p:spPr>
          <a:xfrm>
            <a:off x="1498463" y="2666399"/>
            <a:ext cx="9903737" cy="722749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vi-VN" sz="2600" dirty="0">
                <a:solidFill>
                  <a:srgbClr val="C00000"/>
                </a:solidFill>
                <a:latin typeface="Segoe UI Historic" panose="020B0502040204020203" pitchFamily="34" charset="0"/>
              </a:rPr>
              <a:t>Mạng cảm biến không dây thu hút được nhiều sự quan tâm của các nhà khoa học ở các lĩnh vực khác nhau như cơ khí, điện tử, công nghệ thông tin…Bao phủ trong mạng cảm biến có ý nghĩa quan trọng vì là thước đo để đánh giá khả năng cảm biến, nơi mạng cảm biến không dây được triển </a:t>
            </a:r>
            <a:r>
              <a:rPr lang="vi-VN" sz="2600">
                <a:solidFill>
                  <a:srgbClr val="C00000"/>
                </a:solidFill>
                <a:latin typeface="Segoe UI Historic" panose="020B0502040204020203" pitchFamily="34" charset="0"/>
              </a:rPr>
              <a:t>khai.</a:t>
            </a:r>
            <a:endParaRPr lang="en-US" sz="2600" dirty="0">
              <a:solidFill>
                <a:srgbClr val="C00000"/>
              </a:solidFill>
              <a:latin typeface="UTM Avo" panose="02040603050506020204" pitchFamily="18" charset="0"/>
            </a:endParaRPr>
          </a:p>
          <a:p>
            <a:pPr marL="342900" indent="-342900" algn="just">
              <a:lnSpc>
                <a:spcPct val="150000"/>
              </a:lnSpc>
              <a:buFont typeface="Arial" panose="020B0604020202020204" pitchFamily="34" charset="0"/>
              <a:buChar char="•"/>
            </a:pPr>
            <a:r>
              <a:rPr lang="vi-VN" sz="2600" dirty="0">
                <a:solidFill>
                  <a:srgbClr val="C00000"/>
                </a:solidFill>
                <a:latin typeface="Segoe UI Historic" panose="020B0502040204020203" pitchFamily="34" charset="0"/>
              </a:rPr>
              <a:t> Cả hai loại phạm vi phủ sóng đều cầu số lượng cảm biến ít hơn đáng kể so với phạm vi phủ sóng đầy đủ, trong đó mọi điểm trong khu vực đều cần được che </a:t>
            </a:r>
            <a:r>
              <a:rPr lang="vi-VN" sz="2600">
                <a:solidFill>
                  <a:srgbClr val="C00000"/>
                </a:solidFill>
                <a:latin typeface="Segoe UI Historic" panose="020B0502040204020203" pitchFamily="34" charset="0"/>
              </a:rPr>
              <a:t>phủ.</a:t>
            </a:r>
            <a:endParaRPr lang="en-US" sz="2600" dirty="0">
              <a:solidFill>
                <a:srgbClr val="C00000"/>
              </a:solidFill>
              <a:latin typeface="UTM Avo" panose="02040603050506020204" pitchFamily="18" charset="0"/>
            </a:endParaRPr>
          </a:p>
          <a:p>
            <a:pPr marL="342900" indent="-342900" algn="just">
              <a:lnSpc>
                <a:spcPct val="150000"/>
              </a:lnSpc>
              <a:buFont typeface="Arial" panose="020B0604020202020204" pitchFamily="34" charset="0"/>
              <a:buChar char="•"/>
            </a:pPr>
            <a:r>
              <a:rPr lang="vi-VN" sz="2600" dirty="0">
                <a:solidFill>
                  <a:srgbClr val="C00000"/>
                </a:solidFill>
                <a:latin typeface="Segoe UI Historic" panose="020B0502040204020203" pitchFamily="34" charset="0"/>
              </a:rPr>
              <a:t> Các điều kiện tới hạn cho mức độ bảo vệ yếu, bằng sử dụng phương pháp nào đó người ta có thể tính toán số lượng điểm yếu tối thiểu- mức độ bảo vệ ngưỡng với xác suất cao trong một vùng vành đai nhất định.</a:t>
            </a:r>
            <a:endParaRPr lang="en-US" sz="2600" dirty="0">
              <a:solidFill>
                <a:srgbClr val="C00000"/>
              </a:solidFill>
              <a:latin typeface="UTM Avo" panose="02040603050506020204" pitchFamily="18" charset="0"/>
            </a:endParaRPr>
          </a:p>
        </p:txBody>
      </p:sp>
      <p:pic>
        <p:nvPicPr>
          <p:cNvPr id="1026" name="Picture 4">
            <a:extLst>
              <a:ext uri="{FF2B5EF4-FFF2-40B4-BE49-F238E27FC236}">
                <a16:creationId xmlns:a16="http://schemas.microsoft.com/office/drawing/2014/main" id="{5DF45853-5B0E-482F-9CBD-5366C7131D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7200"/>
            <a:ext cx="53975" cy="84138"/>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5">
            <a:extLst>
              <a:ext uri="{FF2B5EF4-FFF2-40B4-BE49-F238E27FC236}">
                <a16:creationId xmlns:a16="http://schemas.microsoft.com/office/drawing/2014/main" id="{CA601B06-B204-44D8-AFA7-9137C09425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541338"/>
            <a:ext cx="53975" cy="84137"/>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3">
            <a:extLst>
              <a:ext uri="{FF2B5EF4-FFF2-40B4-BE49-F238E27FC236}">
                <a16:creationId xmlns:a16="http://schemas.microsoft.com/office/drawing/2014/main" id="{7F6B9434-54C6-4F78-B0E2-BA8EF1BC7950}"/>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4">
            <a:extLst>
              <a:ext uri="{FF2B5EF4-FFF2-40B4-BE49-F238E27FC236}">
                <a16:creationId xmlns:a16="http://schemas.microsoft.com/office/drawing/2014/main" id="{13943928-BD11-45C2-9F01-9857DC53D0E9}"/>
              </a:ext>
            </a:extLst>
          </p:cNvPr>
          <p:cNvSpPr>
            <a:spLocks noChangeArrowheads="1"/>
          </p:cNvSpPr>
          <p:nvPr/>
        </p:nvSpPr>
        <p:spPr bwMode="auto">
          <a:xfrm>
            <a:off x="0" y="3566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5">
            <a:extLst>
              <a:ext uri="{FF2B5EF4-FFF2-40B4-BE49-F238E27FC236}">
                <a16:creationId xmlns:a16="http://schemas.microsoft.com/office/drawing/2014/main" id="{46AF041A-92B6-4253-8837-BD9833556A55}"/>
              </a:ext>
            </a:extLst>
          </p:cNvPr>
          <p:cNvSpPr>
            <a:spLocks noChangeArrowheads="1"/>
          </p:cNvSpPr>
          <p:nvPr/>
        </p:nvSpPr>
        <p:spPr bwMode="auto">
          <a:xfrm>
            <a:off x="0" y="4408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 name="Picture 19">
            <a:extLst>
              <a:ext uri="{FF2B5EF4-FFF2-40B4-BE49-F238E27FC236}">
                <a16:creationId xmlns:a16="http://schemas.microsoft.com/office/drawing/2014/main" id="{9F9BEEAA-117C-481D-9AA0-97CDA78E99F5}"/>
              </a:ext>
            </a:extLst>
          </p:cNvPr>
          <p:cNvPicPr/>
          <p:nvPr/>
        </p:nvPicPr>
        <p:blipFill>
          <a:blip r:embed="rId9"/>
          <a:srcRect/>
          <a:stretch>
            <a:fillRect/>
          </a:stretch>
        </p:blipFill>
        <p:spPr bwMode="auto">
          <a:xfrm>
            <a:off x="11658600" y="2789912"/>
            <a:ext cx="5838174" cy="4991674"/>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 name="TextBox 2">
            <a:extLst>
              <a:ext uri="{FF2B5EF4-FFF2-40B4-BE49-F238E27FC236}">
                <a16:creationId xmlns:a16="http://schemas.microsoft.com/office/drawing/2014/main" id="{9DD127A6-1C32-42D7-A9AD-FB0BED200F1A}"/>
              </a:ext>
            </a:extLst>
          </p:cNvPr>
          <p:cNvSpPr txBox="1"/>
          <p:nvPr/>
        </p:nvSpPr>
        <p:spPr>
          <a:xfrm>
            <a:off x="1295400" y="1725321"/>
            <a:ext cx="3505200" cy="584775"/>
          </a:xfrm>
          <a:prstGeom prst="rect">
            <a:avLst/>
          </a:prstGeom>
          <a:noFill/>
        </p:spPr>
        <p:txBody>
          <a:bodyPr wrap="square" rtlCol="0">
            <a:spAutoFit/>
          </a:bodyPr>
          <a:lstStyle/>
          <a:p>
            <a:r>
              <a:rPr lang="en-US" sz="3200">
                <a:solidFill>
                  <a:srgbClr val="C00000"/>
                </a:solidFill>
                <a:latin typeface="UTM Avo" panose="02040603050506020204" pitchFamily="18" charset="0"/>
              </a:rPr>
              <a:t>1.1 Giới thiệu</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819400" y="-1014022"/>
            <a:ext cx="13231624" cy="10801816"/>
          </a:xfrm>
          <a:prstGeom prst="rect">
            <a:avLst/>
          </a:prstGeom>
        </p:spPr>
      </p:pic>
      <p:grpSp>
        <p:nvGrpSpPr>
          <p:cNvPr id="4" name="Group 4"/>
          <p:cNvGrpSpPr/>
          <p:nvPr/>
        </p:nvGrpSpPr>
        <p:grpSpPr>
          <a:xfrm>
            <a:off x="10668624" y="2387814"/>
            <a:ext cx="6120913" cy="1038907"/>
            <a:chOff x="0" y="-47625"/>
            <a:chExt cx="8161218" cy="1385210"/>
          </a:xfrm>
        </p:grpSpPr>
        <p:sp>
          <p:nvSpPr>
            <p:cNvPr id="5" name="TextBox 5"/>
            <p:cNvSpPr txBox="1"/>
            <p:nvPr/>
          </p:nvSpPr>
          <p:spPr>
            <a:xfrm>
              <a:off x="0" y="-47625"/>
              <a:ext cx="8161218" cy="536131"/>
            </a:xfrm>
            <a:prstGeom prst="rect">
              <a:avLst/>
            </a:prstGeom>
          </p:spPr>
          <p:txBody>
            <a:bodyPr lIns="0" tIns="0" rIns="0" bIns="0" rtlCol="0" anchor="t">
              <a:spAutoFit/>
            </a:bodyPr>
            <a:lstStyle/>
            <a:p>
              <a:pPr>
                <a:lnSpc>
                  <a:spcPts val="3359"/>
                </a:lnSpc>
                <a:spcBef>
                  <a:spcPct val="0"/>
                </a:spcBef>
              </a:pPr>
              <a:endParaRPr lang="en-US" sz="2399">
                <a:solidFill>
                  <a:srgbClr val="994C38"/>
                </a:solidFill>
                <a:latin typeface="Clear Sans Regular Bold"/>
              </a:endParaRPr>
            </a:p>
          </p:txBody>
        </p:sp>
        <p:sp>
          <p:nvSpPr>
            <p:cNvPr id="6" name="TextBox 6"/>
            <p:cNvSpPr txBox="1"/>
            <p:nvPr/>
          </p:nvSpPr>
          <p:spPr>
            <a:xfrm>
              <a:off x="0" y="878057"/>
              <a:ext cx="8161218" cy="459528"/>
            </a:xfrm>
            <a:prstGeom prst="rect">
              <a:avLst/>
            </a:prstGeom>
          </p:spPr>
          <p:txBody>
            <a:bodyPr lIns="0" tIns="0" rIns="0" bIns="0" rtlCol="0" anchor="t">
              <a:spAutoFit/>
            </a:bodyPr>
            <a:lstStyle/>
            <a:p>
              <a:pPr>
                <a:lnSpc>
                  <a:spcPts val="2940"/>
                </a:lnSpc>
                <a:spcBef>
                  <a:spcPct val="0"/>
                </a:spcBef>
              </a:pPr>
              <a:endParaRPr lang="en-US" sz="2100">
                <a:solidFill>
                  <a:srgbClr val="994C38"/>
                </a:solidFill>
                <a:latin typeface="Clear Sans Regular"/>
              </a:endParaRPr>
            </a:p>
          </p:txBody>
        </p:sp>
      </p:grpSp>
      <p:grpSp>
        <p:nvGrpSpPr>
          <p:cNvPr id="7" name="Group 7"/>
          <p:cNvGrpSpPr/>
          <p:nvPr/>
        </p:nvGrpSpPr>
        <p:grpSpPr>
          <a:xfrm>
            <a:off x="10668624" y="5581189"/>
            <a:ext cx="6120913" cy="1038907"/>
            <a:chOff x="0" y="-47625"/>
            <a:chExt cx="8161218" cy="1385210"/>
          </a:xfrm>
        </p:grpSpPr>
        <p:sp>
          <p:nvSpPr>
            <p:cNvPr id="8" name="TextBox 8"/>
            <p:cNvSpPr txBox="1"/>
            <p:nvPr/>
          </p:nvSpPr>
          <p:spPr>
            <a:xfrm>
              <a:off x="0" y="-47625"/>
              <a:ext cx="8161218" cy="536131"/>
            </a:xfrm>
            <a:prstGeom prst="rect">
              <a:avLst/>
            </a:prstGeom>
          </p:spPr>
          <p:txBody>
            <a:bodyPr lIns="0" tIns="0" rIns="0" bIns="0" rtlCol="0" anchor="t">
              <a:spAutoFit/>
            </a:bodyPr>
            <a:lstStyle/>
            <a:p>
              <a:pPr>
                <a:lnSpc>
                  <a:spcPts val="3359"/>
                </a:lnSpc>
                <a:spcBef>
                  <a:spcPct val="0"/>
                </a:spcBef>
              </a:pPr>
              <a:endParaRPr lang="en-US" sz="2399">
                <a:solidFill>
                  <a:srgbClr val="994C38"/>
                </a:solidFill>
                <a:latin typeface="Clear Sans Regular Bold"/>
              </a:endParaRPr>
            </a:p>
          </p:txBody>
        </p:sp>
        <p:sp>
          <p:nvSpPr>
            <p:cNvPr id="9" name="TextBox 9"/>
            <p:cNvSpPr txBox="1"/>
            <p:nvPr/>
          </p:nvSpPr>
          <p:spPr>
            <a:xfrm>
              <a:off x="0" y="878057"/>
              <a:ext cx="8161218" cy="459528"/>
            </a:xfrm>
            <a:prstGeom prst="rect">
              <a:avLst/>
            </a:prstGeom>
          </p:spPr>
          <p:txBody>
            <a:bodyPr lIns="0" tIns="0" rIns="0" bIns="0" rtlCol="0" anchor="t">
              <a:spAutoFit/>
            </a:bodyPr>
            <a:lstStyle/>
            <a:p>
              <a:pPr>
                <a:lnSpc>
                  <a:spcPts val="2940"/>
                </a:lnSpc>
                <a:spcBef>
                  <a:spcPct val="0"/>
                </a:spcBef>
              </a:pPr>
              <a:endParaRPr lang="en-US" sz="2100">
                <a:solidFill>
                  <a:srgbClr val="994C38"/>
                </a:solidFill>
                <a:latin typeface="Clear Sans Regular"/>
              </a:endParaRPr>
            </a:p>
          </p:txBody>
        </p:sp>
      </p:grpSp>
      <p:pic>
        <p:nvPicPr>
          <p:cNvPr id="10" name="Picture 10"/>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4396349">
            <a:off x="-2048422" y="190552"/>
            <a:ext cx="4901306" cy="3199216"/>
          </a:xfrm>
          <a:prstGeom prst="rect">
            <a:avLst/>
          </a:prstGeom>
        </p:spPr>
      </p:pic>
      <p:pic>
        <p:nvPicPr>
          <p:cNvPr id="11" name="Picture 11"/>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300577">
            <a:off x="5517402" y="8015927"/>
            <a:ext cx="3562696" cy="1619407"/>
          </a:xfrm>
          <a:prstGeom prst="rect">
            <a:avLst/>
          </a:prstGeom>
        </p:spPr>
      </p:pic>
      <p:sp>
        <p:nvSpPr>
          <p:cNvPr id="12" name="TextBox 11">
            <a:extLst>
              <a:ext uri="{FF2B5EF4-FFF2-40B4-BE49-F238E27FC236}">
                <a16:creationId xmlns:a16="http://schemas.microsoft.com/office/drawing/2014/main" id="{2AFCF48E-A905-402F-93D1-BF48924962B5}"/>
              </a:ext>
            </a:extLst>
          </p:cNvPr>
          <p:cNvSpPr txBox="1"/>
          <p:nvPr/>
        </p:nvSpPr>
        <p:spPr>
          <a:xfrm>
            <a:off x="457200" y="499206"/>
            <a:ext cx="7467600" cy="1107996"/>
          </a:xfrm>
          <a:prstGeom prst="rect">
            <a:avLst/>
          </a:prstGeom>
          <a:noFill/>
        </p:spPr>
        <p:txBody>
          <a:bodyPr wrap="square" rtlCol="0">
            <a:spAutoFit/>
          </a:bodyPr>
          <a:lstStyle/>
          <a:p>
            <a:r>
              <a:rPr lang="en-US" sz="6600">
                <a:solidFill>
                  <a:srgbClr val="C00000"/>
                </a:solidFill>
                <a:latin typeface="UTM Avo" panose="02040603050506020204" pitchFamily="18" charset="0"/>
              </a:rPr>
              <a:t>Phần 1: Mở đầu</a:t>
            </a:r>
          </a:p>
        </p:txBody>
      </p:sp>
      <p:sp>
        <p:nvSpPr>
          <p:cNvPr id="14" name="TextBox 13">
            <a:extLst>
              <a:ext uri="{FF2B5EF4-FFF2-40B4-BE49-F238E27FC236}">
                <a16:creationId xmlns:a16="http://schemas.microsoft.com/office/drawing/2014/main" id="{23EA94FC-960F-47E4-BF50-A0E09F48EE27}"/>
              </a:ext>
            </a:extLst>
          </p:cNvPr>
          <p:cNvSpPr txBox="1"/>
          <p:nvPr/>
        </p:nvSpPr>
        <p:spPr>
          <a:xfrm>
            <a:off x="1498463" y="2666400"/>
            <a:ext cx="13741537" cy="6093976"/>
          </a:xfrm>
          <a:prstGeom prst="rect">
            <a:avLst/>
          </a:prstGeom>
          <a:noFill/>
        </p:spPr>
        <p:txBody>
          <a:bodyPr wrap="square" rtlCol="0">
            <a:spAutoFit/>
          </a:bodyPr>
          <a:lstStyle/>
          <a:p>
            <a:pPr marL="342900" indent="-342900" algn="just">
              <a:buFont typeface="Arial" panose="020B0604020202020204" pitchFamily="34" charset="0"/>
              <a:buChar char="•"/>
            </a:pPr>
            <a:r>
              <a:rPr lang="vi-VN" sz="2600" b="0" i="0" dirty="0">
                <a:solidFill>
                  <a:srgbClr val="C00000"/>
                </a:solidFill>
                <a:effectLst/>
                <a:latin typeface="Segoe UI Historic" panose="020B0502040204020203" pitchFamily="34" charset="0"/>
              </a:rPr>
              <a:t>Mạng cảm biến không dây đã và đang phát triển mạnh mẽ trong ngành công </a:t>
            </a:r>
            <a:r>
              <a:rPr lang="vi-VN" sz="2600" b="0" i="0">
                <a:solidFill>
                  <a:srgbClr val="C00000"/>
                </a:solidFill>
                <a:effectLst/>
                <a:latin typeface="Segoe UI Historic" panose="020B0502040204020203" pitchFamily="34" charset="0"/>
              </a:rPr>
              <a:t>nghiệp IoT</a:t>
            </a:r>
            <a:r>
              <a:rPr lang="en-US" sz="2600" b="0" i="0">
                <a:solidFill>
                  <a:srgbClr val="C00000"/>
                </a:solidFill>
                <a:effectLst/>
                <a:latin typeface="Segoe UI Historic" panose="020B0502040204020203" pitchFamily="34" charset="0"/>
              </a:rPr>
              <a:t> (Internet of Things)</a:t>
            </a:r>
            <a:r>
              <a:rPr lang="vi-VN" sz="2600" b="0" i="0">
                <a:solidFill>
                  <a:srgbClr val="C00000"/>
                </a:solidFill>
                <a:effectLst/>
                <a:latin typeface="Segoe UI Historic" panose="020B0502040204020203" pitchFamily="34" charset="0"/>
              </a:rPr>
              <a:t> </a:t>
            </a:r>
            <a:r>
              <a:rPr lang="vi-VN" sz="2600" b="0" i="0" dirty="0">
                <a:solidFill>
                  <a:srgbClr val="C00000"/>
                </a:solidFill>
                <a:effectLst/>
                <a:latin typeface="Segoe UI Historic" panose="020B0502040204020203" pitchFamily="34" charset="0"/>
              </a:rPr>
              <a:t>bằng cách xây dựng hệ thống các thông tin đáng tin cậy và hiệu qua.</a:t>
            </a:r>
            <a:endParaRPr lang="en-US" sz="2600" b="0" i="0" dirty="0">
              <a:solidFill>
                <a:srgbClr val="C00000"/>
              </a:solidFill>
              <a:effectLst/>
              <a:latin typeface="Segoe UI Historic" panose="020B0502040204020203" pitchFamily="34" charset="0"/>
            </a:endParaRPr>
          </a:p>
          <a:p>
            <a:pPr marL="342900" indent="-342900" algn="just">
              <a:buFont typeface="Arial" panose="020B0604020202020204" pitchFamily="34" charset="0"/>
              <a:buChar char="•"/>
            </a:pPr>
            <a:endParaRPr lang="en-US" sz="2600" dirty="0">
              <a:solidFill>
                <a:srgbClr val="C00000"/>
              </a:solidFill>
              <a:latin typeface="Segoe UI Historic" panose="020B0502040204020203" pitchFamily="34" charset="0"/>
            </a:endParaRPr>
          </a:p>
          <a:p>
            <a:pPr algn="just"/>
            <a:endParaRPr lang="en-US" sz="2600" b="0" i="0" dirty="0">
              <a:solidFill>
                <a:srgbClr val="C00000"/>
              </a:solidFill>
              <a:effectLst/>
              <a:latin typeface="UTM Avo" panose="02040603050506020204" pitchFamily="18" charset="0"/>
            </a:endParaRPr>
          </a:p>
          <a:p>
            <a:pPr marL="342900" indent="-342900" algn="just">
              <a:buFont typeface="Arial" panose="020B0604020202020204" pitchFamily="34" charset="0"/>
              <a:buChar char="•"/>
            </a:pPr>
            <a:r>
              <a:rPr lang="vi-VN" sz="2600" b="0" i="0" dirty="0">
                <a:solidFill>
                  <a:srgbClr val="C00000"/>
                </a:solidFill>
                <a:effectLst/>
                <a:latin typeface="Segoe UI Historic" panose="020B0502040204020203" pitchFamily="34" charset="0"/>
              </a:rPr>
              <a:t> Cảm biến là một thiết bị, mô-đun, hoặc hệ thống con có mục đích là phát hiện các sự kiện hay các thay đổi trong môi trường xung quanh cảm biến được triển khai (như nhiệt độ, ánh sáng, âm thanh, áp suất, từ tính,..) và gửi thông tin đến các thiết bị điện tử khác.</a:t>
            </a:r>
            <a:endParaRPr lang="en-US" sz="2600" b="0" i="0" dirty="0">
              <a:solidFill>
                <a:srgbClr val="C00000"/>
              </a:solidFill>
              <a:effectLst/>
              <a:latin typeface="Segoe UI Historic" panose="020B0502040204020203" pitchFamily="34" charset="0"/>
            </a:endParaRPr>
          </a:p>
          <a:p>
            <a:pPr marL="342900" indent="-342900" algn="just">
              <a:buFont typeface="Arial" panose="020B0604020202020204" pitchFamily="34" charset="0"/>
              <a:buChar char="•"/>
            </a:pPr>
            <a:endParaRPr lang="en-US" sz="2600" dirty="0">
              <a:solidFill>
                <a:srgbClr val="C00000"/>
              </a:solidFill>
              <a:latin typeface="Segoe UI Historic" panose="020B0502040204020203" pitchFamily="34" charset="0"/>
            </a:endParaRPr>
          </a:p>
          <a:p>
            <a:pPr algn="just"/>
            <a:endParaRPr lang="en-US" sz="2600" b="0" i="0" dirty="0">
              <a:solidFill>
                <a:srgbClr val="C00000"/>
              </a:solidFill>
              <a:effectLst/>
              <a:latin typeface="UTM Avo" panose="02040603050506020204" pitchFamily="18" charset="0"/>
            </a:endParaRPr>
          </a:p>
          <a:p>
            <a:pPr marL="342900" indent="-342900" algn="just">
              <a:buFont typeface="Arial" panose="020B0604020202020204" pitchFamily="34" charset="0"/>
              <a:buChar char="•"/>
            </a:pPr>
            <a:r>
              <a:rPr lang="vi-VN" sz="2600" b="0" i="0" dirty="0">
                <a:solidFill>
                  <a:srgbClr val="C00000"/>
                </a:solidFill>
                <a:effectLst/>
                <a:latin typeface="Segoe UI Historic" panose="020B0502040204020203" pitchFamily="34" charset="0"/>
              </a:rPr>
              <a:t> Nút cảm biến là một nút trong mạng cảm biến có khả năng thực hiện thu thập và xử lý thông tin cảm biến và giao tiếp (truyền thông) với các nút cảm biến khác trong mạng. </a:t>
            </a:r>
            <a:endParaRPr lang="en-US" sz="2600" b="0" i="0" dirty="0">
              <a:solidFill>
                <a:srgbClr val="C00000"/>
              </a:solidFill>
              <a:effectLst/>
              <a:latin typeface="Segoe UI Historic" panose="020B0502040204020203" pitchFamily="34" charset="0"/>
            </a:endParaRPr>
          </a:p>
          <a:p>
            <a:pPr marL="342900" indent="-342900" algn="just">
              <a:buFont typeface="Arial" panose="020B0604020202020204" pitchFamily="34" charset="0"/>
              <a:buChar char="•"/>
            </a:pPr>
            <a:endParaRPr lang="en-US" sz="2600" dirty="0">
              <a:solidFill>
                <a:srgbClr val="C00000"/>
              </a:solidFill>
              <a:latin typeface="Segoe UI Historic" panose="020B0502040204020203" pitchFamily="34" charset="0"/>
            </a:endParaRPr>
          </a:p>
          <a:p>
            <a:pPr algn="just"/>
            <a:endParaRPr lang="en-US" sz="2600" b="0" i="0" dirty="0">
              <a:solidFill>
                <a:srgbClr val="C00000"/>
              </a:solidFill>
              <a:effectLst/>
              <a:latin typeface="UTM Avo" panose="02040603050506020204" pitchFamily="18" charset="0"/>
            </a:endParaRPr>
          </a:p>
          <a:p>
            <a:pPr marL="342900" indent="-342900" algn="just">
              <a:buFont typeface="Arial" panose="020B0604020202020204" pitchFamily="34" charset="0"/>
              <a:buChar char="•"/>
            </a:pPr>
            <a:r>
              <a:rPr lang="vi-VN" sz="2600" b="0" i="0" dirty="0">
                <a:solidFill>
                  <a:srgbClr val="C00000"/>
                </a:solidFill>
                <a:effectLst/>
                <a:latin typeface="Segoe UI Historic" panose="020B0502040204020203" pitchFamily="34" charset="0"/>
              </a:rPr>
              <a:t>Bao phủ thường được chia thành 3 loại: bao phủ điểm, bao phủ diện tích và bao phủ rào chắn.</a:t>
            </a:r>
            <a:endParaRPr lang="en-US" sz="2600" dirty="0">
              <a:solidFill>
                <a:srgbClr val="C00000"/>
              </a:solidFill>
              <a:latin typeface="UTM Avo" panose="02040603050506020204" pitchFamily="18" charset="0"/>
            </a:endParaRPr>
          </a:p>
        </p:txBody>
      </p:sp>
      <p:pic>
        <p:nvPicPr>
          <p:cNvPr id="1026" name="Picture 4">
            <a:extLst>
              <a:ext uri="{FF2B5EF4-FFF2-40B4-BE49-F238E27FC236}">
                <a16:creationId xmlns:a16="http://schemas.microsoft.com/office/drawing/2014/main" id="{5DF45853-5B0E-482F-9CBD-5366C7131D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7200"/>
            <a:ext cx="53975" cy="84138"/>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5">
            <a:extLst>
              <a:ext uri="{FF2B5EF4-FFF2-40B4-BE49-F238E27FC236}">
                <a16:creationId xmlns:a16="http://schemas.microsoft.com/office/drawing/2014/main" id="{CA601B06-B204-44D8-AFA7-9137C09425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541338"/>
            <a:ext cx="53975" cy="84137"/>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3">
            <a:extLst>
              <a:ext uri="{FF2B5EF4-FFF2-40B4-BE49-F238E27FC236}">
                <a16:creationId xmlns:a16="http://schemas.microsoft.com/office/drawing/2014/main" id="{7F6B9434-54C6-4F78-B0E2-BA8EF1BC7950}"/>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4">
            <a:extLst>
              <a:ext uri="{FF2B5EF4-FFF2-40B4-BE49-F238E27FC236}">
                <a16:creationId xmlns:a16="http://schemas.microsoft.com/office/drawing/2014/main" id="{13943928-BD11-45C2-9F01-9857DC53D0E9}"/>
              </a:ext>
            </a:extLst>
          </p:cNvPr>
          <p:cNvSpPr>
            <a:spLocks noChangeArrowheads="1"/>
          </p:cNvSpPr>
          <p:nvPr/>
        </p:nvSpPr>
        <p:spPr bwMode="auto">
          <a:xfrm>
            <a:off x="0" y="3566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5">
            <a:extLst>
              <a:ext uri="{FF2B5EF4-FFF2-40B4-BE49-F238E27FC236}">
                <a16:creationId xmlns:a16="http://schemas.microsoft.com/office/drawing/2014/main" id="{46AF041A-92B6-4253-8837-BD9833556A55}"/>
              </a:ext>
            </a:extLst>
          </p:cNvPr>
          <p:cNvSpPr>
            <a:spLocks noChangeArrowheads="1"/>
          </p:cNvSpPr>
          <p:nvPr/>
        </p:nvSpPr>
        <p:spPr bwMode="auto">
          <a:xfrm>
            <a:off x="0" y="4408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9DD127A6-1C32-42D7-A9AD-FB0BED200F1A}"/>
              </a:ext>
            </a:extLst>
          </p:cNvPr>
          <p:cNvSpPr txBox="1"/>
          <p:nvPr/>
        </p:nvSpPr>
        <p:spPr>
          <a:xfrm>
            <a:off x="1295400" y="1725321"/>
            <a:ext cx="4876800" cy="584775"/>
          </a:xfrm>
          <a:prstGeom prst="rect">
            <a:avLst/>
          </a:prstGeom>
          <a:noFill/>
        </p:spPr>
        <p:txBody>
          <a:bodyPr wrap="square" rtlCol="0">
            <a:spAutoFit/>
          </a:bodyPr>
          <a:lstStyle/>
          <a:p>
            <a:r>
              <a:rPr lang="en-US" sz="3200" dirty="0">
                <a:solidFill>
                  <a:srgbClr val="C00000"/>
                </a:solidFill>
                <a:latin typeface="UTM Avo" panose="02040603050506020204" pitchFamily="18" charset="0"/>
              </a:rPr>
              <a:t>1.2 </a:t>
            </a:r>
            <a:r>
              <a:rPr lang="en-US" sz="3200" dirty="0" err="1">
                <a:solidFill>
                  <a:srgbClr val="C00000"/>
                </a:solidFill>
                <a:latin typeface="UTM Avo" panose="02040603050506020204" pitchFamily="18" charset="0"/>
              </a:rPr>
              <a:t>Một</a:t>
            </a:r>
            <a:r>
              <a:rPr lang="en-US" sz="3200" dirty="0">
                <a:solidFill>
                  <a:srgbClr val="C00000"/>
                </a:solidFill>
                <a:latin typeface="UTM Avo" panose="02040603050506020204" pitchFamily="18" charset="0"/>
              </a:rPr>
              <a:t> </a:t>
            </a:r>
            <a:r>
              <a:rPr lang="en-US" sz="3200" dirty="0" err="1">
                <a:solidFill>
                  <a:srgbClr val="C00000"/>
                </a:solidFill>
                <a:latin typeface="UTM Avo" panose="02040603050506020204" pitchFamily="18" charset="0"/>
              </a:rPr>
              <a:t>số</a:t>
            </a:r>
            <a:r>
              <a:rPr lang="en-US" sz="3200" dirty="0">
                <a:solidFill>
                  <a:srgbClr val="C00000"/>
                </a:solidFill>
                <a:latin typeface="UTM Avo" panose="02040603050506020204" pitchFamily="18" charset="0"/>
              </a:rPr>
              <a:t> </a:t>
            </a:r>
            <a:r>
              <a:rPr lang="en-US" sz="3200" dirty="0" err="1">
                <a:solidFill>
                  <a:srgbClr val="C00000"/>
                </a:solidFill>
                <a:latin typeface="UTM Avo" panose="02040603050506020204" pitchFamily="18" charset="0"/>
              </a:rPr>
              <a:t>khái</a:t>
            </a:r>
            <a:r>
              <a:rPr lang="en-US" sz="3200" dirty="0">
                <a:solidFill>
                  <a:srgbClr val="C00000"/>
                </a:solidFill>
                <a:latin typeface="UTM Avo" panose="02040603050506020204" pitchFamily="18" charset="0"/>
              </a:rPr>
              <a:t> </a:t>
            </a:r>
            <a:r>
              <a:rPr lang="en-US" sz="3200" dirty="0" err="1">
                <a:solidFill>
                  <a:srgbClr val="C00000"/>
                </a:solidFill>
                <a:latin typeface="UTM Avo" panose="02040603050506020204" pitchFamily="18" charset="0"/>
              </a:rPr>
              <a:t>niệm</a:t>
            </a:r>
            <a:endParaRPr lang="en-US" sz="3200" dirty="0">
              <a:solidFill>
                <a:srgbClr val="C00000"/>
              </a:solidFill>
              <a:latin typeface="UTM Avo" panose="02040603050506020204" pitchFamily="18" charset="0"/>
            </a:endParaRPr>
          </a:p>
        </p:txBody>
      </p:sp>
    </p:spTree>
    <p:extLst>
      <p:ext uri="{BB962C8B-B14F-4D97-AF65-F5344CB8AC3E}">
        <p14:creationId xmlns:p14="http://schemas.microsoft.com/office/powerpoint/2010/main" val="283166413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819400" y="-1014022"/>
            <a:ext cx="13231624" cy="10801816"/>
          </a:xfrm>
          <a:prstGeom prst="rect">
            <a:avLst/>
          </a:prstGeom>
        </p:spPr>
      </p:pic>
      <p:grpSp>
        <p:nvGrpSpPr>
          <p:cNvPr id="4" name="Group 4"/>
          <p:cNvGrpSpPr/>
          <p:nvPr/>
        </p:nvGrpSpPr>
        <p:grpSpPr>
          <a:xfrm>
            <a:off x="10668624" y="2387814"/>
            <a:ext cx="6120913" cy="1038907"/>
            <a:chOff x="0" y="-47625"/>
            <a:chExt cx="8161218" cy="1385210"/>
          </a:xfrm>
        </p:grpSpPr>
        <p:sp>
          <p:nvSpPr>
            <p:cNvPr id="5" name="TextBox 5"/>
            <p:cNvSpPr txBox="1"/>
            <p:nvPr/>
          </p:nvSpPr>
          <p:spPr>
            <a:xfrm>
              <a:off x="0" y="-47625"/>
              <a:ext cx="8161218" cy="536131"/>
            </a:xfrm>
            <a:prstGeom prst="rect">
              <a:avLst/>
            </a:prstGeom>
          </p:spPr>
          <p:txBody>
            <a:bodyPr lIns="0" tIns="0" rIns="0" bIns="0" rtlCol="0" anchor="t">
              <a:spAutoFit/>
            </a:bodyPr>
            <a:lstStyle/>
            <a:p>
              <a:pPr>
                <a:lnSpc>
                  <a:spcPts val="3359"/>
                </a:lnSpc>
                <a:spcBef>
                  <a:spcPct val="0"/>
                </a:spcBef>
              </a:pPr>
              <a:endParaRPr lang="en-US" sz="2399">
                <a:solidFill>
                  <a:srgbClr val="994C38"/>
                </a:solidFill>
                <a:latin typeface="Clear Sans Regular Bold"/>
              </a:endParaRPr>
            </a:p>
          </p:txBody>
        </p:sp>
        <p:sp>
          <p:nvSpPr>
            <p:cNvPr id="6" name="TextBox 6"/>
            <p:cNvSpPr txBox="1"/>
            <p:nvPr/>
          </p:nvSpPr>
          <p:spPr>
            <a:xfrm>
              <a:off x="0" y="878057"/>
              <a:ext cx="8161218" cy="459528"/>
            </a:xfrm>
            <a:prstGeom prst="rect">
              <a:avLst/>
            </a:prstGeom>
          </p:spPr>
          <p:txBody>
            <a:bodyPr lIns="0" tIns="0" rIns="0" bIns="0" rtlCol="0" anchor="t">
              <a:spAutoFit/>
            </a:bodyPr>
            <a:lstStyle/>
            <a:p>
              <a:pPr>
                <a:lnSpc>
                  <a:spcPts val="2940"/>
                </a:lnSpc>
                <a:spcBef>
                  <a:spcPct val="0"/>
                </a:spcBef>
              </a:pPr>
              <a:endParaRPr lang="en-US" sz="2100">
                <a:solidFill>
                  <a:srgbClr val="994C38"/>
                </a:solidFill>
                <a:latin typeface="Clear Sans Regular"/>
              </a:endParaRPr>
            </a:p>
          </p:txBody>
        </p:sp>
      </p:grpSp>
      <p:grpSp>
        <p:nvGrpSpPr>
          <p:cNvPr id="7" name="Group 7"/>
          <p:cNvGrpSpPr/>
          <p:nvPr/>
        </p:nvGrpSpPr>
        <p:grpSpPr>
          <a:xfrm>
            <a:off x="10668624" y="5581189"/>
            <a:ext cx="6120913" cy="1038907"/>
            <a:chOff x="0" y="-47625"/>
            <a:chExt cx="8161218" cy="1385210"/>
          </a:xfrm>
        </p:grpSpPr>
        <p:sp>
          <p:nvSpPr>
            <p:cNvPr id="8" name="TextBox 8"/>
            <p:cNvSpPr txBox="1"/>
            <p:nvPr/>
          </p:nvSpPr>
          <p:spPr>
            <a:xfrm>
              <a:off x="0" y="-47625"/>
              <a:ext cx="8161218" cy="536131"/>
            </a:xfrm>
            <a:prstGeom prst="rect">
              <a:avLst/>
            </a:prstGeom>
          </p:spPr>
          <p:txBody>
            <a:bodyPr lIns="0" tIns="0" rIns="0" bIns="0" rtlCol="0" anchor="t">
              <a:spAutoFit/>
            </a:bodyPr>
            <a:lstStyle/>
            <a:p>
              <a:pPr>
                <a:lnSpc>
                  <a:spcPts val="3359"/>
                </a:lnSpc>
                <a:spcBef>
                  <a:spcPct val="0"/>
                </a:spcBef>
              </a:pPr>
              <a:endParaRPr lang="en-US" sz="2399">
                <a:solidFill>
                  <a:srgbClr val="994C38"/>
                </a:solidFill>
                <a:latin typeface="Clear Sans Regular Bold"/>
              </a:endParaRPr>
            </a:p>
          </p:txBody>
        </p:sp>
        <p:sp>
          <p:nvSpPr>
            <p:cNvPr id="9" name="TextBox 9"/>
            <p:cNvSpPr txBox="1"/>
            <p:nvPr/>
          </p:nvSpPr>
          <p:spPr>
            <a:xfrm>
              <a:off x="0" y="878057"/>
              <a:ext cx="8161218" cy="459528"/>
            </a:xfrm>
            <a:prstGeom prst="rect">
              <a:avLst/>
            </a:prstGeom>
          </p:spPr>
          <p:txBody>
            <a:bodyPr lIns="0" tIns="0" rIns="0" bIns="0" rtlCol="0" anchor="t">
              <a:spAutoFit/>
            </a:bodyPr>
            <a:lstStyle/>
            <a:p>
              <a:pPr>
                <a:lnSpc>
                  <a:spcPts val="2940"/>
                </a:lnSpc>
                <a:spcBef>
                  <a:spcPct val="0"/>
                </a:spcBef>
              </a:pPr>
              <a:endParaRPr lang="en-US" sz="2100">
                <a:solidFill>
                  <a:srgbClr val="994C38"/>
                </a:solidFill>
                <a:latin typeface="Clear Sans Regular"/>
              </a:endParaRPr>
            </a:p>
          </p:txBody>
        </p:sp>
      </p:grpSp>
      <p:pic>
        <p:nvPicPr>
          <p:cNvPr id="10" name="Picture 10"/>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4396349">
            <a:off x="-2048422" y="190552"/>
            <a:ext cx="4901306" cy="3199216"/>
          </a:xfrm>
          <a:prstGeom prst="rect">
            <a:avLst/>
          </a:prstGeom>
        </p:spPr>
      </p:pic>
      <p:pic>
        <p:nvPicPr>
          <p:cNvPr id="11" name="Picture 11"/>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300577">
            <a:off x="5517402" y="8015927"/>
            <a:ext cx="3562696" cy="1619407"/>
          </a:xfrm>
          <a:prstGeom prst="rect">
            <a:avLst/>
          </a:prstGeom>
        </p:spPr>
      </p:pic>
      <p:sp>
        <p:nvSpPr>
          <p:cNvPr id="12" name="TextBox 11">
            <a:extLst>
              <a:ext uri="{FF2B5EF4-FFF2-40B4-BE49-F238E27FC236}">
                <a16:creationId xmlns:a16="http://schemas.microsoft.com/office/drawing/2014/main" id="{2AFCF48E-A905-402F-93D1-BF48924962B5}"/>
              </a:ext>
            </a:extLst>
          </p:cNvPr>
          <p:cNvSpPr txBox="1"/>
          <p:nvPr/>
        </p:nvSpPr>
        <p:spPr>
          <a:xfrm>
            <a:off x="457200" y="499206"/>
            <a:ext cx="7467600" cy="1107996"/>
          </a:xfrm>
          <a:prstGeom prst="rect">
            <a:avLst/>
          </a:prstGeom>
          <a:noFill/>
        </p:spPr>
        <p:txBody>
          <a:bodyPr wrap="square" rtlCol="0">
            <a:spAutoFit/>
          </a:bodyPr>
          <a:lstStyle/>
          <a:p>
            <a:r>
              <a:rPr lang="en-US" sz="6600">
                <a:solidFill>
                  <a:srgbClr val="C00000"/>
                </a:solidFill>
                <a:latin typeface="UTM Avo" panose="02040603050506020204" pitchFamily="18" charset="0"/>
              </a:rPr>
              <a:t>Phần 1: Mở đầu</a:t>
            </a:r>
          </a:p>
        </p:txBody>
      </p:sp>
      <p:sp>
        <p:nvSpPr>
          <p:cNvPr id="14" name="TextBox 13">
            <a:extLst>
              <a:ext uri="{FF2B5EF4-FFF2-40B4-BE49-F238E27FC236}">
                <a16:creationId xmlns:a16="http://schemas.microsoft.com/office/drawing/2014/main" id="{23EA94FC-960F-47E4-BF50-A0E09F48EE27}"/>
              </a:ext>
            </a:extLst>
          </p:cNvPr>
          <p:cNvSpPr txBox="1"/>
          <p:nvPr/>
        </p:nvSpPr>
        <p:spPr>
          <a:xfrm>
            <a:off x="1498463" y="2666399"/>
            <a:ext cx="13055737" cy="5262979"/>
          </a:xfrm>
          <a:prstGeom prst="rect">
            <a:avLst/>
          </a:prstGeom>
          <a:noFill/>
        </p:spPr>
        <p:txBody>
          <a:bodyPr wrap="square" rtlCol="0">
            <a:spAutoFit/>
          </a:bodyPr>
          <a:lstStyle/>
          <a:p>
            <a:pPr marL="342900" indent="-342900" algn="just">
              <a:buFont typeface="Arial" panose="020B0604020202020204" pitchFamily="34" charset="0"/>
              <a:buChar char="•"/>
            </a:pPr>
            <a:r>
              <a:rPr lang="vi-VN" sz="2800" b="0" i="0">
                <a:solidFill>
                  <a:srgbClr val="C00000"/>
                </a:solidFill>
                <a:effectLst/>
                <a:latin typeface="Segoe UI Historic" panose="020B0502040204020203" pitchFamily="34" charset="0"/>
              </a:rPr>
              <a:t>Thiết kế phương án triển khai các điểm cảm biến trong không gian phủ sóng để đảm bảo vùng phủ sóng được nhiều nhất với </a:t>
            </a:r>
            <a:r>
              <a:rPr lang="vi-VN" sz="2800" b="1" i="0">
                <a:solidFill>
                  <a:srgbClr val="C00000"/>
                </a:solidFill>
                <a:effectLst/>
                <a:latin typeface="Segoe UI Historic" panose="020B0502040204020203" pitchFamily="34" charset="0"/>
              </a:rPr>
              <a:t>số lượng sensors ít nhất nhưng số lượng hàng rào k-barrier là nhiều nhất.</a:t>
            </a:r>
            <a:endParaRPr lang="en-US" sz="2800" b="1" i="0">
              <a:solidFill>
                <a:srgbClr val="C00000"/>
              </a:solidFill>
              <a:effectLst/>
              <a:latin typeface="Segoe UI Historic" panose="020B0502040204020203" pitchFamily="34" charset="0"/>
            </a:endParaRPr>
          </a:p>
          <a:p>
            <a:pPr marL="342900" indent="-342900" algn="just">
              <a:buFont typeface="Arial" panose="020B0604020202020204" pitchFamily="34" charset="0"/>
              <a:buChar char="•"/>
            </a:pPr>
            <a:endParaRPr lang="en-US" sz="2800" b="1">
              <a:solidFill>
                <a:srgbClr val="C00000"/>
              </a:solidFill>
              <a:latin typeface="Segoe UI Historic" panose="020B0502040204020203" pitchFamily="34" charset="0"/>
            </a:endParaRPr>
          </a:p>
          <a:p>
            <a:pPr marL="342900" indent="-342900" algn="just">
              <a:buFont typeface="Arial" panose="020B0604020202020204" pitchFamily="34" charset="0"/>
              <a:buChar char="•"/>
            </a:pPr>
            <a:endParaRPr lang="en-US" sz="2800" b="1" i="0">
              <a:solidFill>
                <a:srgbClr val="C00000"/>
              </a:solidFill>
              <a:effectLst/>
              <a:latin typeface="Segoe UI Historic" panose="020B0502040204020203" pitchFamily="34" charset="0"/>
            </a:endParaRPr>
          </a:p>
          <a:p>
            <a:pPr algn="just"/>
            <a:endParaRPr lang="en-US" sz="2800" b="1" i="0">
              <a:solidFill>
                <a:srgbClr val="C00000"/>
              </a:solidFill>
              <a:effectLst/>
              <a:latin typeface="UTM Avo" panose="02040603050506020204" pitchFamily="18" charset="0"/>
            </a:endParaRPr>
          </a:p>
          <a:p>
            <a:pPr marL="342900" indent="-342900" algn="just">
              <a:buFont typeface="Arial" panose="020B0604020202020204" pitchFamily="34" charset="0"/>
              <a:buChar char="•"/>
            </a:pPr>
            <a:r>
              <a:rPr lang="vi-VN" sz="2800" b="0" i="0">
                <a:solidFill>
                  <a:srgbClr val="C00000"/>
                </a:solidFill>
                <a:effectLst/>
                <a:latin typeface="Segoe UI Historic" panose="020B0502040204020203" pitchFamily="34" charset="0"/>
              </a:rPr>
              <a:t> Nghiên cứu về mạng cảm biến không dây, vấn đề bao phủ, kết nối và chịu lỗi trong mạng cảm biến không dây. Đi sâu vào giải quyết vấn đề bao phủ: cực đại hóa diện tích bao phủ trong mạng cảm biến không dây không đồng nhất và tối thiểu hóa số lượng các nút triển khai để bao phủ tất cả các đối tượng đảm bảo kết nối và chịu lỗi trong mạng cảm biến không dây và mạng cảm biến không dây có sử dụng các điểm thu phát di động.</a:t>
            </a:r>
            <a:endParaRPr lang="en-US" sz="2800">
              <a:solidFill>
                <a:srgbClr val="C00000"/>
              </a:solidFill>
              <a:latin typeface="UTM Avo" panose="02040603050506020204" pitchFamily="18" charset="0"/>
            </a:endParaRPr>
          </a:p>
        </p:txBody>
      </p:sp>
      <p:pic>
        <p:nvPicPr>
          <p:cNvPr id="1026" name="Picture 4">
            <a:extLst>
              <a:ext uri="{FF2B5EF4-FFF2-40B4-BE49-F238E27FC236}">
                <a16:creationId xmlns:a16="http://schemas.microsoft.com/office/drawing/2014/main" id="{5DF45853-5B0E-482F-9CBD-5366C7131D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7200"/>
            <a:ext cx="53975" cy="84138"/>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5">
            <a:extLst>
              <a:ext uri="{FF2B5EF4-FFF2-40B4-BE49-F238E27FC236}">
                <a16:creationId xmlns:a16="http://schemas.microsoft.com/office/drawing/2014/main" id="{CA601B06-B204-44D8-AFA7-9137C09425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541338"/>
            <a:ext cx="53975" cy="84137"/>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3">
            <a:extLst>
              <a:ext uri="{FF2B5EF4-FFF2-40B4-BE49-F238E27FC236}">
                <a16:creationId xmlns:a16="http://schemas.microsoft.com/office/drawing/2014/main" id="{7F6B9434-54C6-4F78-B0E2-BA8EF1BC7950}"/>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4">
            <a:extLst>
              <a:ext uri="{FF2B5EF4-FFF2-40B4-BE49-F238E27FC236}">
                <a16:creationId xmlns:a16="http://schemas.microsoft.com/office/drawing/2014/main" id="{13943928-BD11-45C2-9F01-9857DC53D0E9}"/>
              </a:ext>
            </a:extLst>
          </p:cNvPr>
          <p:cNvSpPr>
            <a:spLocks noChangeArrowheads="1"/>
          </p:cNvSpPr>
          <p:nvPr/>
        </p:nvSpPr>
        <p:spPr bwMode="auto">
          <a:xfrm>
            <a:off x="0" y="3566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5">
            <a:extLst>
              <a:ext uri="{FF2B5EF4-FFF2-40B4-BE49-F238E27FC236}">
                <a16:creationId xmlns:a16="http://schemas.microsoft.com/office/drawing/2014/main" id="{46AF041A-92B6-4253-8837-BD9833556A55}"/>
              </a:ext>
            </a:extLst>
          </p:cNvPr>
          <p:cNvSpPr>
            <a:spLocks noChangeArrowheads="1"/>
          </p:cNvSpPr>
          <p:nvPr/>
        </p:nvSpPr>
        <p:spPr bwMode="auto">
          <a:xfrm>
            <a:off x="0" y="4408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9DD127A6-1C32-42D7-A9AD-FB0BED200F1A}"/>
              </a:ext>
            </a:extLst>
          </p:cNvPr>
          <p:cNvSpPr txBox="1"/>
          <p:nvPr/>
        </p:nvSpPr>
        <p:spPr>
          <a:xfrm>
            <a:off x="1295400" y="1725321"/>
            <a:ext cx="4876800" cy="584775"/>
          </a:xfrm>
          <a:prstGeom prst="rect">
            <a:avLst/>
          </a:prstGeom>
          <a:noFill/>
        </p:spPr>
        <p:txBody>
          <a:bodyPr wrap="square" rtlCol="0">
            <a:spAutoFit/>
          </a:bodyPr>
          <a:lstStyle/>
          <a:p>
            <a:r>
              <a:rPr lang="en-US" sz="3200">
                <a:solidFill>
                  <a:srgbClr val="C00000"/>
                </a:solidFill>
                <a:latin typeface="UTM Avo" panose="02040603050506020204" pitchFamily="18" charset="0"/>
              </a:rPr>
              <a:t>1.3 Mục tiêu</a:t>
            </a:r>
          </a:p>
        </p:txBody>
      </p:sp>
    </p:spTree>
    <p:extLst>
      <p:ext uri="{BB962C8B-B14F-4D97-AF65-F5344CB8AC3E}">
        <p14:creationId xmlns:p14="http://schemas.microsoft.com/office/powerpoint/2010/main" val="371466673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286000" y="-647700"/>
            <a:ext cx="13231624" cy="10801816"/>
          </a:xfrm>
          <a:prstGeom prst="rect">
            <a:avLst/>
          </a:prstGeom>
        </p:spPr>
      </p:pic>
      <p:sp>
        <p:nvSpPr>
          <p:cNvPr id="3" name="TextBox 3"/>
          <p:cNvSpPr txBox="1"/>
          <p:nvPr/>
        </p:nvSpPr>
        <p:spPr>
          <a:xfrm>
            <a:off x="762002" y="2930377"/>
            <a:ext cx="5867398" cy="3127523"/>
          </a:xfrm>
          <a:prstGeom prst="rect">
            <a:avLst/>
          </a:prstGeom>
        </p:spPr>
        <p:txBody>
          <a:bodyPr wrap="square" lIns="0" tIns="0" rIns="0" bIns="0" rtlCol="0" anchor="t">
            <a:spAutoFit/>
          </a:bodyPr>
          <a:lstStyle/>
          <a:p>
            <a:pPr algn="ctr">
              <a:lnSpc>
                <a:spcPts val="8400"/>
              </a:lnSpc>
            </a:pPr>
            <a:r>
              <a:rPr lang="en-US" sz="6600" b="1" spc="-140" dirty="0" err="1">
                <a:solidFill>
                  <a:srgbClr val="994C38"/>
                </a:solidFill>
                <a:latin typeface="UTM Avo" panose="02040603050506020204" pitchFamily="18" charset="0"/>
              </a:rPr>
              <a:t>Phần</a:t>
            </a:r>
            <a:r>
              <a:rPr lang="en-US" sz="6600" b="1" spc="-140" dirty="0">
                <a:solidFill>
                  <a:srgbClr val="994C38"/>
                </a:solidFill>
                <a:latin typeface="UTM Avo" panose="02040603050506020204" pitchFamily="18" charset="0"/>
              </a:rPr>
              <a:t> 2:</a:t>
            </a:r>
          </a:p>
          <a:p>
            <a:pPr algn="ctr">
              <a:lnSpc>
                <a:spcPts val="8400"/>
              </a:lnSpc>
            </a:pPr>
            <a:r>
              <a:rPr lang="en-US" sz="6600" b="1" spc="-140" dirty="0">
                <a:solidFill>
                  <a:srgbClr val="994C38"/>
                </a:solidFill>
                <a:latin typeface="UTM Avo" panose="02040603050506020204" pitchFamily="18" charset="0"/>
              </a:rPr>
              <a:t> </a:t>
            </a:r>
            <a:r>
              <a:rPr lang="en-US" sz="6600" b="1" spc="-140" dirty="0" err="1">
                <a:solidFill>
                  <a:srgbClr val="994C38"/>
                </a:solidFill>
                <a:latin typeface="UTM Avo" panose="02040603050506020204" pitchFamily="18" charset="0"/>
              </a:rPr>
              <a:t>Kết</a:t>
            </a:r>
            <a:r>
              <a:rPr lang="en-US" sz="6600" b="1" spc="-140" dirty="0">
                <a:solidFill>
                  <a:srgbClr val="994C38"/>
                </a:solidFill>
                <a:latin typeface="UTM Avo" panose="02040603050506020204" pitchFamily="18" charset="0"/>
              </a:rPr>
              <a:t> </a:t>
            </a:r>
            <a:r>
              <a:rPr lang="en-US" sz="6600" b="1" spc="-140" dirty="0" err="1">
                <a:solidFill>
                  <a:srgbClr val="994C38"/>
                </a:solidFill>
                <a:latin typeface="UTM Avo" panose="02040603050506020204" pitchFamily="18" charset="0"/>
              </a:rPr>
              <a:t>quả</a:t>
            </a:r>
            <a:r>
              <a:rPr lang="en-US" sz="6600" b="1" spc="-140" dirty="0">
                <a:solidFill>
                  <a:srgbClr val="994C38"/>
                </a:solidFill>
                <a:latin typeface="UTM Avo" panose="02040603050506020204" pitchFamily="18" charset="0"/>
              </a:rPr>
              <a:t> </a:t>
            </a:r>
            <a:r>
              <a:rPr lang="en-US" sz="6600" b="1" spc="-140" dirty="0" err="1">
                <a:solidFill>
                  <a:srgbClr val="994C38"/>
                </a:solidFill>
                <a:latin typeface="UTM Avo" panose="02040603050506020204" pitchFamily="18" charset="0"/>
              </a:rPr>
              <a:t>nghiên</a:t>
            </a:r>
            <a:r>
              <a:rPr lang="en-US" sz="6600" b="1" spc="-140" dirty="0">
                <a:solidFill>
                  <a:srgbClr val="994C38"/>
                </a:solidFill>
                <a:latin typeface="UTM Avo" panose="02040603050506020204" pitchFamily="18" charset="0"/>
              </a:rPr>
              <a:t> </a:t>
            </a:r>
            <a:r>
              <a:rPr lang="en-US" sz="6600" b="1" spc="-140" dirty="0" err="1">
                <a:solidFill>
                  <a:srgbClr val="994C38"/>
                </a:solidFill>
                <a:latin typeface="UTM Avo" panose="02040603050506020204" pitchFamily="18" charset="0"/>
              </a:rPr>
              <a:t>cứu</a:t>
            </a:r>
            <a:endParaRPr lang="en-US" sz="6600" b="1" spc="-140" dirty="0">
              <a:solidFill>
                <a:srgbClr val="994C38"/>
              </a:solidFill>
              <a:latin typeface="UTM Avo" panose="02040603050506020204" pitchFamily="18" charset="0"/>
            </a:endParaRPr>
          </a:p>
        </p:txBody>
      </p:sp>
      <p:pic>
        <p:nvPicPr>
          <p:cNvPr id="10" name="Picture 10"/>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994608">
            <a:off x="-2448828" y="-326604"/>
            <a:ext cx="4901306" cy="3199216"/>
          </a:xfrm>
          <a:prstGeom prst="rect">
            <a:avLst/>
          </a:prstGeom>
        </p:spPr>
      </p:pic>
      <p:pic>
        <p:nvPicPr>
          <p:cNvPr id="11" name="Picture 11"/>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300577">
            <a:off x="5517402" y="8015927"/>
            <a:ext cx="3562696" cy="1619407"/>
          </a:xfrm>
          <a:prstGeom prst="rect">
            <a:avLst/>
          </a:prstGeom>
        </p:spPr>
      </p:pic>
      <p:sp>
        <p:nvSpPr>
          <p:cNvPr id="12" name="TextBox 11">
            <a:extLst>
              <a:ext uri="{FF2B5EF4-FFF2-40B4-BE49-F238E27FC236}">
                <a16:creationId xmlns:a16="http://schemas.microsoft.com/office/drawing/2014/main" id="{0C0FA910-1DD9-45D9-84F8-92C3E939B7EA}"/>
              </a:ext>
            </a:extLst>
          </p:cNvPr>
          <p:cNvSpPr txBox="1"/>
          <p:nvPr/>
        </p:nvSpPr>
        <p:spPr>
          <a:xfrm>
            <a:off x="9993126" y="3106560"/>
            <a:ext cx="8001000" cy="369332"/>
          </a:xfrm>
          <a:prstGeom prst="rect">
            <a:avLst/>
          </a:prstGeom>
          <a:noFill/>
        </p:spPr>
        <p:txBody>
          <a:bodyPr wrap="square" rtlCol="0">
            <a:spAutoFit/>
          </a:bodyPr>
          <a:lstStyle/>
          <a:p>
            <a:endParaRPr lang="en-US"/>
          </a:p>
        </p:txBody>
      </p:sp>
      <p:sp>
        <p:nvSpPr>
          <p:cNvPr id="26" name="Arrow: Right 25">
            <a:extLst>
              <a:ext uri="{FF2B5EF4-FFF2-40B4-BE49-F238E27FC236}">
                <a16:creationId xmlns:a16="http://schemas.microsoft.com/office/drawing/2014/main" id="{9D7D94CA-D53D-4542-81A3-0523F7A237D1}"/>
              </a:ext>
            </a:extLst>
          </p:cNvPr>
          <p:cNvSpPr/>
          <p:nvPr/>
        </p:nvSpPr>
        <p:spPr>
          <a:xfrm>
            <a:off x="8610600" y="112746"/>
            <a:ext cx="5962650" cy="1519751"/>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err="1">
                <a:latin typeface="UTM Avo" panose="02040603050506020204" pitchFamily="18" charset="0"/>
              </a:rPr>
              <a:t>Xác</a:t>
            </a:r>
            <a:r>
              <a:rPr lang="en-US" sz="2800" dirty="0">
                <a:latin typeface="UTM Avo" panose="02040603050506020204" pitchFamily="18" charset="0"/>
              </a:rPr>
              <a:t> </a:t>
            </a:r>
            <a:r>
              <a:rPr lang="en-US" sz="2800" dirty="0" err="1">
                <a:latin typeface="UTM Avo" panose="02040603050506020204" pitchFamily="18" charset="0"/>
              </a:rPr>
              <a:t>định</a:t>
            </a:r>
            <a:r>
              <a:rPr lang="en-US" sz="2800" dirty="0">
                <a:latin typeface="UTM Avo" panose="02040603050506020204" pitchFamily="18" charset="0"/>
              </a:rPr>
              <a:t> </a:t>
            </a:r>
            <a:r>
              <a:rPr lang="en-US" sz="2800" dirty="0" err="1">
                <a:latin typeface="UTM Avo" panose="02040603050506020204" pitchFamily="18" charset="0"/>
              </a:rPr>
              <a:t>bài</a:t>
            </a:r>
            <a:r>
              <a:rPr lang="en-US" sz="2800" dirty="0">
                <a:latin typeface="UTM Avo" panose="02040603050506020204" pitchFamily="18" charset="0"/>
              </a:rPr>
              <a:t> </a:t>
            </a:r>
            <a:r>
              <a:rPr lang="en-US" sz="2800" dirty="0" err="1">
                <a:latin typeface="UTM Avo" panose="02040603050506020204" pitchFamily="18" charset="0"/>
              </a:rPr>
              <a:t>toán</a:t>
            </a:r>
            <a:endParaRPr lang="en-US" sz="2800" dirty="0">
              <a:latin typeface="UTM Avo" panose="02040603050506020204" pitchFamily="18" charset="0"/>
            </a:endParaRPr>
          </a:p>
        </p:txBody>
      </p:sp>
      <p:sp>
        <p:nvSpPr>
          <p:cNvPr id="27" name="Arrow: Right 26">
            <a:extLst>
              <a:ext uri="{FF2B5EF4-FFF2-40B4-BE49-F238E27FC236}">
                <a16:creationId xmlns:a16="http://schemas.microsoft.com/office/drawing/2014/main" id="{56814504-54B0-4EE3-AABE-015748553F99}"/>
              </a:ext>
            </a:extLst>
          </p:cNvPr>
          <p:cNvSpPr/>
          <p:nvPr/>
        </p:nvSpPr>
        <p:spPr>
          <a:xfrm>
            <a:off x="8640258" y="4566267"/>
            <a:ext cx="6066341" cy="1581315"/>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err="1">
                <a:latin typeface="UTM Avo" panose="02040603050506020204" pitchFamily="18" charset="0"/>
              </a:rPr>
              <a:t>Các</a:t>
            </a:r>
            <a:r>
              <a:rPr lang="en-US" sz="2800" dirty="0">
                <a:latin typeface="UTM Avo" panose="02040603050506020204" pitchFamily="18" charset="0"/>
              </a:rPr>
              <a:t> </a:t>
            </a:r>
            <a:r>
              <a:rPr lang="en-US" sz="2800" dirty="0" err="1">
                <a:latin typeface="UTM Avo" panose="02040603050506020204" pitchFamily="18" charset="0"/>
              </a:rPr>
              <a:t>mối</a:t>
            </a:r>
            <a:r>
              <a:rPr lang="en-US" sz="2800" dirty="0">
                <a:latin typeface="UTM Avo" panose="02040603050506020204" pitchFamily="18" charset="0"/>
              </a:rPr>
              <a:t> </a:t>
            </a:r>
            <a:r>
              <a:rPr lang="en-US" sz="2800" dirty="0" err="1">
                <a:latin typeface="UTM Avo" panose="02040603050506020204" pitchFamily="18" charset="0"/>
              </a:rPr>
              <a:t>quan</a:t>
            </a:r>
            <a:r>
              <a:rPr lang="en-US" sz="2800" dirty="0">
                <a:latin typeface="UTM Avo" panose="02040603050506020204" pitchFamily="18" charset="0"/>
              </a:rPr>
              <a:t> </a:t>
            </a:r>
            <a:r>
              <a:rPr lang="en-US" sz="2800" dirty="0" err="1">
                <a:latin typeface="UTM Avo" panose="02040603050506020204" pitchFamily="18" charset="0"/>
              </a:rPr>
              <a:t>hệ</a:t>
            </a:r>
            <a:r>
              <a:rPr lang="en-US" sz="2800" dirty="0">
                <a:latin typeface="UTM Avo" panose="02040603050506020204" pitchFamily="18" charset="0"/>
              </a:rPr>
              <a:t> </a:t>
            </a:r>
            <a:r>
              <a:rPr lang="en-US" sz="2800" dirty="0" err="1">
                <a:latin typeface="UTM Avo" panose="02040603050506020204" pitchFamily="18" charset="0"/>
              </a:rPr>
              <a:t>kế</a:t>
            </a:r>
            <a:r>
              <a:rPr lang="en-US" sz="2800" dirty="0">
                <a:latin typeface="UTM Avo" panose="02040603050506020204" pitchFamily="18" charset="0"/>
              </a:rPr>
              <a:t> </a:t>
            </a:r>
            <a:r>
              <a:rPr lang="en-US" sz="2800" dirty="0" err="1">
                <a:latin typeface="UTM Avo" panose="02040603050506020204" pitchFamily="18" charset="0"/>
              </a:rPr>
              <a:t>thừa</a:t>
            </a:r>
            <a:br>
              <a:rPr lang="en-US" sz="2800" dirty="0">
                <a:latin typeface="UTM Avo" panose="02040603050506020204" pitchFamily="18" charset="0"/>
              </a:rPr>
            </a:br>
            <a:r>
              <a:rPr lang="en-US" sz="2800" dirty="0" err="1">
                <a:latin typeface="UTM Avo" panose="02040603050506020204" pitchFamily="18" charset="0"/>
              </a:rPr>
              <a:t>và</a:t>
            </a:r>
            <a:r>
              <a:rPr lang="en-US" sz="2800" dirty="0">
                <a:latin typeface="UTM Avo" panose="02040603050506020204" pitchFamily="18" charset="0"/>
              </a:rPr>
              <a:t> </a:t>
            </a:r>
            <a:r>
              <a:rPr lang="en-US" sz="2800" dirty="0" err="1">
                <a:latin typeface="UTM Avo" panose="02040603050506020204" pitchFamily="18" charset="0"/>
              </a:rPr>
              <a:t>kết</a:t>
            </a:r>
            <a:r>
              <a:rPr lang="en-US" sz="2800" dirty="0">
                <a:latin typeface="UTM Avo" panose="02040603050506020204" pitchFamily="18" charset="0"/>
              </a:rPr>
              <a:t> </a:t>
            </a:r>
            <a:r>
              <a:rPr lang="en-US" sz="2800" dirty="0" err="1">
                <a:latin typeface="UTM Avo" panose="02040603050506020204" pitchFamily="18" charset="0"/>
              </a:rPr>
              <a:t>tập</a:t>
            </a:r>
            <a:endParaRPr lang="en-US" sz="2800" dirty="0">
              <a:latin typeface="UTM Avo" panose="02040603050506020204" pitchFamily="18" charset="0"/>
            </a:endParaRPr>
          </a:p>
        </p:txBody>
      </p:sp>
      <p:sp>
        <p:nvSpPr>
          <p:cNvPr id="30" name="Arrow: Right 29">
            <a:extLst>
              <a:ext uri="{FF2B5EF4-FFF2-40B4-BE49-F238E27FC236}">
                <a16:creationId xmlns:a16="http://schemas.microsoft.com/office/drawing/2014/main" id="{3B9A9373-2306-42C0-B6E9-DF9C1835D9A0}"/>
              </a:ext>
            </a:extLst>
          </p:cNvPr>
          <p:cNvSpPr/>
          <p:nvPr/>
        </p:nvSpPr>
        <p:spPr>
          <a:xfrm>
            <a:off x="8614820" y="8161529"/>
            <a:ext cx="6068510" cy="1626265"/>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err="1">
                <a:latin typeface="UTM Avo" panose="02040603050506020204" pitchFamily="18" charset="0"/>
              </a:rPr>
              <a:t>Một</a:t>
            </a:r>
            <a:r>
              <a:rPr lang="en-US" sz="2800" dirty="0">
                <a:latin typeface="UTM Avo" panose="02040603050506020204" pitchFamily="18" charset="0"/>
              </a:rPr>
              <a:t> </a:t>
            </a:r>
            <a:r>
              <a:rPr lang="en-US" sz="2800" dirty="0" err="1">
                <a:latin typeface="UTM Avo" panose="02040603050506020204" pitchFamily="18" charset="0"/>
              </a:rPr>
              <a:t>số</a:t>
            </a:r>
            <a:r>
              <a:rPr lang="en-US" sz="2800" dirty="0">
                <a:latin typeface="UTM Avo" panose="02040603050506020204" pitchFamily="18" charset="0"/>
              </a:rPr>
              <a:t> </a:t>
            </a:r>
            <a:r>
              <a:rPr lang="en-US" sz="2800" dirty="0" err="1">
                <a:latin typeface="UTM Avo" panose="02040603050506020204" pitchFamily="18" charset="0"/>
              </a:rPr>
              <a:t>thuật</a:t>
            </a:r>
            <a:r>
              <a:rPr lang="en-US" sz="2800" dirty="0">
                <a:latin typeface="UTM Avo" panose="02040603050506020204" pitchFamily="18" charset="0"/>
              </a:rPr>
              <a:t> </a:t>
            </a:r>
            <a:r>
              <a:rPr lang="en-US" sz="2800" dirty="0" err="1">
                <a:latin typeface="UTM Avo" panose="02040603050506020204" pitchFamily="18" charset="0"/>
              </a:rPr>
              <a:t>toán</a:t>
            </a:r>
            <a:r>
              <a:rPr lang="en-US" sz="2800" dirty="0">
                <a:latin typeface="UTM Avo" panose="02040603050506020204" pitchFamily="18" charset="0"/>
              </a:rPr>
              <a:t> </a:t>
            </a:r>
            <a:br>
              <a:rPr lang="en-US" sz="2800" dirty="0">
                <a:latin typeface="UTM Avo" panose="02040603050506020204" pitchFamily="18" charset="0"/>
              </a:rPr>
            </a:br>
            <a:r>
              <a:rPr lang="en-US" sz="2800" dirty="0" err="1">
                <a:latin typeface="UTM Avo" panose="02040603050506020204" pitchFamily="18" charset="0"/>
              </a:rPr>
              <a:t>và</a:t>
            </a:r>
            <a:r>
              <a:rPr lang="en-US" sz="2800" dirty="0">
                <a:latin typeface="UTM Avo" panose="02040603050506020204" pitchFamily="18" charset="0"/>
              </a:rPr>
              <a:t> </a:t>
            </a:r>
            <a:r>
              <a:rPr lang="en-US" sz="2800" dirty="0" err="1">
                <a:latin typeface="UTM Avo" panose="02040603050506020204" pitchFamily="18" charset="0"/>
              </a:rPr>
              <a:t>mã</a:t>
            </a:r>
            <a:r>
              <a:rPr lang="en-US" sz="2800" dirty="0">
                <a:latin typeface="UTM Avo" panose="02040603050506020204" pitchFamily="18" charset="0"/>
              </a:rPr>
              <a:t> </a:t>
            </a:r>
            <a:r>
              <a:rPr lang="en-US" sz="2800" dirty="0" err="1">
                <a:latin typeface="UTM Avo" panose="02040603050506020204" pitchFamily="18" charset="0"/>
              </a:rPr>
              <a:t>nguồn</a:t>
            </a:r>
            <a:endParaRPr lang="en-US" sz="2800" dirty="0">
              <a:latin typeface="UTM Avo" panose="02040603050506020204" pitchFamily="18" charset="0"/>
            </a:endParaRPr>
          </a:p>
        </p:txBody>
      </p:sp>
      <p:sp>
        <p:nvSpPr>
          <p:cNvPr id="13" name="Arrow: Right 12">
            <a:extLst>
              <a:ext uri="{FF2B5EF4-FFF2-40B4-BE49-F238E27FC236}">
                <a16:creationId xmlns:a16="http://schemas.microsoft.com/office/drawing/2014/main" id="{867D9200-2D4C-4C18-974D-65A3F2217CC5}"/>
              </a:ext>
            </a:extLst>
          </p:cNvPr>
          <p:cNvSpPr/>
          <p:nvPr/>
        </p:nvSpPr>
        <p:spPr>
          <a:xfrm>
            <a:off x="8640258" y="2953386"/>
            <a:ext cx="5962650" cy="1519751"/>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err="1">
                <a:latin typeface="UTM Avo" panose="02040603050506020204" pitchFamily="18" charset="0"/>
              </a:rPr>
              <a:t>Xác</a:t>
            </a:r>
            <a:r>
              <a:rPr lang="en-US" sz="2800" dirty="0">
                <a:latin typeface="UTM Avo" panose="02040603050506020204" pitchFamily="18" charset="0"/>
              </a:rPr>
              <a:t> </a:t>
            </a:r>
            <a:r>
              <a:rPr lang="en-US" sz="2800" dirty="0" err="1">
                <a:latin typeface="UTM Avo" panose="02040603050506020204" pitchFamily="18" charset="0"/>
              </a:rPr>
              <a:t>định</a:t>
            </a:r>
            <a:r>
              <a:rPr lang="en-US" sz="2800" dirty="0">
                <a:latin typeface="UTM Avo" panose="02040603050506020204" pitchFamily="18" charset="0"/>
              </a:rPr>
              <a:t> </a:t>
            </a:r>
            <a:r>
              <a:rPr lang="en-US" sz="2800" dirty="0" err="1">
                <a:latin typeface="UTM Avo" panose="02040603050506020204" pitchFamily="18" charset="0"/>
              </a:rPr>
              <a:t>chương</a:t>
            </a:r>
            <a:r>
              <a:rPr lang="en-US" sz="2800" dirty="0">
                <a:latin typeface="UTM Avo" panose="02040603050506020204" pitchFamily="18" charset="0"/>
              </a:rPr>
              <a:t> </a:t>
            </a:r>
            <a:r>
              <a:rPr lang="en-US" sz="2800" dirty="0" err="1">
                <a:latin typeface="UTM Avo" panose="02040603050506020204" pitchFamily="18" charset="0"/>
              </a:rPr>
              <a:t>trình</a:t>
            </a:r>
            <a:endParaRPr lang="en-US" sz="2800" dirty="0">
              <a:latin typeface="UTM Avo" panose="02040603050506020204" pitchFamily="18" charset="0"/>
            </a:endParaRPr>
          </a:p>
        </p:txBody>
      </p:sp>
      <p:sp>
        <p:nvSpPr>
          <p:cNvPr id="14" name="Arrow: Right 13">
            <a:extLst>
              <a:ext uri="{FF2B5EF4-FFF2-40B4-BE49-F238E27FC236}">
                <a16:creationId xmlns:a16="http://schemas.microsoft.com/office/drawing/2014/main" id="{28900845-BF13-49A4-8A8B-8CD03E9B126E}"/>
              </a:ext>
            </a:extLst>
          </p:cNvPr>
          <p:cNvSpPr/>
          <p:nvPr/>
        </p:nvSpPr>
        <p:spPr>
          <a:xfrm>
            <a:off x="8667751" y="6201529"/>
            <a:ext cx="5962650" cy="1776041"/>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700" dirty="0" err="1">
                <a:latin typeface="UTM Avo" panose="02040603050506020204" pitchFamily="18" charset="0"/>
              </a:rPr>
              <a:t>Giao</a:t>
            </a:r>
            <a:r>
              <a:rPr lang="en-US" sz="2700" dirty="0">
                <a:latin typeface="UTM Avo" panose="02040603050506020204" pitchFamily="18" charset="0"/>
              </a:rPr>
              <a:t> </a:t>
            </a:r>
            <a:r>
              <a:rPr lang="en-US" sz="2700" dirty="0" err="1">
                <a:latin typeface="UTM Avo" panose="02040603050506020204" pitchFamily="18" charset="0"/>
              </a:rPr>
              <a:t>diện</a:t>
            </a:r>
            <a:r>
              <a:rPr lang="en-US" sz="2700" dirty="0">
                <a:latin typeface="UTM Avo" panose="02040603050506020204" pitchFamily="18" charset="0"/>
              </a:rPr>
              <a:t> </a:t>
            </a:r>
            <a:r>
              <a:rPr lang="en-US" sz="2700" dirty="0" err="1">
                <a:latin typeface="UTM Avo" panose="02040603050506020204" pitchFamily="18" charset="0"/>
              </a:rPr>
              <a:t>chương</a:t>
            </a:r>
            <a:r>
              <a:rPr lang="en-US" sz="2700" dirty="0">
                <a:latin typeface="UTM Avo" panose="02040603050506020204" pitchFamily="18" charset="0"/>
              </a:rPr>
              <a:t> </a:t>
            </a:r>
            <a:r>
              <a:rPr lang="en-US" sz="2700" dirty="0" err="1">
                <a:latin typeface="UTM Avo" panose="02040603050506020204" pitchFamily="18" charset="0"/>
              </a:rPr>
              <a:t>trình</a:t>
            </a:r>
            <a:r>
              <a:rPr lang="en-US" sz="2700" dirty="0">
                <a:latin typeface="UTM Avo" panose="02040603050506020204" pitchFamily="18" charset="0"/>
              </a:rPr>
              <a:t> </a:t>
            </a:r>
            <a:r>
              <a:rPr lang="en-US" sz="2700" dirty="0" err="1">
                <a:latin typeface="UTM Avo" panose="02040603050506020204" pitchFamily="18" charset="0"/>
              </a:rPr>
              <a:t>và</a:t>
            </a:r>
            <a:br>
              <a:rPr lang="en-US" sz="2700" dirty="0">
                <a:latin typeface="UTM Avo" panose="02040603050506020204" pitchFamily="18" charset="0"/>
              </a:rPr>
            </a:br>
            <a:r>
              <a:rPr lang="en-US" sz="2700" dirty="0" err="1">
                <a:latin typeface="UTM Avo" panose="02040603050506020204" pitchFamily="18" charset="0"/>
              </a:rPr>
              <a:t>mô</a:t>
            </a:r>
            <a:r>
              <a:rPr lang="en-US" sz="2700" dirty="0">
                <a:latin typeface="UTM Avo" panose="02040603050506020204" pitchFamily="18" charset="0"/>
              </a:rPr>
              <a:t> </a:t>
            </a:r>
            <a:r>
              <a:rPr lang="en-US" sz="2700" dirty="0" err="1">
                <a:latin typeface="UTM Avo" panose="02040603050506020204" pitchFamily="18" charset="0"/>
              </a:rPr>
              <a:t>tả</a:t>
            </a:r>
            <a:r>
              <a:rPr lang="en-US" sz="2700" dirty="0">
                <a:latin typeface="UTM Avo" panose="02040603050506020204" pitchFamily="18" charset="0"/>
              </a:rPr>
              <a:t> </a:t>
            </a:r>
            <a:r>
              <a:rPr lang="en-US" sz="2700" dirty="0" err="1">
                <a:latin typeface="UTM Avo" panose="02040603050506020204" pitchFamily="18" charset="0"/>
              </a:rPr>
              <a:t>chức</a:t>
            </a:r>
            <a:r>
              <a:rPr lang="en-US" sz="2700" dirty="0">
                <a:latin typeface="UTM Avo" panose="02040603050506020204" pitchFamily="18" charset="0"/>
              </a:rPr>
              <a:t> </a:t>
            </a:r>
            <a:r>
              <a:rPr lang="en-US" sz="2700" dirty="0" err="1">
                <a:latin typeface="UTM Avo" panose="02040603050506020204" pitchFamily="18" charset="0"/>
              </a:rPr>
              <a:t>năng</a:t>
            </a:r>
            <a:endParaRPr lang="en-US" sz="2700" dirty="0">
              <a:latin typeface="UTM Avo" panose="02040603050506020204" pitchFamily="18" charset="0"/>
            </a:endParaRPr>
          </a:p>
        </p:txBody>
      </p:sp>
      <p:sp>
        <p:nvSpPr>
          <p:cNvPr id="15" name="Arrow: Right 14">
            <a:extLst>
              <a:ext uri="{FF2B5EF4-FFF2-40B4-BE49-F238E27FC236}">
                <a16:creationId xmlns:a16="http://schemas.microsoft.com/office/drawing/2014/main" id="{CF624C50-B4D7-4299-8628-673D797531C4}"/>
              </a:ext>
            </a:extLst>
          </p:cNvPr>
          <p:cNvSpPr/>
          <p:nvPr/>
        </p:nvSpPr>
        <p:spPr>
          <a:xfrm>
            <a:off x="8667750" y="1575735"/>
            <a:ext cx="5962650" cy="1519751"/>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err="1">
                <a:latin typeface="UTM Avo" panose="02040603050506020204" pitchFamily="18" charset="0"/>
              </a:rPr>
              <a:t>Công</a:t>
            </a:r>
            <a:r>
              <a:rPr lang="en-US" sz="2800" dirty="0">
                <a:latin typeface="UTM Avo" panose="02040603050506020204" pitchFamily="18" charset="0"/>
              </a:rPr>
              <a:t> </a:t>
            </a:r>
            <a:r>
              <a:rPr lang="en-US" sz="2800" dirty="0" err="1">
                <a:latin typeface="UTM Avo" panose="02040603050506020204" pitchFamily="18" charset="0"/>
              </a:rPr>
              <a:t>việc</a:t>
            </a:r>
            <a:r>
              <a:rPr lang="en-US" sz="2800" dirty="0">
                <a:latin typeface="UTM Avo" panose="02040603050506020204" pitchFamily="18" charset="0"/>
              </a:rPr>
              <a:t> </a:t>
            </a:r>
            <a:r>
              <a:rPr lang="en-US" sz="2800" dirty="0" err="1">
                <a:latin typeface="UTM Avo" panose="02040603050506020204" pitchFamily="18" charset="0"/>
              </a:rPr>
              <a:t>liên</a:t>
            </a:r>
            <a:r>
              <a:rPr lang="en-US" sz="2800" dirty="0">
                <a:latin typeface="UTM Avo" panose="02040603050506020204" pitchFamily="18" charset="0"/>
              </a:rPr>
              <a:t> </a:t>
            </a:r>
            <a:r>
              <a:rPr lang="en-US" sz="2800" dirty="0" err="1">
                <a:latin typeface="UTM Avo" panose="02040603050506020204" pitchFamily="18" charset="0"/>
              </a:rPr>
              <a:t>quan</a:t>
            </a:r>
            <a:endParaRPr lang="en-US" sz="2800" dirty="0">
              <a:latin typeface="UTM Avo" panose="02040603050506020204" pitchFamily="18" charset="0"/>
            </a:endParaRPr>
          </a:p>
        </p:txBody>
      </p:sp>
    </p:spTree>
    <p:extLst>
      <p:ext uri="{BB962C8B-B14F-4D97-AF65-F5344CB8AC3E}">
        <p14:creationId xmlns:p14="http://schemas.microsoft.com/office/powerpoint/2010/main" val="30230133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962400" y="-495300"/>
            <a:ext cx="14136818" cy="12003443"/>
          </a:xfrm>
          <a:prstGeom prst="rect">
            <a:avLst/>
          </a:prstGeom>
        </p:spPr>
      </p:pic>
      <p:grpSp>
        <p:nvGrpSpPr>
          <p:cNvPr id="4" name="Group 4"/>
          <p:cNvGrpSpPr/>
          <p:nvPr/>
        </p:nvGrpSpPr>
        <p:grpSpPr>
          <a:xfrm>
            <a:off x="8524256" y="6684920"/>
            <a:ext cx="8008800" cy="1038909"/>
            <a:chOff x="0" y="-47625"/>
            <a:chExt cx="10678400" cy="1385212"/>
          </a:xfrm>
        </p:grpSpPr>
        <p:sp>
          <p:nvSpPr>
            <p:cNvPr id="5" name="TextBox 5"/>
            <p:cNvSpPr txBox="1"/>
            <p:nvPr/>
          </p:nvSpPr>
          <p:spPr>
            <a:xfrm>
              <a:off x="0" y="-47625"/>
              <a:ext cx="10678400" cy="536131"/>
            </a:xfrm>
            <a:prstGeom prst="rect">
              <a:avLst/>
            </a:prstGeom>
          </p:spPr>
          <p:txBody>
            <a:bodyPr lIns="0" tIns="0" rIns="0" bIns="0" rtlCol="0" anchor="t">
              <a:spAutoFit/>
            </a:bodyPr>
            <a:lstStyle/>
            <a:p>
              <a:pPr>
                <a:lnSpc>
                  <a:spcPts val="3359"/>
                </a:lnSpc>
                <a:spcBef>
                  <a:spcPct val="0"/>
                </a:spcBef>
              </a:pPr>
              <a:endParaRPr lang="en-US" sz="2399">
                <a:solidFill>
                  <a:srgbClr val="994C38"/>
                </a:solidFill>
                <a:latin typeface="Clear Sans Regular Bold"/>
              </a:endParaRPr>
            </a:p>
          </p:txBody>
        </p:sp>
        <p:sp>
          <p:nvSpPr>
            <p:cNvPr id="6" name="TextBox 6"/>
            <p:cNvSpPr txBox="1"/>
            <p:nvPr/>
          </p:nvSpPr>
          <p:spPr>
            <a:xfrm>
              <a:off x="0" y="878059"/>
              <a:ext cx="10678400" cy="459528"/>
            </a:xfrm>
            <a:prstGeom prst="rect">
              <a:avLst/>
            </a:prstGeom>
          </p:spPr>
          <p:txBody>
            <a:bodyPr lIns="0" tIns="0" rIns="0" bIns="0" rtlCol="0" anchor="t">
              <a:spAutoFit/>
            </a:bodyPr>
            <a:lstStyle/>
            <a:p>
              <a:pPr>
                <a:lnSpc>
                  <a:spcPts val="2940"/>
                </a:lnSpc>
                <a:spcBef>
                  <a:spcPct val="0"/>
                </a:spcBef>
              </a:pPr>
              <a:endParaRPr lang="en-US" sz="2100">
                <a:solidFill>
                  <a:srgbClr val="994C38"/>
                </a:solidFill>
                <a:latin typeface="Clear Sans Regular"/>
              </a:endParaRPr>
            </a:p>
          </p:txBody>
        </p:sp>
      </p:grpSp>
      <p:pic>
        <p:nvPicPr>
          <p:cNvPr id="7" name="Picture 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539396" y="6720639"/>
            <a:ext cx="5845012" cy="2444278"/>
          </a:xfrm>
          <a:prstGeom prst="rect">
            <a:avLst/>
          </a:prstGeom>
        </p:spPr>
      </p:pic>
      <p:pic>
        <p:nvPicPr>
          <p:cNvPr id="8" name="Picture 8"/>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915382" y="6515100"/>
            <a:ext cx="7022745" cy="2911247"/>
          </a:xfrm>
          <a:prstGeom prst="rect">
            <a:avLst/>
          </a:prstGeom>
        </p:spPr>
      </p:pic>
      <p:sp>
        <p:nvSpPr>
          <p:cNvPr id="9" name="TextBox 8">
            <a:extLst>
              <a:ext uri="{FF2B5EF4-FFF2-40B4-BE49-F238E27FC236}">
                <a16:creationId xmlns:a16="http://schemas.microsoft.com/office/drawing/2014/main" id="{31441E3B-567C-46A2-B427-54568ED5A6E7}"/>
              </a:ext>
            </a:extLst>
          </p:cNvPr>
          <p:cNvSpPr txBox="1"/>
          <p:nvPr/>
        </p:nvSpPr>
        <p:spPr>
          <a:xfrm>
            <a:off x="228600" y="236853"/>
            <a:ext cx="6223178" cy="923330"/>
          </a:xfrm>
          <a:prstGeom prst="rect">
            <a:avLst/>
          </a:prstGeom>
          <a:noFill/>
        </p:spPr>
        <p:txBody>
          <a:bodyPr wrap="none" rtlCol="0">
            <a:spAutoFit/>
          </a:bodyPr>
          <a:lstStyle/>
          <a:p>
            <a:r>
              <a:rPr lang="en-US" sz="5400">
                <a:solidFill>
                  <a:srgbClr val="C00000"/>
                </a:solidFill>
                <a:latin typeface="UTM Avo" panose="02040603050506020204" pitchFamily="18" charset="0"/>
              </a:rPr>
              <a:t>Xác định bài toán</a:t>
            </a:r>
          </a:p>
        </p:txBody>
      </p:sp>
      <p:sp>
        <p:nvSpPr>
          <p:cNvPr id="10" name="TextBox 9">
            <a:extLst>
              <a:ext uri="{FF2B5EF4-FFF2-40B4-BE49-F238E27FC236}">
                <a16:creationId xmlns:a16="http://schemas.microsoft.com/office/drawing/2014/main" id="{A973E0CB-3017-4839-B06E-9F3B030A69B6}"/>
              </a:ext>
            </a:extLst>
          </p:cNvPr>
          <p:cNvSpPr txBox="1"/>
          <p:nvPr/>
        </p:nvSpPr>
        <p:spPr>
          <a:xfrm>
            <a:off x="809816" y="2172510"/>
            <a:ext cx="14963584" cy="584775"/>
          </a:xfrm>
          <a:prstGeom prst="rect">
            <a:avLst/>
          </a:prstGeom>
          <a:noFill/>
        </p:spPr>
        <p:txBody>
          <a:bodyPr wrap="square" rtlCol="0">
            <a:spAutoFit/>
          </a:bodyPr>
          <a:lstStyle/>
          <a:p>
            <a:r>
              <a:rPr lang="vi-VN" sz="3200" b="1" i="0">
                <a:solidFill>
                  <a:srgbClr val="C00000"/>
                </a:solidFill>
                <a:effectLst/>
                <a:latin typeface="Segoe UI Historic" panose="020B0502040204020203" pitchFamily="34" charset="0"/>
              </a:rPr>
              <a:t>Tối ưu thuật toán và chi phí để phủ kín vùng S</a:t>
            </a:r>
            <a:r>
              <a:rPr lang="en-US" sz="3200" b="1" i="0">
                <a:solidFill>
                  <a:srgbClr val="C00000"/>
                </a:solidFill>
                <a:effectLst/>
                <a:latin typeface="UTM Avo" panose="02040603050506020204" pitchFamily="18" charset="0"/>
              </a:rPr>
              <a:t>: </a:t>
            </a:r>
            <a:endParaRPr lang="en-US" sz="3200" b="1">
              <a:solidFill>
                <a:srgbClr val="C00000"/>
              </a:solidFill>
              <a:latin typeface="UTM Avo" panose="02040603050506020204" pitchFamily="18" charset="0"/>
            </a:endParaRPr>
          </a:p>
        </p:txBody>
      </p:sp>
      <p:sp>
        <p:nvSpPr>
          <p:cNvPr id="13" name="Oval 12">
            <a:extLst>
              <a:ext uri="{FF2B5EF4-FFF2-40B4-BE49-F238E27FC236}">
                <a16:creationId xmlns:a16="http://schemas.microsoft.com/office/drawing/2014/main" id="{57851E6E-BB7C-41D7-8166-19D62F1136CF}"/>
              </a:ext>
            </a:extLst>
          </p:cNvPr>
          <p:cNvSpPr/>
          <p:nvPr/>
        </p:nvSpPr>
        <p:spPr>
          <a:xfrm>
            <a:off x="10082933" y="3602080"/>
            <a:ext cx="2743200" cy="2743200"/>
          </a:xfrm>
          <a:prstGeom prst="ellipse">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latin typeface="UTM Avo" panose="02040603050506020204" pitchFamily="18" charset="0"/>
              </a:rPr>
              <a:t>Sensors</a:t>
            </a:r>
            <a:endParaRPr lang="en-US" sz="3200" b="1" dirty="0">
              <a:latin typeface="UTM Avo" panose="02040603050506020204" pitchFamily="18" charset="0"/>
            </a:endParaRPr>
          </a:p>
          <a:p>
            <a:pPr algn="ctr"/>
            <a:r>
              <a:rPr lang="en-US" sz="3200" b="1" dirty="0">
                <a:latin typeface="UTM Avo" panose="02040603050506020204" pitchFamily="18" charset="0"/>
              </a:rPr>
              <a:t>Min</a:t>
            </a:r>
          </a:p>
        </p:txBody>
      </p:sp>
      <p:sp>
        <p:nvSpPr>
          <p:cNvPr id="14" name="Oval 13">
            <a:extLst>
              <a:ext uri="{FF2B5EF4-FFF2-40B4-BE49-F238E27FC236}">
                <a16:creationId xmlns:a16="http://schemas.microsoft.com/office/drawing/2014/main" id="{EF0E659F-ED0F-40A2-82A9-97849A8302BC}"/>
              </a:ext>
            </a:extLst>
          </p:cNvPr>
          <p:cNvSpPr/>
          <p:nvPr/>
        </p:nvSpPr>
        <p:spPr>
          <a:xfrm>
            <a:off x="4090269" y="3771900"/>
            <a:ext cx="2743200" cy="2743200"/>
          </a:xfrm>
          <a:prstGeom prst="ellipse">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UTM Avo" panose="02040603050506020204" pitchFamily="18" charset="0"/>
              </a:rPr>
              <a:t>K-Barrier </a:t>
            </a:r>
            <a:br>
              <a:rPr lang="en-US" sz="2800" b="1">
                <a:latin typeface="UTM Avo" panose="02040603050506020204" pitchFamily="18" charset="0"/>
              </a:rPr>
            </a:br>
            <a:r>
              <a:rPr lang="en-US" sz="2800" b="1">
                <a:latin typeface="UTM Avo" panose="02040603050506020204" pitchFamily="18" charset="0"/>
              </a:rPr>
              <a:t> Max</a:t>
            </a:r>
          </a:p>
        </p:txBody>
      </p:sp>
      <p:sp>
        <p:nvSpPr>
          <p:cNvPr id="11" name="Rectangle: Rounded Corners 10">
            <a:extLst>
              <a:ext uri="{FF2B5EF4-FFF2-40B4-BE49-F238E27FC236}">
                <a16:creationId xmlns:a16="http://schemas.microsoft.com/office/drawing/2014/main" id="{2DEFA3CC-C97D-42D7-B05B-82502A746A08}"/>
              </a:ext>
            </a:extLst>
          </p:cNvPr>
          <p:cNvSpPr/>
          <p:nvPr/>
        </p:nvSpPr>
        <p:spPr>
          <a:xfrm>
            <a:off x="6657356" y="7407268"/>
            <a:ext cx="3733800" cy="1455623"/>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accent5">
                    <a:lumMod val="75000"/>
                  </a:schemeClr>
                </a:solidFill>
                <a:latin typeface="UTM Avo" panose="02040603050506020204" pitchFamily="18" charset="0"/>
              </a:rPr>
              <a:t>Strong K-Barrier</a:t>
            </a:r>
          </a:p>
        </p:txBody>
      </p:sp>
      <p:cxnSp>
        <p:nvCxnSpPr>
          <p:cNvPr id="17" name="Straight Arrow Connector 16">
            <a:extLst>
              <a:ext uri="{FF2B5EF4-FFF2-40B4-BE49-F238E27FC236}">
                <a16:creationId xmlns:a16="http://schemas.microsoft.com/office/drawing/2014/main" id="{4B923D17-F97F-416E-AFD7-8FC4B83DE200}"/>
              </a:ext>
            </a:extLst>
          </p:cNvPr>
          <p:cNvCxnSpPr/>
          <p:nvPr/>
        </p:nvCxnSpPr>
        <p:spPr>
          <a:xfrm>
            <a:off x="6657356" y="5847458"/>
            <a:ext cx="1634252" cy="155981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2F81399-7FB0-418F-A719-94870F26303B}"/>
              </a:ext>
            </a:extLst>
          </p:cNvPr>
          <p:cNvCxnSpPr/>
          <p:nvPr/>
        </p:nvCxnSpPr>
        <p:spPr>
          <a:xfrm flipH="1">
            <a:off x="8815834" y="5506421"/>
            <a:ext cx="1358584" cy="190084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27965" y="-495300"/>
            <a:ext cx="8078447" cy="6389317"/>
          </a:xfrm>
          <a:prstGeom prst="rect">
            <a:avLst/>
          </a:prstGeom>
        </p:spPr>
      </p:pic>
      <p:grpSp>
        <p:nvGrpSpPr>
          <p:cNvPr id="5" name="Group 5"/>
          <p:cNvGrpSpPr/>
          <p:nvPr/>
        </p:nvGrpSpPr>
        <p:grpSpPr>
          <a:xfrm>
            <a:off x="10637519" y="5080675"/>
            <a:ext cx="6621781" cy="1598850"/>
            <a:chOff x="0" y="-28575"/>
            <a:chExt cx="8829041" cy="2131800"/>
          </a:xfrm>
        </p:grpSpPr>
        <p:sp>
          <p:nvSpPr>
            <p:cNvPr id="6" name="TextBox 6"/>
            <p:cNvSpPr txBox="1"/>
            <p:nvPr/>
          </p:nvSpPr>
          <p:spPr>
            <a:xfrm>
              <a:off x="0" y="-28575"/>
              <a:ext cx="8829041" cy="625300"/>
            </a:xfrm>
            <a:prstGeom prst="rect">
              <a:avLst/>
            </a:prstGeom>
          </p:spPr>
          <p:txBody>
            <a:bodyPr lIns="0" tIns="0" rIns="0" bIns="0" rtlCol="0" anchor="t">
              <a:spAutoFit/>
            </a:bodyPr>
            <a:lstStyle/>
            <a:p>
              <a:pPr algn="r">
                <a:lnSpc>
                  <a:spcPts val="3900"/>
                </a:lnSpc>
              </a:pPr>
              <a:endParaRPr lang="en-US" sz="3000">
                <a:solidFill>
                  <a:srgbClr val="994C38"/>
                </a:solidFill>
                <a:latin typeface="Clear Sans Regular"/>
              </a:endParaRPr>
            </a:p>
          </p:txBody>
        </p:sp>
        <p:sp>
          <p:nvSpPr>
            <p:cNvPr id="7" name="TextBox 7"/>
            <p:cNvSpPr txBox="1"/>
            <p:nvPr/>
          </p:nvSpPr>
          <p:spPr>
            <a:xfrm>
              <a:off x="0" y="1643782"/>
              <a:ext cx="8829041" cy="459443"/>
            </a:xfrm>
            <a:prstGeom prst="rect">
              <a:avLst/>
            </a:prstGeom>
          </p:spPr>
          <p:txBody>
            <a:bodyPr lIns="0" tIns="0" rIns="0" bIns="0" rtlCol="0" anchor="t">
              <a:spAutoFit/>
            </a:bodyPr>
            <a:lstStyle/>
            <a:p>
              <a:pPr algn="r">
                <a:lnSpc>
                  <a:spcPts val="2939"/>
                </a:lnSpc>
                <a:spcBef>
                  <a:spcPct val="0"/>
                </a:spcBef>
              </a:pPr>
              <a:endParaRPr lang="en-US" sz="2099">
                <a:solidFill>
                  <a:srgbClr val="994C38"/>
                </a:solidFill>
                <a:latin typeface="Clear Sans Regular"/>
              </a:endParaRPr>
            </a:p>
          </p:txBody>
        </p:sp>
      </p:grpSp>
      <p:pic>
        <p:nvPicPr>
          <p:cNvPr id="8" name="Picture 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6182508">
            <a:off x="14049415" y="6580833"/>
            <a:ext cx="3710600" cy="4033260"/>
          </a:xfrm>
          <a:prstGeom prst="rect">
            <a:avLst/>
          </a:prstGeom>
        </p:spPr>
      </p:pic>
      <p:sp>
        <p:nvSpPr>
          <p:cNvPr id="9" name="TextBox 8">
            <a:extLst>
              <a:ext uri="{FF2B5EF4-FFF2-40B4-BE49-F238E27FC236}">
                <a16:creationId xmlns:a16="http://schemas.microsoft.com/office/drawing/2014/main" id="{8EEABF2B-E5F2-465C-BCE7-B80D5C3D98DB}"/>
              </a:ext>
            </a:extLst>
          </p:cNvPr>
          <p:cNvSpPr txBox="1"/>
          <p:nvPr/>
        </p:nvSpPr>
        <p:spPr>
          <a:xfrm>
            <a:off x="533400" y="342900"/>
            <a:ext cx="7019870" cy="923330"/>
          </a:xfrm>
          <a:prstGeom prst="rect">
            <a:avLst/>
          </a:prstGeom>
          <a:noFill/>
        </p:spPr>
        <p:txBody>
          <a:bodyPr wrap="none" rtlCol="0">
            <a:spAutoFit/>
          </a:bodyPr>
          <a:lstStyle/>
          <a:p>
            <a:r>
              <a:rPr lang="en-US" sz="5400">
                <a:solidFill>
                  <a:srgbClr val="C00000"/>
                </a:solidFill>
                <a:latin typeface="UTM Avo" panose="02040603050506020204" pitchFamily="18" charset="0"/>
              </a:rPr>
              <a:t>Công việc liên quan</a:t>
            </a:r>
          </a:p>
        </p:txBody>
      </p:sp>
      <p:sp>
        <p:nvSpPr>
          <p:cNvPr id="10" name="TextBox 9">
            <a:extLst>
              <a:ext uri="{FF2B5EF4-FFF2-40B4-BE49-F238E27FC236}">
                <a16:creationId xmlns:a16="http://schemas.microsoft.com/office/drawing/2014/main" id="{D071A4BC-AC45-42B1-90D1-7CABAE2B6D9D}"/>
              </a:ext>
            </a:extLst>
          </p:cNvPr>
          <p:cNvSpPr txBox="1"/>
          <p:nvPr/>
        </p:nvSpPr>
        <p:spPr>
          <a:xfrm>
            <a:off x="1295400" y="1638300"/>
            <a:ext cx="5105400" cy="584775"/>
          </a:xfrm>
          <a:prstGeom prst="rect">
            <a:avLst/>
          </a:prstGeom>
          <a:noFill/>
        </p:spPr>
        <p:txBody>
          <a:bodyPr wrap="square" rtlCol="0">
            <a:spAutoFit/>
          </a:bodyPr>
          <a:lstStyle/>
          <a:p>
            <a:pPr marL="457200" indent="-457200" algn="just">
              <a:buFont typeface="Arial" panose="020B0604020202020204" pitchFamily="34" charset="0"/>
              <a:buChar char="•"/>
            </a:pPr>
            <a:r>
              <a:rPr lang="en-US" sz="3200" b="1">
                <a:solidFill>
                  <a:srgbClr val="C00000"/>
                </a:solidFill>
                <a:latin typeface="UTM Avo" panose="02040603050506020204" pitchFamily="18" charset="0"/>
              </a:rPr>
              <a:t>Cảm biến Random</a:t>
            </a:r>
          </a:p>
        </p:txBody>
      </p:sp>
      <p:pic>
        <p:nvPicPr>
          <p:cNvPr id="4" name="Picture 3">
            <a:extLst>
              <a:ext uri="{FF2B5EF4-FFF2-40B4-BE49-F238E27FC236}">
                <a16:creationId xmlns:a16="http://schemas.microsoft.com/office/drawing/2014/main" id="{E4708E52-77F9-4BE7-858B-153945528641}"/>
              </a:ext>
            </a:extLst>
          </p:cNvPr>
          <p:cNvPicPr>
            <a:picLocks noChangeAspect="1"/>
          </p:cNvPicPr>
          <p:nvPr/>
        </p:nvPicPr>
        <p:blipFill rotWithShape="1">
          <a:blip r:embed="rId6"/>
          <a:srcRect r="1677" b="11942"/>
          <a:stretch/>
        </p:blipFill>
        <p:spPr>
          <a:xfrm>
            <a:off x="4255643" y="2595145"/>
            <a:ext cx="9612757" cy="3843755"/>
          </a:xfrm>
          <a:prstGeom prst="rect">
            <a:avLst/>
          </a:prstGeom>
        </p:spPr>
      </p:pic>
      <p:sp>
        <p:nvSpPr>
          <p:cNvPr id="11" name="TextBox 10">
            <a:extLst>
              <a:ext uri="{FF2B5EF4-FFF2-40B4-BE49-F238E27FC236}">
                <a16:creationId xmlns:a16="http://schemas.microsoft.com/office/drawing/2014/main" id="{04D8D65F-74D3-4114-8695-9647BFC0278C}"/>
              </a:ext>
            </a:extLst>
          </p:cNvPr>
          <p:cNvSpPr txBox="1"/>
          <p:nvPr/>
        </p:nvSpPr>
        <p:spPr>
          <a:xfrm>
            <a:off x="5029200" y="7353300"/>
            <a:ext cx="8686800" cy="830997"/>
          </a:xfrm>
          <a:prstGeom prst="rect">
            <a:avLst/>
          </a:prstGeom>
          <a:noFill/>
        </p:spPr>
        <p:txBody>
          <a:bodyPr wrap="square" rtlCol="0">
            <a:spAutoFit/>
          </a:bodyPr>
          <a:lstStyle/>
          <a:p>
            <a:pPr algn="ctr"/>
            <a:r>
              <a:rPr lang="en-US" sz="2400" i="1">
                <a:solidFill>
                  <a:srgbClr val="C00000"/>
                </a:solidFill>
                <a:latin typeface="UTM Avo" panose="02040603050506020204" pitchFamily="18" charset="0"/>
              </a:rPr>
              <a:t>Hình 2.1: Xác định xem một vành đai có bao nhiêu strong K-barrier</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27965" y="-495300"/>
            <a:ext cx="8078447" cy="6389317"/>
          </a:xfrm>
          <a:prstGeom prst="rect">
            <a:avLst/>
          </a:prstGeom>
        </p:spPr>
      </p:pic>
      <p:grpSp>
        <p:nvGrpSpPr>
          <p:cNvPr id="5" name="Group 5"/>
          <p:cNvGrpSpPr/>
          <p:nvPr/>
        </p:nvGrpSpPr>
        <p:grpSpPr>
          <a:xfrm>
            <a:off x="10637519" y="5080675"/>
            <a:ext cx="6621781" cy="1598850"/>
            <a:chOff x="0" y="-28575"/>
            <a:chExt cx="8829041" cy="2131800"/>
          </a:xfrm>
        </p:grpSpPr>
        <p:sp>
          <p:nvSpPr>
            <p:cNvPr id="6" name="TextBox 6"/>
            <p:cNvSpPr txBox="1"/>
            <p:nvPr/>
          </p:nvSpPr>
          <p:spPr>
            <a:xfrm>
              <a:off x="0" y="-28575"/>
              <a:ext cx="8829041" cy="625300"/>
            </a:xfrm>
            <a:prstGeom prst="rect">
              <a:avLst/>
            </a:prstGeom>
          </p:spPr>
          <p:txBody>
            <a:bodyPr lIns="0" tIns="0" rIns="0" bIns="0" rtlCol="0" anchor="t">
              <a:spAutoFit/>
            </a:bodyPr>
            <a:lstStyle/>
            <a:p>
              <a:pPr algn="r">
                <a:lnSpc>
                  <a:spcPts val="3900"/>
                </a:lnSpc>
              </a:pPr>
              <a:endParaRPr lang="en-US" sz="3000">
                <a:solidFill>
                  <a:srgbClr val="994C38"/>
                </a:solidFill>
                <a:latin typeface="Clear Sans Regular"/>
              </a:endParaRPr>
            </a:p>
          </p:txBody>
        </p:sp>
        <p:sp>
          <p:nvSpPr>
            <p:cNvPr id="7" name="TextBox 7"/>
            <p:cNvSpPr txBox="1"/>
            <p:nvPr/>
          </p:nvSpPr>
          <p:spPr>
            <a:xfrm>
              <a:off x="0" y="1643782"/>
              <a:ext cx="8829041" cy="459443"/>
            </a:xfrm>
            <a:prstGeom prst="rect">
              <a:avLst/>
            </a:prstGeom>
          </p:spPr>
          <p:txBody>
            <a:bodyPr lIns="0" tIns="0" rIns="0" bIns="0" rtlCol="0" anchor="t">
              <a:spAutoFit/>
            </a:bodyPr>
            <a:lstStyle/>
            <a:p>
              <a:pPr algn="r">
                <a:lnSpc>
                  <a:spcPts val="2939"/>
                </a:lnSpc>
                <a:spcBef>
                  <a:spcPct val="0"/>
                </a:spcBef>
              </a:pPr>
              <a:endParaRPr lang="en-US" sz="2099">
                <a:solidFill>
                  <a:srgbClr val="994C38"/>
                </a:solidFill>
                <a:latin typeface="Clear Sans Regular"/>
              </a:endParaRPr>
            </a:p>
          </p:txBody>
        </p:sp>
      </p:grpSp>
      <p:pic>
        <p:nvPicPr>
          <p:cNvPr id="8" name="Picture 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6182508">
            <a:off x="14049415" y="6580833"/>
            <a:ext cx="3710600" cy="4033260"/>
          </a:xfrm>
          <a:prstGeom prst="rect">
            <a:avLst/>
          </a:prstGeom>
        </p:spPr>
      </p:pic>
      <p:sp>
        <p:nvSpPr>
          <p:cNvPr id="9" name="TextBox 8">
            <a:extLst>
              <a:ext uri="{FF2B5EF4-FFF2-40B4-BE49-F238E27FC236}">
                <a16:creationId xmlns:a16="http://schemas.microsoft.com/office/drawing/2014/main" id="{8EEABF2B-E5F2-465C-BCE7-B80D5C3D98DB}"/>
              </a:ext>
            </a:extLst>
          </p:cNvPr>
          <p:cNvSpPr txBox="1"/>
          <p:nvPr/>
        </p:nvSpPr>
        <p:spPr>
          <a:xfrm>
            <a:off x="533400" y="342900"/>
            <a:ext cx="7019870" cy="923330"/>
          </a:xfrm>
          <a:prstGeom prst="rect">
            <a:avLst/>
          </a:prstGeom>
          <a:noFill/>
        </p:spPr>
        <p:txBody>
          <a:bodyPr wrap="none" rtlCol="0">
            <a:spAutoFit/>
          </a:bodyPr>
          <a:lstStyle/>
          <a:p>
            <a:r>
              <a:rPr lang="en-US" sz="5400">
                <a:solidFill>
                  <a:srgbClr val="C00000"/>
                </a:solidFill>
                <a:latin typeface="UTM Avo" panose="02040603050506020204" pitchFamily="18" charset="0"/>
              </a:rPr>
              <a:t>Công việc liên quan</a:t>
            </a:r>
          </a:p>
        </p:txBody>
      </p:sp>
      <p:sp>
        <p:nvSpPr>
          <p:cNvPr id="10" name="TextBox 9">
            <a:extLst>
              <a:ext uri="{FF2B5EF4-FFF2-40B4-BE49-F238E27FC236}">
                <a16:creationId xmlns:a16="http://schemas.microsoft.com/office/drawing/2014/main" id="{D071A4BC-AC45-42B1-90D1-7CABAE2B6D9D}"/>
              </a:ext>
            </a:extLst>
          </p:cNvPr>
          <p:cNvSpPr txBox="1"/>
          <p:nvPr/>
        </p:nvSpPr>
        <p:spPr>
          <a:xfrm>
            <a:off x="1295400" y="1638300"/>
            <a:ext cx="9601200" cy="584775"/>
          </a:xfrm>
          <a:prstGeom prst="rect">
            <a:avLst/>
          </a:prstGeom>
          <a:noFill/>
        </p:spPr>
        <p:txBody>
          <a:bodyPr wrap="square" rtlCol="0">
            <a:spAutoFit/>
          </a:bodyPr>
          <a:lstStyle/>
          <a:p>
            <a:pPr marL="457200" indent="-457200" algn="just">
              <a:buFont typeface="Arial" panose="020B0604020202020204" pitchFamily="34" charset="0"/>
              <a:buChar char="•"/>
            </a:pPr>
            <a:r>
              <a:rPr lang="en-US" sz="3200" b="1">
                <a:solidFill>
                  <a:srgbClr val="C00000"/>
                </a:solidFill>
                <a:latin typeface="UTM Avo" panose="02040603050506020204" pitchFamily="18" charset="0"/>
              </a:rPr>
              <a:t>Hàng rào cảm biến an toàn với 3- Barrier</a:t>
            </a:r>
          </a:p>
        </p:txBody>
      </p:sp>
      <p:sp>
        <p:nvSpPr>
          <p:cNvPr id="11" name="TextBox 10">
            <a:extLst>
              <a:ext uri="{FF2B5EF4-FFF2-40B4-BE49-F238E27FC236}">
                <a16:creationId xmlns:a16="http://schemas.microsoft.com/office/drawing/2014/main" id="{04D8D65F-74D3-4114-8695-9647BFC0278C}"/>
              </a:ext>
            </a:extLst>
          </p:cNvPr>
          <p:cNvSpPr txBox="1"/>
          <p:nvPr/>
        </p:nvSpPr>
        <p:spPr>
          <a:xfrm>
            <a:off x="4383899" y="8667528"/>
            <a:ext cx="8686800" cy="461665"/>
          </a:xfrm>
          <a:prstGeom prst="rect">
            <a:avLst/>
          </a:prstGeom>
          <a:noFill/>
        </p:spPr>
        <p:txBody>
          <a:bodyPr wrap="square" rtlCol="0">
            <a:spAutoFit/>
          </a:bodyPr>
          <a:lstStyle/>
          <a:p>
            <a:r>
              <a:rPr lang="en-US" sz="2400" i="1">
                <a:solidFill>
                  <a:srgbClr val="C00000"/>
                </a:solidFill>
                <a:latin typeface="UTM Avo" panose="02040603050506020204" pitchFamily="18" charset="0"/>
              </a:rPr>
              <a:t>Hình 2.2: Khu vực này đã được che phủ bởi 3 rào cản</a:t>
            </a:r>
          </a:p>
        </p:txBody>
      </p:sp>
      <p:pic>
        <p:nvPicPr>
          <p:cNvPr id="12" name="Picture 11">
            <a:extLst>
              <a:ext uri="{FF2B5EF4-FFF2-40B4-BE49-F238E27FC236}">
                <a16:creationId xmlns:a16="http://schemas.microsoft.com/office/drawing/2014/main" id="{2064228C-56D2-407C-8802-BD7F48BB3D8A}"/>
              </a:ext>
            </a:extLst>
          </p:cNvPr>
          <p:cNvPicPr>
            <a:picLocks noChangeAspect="1"/>
          </p:cNvPicPr>
          <p:nvPr/>
        </p:nvPicPr>
        <p:blipFill rotWithShape="1">
          <a:blip r:embed="rId6"/>
          <a:srcRect r="346" b="5618"/>
          <a:stretch/>
        </p:blipFill>
        <p:spPr>
          <a:xfrm>
            <a:off x="4206004" y="2133538"/>
            <a:ext cx="8413961" cy="6210362"/>
          </a:xfrm>
          <a:prstGeom prst="rect">
            <a:avLst/>
          </a:prstGeom>
        </p:spPr>
      </p:pic>
    </p:spTree>
    <p:extLst>
      <p:ext uri="{BB962C8B-B14F-4D97-AF65-F5344CB8AC3E}">
        <p14:creationId xmlns:p14="http://schemas.microsoft.com/office/powerpoint/2010/main" val="101081741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TotalTime>
  <Words>1185</Words>
  <Application>Microsoft Office PowerPoint</Application>
  <PresentationFormat>Custom</PresentationFormat>
  <Paragraphs>109</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Segoe UI Historic</vt:lpstr>
      <vt:lpstr>Tenor Sans</vt:lpstr>
      <vt:lpstr>UTM Avo</vt:lpstr>
      <vt:lpstr>Clear Sans Regular</vt:lpstr>
      <vt:lpstr>Calibri</vt:lpstr>
      <vt:lpstr>Clear Sans Regular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and Cream Delicate Organic Homemade Products Marketing Presentation</dc:title>
  <dc:creator>linhpham</dc:creator>
  <cp:lastModifiedBy>Cuong</cp:lastModifiedBy>
  <cp:revision>66</cp:revision>
  <dcterms:created xsi:type="dcterms:W3CDTF">2006-08-16T00:00:00Z</dcterms:created>
  <dcterms:modified xsi:type="dcterms:W3CDTF">2021-06-01T14:42:59Z</dcterms:modified>
  <dc:identifier>DAEbt2Oi4C4</dc:identifier>
</cp:coreProperties>
</file>