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D1391A-5999-4BD1-BD0E-1DD247A72370}">
  <a:tblStyle styleId="{01D1391A-5999-4BD1-BD0E-1DD247A723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e10774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e10774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e107744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e107744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e107744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e107744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e107744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e107744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4e10774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4e10774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e10774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e10774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4e107744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4e107744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c1effb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c1effb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c1effb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c1effb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c1effb4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c1effb4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c1effb4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c1effb4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c1effb4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4c1effb4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c1effb4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c1effb4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e10774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e10774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e10774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e10774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Heart Rate from PPG* sensor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Peter Crowder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104425" y="44808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*Photoplethysmography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48150" y="1111400"/>
            <a:ext cx="38382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(X_train, X_test, y_train, y_test) = train_test_split(X, 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test_size=0.15,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stratify=y_class)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len(X) = 64,697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len(X_test) = 9,705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len(X_train) = 54,992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len(X_learn) = 46,743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len(X_val) = 8,249</a:t>
            </a: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3986350" y="944025"/>
            <a:ext cx="5157650" cy="3946876"/>
            <a:chOff x="2971300" y="346238"/>
            <a:chExt cx="5157650" cy="3946876"/>
          </a:xfrm>
        </p:grpSpPr>
        <p:sp>
          <p:nvSpPr>
            <p:cNvPr id="206" name="Google Shape;206;p22"/>
            <p:cNvSpPr/>
            <p:nvPr/>
          </p:nvSpPr>
          <p:spPr>
            <a:xfrm>
              <a:off x="2991750" y="348925"/>
              <a:ext cx="5137200" cy="3941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2"/>
            <p:cNvGrpSpPr/>
            <p:nvPr/>
          </p:nvGrpSpPr>
          <p:grpSpPr>
            <a:xfrm>
              <a:off x="2971300" y="346238"/>
              <a:ext cx="5157650" cy="3946876"/>
              <a:chOff x="1368800" y="409988"/>
              <a:chExt cx="5157650" cy="3946876"/>
            </a:xfrm>
          </p:grpSpPr>
          <p:pic>
            <p:nvPicPr>
              <p:cNvPr id="208" name="Google Shape;208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90477" r="0" t="0"/>
              <a:stretch/>
            </p:blipFill>
            <p:spPr>
              <a:xfrm>
                <a:off x="5979925" y="409988"/>
                <a:ext cx="546525" cy="39466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19659" t="0"/>
              <a:stretch/>
            </p:blipFill>
            <p:spPr>
              <a:xfrm>
                <a:off x="1368800" y="410188"/>
                <a:ext cx="4611125" cy="3946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00" y="1494200"/>
            <a:ext cx="4833000" cy="23970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Machine Learning: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229875"/>
            <a:ext cx="3999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Pipeline: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PCA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MinMaxScaler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ML_Algorithm</a:t>
            </a:r>
            <a:endParaRPr/>
          </a:p>
          <a:p>
            <a:pPr indent="-298767" lvl="2" marL="1371600" rtl="0" algn="l">
              <a:spcBef>
                <a:spcPts val="50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LinearRegression: </a:t>
            </a:r>
            <a:endParaRPr sz="1300"/>
          </a:p>
          <a:p>
            <a:pPr indent="-298767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MAE = 13.01[BPM]</a:t>
            </a:r>
            <a:endParaRPr sz="1300"/>
          </a:p>
          <a:p>
            <a:pPr indent="-298767" lvl="2" marL="1371600" rtl="0" algn="l">
              <a:spcBef>
                <a:spcPts val="50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SVM: </a:t>
            </a:r>
            <a:endParaRPr sz="1300"/>
          </a:p>
          <a:p>
            <a:pPr indent="-298767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MAE =   9.64</a:t>
            </a:r>
            <a:r>
              <a:rPr lang="en" sz="1300"/>
              <a:t>[BPM]</a:t>
            </a:r>
            <a:endParaRPr sz="1300"/>
          </a:p>
          <a:p>
            <a:pPr indent="-298767" lvl="2" marL="1371600" rtl="0" algn="l">
              <a:spcBef>
                <a:spcPts val="50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00"/>
              <a:t>RandomForestRegressor: </a:t>
            </a:r>
            <a:endParaRPr sz="1300"/>
          </a:p>
          <a:p>
            <a:pPr indent="-298767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MAE = 10.77[BPM]</a:t>
            </a:r>
            <a:endParaRPr sz="1300"/>
          </a:p>
          <a:p>
            <a:pPr indent="-32035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lphaUcPeriod"/>
            </a:pPr>
            <a:r>
              <a:rPr lang="en" sz="1700"/>
              <a:t>cross_validate(X_train, y_train, k=5)</a:t>
            </a:r>
            <a:endParaRPr sz="1600"/>
          </a:p>
          <a:p>
            <a:pPr indent="-32575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5882"/>
              <a:buAutoNum type="alphaUcPeriod"/>
            </a:pPr>
            <a:r>
              <a:rPr lang="en" sz="1700"/>
              <a:t>Metrics:</a:t>
            </a:r>
            <a:endParaRPr sz="1700"/>
          </a:p>
          <a:p>
            <a:pPr indent="-304165" lvl="1" marL="914400" rtl="0" algn="l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MSE</a:t>
            </a:r>
            <a:endParaRPr/>
          </a:p>
          <a:p>
            <a:pPr indent="-304165" lvl="1" marL="914400" rtl="0" algn="l">
              <a:spcBef>
                <a:spcPts val="500"/>
              </a:spcBef>
              <a:spcAft>
                <a:spcPts val="500"/>
              </a:spcAft>
              <a:buSzPct val="100000"/>
              <a:buAutoNum type="arabicPeriod"/>
            </a:pPr>
            <a:r>
              <a:rPr lang="en" sz="1400"/>
              <a:t>MAE</a:t>
            </a:r>
            <a:endParaRPr sz="1400"/>
          </a:p>
        </p:txBody>
      </p:sp>
      <p:cxnSp>
        <p:nvCxnSpPr>
          <p:cNvPr id="217" name="Google Shape;217;p23"/>
          <p:cNvCxnSpPr/>
          <p:nvPr/>
        </p:nvCxnSpPr>
        <p:spPr>
          <a:xfrm flipH="1" rot="10800000">
            <a:off x="5138300" y="1563700"/>
            <a:ext cx="9300" cy="212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3"/>
          <p:cNvSpPr txBox="1"/>
          <p:nvPr/>
        </p:nvSpPr>
        <p:spPr>
          <a:xfrm>
            <a:off x="5930550" y="1017800"/>
            <a:ext cx="15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311700" y="113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Interpretation: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01" y="626350"/>
            <a:ext cx="8287099" cy="42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</a:t>
            </a:r>
            <a:r>
              <a:rPr lang="en"/>
              <a:t> </a:t>
            </a:r>
            <a:r>
              <a:rPr lang="en"/>
              <a:t>Network (CNN)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8750" y="1062100"/>
            <a:ext cx="8793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Starting with a </a:t>
            </a:r>
            <a:r>
              <a:rPr lang="en"/>
              <a:t>architecture</a:t>
            </a:r>
            <a:r>
              <a:rPr lang="en"/>
              <a:t> </a:t>
            </a:r>
            <a:r>
              <a:rPr lang="en"/>
              <a:t>similar</a:t>
            </a:r>
            <a:r>
              <a:rPr lang="en"/>
              <a:t> to Reiss et al. with some added complexity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" y="1497375"/>
            <a:ext cx="5621674" cy="28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8750" y="4518650"/>
            <a:ext cx="5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[1] A. Reiss, I. Indlekofer, P. Schmidt, and K. Van Laerhoven, “Deep PPG: Large-Scale Heart Rate Estimation with Convolutional Neural Networks,”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Sensors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, vol. 19, no. 14, p. 3079, Jul. 2019, doi: 10.3390/s19143079.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5218450" y="1911523"/>
            <a:ext cx="3925550" cy="2607120"/>
            <a:chOff x="-25" y="2536448"/>
            <a:chExt cx="3925550" cy="2607120"/>
          </a:xfrm>
        </p:grpSpPr>
        <p:sp>
          <p:nvSpPr>
            <p:cNvPr id="234" name="Google Shape;234;p25"/>
            <p:cNvSpPr/>
            <p:nvPr/>
          </p:nvSpPr>
          <p:spPr>
            <a:xfrm>
              <a:off x="0" y="2536500"/>
              <a:ext cx="3925500" cy="260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5" name="Google Shape;23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5" y="2536448"/>
              <a:ext cx="3925550" cy="2607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5"/>
          <p:cNvSpPr txBox="1"/>
          <p:nvPr/>
        </p:nvSpPr>
        <p:spPr>
          <a:xfrm>
            <a:off x="6124450" y="4490575"/>
            <a:ext cx="3019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MAE = 24.8[BPM]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" y="1497400"/>
            <a:ext cx="6414824" cy="19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8750" y="1062100"/>
            <a:ext cx="8793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Simplify</a:t>
            </a:r>
            <a:r>
              <a:rPr lang="en"/>
              <a:t> the network a to try to remove over fitting</a:t>
            </a:r>
            <a:r>
              <a:rPr lang="en"/>
              <a:t> 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5218475" y="1911575"/>
            <a:ext cx="3925500" cy="260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6124450" y="4490575"/>
            <a:ext cx="3019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MAE = 10.5[BPM]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475" y="1911575"/>
            <a:ext cx="3925500" cy="26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Benchmark</a:t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4078"/>
            <a:ext cx="9144001" cy="21730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27"/>
          <p:cNvGraphicFramePr/>
          <p:nvPr/>
        </p:nvGraphicFramePr>
        <p:xfrm>
          <a:off x="1117075" y="133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{01D1391A-5999-4BD1-BD0E-1DD247A72370}</a:tableStyleId>
              </a:tblPr>
              <a:tblGrid>
                <a:gridCol w="1118650"/>
                <a:gridCol w="1589775"/>
                <a:gridCol w="581925"/>
                <a:gridCol w="2384675"/>
                <a:gridCol w="123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RandomForestRegressor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[BPM]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10.77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4" name="Google Shape;254;p27"/>
          <p:cNvSpPr txBox="1"/>
          <p:nvPr/>
        </p:nvSpPr>
        <p:spPr>
          <a:xfrm>
            <a:off x="1523050" y="2340900"/>
            <a:ext cx="5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[1] A. Reiss, I. Indlekofer, P. Schmidt, and K. Van Laerhoven, “Deep PPG: Large-Scale Heart Rate Estimation with Convolutional Neural Networks,”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Sensors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, vol. 19, no. 14, p. 3079, Jul. 2019, doi: 10.3390/s19143079.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8228300" y="3678550"/>
            <a:ext cx="735600" cy="106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+ Possible </a:t>
            </a:r>
            <a:r>
              <a:rPr lang="en"/>
              <a:t>Improvements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CNN seemed well suited to this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While a tree based </a:t>
            </a:r>
            <a:r>
              <a:rPr lang="en"/>
              <a:t>regression method may work these generally execute quite slow.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Incorporating</a:t>
            </a:r>
            <a:r>
              <a:rPr lang="en"/>
              <a:t> several ‘windows’ of data to add the temporal </a:t>
            </a:r>
            <a:r>
              <a:rPr lang="en"/>
              <a:t>dimension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Tracking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optimized CNN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training time for CNN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500" y="862488"/>
            <a:ext cx="3635175" cy="36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: Wearable sensors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10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technology (e.g.):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Smart phone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Wrist (fit-bit, apple watch)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glass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Measures(e.g.):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counter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Heart rate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Blood [O2]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Sleep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 market estimated at $14B in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</a:t>
            </a:r>
            <a:r>
              <a:rPr b="1" lang="en"/>
              <a:t>PPG-DaLiA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85850" y="1017800"/>
            <a:ext cx="36621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</a:t>
            </a:r>
            <a:r>
              <a:rPr lang="en"/>
              <a:t>measurements</a:t>
            </a:r>
            <a:r>
              <a:rPr lang="en"/>
              <a:t>: 8.3M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Study participants: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Measurement duration: ~2.5hr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Monitored During Various Tasks: 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5200" y="4491475"/>
            <a:ext cx="5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[1] A. Reiss, I. Indlekofer, P. Schmidt, and K. Van Laerhoven, “Deep PPG: Large-Scale Heart Rate Estimation with Convolutional Neural Networks,”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Sensors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, vol. 19, no. 14, p. 3079, Jul. 2019, doi: 10.3390/s19143079.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5" y="2663325"/>
            <a:ext cx="4747474" cy="18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838" y="933450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90650"/>
            <a:ext cx="8520600" cy="6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366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(RespiBAN):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X-Y-Z </a:t>
            </a:r>
            <a:r>
              <a:rPr lang="en"/>
              <a:t>Accelerometer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Respiration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Wrist (Empatica E4):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PPG (64 Hz)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X-Y-Z Accelerometer (32 Hz)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Electrodermal</a:t>
            </a:r>
            <a:r>
              <a:rPr lang="en"/>
              <a:t> Activity (4 Hz)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Skin Temperature (4 Hz)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58900" y="2757325"/>
            <a:ext cx="3500400" cy="1747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11480" y="1764792"/>
            <a:ext cx="963300" cy="284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373402">
            <a:off x="1781780" y="1712416"/>
            <a:ext cx="2518341" cy="81168"/>
          </a:xfrm>
          <a:prstGeom prst="rightArrow">
            <a:avLst>
              <a:gd fmla="val 51882" name="adj1"/>
              <a:gd fmla="val 68961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051176"/>
            <a:ext cx="4473075" cy="190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4707125" y="1183650"/>
            <a:ext cx="992100" cy="14643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095925" y="1183650"/>
            <a:ext cx="992100" cy="14643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523500" y="1183650"/>
            <a:ext cx="992100" cy="14643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232400" y="3011150"/>
            <a:ext cx="229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Data Collected: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Skin type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Fitness level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279175" y="3077750"/>
            <a:ext cx="1848000" cy="1626600"/>
          </a:xfrm>
          <a:prstGeom prst="rect">
            <a:avLst/>
          </a:prstGeom>
          <a:solidFill>
            <a:srgbClr val="FF0000">
              <a:alpha val="15730"/>
            </a:srgbClr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471700" y="2650625"/>
            <a:ext cx="42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HR1</a:t>
            </a:r>
            <a:endParaRPr b="1" sz="900">
              <a:solidFill>
                <a:srgbClr val="F6B2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898300" y="2650625"/>
            <a:ext cx="42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HR2</a:t>
            </a:r>
            <a:endParaRPr b="1" sz="9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324900" y="2650625"/>
            <a:ext cx="42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HR3</a:t>
            </a:r>
            <a:endParaRPr b="1" sz="9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7850950" y="2061150"/>
            <a:ext cx="1292700" cy="28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173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12" y="739075"/>
            <a:ext cx="6970975" cy="41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229875"/>
            <a:ext cx="4260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Reduction in Size of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 truth heart rate at 0.5Hz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of 65K heart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Need a method for encoding the high frequency sensor data over a window into a feature for M</a:t>
            </a:r>
            <a:r>
              <a:rPr lang="en"/>
              <a:t>L</a:t>
            </a:r>
            <a:endParaRPr b="1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150" y="1054050"/>
            <a:ext cx="4267201" cy="259991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311700" y="3870550"/>
            <a:ext cx="40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FFT-(Fast Fourier transform)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25" y="2952300"/>
            <a:ext cx="5097072" cy="1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518525" y="1229875"/>
            <a:ext cx="3313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Brick-Wall filter: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high frequency components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</a:t>
            </a:r>
            <a:r>
              <a:rPr lang="en"/>
              <a:t>dimensionality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Freq. bins: 275 -&gt; 65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75" y="1229875"/>
            <a:ext cx="5175851" cy="16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31625"/>
            <a:ext cx="5146503" cy="1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1970825" y="1298800"/>
            <a:ext cx="3405300" cy="1402200"/>
          </a:xfrm>
          <a:prstGeom prst="rect">
            <a:avLst/>
          </a:prstGeom>
          <a:solidFill>
            <a:srgbClr val="FF0000">
              <a:alpha val="1573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Brick-Wall filter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240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8648"/>
            <a:ext cx="9144003" cy="100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1309700" y="848650"/>
            <a:ext cx="1169700" cy="1522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y_class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357700" y="2828750"/>
            <a:ext cx="3825300" cy="157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X262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479400" y="848650"/>
            <a:ext cx="917400" cy="1522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 y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396800" y="848650"/>
            <a:ext cx="5747100" cy="1522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r>
              <a:rPr lang="en"/>
              <a:t>: X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6267050" y="2435250"/>
            <a:ext cx="6600" cy="329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/>
          <p:nvPr/>
        </p:nvSpPr>
        <p:spPr>
          <a:xfrm>
            <a:off x="4746750" y="846475"/>
            <a:ext cx="678600" cy="1009200"/>
          </a:xfrm>
          <a:prstGeom prst="rect">
            <a:avLst/>
          </a:prstGeom>
          <a:solidFill>
            <a:srgbClr val="999999">
              <a:alpha val="58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511000" y="2828775"/>
            <a:ext cx="885900" cy="1570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451600" y="2828775"/>
            <a:ext cx="885900" cy="157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NX1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 flipH="1">
            <a:off x="2934800" y="2435250"/>
            <a:ext cx="6600" cy="329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/>
          <p:nvPr/>
        </p:nvCxnSpPr>
        <p:spPr>
          <a:xfrm flipH="1">
            <a:off x="1891250" y="2435263"/>
            <a:ext cx="6600" cy="32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240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(CNN)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8648"/>
            <a:ext cx="9144003" cy="100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1309700" y="848650"/>
            <a:ext cx="1169700" cy="1522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 for stratification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341525" y="2840794"/>
            <a:ext cx="2242800" cy="157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Nx5x65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479400" y="848650"/>
            <a:ext cx="917400" cy="1522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 y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3396800" y="848650"/>
            <a:ext cx="5747100" cy="1522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 each row into ‘</a:t>
            </a:r>
            <a:r>
              <a:rPr lang="en"/>
              <a:t>fingerprint</a:t>
            </a:r>
            <a:r>
              <a:rPr lang="en"/>
              <a:t>’ array</a:t>
            </a:r>
            <a:r>
              <a:rPr lang="en"/>
              <a:t>: X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4746750" y="846475"/>
            <a:ext cx="678600" cy="1009200"/>
          </a:xfrm>
          <a:prstGeom prst="rect">
            <a:avLst/>
          </a:prstGeom>
          <a:solidFill>
            <a:srgbClr val="999999">
              <a:alpha val="58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2511000" y="2840794"/>
            <a:ext cx="885900" cy="1570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NX1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1451600" y="2840794"/>
            <a:ext cx="885900" cy="157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NX1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6" name="Google Shape;176;p21"/>
          <p:cNvCxnSpPr/>
          <p:nvPr/>
        </p:nvCxnSpPr>
        <p:spPr>
          <a:xfrm flipH="1">
            <a:off x="2934800" y="2435250"/>
            <a:ext cx="6600" cy="329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1891250" y="2435263"/>
            <a:ext cx="6600" cy="32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/>
          <p:nvPr/>
        </p:nvSpPr>
        <p:spPr>
          <a:xfrm>
            <a:off x="116350" y="2764938"/>
            <a:ext cx="4361700" cy="2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1x65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16350" y="3157563"/>
            <a:ext cx="4361700" cy="264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1x65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16350" y="3550188"/>
            <a:ext cx="4361700" cy="264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1x65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16350" y="3942813"/>
            <a:ext cx="4361700" cy="264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1x65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3396900" y="1098475"/>
            <a:ext cx="678600" cy="26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075600" y="1098475"/>
            <a:ext cx="678600" cy="2643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5433000" y="1098475"/>
            <a:ext cx="885900" cy="2643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318900" y="1098475"/>
            <a:ext cx="944100" cy="26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7263000" y="1098475"/>
            <a:ext cx="944100" cy="264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207100" y="1098475"/>
            <a:ext cx="944100" cy="2643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16350" y="2768113"/>
            <a:ext cx="302400" cy="26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18750" y="2768113"/>
            <a:ext cx="302400" cy="2643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16350" y="4332263"/>
            <a:ext cx="4361700" cy="2643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1x65</a:t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 flipH="1">
            <a:off x="471850" y="1362613"/>
            <a:ext cx="2961300" cy="1306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 flipH="1">
            <a:off x="814150" y="1362613"/>
            <a:ext cx="3261300" cy="1319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/>
          <p:nvPr/>
        </p:nvCxnSpPr>
        <p:spPr>
          <a:xfrm flipH="1">
            <a:off x="4490950" y="1362513"/>
            <a:ext cx="942000" cy="1771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 flipH="1">
            <a:off x="4516625" y="1362513"/>
            <a:ext cx="1824900" cy="214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 flipH="1">
            <a:off x="4542450" y="1362513"/>
            <a:ext cx="2719500" cy="2540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 flipH="1">
            <a:off x="4516650" y="1382800"/>
            <a:ext cx="3689700" cy="29142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1"/>
          <p:cNvSpPr/>
          <p:nvPr/>
        </p:nvSpPr>
        <p:spPr>
          <a:xfrm>
            <a:off x="4581325" y="2764950"/>
            <a:ext cx="591600" cy="183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1"/>
          <p:cNvCxnSpPr/>
          <p:nvPr/>
        </p:nvCxnSpPr>
        <p:spPr>
          <a:xfrm>
            <a:off x="5276200" y="3679500"/>
            <a:ext cx="888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