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autoCompressPictures="0" saveSubsetFonts="1" strictFirstAndLastChars="0">
  <p:sldMasterIdLst>
    <p:sldMasterId id="2147483648" r:id="rId1"/>
  </p:sldMasterIdLst>
  <p:notesMasterIdLst>
    <p:notesMasterId r:id="rId19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</p:sldIdLst>
  <p:sldSz cx="9144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0" d="6"/>
          <a:sy n="0" d="2"/>
        </p:scale>
        <p:origin x="1230153040" y="0"/>
      </p:cViewPr>
      <p:guideLst>
        <p:guide pos="2880"/>
        <p:guide pos="2160" orient="horz"/>
      </p:guideLst>
    </p:cSldViewPr>
  </p:slideViewPr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 /><Relationship Id="rId21" Type="http://schemas.openxmlformats.org/officeDocument/2006/relationships/tableStyles" Target="tableStyles.xml" /><Relationship Id="rId22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20226215" name="Google Shape;3;n"/>
          <p:cNvSpPr txBox="1"/>
          <p:nvPr>
            <p:ph type="hdr" idx="2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342190647" name="Google Shape;4;n"/>
          <p:cNvSpPr txBox="1"/>
          <p:nvPr>
            <p:ph type="dt" idx="10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63573857" name="Google Shape;5;n"/>
          <p:cNvSpPr/>
          <p:nvPr>
            <p:ph type="sldImg" idx="3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50965792" name="Google Shape;6;n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856042976" name="Google Shape;7;n"/>
          <p:cNvSpPr txBox="1"/>
          <p:nvPr>
            <p:ph type="ftr" idx="11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723032560" name="Google Shape;8;n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2245535" name="Google Shape;85;p1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05292948" name="Google Shape;86;p1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701718735" name="Google Shape;87;p1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7943628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79629412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2854664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662764593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63058519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515552486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220553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616595262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207604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68478018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3555011" name="Google Shape;122;p7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390013" name="Google Shape;123;p7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36265497" name="Google Shape;124;p7:notes"/>
          <p:cNvSpPr txBox="1"/>
          <p:nvPr>
            <p:ph type="sldNum" idx="12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22498261" name="Google Shape;9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908116180" name="Google Shape;97;p3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3558235" name="Google Shape;9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22581654" name="Google Shape;97;p3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7989114" name="Google Shape;96;p3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703682610" name="Google Shape;97;p3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6498913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464545355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258544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400685357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5194392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146303564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7986174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1293591699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MasterSp="0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5925454" name="Google Shape;103;p4:notes"/>
          <p:cNvSpPr txBox="1"/>
          <p:nvPr>
            <p:ph type="body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3" tIns="45699" rIns="91423" bIns="45699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  <a:defRPr/>
            </a:pPr>
            <a:endParaRPr/>
          </a:p>
        </p:txBody>
      </p:sp>
      <p:sp>
        <p:nvSpPr>
          <p:cNvPr id="2044267921" name="Google Shape;104;p4:notes"/>
          <p:cNvSpPr/>
          <p:nvPr>
            <p:ph type="sldImg" idx="2"/>
          </p:nvPr>
        </p:nvSpPr>
        <p:spPr bwMode="auto"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fill="norm" stroke="1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итульный слайд" preserve="0" showMasterPhAnim="0" showMasterSp="1" type="title" userDrawn="1">
  <p:cSld name="TITL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9107374" name="Google Shape;16;p9"/>
          <p:cNvSpPr txBox="1"/>
          <p:nvPr>
            <p:ph type="ctrTitle"/>
          </p:nvPr>
        </p:nvSpPr>
        <p:spPr bwMode="auto">
          <a:xfrm>
            <a:off x="1143000" y="1122363"/>
            <a:ext cx="6858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2159332" name="Google Shape;17;p9"/>
          <p:cNvSpPr txBox="1"/>
          <p:nvPr>
            <p:ph type="subTitle" idx="1"/>
          </p:nvPr>
        </p:nvSpPr>
        <p:spPr bwMode="auto">
          <a:xfrm>
            <a:off x="1143000" y="3602038"/>
            <a:ext cx="6858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pPr>
              <a:defRPr/>
            </a:pPr>
            <a:endParaRPr/>
          </a:p>
        </p:txBody>
      </p:sp>
      <p:sp>
        <p:nvSpPr>
          <p:cNvPr id="179071662" name="Google Shape;18;p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61579851" name="Google Shape;19;p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25590880" name="Google Shape;20;p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вертикальный текст" preserve="0" showMasterPhAnim="0" showMasterSp="1" type="vertTx" userDrawn="1">
  <p:cSld name="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52806826" name="Google Shape;73;p1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58644813" name="Google Shape;74;p18"/>
          <p:cNvSpPr txBox="1"/>
          <p:nvPr>
            <p:ph type="body" idx="1"/>
          </p:nvPr>
        </p:nvSpPr>
        <p:spPr bwMode="auto">
          <a:xfrm rot="5400000">
            <a:off x="2396400" y="57875"/>
            <a:ext cx="4351200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50674881" name="Google Shape;75;p1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439003330" name="Google Shape;76;p1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74921550" name="Google Shape;77;p1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Вертикальный заголовок и текст" preserve="0" showMasterPhAnim="0" showMasterSp="1" type="vertTitleAndTx" userDrawn="1">
  <p:cSld name="VERTICAL_TITLE_AND_VERTICAL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2715071" name="Google Shape;79;p19"/>
          <p:cNvSpPr txBox="1"/>
          <p:nvPr>
            <p:ph type="title"/>
          </p:nvPr>
        </p:nvSpPr>
        <p:spPr bwMode="auto">
          <a:xfrm rot="5400000">
            <a:off x="4623600" y="2285275"/>
            <a:ext cx="5811900" cy="19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436753824" name="Google Shape;80;p19"/>
          <p:cNvSpPr txBox="1"/>
          <p:nvPr>
            <p:ph type="body" idx="1"/>
          </p:nvPr>
        </p:nvSpPr>
        <p:spPr bwMode="auto">
          <a:xfrm rot="5400000">
            <a:off x="623025" y="370675"/>
            <a:ext cx="5811900" cy="58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471800" name="Google Shape;81;p19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576449654" name="Google Shape;82;p19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3948960" name="Google Shape;83;p19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и объект" preserve="0" showMasterPhAnim="0" showMasterSp="1" type="obj" userDrawn="1">
  <p:cSld name="OBJEC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992195" name="Google Shape;22;p10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23355803" name="Google Shape;23;p10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081118188" name="Google Shape;24;p10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996827572" name="Google Shape;25;p10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43849366" name="Google Shape;26;p10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Заголовок раздела" preserve="0" showMasterPhAnim="0" showMasterSp="1" type="secHead" userDrawn="1">
  <p:cSld name="SECTION_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1574134" name="Google Shape;28;p11"/>
          <p:cNvSpPr txBox="1"/>
          <p:nvPr>
            <p:ph type="title"/>
          </p:nvPr>
        </p:nvSpPr>
        <p:spPr bwMode="auto">
          <a:xfrm>
            <a:off x="623888" y="1709738"/>
            <a:ext cx="7886700" cy="2852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641420226" name="Google Shape;29;p11"/>
          <p:cNvSpPr txBox="1"/>
          <p:nvPr>
            <p:ph type="body" idx="1"/>
          </p:nvPr>
        </p:nvSpPr>
        <p:spPr bwMode="auto">
          <a:xfrm>
            <a:off x="623888" y="4589463"/>
            <a:ext cx="78867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572178135" name="Google Shape;30;p11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85139380" name="Google Shape;31;p11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303670471" name="Google Shape;32;p11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Два объекта" preserve="0" showMasterPhAnim="0" showMasterSp="1" type="twoObj" userDrawn="1">
  <p:cSld name="TWO_OBJECT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18506198" name="Google Shape;34;p12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53933241" name="Google Shape;35;p12"/>
          <p:cNvSpPr txBox="1"/>
          <p:nvPr>
            <p:ph type="body" idx="1"/>
          </p:nvPr>
        </p:nvSpPr>
        <p:spPr bwMode="auto">
          <a:xfrm>
            <a:off x="6286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4562296" name="Google Shape;36;p12"/>
          <p:cNvSpPr txBox="1"/>
          <p:nvPr>
            <p:ph type="body" idx="2"/>
          </p:nvPr>
        </p:nvSpPr>
        <p:spPr bwMode="auto">
          <a:xfrm>
            <a:off x="4629150" y="1825625"/>
            <a:ext cx="38862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0011266" name="Google Shape;37;p12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90742009" name="Google Shape;38;p12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6695894" name="Google Shape;39;p12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Сравнение" preserve="0" showMasterPhAnim="0" showMasterSp="1" type="twoTxTwoObj" userDrawn="1">
  <p:cSld name="TWO_OBJECTS_WITH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086010" name="Google Shape;41;p13"/>
          <p:cNvSpPr txBox="1"/>
          <p:nvPr>
            <p:ph type="title"/>
          </p:nvPr>
        </p:nvSpPr>
        <p:spPr bwMode="auto">
          <a:xfrm>
            <a:off x="629841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63901003" name="Google Shape;42;p13"/>
          <p:cNvSpPr txBox="1"/>
          <p:nvPr>
            <p:ph type="body" idx="1"/>
          </p:nvPr>
        </p:nvSpPr>
        <p:spPr bwMode="auto">
          <a:xfrm>
            <a:off x="629841" y="1681163"/>
            <a:ext cx="38682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249770570" name="Google Shape;43;p13"/>
          <p:cNvSpPr txBox="1"/>
          <p:nvPr>
            <p:ph type="body" idx="2"/>
          </p:nvPr>
        </p:nvSpPr>
        <p:spPr bwMode="auto">
          <a:xfrm>
            <a:off x="629841" y="2505074"/>
            <a:ext cx="38682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82810059" name="Google Shape;44;p13"/>
          <p:cNvSpPr txBox="1"/>
          <p:nvPr>
            <p:ph type="body" idx="3"/>
          </p:nvPr>
        </p:nvSpPr>
        <p:spPr bwMode="auto">
          <a:xfrm>
            <a:off x="4629150" y="1681163"/>
            <a:ext cx="38874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pPr>
              <a:defRPr/>
            </a:pPr>
            <a:endParaRPr/>
          </a:p>
        </p:txBody>
      </p:sp>
      <p:sp>
        <p:nvSpPr>
          <p:cNvPr id="1230153494" name="Google Shape;45;p13"/>
          <p:cNvSpPr txBox="1"/>
          <p:nvPr>
            <p:ph type="body" idx="4"/>
          </p:nvPr>
        </p:nvSpPr>
        <p:spPr bwMode="auto">
          <a:xfrm>
            <a:off x="4629150" y="2505074"/>
            <a:ext cx="38874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3699701" name="Google Shape;46;p13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236318371" name="Google Shape;47;p13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1412880" name="Google Shape;48;p13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Только заголовок" preserve="0" showMasterPhAnim="0" showMasterSp="1" type="titleOnly" userDrawn="1">
  <p:cSld name="TITLE_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6032389" name="Google Shape;50;p14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2131942" name="Google Shape;51;p14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3327431" name="Google Shape;52;p14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946506287" name="Google Shape;53;p14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Пустой слайд" preserve="0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91115853" name="Google Shape;55;p15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136710885" name="Google Shape;56;p15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00258569" name="Google Shape;57;p15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Объект с подписью" preserve="0" showMasterPhAnim="0" showMasterSp="1" type="objTx" userDrawn="1">
  <p:cSld name="OBJECT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697596" name="Google Shape;59;p16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650159449" name="Google Shape;60;p16"/>
          <p:cNvSpPr txBox="1"/>
          <p:nvPr>
            <p:ph type="body" idx="1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799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pPr>
              <a:defRPr/>
            </a:pPr>
            <a:endParaRPr/>
          </a:p>
        </p:txBody>
      </p:sp>
      <p:sp>
        <p:nvSpPr>
          <p:cNvPr id="1082664683" name="Google Shape;61;p16"/>
          <p:cNvSpPr txBox="1"/>
          <p:nvPr>
            <p:ph type="body" idx="2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1540759097" name="Google Shape;62;p16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5816454" name="Google Shape;63;p16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2057097489" name="Google Shape;64;p16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Рисунок с подписью" preserve="0" showMasterPhAnim="0" showMasterSp="1" type="picTx" userDrawn="1">
  <p:cSld name="PICTURE_WITH_CAPTION_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6177640" name="Google Shape;66;p17"/>
          <p:cNvSpPr txBox="1"/>
          <p:nvPr>
            <p:ph type="title"/>
          </p:nvPr>
        </p:nvSpPr>
        <p:spPr bwMode="auto">
          <a:xfrm>
            <a:off x="629841" y="457200"/>
            <a:ext cx="29493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889526808" name="Google Shape;67;p17"/>
          <p:cNvSpPr/>
          <p:nvPr>
            <p:ph type="pic" idx="2"/>
          </p:nvPr>
        </p:nvSpPr>
        <p:spPr bwMode="auto">
          <a:xfrm>
            <a:off x="3887391" y="987425"/>
            <a:ext cx="46293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1156727309" name="Google Shape;68;p17"/>
          <p:cNvSpPr txBox="1"/>
          <p:nvPr>
            <p:ph type="body" idx="1"/>
          </p:nvPr>
        </p:nvSpPr>
        <p:spPr bwMode="auto">
          <a:xfrm>
            <a:off x="629841" y="2057400"/>
            <a:ext cx="29493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pPr>
              <a:defRPr/>
            </a:pPr>
            <a:endParaRPr/>
          </a:p>
        </p:txBody>
      </p:sp>
      <p:sp>
        <p:nvSpPr>
          <p:cNvPr id="1380316156" name="Google Shape;69;p17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70388353" name="Google Shape;70;p17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pPr>
              <a:defRPr/>
            </a:pPr>
            <a:endParaRPr/>
          </a:p>
        </p:txBody>
      </p:sp>
      <p:sp>
        <p:nvSpPr>
          <p:cNvPr id="188826235" name="Google Shape;71;p17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solidFill>
          <a:schemeClr val="lt1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14711637" name="Google Shape;10;p8"/>
          <p:cNvSpPr txBox="1"/>
          <p:nvPr>
            <p:ph type="title"/>
          </p:nvPr>
        </p:nvSpPr>
        <p:spPr bwMode="auto">
          <a:xfrm>
            <a:off x="628650" y="365125"/>
            <a:ext cx="78867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pPr>
              <a:defRPr/>
            </a:pPr>
            <a:endParaRPr/>
          </a:p>
        </p:txBody>
      </p:sp>
      <p:sp>
        <p:nvSpPr>
          <p:cNvPr id="1374392645" name="Google Shape;11;p8"/>
          <p:cNvSpPr txBox="1"/>
          <p:nvPr>
            <p:ph type="body" idx="1"/>
          </p:nvPr>
        </p:nvSpPr>
        <p:spPr bwMode="auto">
          <a:xfrm>
            <a:off x="628650" y="1825625"/>
            <a:ext cx="78867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995422710" name="Google Shape;12;p8"/>
          <p:cNvSpPr txBox="1"/>
          <p:nvPr>
            <p:ph type="dt" idx="10"/>
          </p:nvPr>
        </p:nvSpPr>
        <p:spPr bwMode="auto">
          <a:xfrm>
            <a:off x="6286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2106247960" name="Google Shape;13;p8"/>
          <p:cNvSpPr txBox="1"/>
          <p:nvPr>
            <p:ph type="ftr" idx="11"/>
          </p:nvPr>
        </p:nvSpPr>
        <p:spPr bwMode="auto">
          <a:xfrm>
            <a:off x="3028950" y="6356350"/>
            <a:ext cx="30861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</a:defRPr>
            </a:lvl9pPr>
          </a:lstStyle>
          <a:p>
            <a:pPr>
              <a:defRPr/>
            </a:pPr>
            <a:endParaRPr/>
          </a:p>
        </p:txBody>
      </p:sp>
      <p:sp>
        <p:nvSpPr>
          <p:cNvPr id="1031265727" name="Google Shape;14;p8"/>
          <p:cNvSpPr txBox="1"/>
          <p:nvPr>
            <p:ph type="sldNum" idx="12"/>
          </p:nvPr>
        </p:nvSpPr>
        <p:spPr bwMode="auto">
          <a:xfrm>
            <a:off x="6457950" y="6356350"/>
            <a:ext cx="20574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  <a:defRPr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9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12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13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2104730110" name="Google Shape;89;p1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686743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Продвинутая индексация (fancy indexing)</a:t>
            </a:r>
            <a:endParaRPr/>
          </a:p>
        </p:txBody>
      </p:sp>
      <p:sp>
        <p:nvSpPr>
          <p:cNvPr id="1667553284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72507428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644823674" name=""/>
          <p:cNvSpPr/>
          <p:nvPr/>
        </p:nvSpPr>
        <p:spPr bwMode="auto">
          <a:xfrm flipH="0" flipV="0">
            <a:off x="1071" y="1507252"/>
            <a:ext cx="3659138" cy="31397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Fancy indexing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использует списки или массивы индексов.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Можно выбирать целые строки, столбцы или отдельные элементы.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Результат - всегда копия, а не представление.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1078990484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154870" y="773974"/>
            <a:ext cx="3992327" cy="605098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6633685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Универсальные функции (ufunc)</a:t>
            </a:r>
            <a:endParaRPr/>
          </a:p>
        </p:txBody>
      </p:sp>
      <p:sp>
        <p:nvSpPr>
          <p:cNvPr id="1091093101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773621626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634852267" name=""/>
          <p:cNvSpPr/>
          <p:nvPr/>
        </p:nvSpPr>
        <p:spPr bwMode="auto">
          <a:xfrm flipH="0" flipV="0">
            <a:off x="1071" y="1507252"/>
            <a:ext cx="2963843" cy="37494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</a:t>
            </a: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func </a:t>
            </a: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работают поэлементно -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функция применяется к каждому элементу массива.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Есть </a:t>
            </a: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унарные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(один аргумент) и </a:t>
            </a: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бинарные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(два аргумента).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Работают быстрее, чем циклы Python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,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20247917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007714" y="1134083"/>
            <a:ext cx="5995380" cy="46466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574980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Статистические функции в NumPy</a:t>
            </a:r>
            <a:endParaRPr/>
          </a:p>
        </p:txBody>
      </p:sp>
      <p:sp>
        <p:nvSpPr>
          <p:cNvPr id="2090316489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320629269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590285088" name=""/>
          <p:cNvSpPr/>
          <p:nvPr/>
        </p:nvSpPr>
        <p:spPr bwMode="auto">
          <a:xfrm flipH="0" flipV="0">
            <a:off x="1071" y="1507252"/>
            <a:ext cx="2971404" cy="37494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sum, min, max, mean, std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основные статистические функции.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Аргумент axis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позволяет указывать направление вычислений: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axis=0 - по столбцам,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axis=1 - по строкам.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814086301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774668" y="1116723"/>
            <a:ext cx="4518978" cy="549723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3015286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Линейная алгебра в NumPy</a:t>
            </a:r>
            <a:endParaRPr/>
          </a:p>
        </p:txBody>
      </p:sp>
      <p:sp>
        <p:nvSpPr>
          <p:cNvPr id="207793780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946195844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915516777" name=""/>
          <p:cNvSpPr/>
          <p:nvPr/>
        </p:nvSpPr>
        <p:spPr bwMode="auto">
          <a:xfrm flipH="0" flipV="0">
            <a:off x="1071" y="1507252"/>
            <a:ext cx="4455763" cy="2530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np.dot - скалярное произведение векторов.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np.matmul или оператор @ - матричное умножение.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np.linalg.det, np.linalg.inv - определитель и обратная матрица.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16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np.linalg.solve - решение системы линейных уравнений.</a:t>
            </a:r>
            <a:endParaRPr lang="en-US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00667396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4572045" y="1149568"/>
            <a:ext cx="4135799" cy="5138244"/>
          </a:xfrm>
          <a:prstGeom prst="rect">
            <a:avLst/>
          </a:prstGeom>
        </p:spPr>
      </p:pic>
      <p:pic>
        <p:nvPicPr>
          <p:cNvPr id="1150976290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183612" y="4351939"/>
            <a:ext cx="4086721" cy="22498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0878896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Генерация случайных чисел в NumPy</a:t>
            </a:r>
            <a:endParaRPr/>
          </a:p>
        </p:txBody>
      </p:sp>
      <p:sp>
        <p:nvSpPr>
          <p:cNvPr id="336150958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012462287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240850652" name=""/>
          <p:cNvSpPr/>
          <p:nvPr/>
        </p:nvSpPr>
        <p:spPr bwMode="auto">
          <a:xfrm flipH="0" flipV="0">
            <a:off x="1071" y="1507252"/>
            <a:ext cx="3762782" cy="4054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np.dot - скалярное произведение векторов.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np.matmul или оператор @ - матричное умножение.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np.linalg.det, np.linalg.inv - определитель и обратная матрица.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np.linalg.solve - решение системы линейных уравнений.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55187976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4062874" y="706163"/>
            <a:ext cx="4838699" cy="57245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74155091" name="Google Shape;126;p7"/>
          <p:cNvPicPr/>
          <p:nvPr/>
        </p:nvPicPr>
        <p:blipFill>
          <a:blip r:embed="rId3">
            <a:alphaModFix/>
          </a:blip>
          <a:srcRect l="25059" t="0" r="0" b="0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505265144" name="Google Shape;99;p3"/>
          <p:cNvPicPr/>
          <p:nvPr/>
        </p:nvPicPr>
        <p:blipFill>
          <a:blip r:embed="rId3">
            <a:alphaModFix amt="5000"/>
          </a:blip>
          <a:srcRect l="0" t="0" r="69435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sp>
        <p:nvSpPr>
          <p:cNvPr id="8540819" name="Google Shape;100;p3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>
              <a:defRPr/>
            </a:pPr>
            <a:r>
              <a:rPr lang="ru-RU" sz="4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Тема 2</a:t>
            </a:r>
            <a:r>
              <a:rPr lang="en-US" sz="4400" b="1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4400" b="0" i="0" u="none" strike="noStrike" cap="none" spc="0">
                <a:solidFill>
                  <a:schemeClr val="dk1"/>
                </a:solidFill>
                <a:latin typeface="Arial"/>
                <a:ea typeface="Arial"/>
                <a:cs typeface="Arial"/>
              </a:rPr>
              <a:t>Библиотека NumPy. Вычислительные задачи.</a:t>
            </a:r>
            <a:endParaRPr/>
          </a:p>
        </p:txBody>
      </p:sp>
      <p:sp>
        <p:nvSpPr>
          <p:cNvPr id="857678450" name="Google Shape;101;p3"/>
          <p:cNvSpPr txBox="1"/>
          <p:nvPr/>
        </p:nvSpPr>
        <p:spPr bwMode="auto">
          <a:xfrm flipH="0" flipV="0">
            <a:off x="518158" y="1920240"/>
            <a:ext cx="8203363" cy="2834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 algn="just">
              <a:defRPr/>
            </a:pPr>
            <a:r>
              <a:rPr sz="2000"/>
              <a:t>Понятие массива и его основные характеристики. Структура библиотеки. Типы данных NumPy. Принципы векторизированных вычислений. Универсальные функции. </a:t>
            </a:r>
            <a:r>
              <a:rPr sz="2000"/>
              <a:t>С</a:t>
            </a:r>
            <a:r>
              <a:rPr sz="2000"/>
              <a:t>тандартные функции: арифметика, статистика, линейная алгебра, генерация случайных чисел.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Понятие массива и его основные характеристики. Структура библиотеки. Типы данных NumPy. Принципы векторизированных вычислений. Универсальные функции. Стандартные функции: арифметика, статистика, линейная алгебра, генерация случайных чисел.</a:t>
            </a:r>
            <a:endParaRPr sz="20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447635921" name="Google Shape;99;p3"/>
          <p:cNvPicPr/>
          <p:nvPr/>
        </p:nvPicPr>
        <p:blipFill>
          <a:blip r:embed="rId3">
            <a:alphaModFix amt="5000"/>
          </a:blip>
          <a:srcRect l="0" t="0" r="69435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473600951" name="Google Shape;100;p3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>
              <a:defRPr/>
            </a:pPr>
            <a:r>
              <a:rPr lang="ru-RU"/>
              <a:t>Введение</a:t>
            </a:r>
            <a:r>
              <a:rPr lang="en-US"/>
              <a:t> </a:t>
            </a:r>
            <a:r>
              <a:rPr lang="ru-RU"/>
              <a:t>в </a:t>
            </a:r>
            <a:r>
              <a:rPr lang="en-US"/>
              <a:t>NumPy</a:t>
            </a:r>
            <a:endParaRPr/>
          </a:p>
        </p:txBody>
      </p:sp>
      <p:sp>
        <p:nvSpPr>
          <p:cNvPr id="1619163631" name="Google Shape;101;p3"/>
          <p:cNvSpPr txBox="1"/>
          <p:nvPr/>
        </p:nvSpPr>
        <p:spPr bwMode="auto">
          <a:xfrm flipH="0" flipV="0">
            <a:off x="518158" y="1920240"/>
            <a:ext cx="8222083" cy="435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Библиотека NumPy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фундамент экосистемы Python для численных вычислений. На ней строятся такие инструменты, как Pandas, SciPy, scikit-learn, TensorFlow и PyTorch.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В основе библиотеки лежит объект ndarray, или n-мерный массив. В отличие от обычных списков Python, массивы NumPy оптимизированы: данные хранятся в непрерывных областях памяти, что обеспечивает высокую скорость обработки. У массива есть ключевые характеристики: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shape - форма (размеры по осям),</a:t>
            </a:r>
            <a:endParaRPr lang="en-US" sz="2000" b="0" i="1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ndim - число измерений,</a:t>
            </a:r>
            <a:endParaRPr lang="en-US" sz="2000" b="0" i="1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size - количество элементов,</a:t>
            </a:r>
            <a:endParaRPr lang="en-US" sz="2000" b="0" i="1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dtype - тип элементов,</a:t>
            </a:r>
            <a:endParaRPr lang="en-US" sz="2000" b="0" i="1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itemsize - размер одного элемента в байтах,</a:t>
            </a:r>
            <a:endParaRPr sz="20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strides - шаги по памяти.</a:t>
            </a:r>
            <a:endParaRPr sz="2000" b="0" i="1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828028613" name="Google Shape;99;p3"/>
          <p:cNvPicPr/>
          <p:nvPr/>
        </p:nvPicPr>
        <p:blipFill>
          <a:blip r:embed="rId3">
            <a:alphaModFix amt="5000"/>
          </a:blip>
          <a:srcRect l="0" t="0" r="69435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1842175917" name="Google Shape;100;p3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>
              <a:defRPr/>
            </a:pPr>
            <a:r>
              <a:rPr lang="ru-RU"/>
              <a:t>Введение</a:t>
            </a:r>
            <a:r>
              <a:rPr lang="en-US"/>
              <a:t> </a:t>
            </a:r>
            <a:r>
              <a:rPr lang="ru-RU"/>
              <a:t>в </a:t>
            </a:r>
            <a:r>
              <a:rPr lang="en-US"/>
              <a:t>NumPy</a:t>
            </a:r>
            <a:endParaRPr/>
          </a:p>
        </p:txBody>
      </p:sp>
      <p:sp>
        <p:nvSpPr>
          <p:cNvPr id="1086936312" name="Google Shape;101;p3"/>
          <p:cNvSpPr txBox="1"/>
          <p:nvPr/>
        </p:nvSpPr>
        <p:spPr bwMode="auto">
          <a:xfrm flipH="0" flipV="0">
            <a:off x="518158" y="1920240"/>
            <a:ext cx="8235043" cy="4358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NumPy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поддерживает широкий спектр типов данных: целые и вещественные числа, комплексные, логические значения, а также временные типы (datetime64, timedelta64). Для преобразования типов используется метод astype. Эта гибкость делает NumPy универсальным инструментом для работы с данными в самых разных областях.</a:t>
            </a:r>
            <a:endParaRPr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   Ключевые принципы работы:</a:t>
            </a:r>
            <a:endParaRPr lang="en-US"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Универсальные функции (ufunc) - п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оэлементные операции с поддержкой broadcasting;</a:t>
            </a:r>
            <a:endParaRPr sz="20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Broadcasting -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автоматическое согласование форм массивов при арифметических операциях;</a:t>
            </a:r>
            <a:endParaRPr lang="en-US" sz="2000" b="0" i="1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305908" indent="-305908">
              <a:buFont typeface="Arial"/>
              <a:buChar char="•"/>
              <a:defRPr/>
            </a:pPr>
            <a:r>
              <a:rPr lang="en-US" sz="2000" b="0" i="1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Векторизация -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перенос вычислений на низкоуровневый код (C/Fortran), что ускоряет выполнение и снижает нагрузку на память.</a:t>
            </a:r>
            <a:endParaRPr sz="20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366486" name="Google Shape;106;p4"/>
          <p:cNvSpPr txBox="1"/>
          <p:nvPr>
            <p:ph type="title"/>
          </p:nvPr>
        </p:nvSpPr>
        <p:spPr bwMode="auto">
          <a:xfrm>
            <a:off x="436245" y="111125"/>
            <a:ext cx="8271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Создание массивов и базовые свойства</a:t>
            </a:r>
            <a:endParaRPr/>
          </a:p>
        </p:txBody>
      </p:sp>
      <p:sp>
        <p:nvSpPr>
          <p:cNvPr id="46355625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750090073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5"/>
            <a:ext cx="5659150" cy="8798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498723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518158" y="1785742"/>
            <a:ext cx="7496174" cy="4095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19086980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Создание массивов и базовые свойства</a:t>
            </a:r>
            <a:endParaRPr/>
          </a:p>
        </p:txBody>
      </p:sp>
      <p:sp>
        <p:nvSpPr>
          <p:cNvPr id="194523121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2019225940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389930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1081975" y="1436824"/>
            <a:ext cx="6508427" cy="53876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837366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Создание массивов и базовые свойства</a:t>
            </a:r>
            <a:endParaRPr/>
          </a:p>
        </p:txBody>
      </p:sp>
      <p:sp>
        <p:nvSpPr>
          <p:cNvPr id="23994839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978337066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3912589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18158" y="1366586"/>
            <a:ext cx="8049750" cy="50393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0374902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Индексация и срезы массивов</a:t>
            </a:r>
            <a:endParaRPr/>
          </a:p>
        </p:txBody>
      </p:sp>
      <p:sp>
        <p:nvSpPr>
          <p:cNvPr id="1869918608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716127570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788391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359660" y="1436824"/>
            <a:ext cx="5684670" cy="5316838"/>
          </a:xfrm>
          <a:prstGeom prst="rect">
            <a:avLst/>
          </a:prstGeom>
        </p:spPr>
      </p:pic>
      <p:sp>
        <p:nvSpPr>
          <p:cNvPr id="1205005874" name=""/>
          <p:cNvSpPr/>
          <p:nvPr/>
        </p:nvSpPr>
        <p:spPr bwMode="auto">
          <a:xfrm flipH="0" flipV="0">
            <a:off x="1071" y="1507252"/>
            <a:ext cx="3655898" cy="3749400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sz="2000" b="0" i="1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Индексация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указывается в формате </a:t>
            </a:r>
            <a:r>
              <a:rPr sz="2000" b="0" i="1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[строка, столбец]</a:t>
            </a:r>
            <a:r>
              <a:rPr sz="2000" b="0" i="1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  <a:p>
            <a:pPr>
              <a:defRPr/>
            </a:pPr>
            <a:endParaRPr sz="2000">
              <a:latin typeface="Arial"/>
              <a:cs typeface="Arial"/>
            </a:endParaRPr>
          </a:p>
          <a:p>
            <a:pPr>
              <a:defRPr/>
            </a:pPr>
            <a:r>
              <a:rPr sz="2000" b="0" i="1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Срезы (</a:t>
            </a:r>
            <a:r>
              <a:rPr sz="2000" b="0" i="1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:</a:t>
            </a:r>
            <a:r>
              <a:rPr sz="2000" b="0" i="1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) 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позволяют выбрать целые строки или столбцы.</a:t>
            </a:r>
            <a:endParaRPr sz="2000"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000" b="0" i="1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Подмассив,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полученный срезом, является представлением (view), поэтому изменение в нём влияет на исходный массив.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0016250" name="Google Shape;106;p4"/>
          <p:cNvSpPr txBox="1"/>
          <p:nvPr>
            <p:ph type="title"/>
          </p:nvPr>
        </p:nvSpPr>
        <p:spPr bwMode="auto">
          <a:xfrm>
            <a:off x="436244" y="111124"/>
            <a:ext cx="8271599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3" tIns="45699" rIns="91423" bIns="45699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pPr>
            <a:r>
              <a:rPr lang="ru-RU" sz="4400" b="0" i="0" u="none" strike="noStrike" cap="none" spc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Булева индексация (фильтрация данных)</a:t>
            </a:r>
            <a:endParaRPr/>
          </a:p>
        </p:txBody>
      </p:sp>
      <p:sp>
        <p:nvSpPr>
          <p:cNvPr id="668794573" name="Google Shape;107;p4"/>
          <p:cNvSpPr txBox="1"/>
          <p:nvPr/>
        </p:nvSpPr>
        <p:spPr bwMode="auto">
          <a:xfrm flipH="0" flipV="0">
            <a:off x="518158" y="1920240"/>
            <a:ext cx="7369265" cy="305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2" tIns="45698" rIns="91422" bIns="45698" anchor="t" anchorCtr="0">
            <a:spAutoFit/>
          </a:bodyPr>
          <a:lstStyle/>
          <a:p>
            <a:pPr>
              <a:defRPr/>
            </a:pPr>
            <a:endParaRPr/>
          </a:p>
        </p:txBody>
      </p:sp>
      <p:pic>
        <p:nvPicPr>
          <p:cNvPr id="1204696004" name="Google Shape;108;p4"/>
          <p:cNvPicPr/>
          <p:nvPr/>
        </p:nvPicPr>
        <p:blipFill>
          <a:blip r:embed="rId3">
            <a:alphaModFix amt="5000"/>
          </a:blip>
          <a:srcRect l="0" t="0" r="69434" b="79487"/>
          <a:stretch/>
        </p:blipFill>
        <p:spPr bwMode="auto">
          <a:xfrm>
            <a:off x="3652650" y="-195374"/>
            <a:ext cx="5659149" cy="8798297"/>
          </a:xfrm>
          <a:prstGeom prst="rect">
            <a:avLst/>
          </a:prstGeom>
          <a:noFill/>
          <a:ln>
            <a:noFill/>
          </a:ln>
        </p:spPr>
      </p:pic>
      <p:sp>
        <p:nvSpPr>
          <p:cNvPr id="2050982843" name=""/>
          <p:cNvSpPr/>
          <p:nvPr/>
        </p:nvSpPr>
        <p:spPr bwMode="auto">
          <a:xfrm flipH="0" flipV="0">
            <a:off x="1071" y="1507252"/>
            <a:ext cx="3657698" cy="2530199"/>
          </a:xfr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upright="0" compatLnSpc="1">
            <a:prstTxWarp prst="textNoShape"/>
            <a:spAutoFit/>
          </a:bodyPr>
          <a:p>
            <a:pPr>
              <a:defRPr/>
            </a:pP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Булева индексация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позволяет отбирать элементы массива по логическому условию. </a:t>
            </a:r>
            <a:r>
              <a:rPr lang="en-US" sz="20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Результат </a:t>
            </a:r>
            <a:r>
              <a:rPr lang="en-US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 новый массив, содержащий только те элементы, которые удовлетворяют условию.</a:t>
            </a:r>
            <a:endParaRPr sz="2000">
              <a:latin typeface="Arial"/>
              <a:cs typeface="Arial"/>
            </a:endParaRPr>
          </a:p>
        </p:txBody>
      </p:sp>
      <p:pic>
        <p:nvPicPr>
          <p:cNvPr id="201068547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3658769" y="773974"/>
            <a:ext cx="4439160" cy="603459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15</Slides>
  <Notes>15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Сорокин Артем Денисович</dc:creator>
  <cp:lastModifiedBy/>
  <cp:revision>4</cp:revision>
  <dcterms:created xsi:type="dcterms:W3CDTF">2023-12-28T12:00:10Z</dcterms:created>
  <dcterms:modified xsi:type="dcterms:W3CDTF">2025-09-22T22:38:42Z</dcterms:modified>
</cp:coreProperties>
</file>