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48" r:id="rId1"/>
  </p:sldMasterIdLst>
  <p:notesMasterIdLst>
    <p:notesMasterId r:id="rId19"/>
  </p:notesMasterIdLst>
  <p:sldIdLst>
    <p:sldId id="301" r:id="rId2"/>
    <p:sldId id="302" r:id="rId3"/>
    <p:sldId id="309" r:id="rId4"/>
    <p:sldId id="305" r:id="rId5"/>
    <p:sldId id="333" r:id="rId6"/>
    <p:sldId id="314" r:id="rId7"/>
    <p:sldId id="332" r:id="rId8"/>
    <p:sldId id="328" r:id="rId9"/>
    <p:sldId id="317" r:id="rId10"/>
    <p:sldId id="312" r:id="rId11"/>
    <p:sldId id="323" r:id="rId12"/>
    <p:sldId id="334" r:id="rId13"/>
    <p:sldId id="335" r:id="rId14"/>
    <p:sldId id="313" r:id="rId15"/>
    <p:sldId id="325" r:id="rId16"/>
    <p:sldId id="327" r:id="rId17"/>
    <p:sldId id="28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71F65"/>
    <a:srgbClr val="7F7F7F"/>
    <a:srgbClr val="FF9966"/>
    <a:srgbClr val="4472C4"/>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8723" autoAdjust="0"/>
  </p:normalViewPr>
  <p:slideViewPr>
    <p:cSldViewPr snapToGrid="0">
      <p:cViewPr varScale="1">
        <p:scale>
          <a:sx n="67" d="100"/>
          <a:sy n="67" d="100"/>
        </p:scale>
        <p:origin x="12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18-22</a:t>
            </a:r>
            <a:r>
              <a:rPr lang="zh-CN" altLang="en-US"/>
              <a:t>年机动车保有量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汽车</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2018</c:v>
                </c:pt>
                <c:pt idx="1">
                  <c:v>2019</c:v>
                </c:pt>
                <c:pt idx="2">
                  <c:v>2020</c:v>
                </c:pt>
                <c:pt idx="3">
                  <c:v>2021</c:v>
                </c:pt>
                <c:pt idx="4">
                  <c:v>2022</c:v>
                </c:pt>
              </c:numCache>
            </c:numRef>
          </c:cat>
          <c:val>
            <c:numRef>
              <c:f>Sheet1!$B$2:$B$6</c:f>
              <c:numCache>
                <c:formatCode>General</c:formatCode>
                <c:ptCount val="5"/>
                <c:pt idx="0">
                  <c:v>2.5</c:v>
                </c:pt>
                <c:pt idx="1">
                  <c:v>2.6</c:v>
                </c:pt>
                <c:pt idx="2">
                  <c:v>2.81</c:v>
                </c:pt>
                <c:pt idx="3">
                  <c:v>3.02</c:v>
                </c:pt>
                <c:pt idx="4">
                  <c:v>3.15</c:v>
                </c:pt>
              </c:numCache>
            </c:numRef>
          </c:val>
          <c:extLst>
            <c:ext xmlns:c16="http://schemas.microsoft.com/office/drawing/2014/chart" uri="{C3380CC4-5D6E-409C-BE32-E72D297353CC}">
              <c16:uniqueId val="{00000000-315C-4458-8BFF-4184571BC762}"/>
            </c:ext>
          </c:extLst>
        </c:ser>
        <c:ser>
          <c:idx val="1"/>
          <c:order val="1"/>
          <c:tx>
            <c:strRef>
              <c:f>Sheet1!$C$1</c:f>
              <c:strCache>
                <c:ptCount val="1"/>
                <c:pt idx="0">
                  <c:v>机动车</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2018</c:v>
                </c:pt>
                <c:pt idx="1">
                  <c:v>2019</c:v>
                </c:pt>
                <c:pt idx="2">
                  <c:v>2020</c:v>
                </c:pt>
                <c:pt idx="3">
                  <c:v>2021</c:v>
                </c:pt>
                <c:pt idx="4">
                  <c:v>2022</c:v>
                </c:pt>
              </c:numCache>
            </c:numRef>
          </c:cat>
          <c:val>
            <c:numRef>
              <c:f>Sheet1!$C$2:$C$6</c:f>
              <c:numCache>
                <c:formatCode>General</c:formatCode>
                <c:ptCount val="5"/>
                <c:pt idx="0">
                  <c:v>3.4</c:v>
                </c:pt>
                <c:pt idx="1">
                  <c:v>3.48</c:v>
                </c:pt>
                <c:pt idx="2">
                  <c:v>3.72</c:v>
                </c:pt>
                <c:pt idx="3">
                  <c:v>3.95</c:v>
                </c:pt>
                <c:pt idx="4">
                  <c:v>4.12</c:v>
                </c:pt>
              </c:numCache>
            </c:numRef>
          </c:val>
          <c:extLst>
            <c:ext xmlns:c16="http://schemas.microsoft.com/office/drawing/2014/chart" uri="{C3380CC4-5D6E-409C-BE32-E72D297353CC}">
              <c16:uniqueId val="{00000001-315C-4458-8BFF-4184571BC762}"/>
            </c:ext>
          </c:extLst>
        </c:ser>
        <c:dLbls>
          <c:dLblPos val="outEnd"/>
          <c:showLegendKey val="0"/>
          <c:showVal val="1"/>
          <c:showCatName val="0"/>
          <c:showSerName val="0"/>
          <c:showPercent val="0"/>
          <c:showBubbleSize val="0"/>
        </c:dLbls>
        <c:gapWidth val="219"/>
        <c:overlap val="-27"/>
        <c:axId val="1244894831"/>
        <c:axId val="1244881103"/>
      </c:barChart>
      <c:catAx>
        <c:axId val="1244894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44881103"/>
        <c:crosses val="autoZero"/>
        <c:auto val="1"/>
        <c:lblAlgn val="ctr"/>
        <c:lblOffset val="100"/>
        <c:noMultiLvlLbl val="0"/>
      </c:catAx>
      <c:valAx>
        <c:axId val="1244881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448948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dirty="0">
                <a:effectLst/>
              </a:rPr>
              <a:t>18-22</a:t>
            </a:r>
            <a:r>
              <a:rPr lang="zh-CN" altLang="zh-CN" sz="1800" b="0" i="0" baseline="0">
                <a:effectLst/>
              </a:rPr>
              <a:t>年机动车</a:t>
            </a:r>
            <a:r>
              <a:rPr lang="zh-CN" altLang="en-US" sz="1800" b="0" i="0" baseline="0">
                <a:effectLst/>
              </a:rPr>
              <a:t>驾驶人</a:t>
            </a:r>
            <a:endParaRPr lang="zh-CN" altLang="zh-C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Sheet1!$D$1</c:f>
              <c:strCache>
                <c:ptCount val="1"/>
                <c:pt idx="0">
                  <c:v>汽车车驾驶人</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2018</c:v>
                </c:pt>
                <c:pt idx="1">
                  <c:v>2019</c:v>
                </c:pt>
                <c:pt idx="2">
                  <c:v>2020</c:v>
                </c:pt>
                <c:pt idx="3">
                  <c:v>2021</c:v>
                </c:pt>
                <c:pt idx="4">
                  <c:v>2022</c:v>
                </c:pt>
              </c:numCache>
            </c:numRef>
          </c:cat>
          <c:val>
            <c:numRef>
              <c:f>Sheet1!$D$2:$D$6</c:f>
              <c:numCache>
                <c:formatCode>General</c:formatCode>
                <c:ptCount val="5"/>
                <c:pt idx="0">
                  <c:v>3.8</c:v>
                </c:pt>
                <c:pt idx="1">
                  <c:v>3.97</c:v>
                </c:pt>
                <c:pt idx="2">
                  <c:v>4.18</c:v>
                </c:pt>
                <c:pt idx="3">
                  <c:v>4.4400000000000004</c:v>
                </c:pt>
                <c:pt idx="4">
                  <c:v>4.6100000000000003</c:v>
                </c:pt>
              </c:numCache>
            </c:numRef>
          </c:val>
          <c:extLst>
            <c:ext xmlns:c16="http://schemas.microsoft.com/office/drawing/2014/chart" uri="{C3380CC4-5D6E-409C-BE32-E72D297353CC}">
              <c16:uniqueId val="{00000000-B992-450C-96CE-724E39159E4D}"/>
            </c:ext>
          </c:extLst>
        </c:ser>
        <c:ser>
          <c:idx val="1"/>
          <c:order val="1"/>
          <c:tx>
            <c:strRef>
              <c:f>Sheet1!$E$1</c:f>
              <c:strCache>
                <c:ptCount val="1"/>
                <c:pt idx="0">
                  <c:v>机动车驾驶人</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2018</c:v>
                </c:pt>
                <c:pt idx="1">
                  <c:v>2019</c:v>
                </c:pt>
                <c:pt idx="2">
                  <c:v>2020</c:v>
                </c:pt>
                <c:pt idx="3">
                  <c:v>2021</c:v>
                </c:pt>
                <c:pt idx="4">
                  <c:v>2022</c:v>
                </c:pt>
              </c:numCache>
            </c:numRef>
          </c:cat>
          <c:val>
            <c:numRef>
              <c:f>Sheet1!$E$2:$E$6</c:f>
              <c:numCache>
                <c:formatCode>General</c:formatCode>
                <c:ptCount val="5"/>
                <c:pt idx="0">
                  <c:v>4.2</c:v>
                </c:pt>
                <c:pt idx="1">
                  <c:v>4.3499999999999996</c:v>
                </c:pt>
                <c:pt idx="2">
                  <c:v>4.5599999999999996</c:v>
                </c:pt>
                <c:pt idx="3">
                  <c:v>4.8099999999999996</c:v>
                </c:pt>
                <c:pt idx="4">
                  <c:v>4.99</c:v>
                </c:pt>
              </c:numCache>
            </c:numRef>
          </c:val>
          <c:extLst>
            <c:ext xmlns:c16="http://schemas.microsoft.com/office/drawing/2014/chart" uri="{C3380CC4-5D6E-409C-BE32-E72D297353CC}">
              <c16:uniqueId val="{00000001-B992-450C-96CE-724E39159E4D}"/>
            </c:ext>
          </c:extLst>
        </c:ser>
        <c:dLbls>
          <c:dLblPos val="outEnd"/>
          <c:showLegendKey val="0"/>
          <c:showVal val="1"/>
          <c:showCatName val="0"/>
          <c:showSerName val="0"/>
          <c:showPercent val="0"/>
          <c:showBubbleSize val="0"/>
        </c:dLbls>
        <c:gapWidth val="219"/>
        <c:overlap val="-27"/>
        <c:axId val="1088246255"/>
        <c:axId val="1088248335"/>
      </c:barChart>
      <c:catAx>
        <c:axId val="1088246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8248335"/>
        <c:crosses val="autoZero"/>
        <c:auto val="1"/>
        <c:lblAlgn val="ctr"/>
        <c:lblOffset val="100"/>
        <c:noMultiLvlLbl val="0"/>
      </c:catAx>
      <c:valAx>
        <c:axId val="1088248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8246255"/>
        <c:crosses val="autoZero"/>
        <c:crossBetween val="between"/>
      </c:valAx>
      <c:spPr>
        <a:noFill/>
        <a:ln>
          <a:noFill/>
        </a:ln>
        <a:effectLst/>
      </c:spPr>
    </c:plotArea>
    <c:legend>
      <c:legendPos val="b"/>
      <c:layout>
        <c:manualLayout>
          <c:xMode val="edge"/>
          <c:yMode val="edge"/>
          <c:x val="0.29187510936132982"/>
          <c:y val="0.90147601341498984"/>
          <c:w val="0.40791644794400705"/>
          <c:h val="8.926472732575094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0.04167</cdr:x>
      <cdr:y>0.08056</cdr:y>
    </cdr:from>
    <cdr:to>
      <cdr:x>0.15667</cdr:x>
      <cdr:y>0.175</cdr:y>
    </cdr:to>
    <cdr:sp macro="" textlink="">
      <cdr:nvSpPr>
        <cdr:cNvPr id="2" name="文本框 1">
          <a:extLst xmlns:a="http://schemas.openxmlformats.org/drawingml/2006/main">
            <a:ext uri="{FF2B5EF4-FFF2-40B4-BE49-F238E27FC236}">
              <a16:creationId xmlns:a16="http://schemas.microsoft.com/office/drawing/2014/main" id="{CBF9AC7C-1696-ED87-141F-0D09467DF77B}"/>
            </a:ext>
          </a:extLst>
        </cdr:cNvPr>
        <cdr:cNvSpPr txBox="1"/>
      </cdr:nvSpPr>
      <cdr:spPr>
        <a:xfrm xmlns:a="http://schemas.openxmlformats.org/drawingml/2006/main">
          <a:off x="190500" y="220980"/>
          <a:ext cx="525780" cy="25908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000"/>
            <a:t>亿辆</a:t>
          </a:r>
        </a:p>
      </cdr:txBody>
    </cdr:sp>
  </cdr:relSizeAnchor>
</c:userShapes>
</file>

<file path=ppt/drawings/drawing2.xml><?xml version="1.0" encoding="utf-8"?>
<c:userShapes xmlns:c="http://schemas.openxmlformats.org/drawingml/2006/chart">
  <cdr:relSizeAnchor xmlns:cdr="http://schemas.openxmlformats.org/drawingml/2006/chartDrawing">
    <cdr:from>
      <cdr:x>0.02611</cdr:x>
      <cdr:y>0.09907</cdr:y>
    </cdr:from>
    <cdr:to>
      <cdr:x>0.15333</cdr:x>
      <cdr:y>0.175</cdr:y>
    </cdr:to>
    <cdr:sp macro="" textlink="">
      <cdr:nvSpPr>
        <cdr:cNvPr id="2" name="文本框 1">
          <a:extLst xmlns:a="http://schemas.openxmlformats.org/drawingml/2006/main">
            <a:ext uri="{FF2B5EF4-FFF2-40B4-BE49-F238E27FC236}">
              <a16:creationId xmlns:a16="http://schemas.microsoft.com/office/drawing/2014/main" id="{F3AB0645-9522-815C-E233-E6072861C771}"/>
            </a:ext>
          </a:extLst>
        </cdr:cNvPr>
        <cdr:cNvSpPr txBox="1"/>
      </cdr:nvSpPr>
      <cdr:spPr>
        <a:xfrm xmlns:a="http://schemas.openxmlformats.org/drawingml/2006/main">
          <a:off x="119380" y="271780"/>
          <a:ext cx="581660" cy="2082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000"/>
            <a:t>亿人</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D7880-3A0A-4E5A-9F35-CED8A73EBB63}" type="datetimeFigureOut">
              <a:rPr lang="zh-CN" altLang="en-US" smtClean="0"/>
              <a:t>2023/03/22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6293A-225F-4440-8812-FAF0893F147C}" type="slidenum">
              <a:rPr lang="zh-CN" altLang="en-US" smtClean="0"/>
              <a:t>‹#›</a:t>
            </a:fld>
            <a:endParaRPr lang="zh-CN" altLang="en-US"/>
          </a:p>
        </p:txBody>
      </p:sp>
    </p:spTree>
    <p:extLst>
      <p:ext uri="{BB962C8B-B14F-4D97-AF65-F5344CB8AC3E}">
        <p14:creationId xmlns:p14="http://schemas.microsoft.com/office/powerpoint/2010/main" val="1941833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46A813-2E9A-4513-B7D8-91B578B72090}" type="slidenum">
              <a:rPr lang="zh-CN" altLang="en-US" smtClean="0"/>
              <a:t>1</a:t>
            </a:fld>
            <a:endParaRPr lang="zh-CN" altLang="en-US"/>
          </a:p>
        </p:txBody>
      </p:sp>
    </p:spTree>
    <p:extLst>
      <p:ext uri="{BB962C8B-B14F-4D97-AF65-F5344CB8AC3E}">
        <p14:creationId xmlns:p14="http://schemas.microsoft.com/office/powerpoint/2010/main" val="2237792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71899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将发送频率、车辆假名数、位置、速度、加速度、航向都进行考虑。</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然后以车辆为单位将消息按照发送时间整合是一个时间序列。</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考虑直接将发送频率、车辆假名数放入全连接层学习，因为对于一个车辆来说，他的发送频率和假名数是固定的，这两个特征不受时序影响，因此直接放到模型的最后的全连接层能够尽可能的挖掘这两个特征的作用。</a:t>
            </a:r>
            <a:r>
              <a:rPr lang="zh-CN" altLang="zh-CN" sz="1800" dirty="0">
                <a:effectLst/>
                <a:ea typeface="Times New Roman" panose="02020603050405020304" pitchFamily="18" charset="0"/>
              </a:rPr>
              <a:t> </a:t>
            </a:r>
            <a:endParaRPr lang="en-US" altLang="zh-CN" sz="1800" dirty="0">
              <a:effectLst/>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然后模型的输出是一个预测轨迹，而不是标签的概率，用预测轨迹和原始轨迹计算一个相似度，若相似度大于一个阈值，那么可以认为该时间序列对应的车辆为异常车辆。</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25977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14670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8868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7574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42923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36191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我的汇报完毕，请老师们指正</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A1AC378-1965-4C93-A3EB-8E20A49CB6B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4572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27389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46A813-2E9A-4513-B7D8-91B578B72090}" type="slidenum">
              <a:rPr lang="zh-CN" altLang="en-US" smtClean="0"/>
              <a:t>2</a:t>
            </a:fld>
            <a:endParaRPr lang="zh-CN" altLang="en-US"/>
          </a:p>
        </p:txBody>
      </p:sp>
    </p:spTree>
    <p:extLst>
      <p:ext uri="{BB962C8B-B14F-4D97-AF65-F5344CB8AC3E}">
        <p14:creationId xmlns:p14="http://schemas.microsoft.com/office/powerpoint/2010/main" val="4049294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33568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a:t>重点强调一下汽车数量的增加导致交通事故也增加</a:t>
            </a: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7098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r>
              <a:rPr lang="zh-CN" altLang="en-US" sz="1200" kern="100" dirty="0">
                <a:effectLst/>
                <a:latin typeface="Times New Roman" panose="02020603050405020304" pitchFamily="18" charset="0"/>
                <a:ea typeface="宋体" panose="02010600030101010101" pitchFamily="2" charset="-122"/>
              </a:rPr>
              <a:t>车辆日益增多，交通越来越拥堵，车祸越来越多。怎么解决？</a:t>
            </a:r>
            <a:endParaRPr lang="en-US" altLang="zh-CN" sz="1200" kern="100" dirty="0">
              <a:effectLst/>
              <a:latin typeface="Times New Roman" panose="02020603050405020304" pitchFamily="18" charset="0"/>
              <a:ea typeface="宋体" panose="02010600030101010101" pitchFamily="2" charset="-122"/>
            </a:endParaRPr>
          </a:p>
          <a:p>
            <a:pPr indent="304800" algn="just"/>
            <a:r>
              <a:rPr lang="zh-CN" altLang="en-US" sz="1200" kern="100" dirty="0">
                <a:effectLst/>
                <a:latin typeface="Times New Roman" panose="02020603050405020304" pitchFamily="18" charset="0"/>
                <a:ea typeface="宋体" panose="02010600030101010101" pitchFamily="2" charset="-122"/>
              </a:rPr>
              <a:t>需要增强车辆间的信息共享，也就是车联网，车联网提供了车辆的便利和安全，并已成为未来合作智能交通系统（</a:t>
            </a:r>
            <a:r>
              <a:rPr lang="en-US" altLang="zh-CN" sz="1200" kern="100" dirty="0">
                <a:effectLst/>
                <a:latin typeface="Times New Roman" panose="02020603050405020304" pitchFamily="18" charset="0"/>
                <a:ea typeface="宋体" panose="02010600030101010101" pitchFamily="2" charset="-122"/>
              </a:rPr>
              <a:t>C-ITS</a:t>
            </a:r>
            <a:r>
              <a:rPr lang="zh-CN" altLang="en-US" sz="1200" kern="100" dirty="0">
                <a:effectLst/>
                <a:latin typeface="Times New Roman" panose="02020603050405020304" pitchFamily="18" charset="0"/>
                <a:ea typeface="宋体" panose="02010600030101010101" pitchFamily="2" charset="-122"/>
              </a:rPr>
              <a:t>）的一个关键部分。在车联网中，车载单元（</a:t>
            </a:r>
            <a:r>
              <a:rPr lang="en-US" altLang="zh-CN" sz="1200" kern="100" dirty="0">
                <a:effectLst/>
                <a:latin typeface="Times New Roman" panose="02020603050405020304" pitchFamily="18" charset="0"/>
                <a:ea typeface="宋体" panose="02010600030101010101" pitchFamily="2" charset="-122"/>
              </a:rPr>
              <a:t>OBU</a:t>
            </a:r>
            <a:r>
              <a:rPr lang="zh-CN" altLang="en-US" sz="1200" kern="100" dirty="0">
                <a:effectLst/>
                <a:latin typeface="Times New Roman" panose="02020603050405020304" pitchFamily="18" charset="0"/>
                <a:ea typeface="宋体" panose="02010600030101010101" pitchFamily="2" charset="-122"/>
              </a:rPr>
              <a:t>）被安装在每辆车上，与其他基础设施进行通信。连接的车辆交换基本安全信息（</a:t>
            </a:r>
            <a:r>
              <a:rPr lang="en-US" altLang="zh-CN" sz="1200" kern="100" dirty="0">
                <a:effectLst/>
                <a:latin typeface="Times New Roman" panose="02020603050405020304" pitchFamily="18" charset="0"/>
                <a:ea typeface="宋体" panose="02010600030101010101" pitchFamily="2" charset="-122"/>
              </a:rPr>
              <a:t>BSM</a:t>
            </a:r>
            <a:r>
              <a:rPr lang="zh-CN" altLang="en-US" sz="1200" kern="100" dirty="0">
                <a:effectLst/>
                <a:latin typeface="Times New Roman" panose="02020603050405020304" pitchFamily="18" charset="0"/>
                <a:ea typeface="宋体" panose="02010600030101010101" pitchFamily="2" charset="-122"/>
              </a:rPr>
              <a:t>），其中包含位置、速度、加速度和方向信息、发送时间、</a:t>
            </a:r>
            <a:r>
              <a:rPr lang="en-US" altLang="zh-CN" sz="1200" kern="100" dirty="0">
                <a:effectLst/>
                <a:latin typeface="Times New Roman" panose="02020603050405020304" pitchFamily="18" charset="0"/>
                <a:ea typeface="宋体" panose="02010600030101010101" pitchFamily="2" charset="-122"/>
              </a:rPr>
              <a:t>ID</a:t>
            </a:r>
            <a:r>
              <a:rPr lang="zh-CN" altLang="en-US" sz="1200" kern="100" dirty="0">
                <a:effectLst/>
                <a:latin typeface="Times New Roman" panose="02020603050405020304" pitchFamily="18" charset="0"/>
                <a:ea typeface="宋体" panose="02010600030101010101" pitchFamily="2" charset="-122"/>
              </a:rPr>
              <a:t>等。</a:t>
            </a:r>
            <a:endParaRPr lang="en-US" altLang="zh-CN" sz="1200" kern="100" dirty="0">
              <a:effectLst/>
              <a:latin typeface="Times New Roman" panose="02020603050405020304" pitchFamily="18" charset="0"/>
              <a:ea typeface="宋体" panose="02010600030101010101" pitchFamily="2" charset="-122"/>
            </a:endParaRPr>
          </a:p>
          <a:p>
            <a:pPr marL="0" marR="0" lvl="0" indent="30480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扩展：车联网没有落地，为什么高德地图可以知道实时路况？</a:t>
            </a:r>
            <a:r>
              <a:rPr lang="zh-CN" altLang="en-US" b="0" i="0" dirty="0">
                <a:solidFill>
                  <a:srgbClr val="333333"/>
                </a:solidFill>
                <a:effectLst/>
                <a:latin typeface="PingFang SC"/>
              </a:rPr>
              <a:t>与交管部门进行联网，交管部门有流量检测系统，不过其实主要还是依赖的还是</a:t>
            </a:r>
            <a:r>
              <a:rPr lang="en-US" altLang="zh-CN" b="0" i="0" dirty="0">
                <a:solidFill>
                  <a:srgbClr val="333333"/>
                </a:solidFill>
                <a:effectLst/>
                <a:latin typeface="PingFang SC"/>
              </a:rPr>
              <a:t>GPS</a:t>
            </a:r>
            <a:r>
              <a:rPr lang="zh-CN" altLang="en-US" b="0" i="0" dirty="0">
                <a:solidFill>
                  <a:srgbClr val="333333"/>
                </a:solidFill>
                <a:effectLst/>
                <a:latin typeface="PingFang SC"/>
              </a:rPr>
              <a:t>定位与实时测算。</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88800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30480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扩展：车联网没有落地的原因</a:t>
            </a:r>
            <a:r>
              <a:rPr lang="en-US" altLang="zh-CN" sz="1200" kern="100" dirty="0">
                <a:effectLst/>
                <a:latin typeface="Times New Roman" panose="02020603050405020304" pitchFamily="18" charset="0"/>
                <a:ea typeface="宋体" panose="02010600030101010101" pitchFamily="2" charset="-122"/>
              </a:rPr>
              <a:t>:</a:t>
            </a:r>
            <a:r>
              <a:rPr lang="zh-CN" altLang="en-US" sz="1200" kern="100" dirty="0">
                <a:effectLst/>
                <a:latin typeface="Times New Roman" panose="02020603050405020304" pitchFamily="18" charset="0"/>
                <a:ea typeface="宋体" panose="02010600030101010101" pitchFamily="2" charset="-122"/>
              </a:rPr>
              <a:t>每辆车都要安装传感器和联网 成本太高，技术不成熟，包括安全问题</a:t>
            </a:r>
            <a:endParaRPr lang="en-US" altLang="zh-CN" sz="1200" kern="100" dirty="0">
              <a:effectLst/>
              <a:latin typeface="Times New Roman" panose="02020603050405020304" pitchFamily="18" charset="0"/>
              <a:ea typeface="宋体" panose="02010600030101010101" pitchFamily="2" charset="-122"/>
            </a:endParaRPr>
          </a:p>
          <a:p>
            <a:pPr indent="304800" algn="just"/>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0558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位置故障：车辆抛锚导致位置不变、车辆传感器故障导致报告位置与实际出现偏离等，速度故障：刹车失灵导致速度基本不变，传感器故障导致报告速度与实际出现偏离等</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除了最基本的驾驶人</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身份验证</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，传统密码学只能确保消息在传输过程中是否保持完整，无法得知其本身是否异常。因此识别车辆异常依赖于异常检测算法。</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85296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15805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30480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7.</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为了保障车辆的安全通信，需要提出一个单模型来识别前面说到的这些异常类型，为此，我们的研究目标就是</a:t>
            </a:r>
            <a:r>
              <a:rPr lang="zh-CN" altLang="en-US" sz="2800" dirty="0">
                <a:effectLst/>
                <a:latin typeface="Times New Roman" panose="02020603050405020304" pitchFamily="18" charset="0"/>
                <a:ea typeface="宋体" panose="02010600030101010101" pitchFamily="2" charset="-122"/>
                <a:cs typeface="Times New Roman" panose="02020603050405020304" pitchFamily="18" charset="0"/>
              </a:rPr>
              <a:t>准确并实时</a:t>
            </a:r>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识别车辆异常行为</a:t>
            </a:r>
            <a:endParaRPr kumimoji="0" lang="zh-CN" altLang="en-US" sz="3200" b="1" i="0" u="none" strike="noStrike" kern="1200" cap="none" spc="0" normalizeH="0" baseline="0" noProof="0" dirty="0">
              <a:ln>
                <a:noFill/>
              </a:ln>
              <a:solidFill>
                <a:srgbClr val="3D3F41">
                  <a:lumMod val="50000"/>
                </a:srgbClr>
              </a:solidFill>
              <a:effectLst/>
              <a:uLnTx/>
              <a:uFillTx/>
              <a:latin typeface="微软雅黑"/>
              <a:ea typeface="微软雅黑"/>
              <a:cs typeface="微软雅黑"/>
            </a:endParaRPr>
          </a:p>
          <a:p>
            <a:pPr marL="0" marR="0" lvl="0" indent="304800" algn="just" defTabSz="914400" rtl="0" eaLnBrk="1" fontAlgn="auto" latinLnBrk="0" hangingPunct="1">
              <a:lnSpc>
                <a:spcPct val="100000"/>
              </a:lnSpc>
              <a:spcBef>
                <a:spcPts val="0"/>
              </a:spcBef>
              <a:spcAft>
                <a:spcPts val="0"/>
              </a:spcAft>
              <a:buClrTx/>
              <a:buSzTx/>
              <a:buFontTx/>
              <a:buNone/>
              <a:tabLst/>
              <a:defRPr/>
            </a:pPr>
            <a:r>
              <a:rPr lang="zh-CN" altLang="en-US" sz="2800" dirty="0"/>
              <a:t>最后设计</a:t>
            </a:r>
            <a:r>
              <a:rPr lang="zh-CN" altLang="zh-CN" sz="2800" dirty="0"/>
              <a:t>一</a:t>
            </a:r>
            <a:r>
              <a:rPr lang="zh-CN" altLang="en-US" sz="2800" dirty="0"/>
              <a:t>个</a:t>
            </a:r>
            <a:r>
              <a:rPr lang="zh-CN" altLang="zh-CN" sz="2800" dirty="0"/>
              <a:t>即准确又高效的车辆异常实时检测系统</a:t>
            </a:r>
            <a:r>
              <a:rPr lang="zh-CN" altLang="en-US" sz="2800" dirty="0"/>
              <a:t>并部署于车联网边缘服务器</a:t>
            </a:r>
            <a:r>
              <a:rPr kumimoji="0" lang="zh-CN" altLang="en-US" sz="1600" b="0" i="0" u="none" strike="noStrike" kern="1200" cap="none" spc="0" normalizeH="0" baseline="0" noProof="0" dirty="0">
                <a:ln>
                  <a:noFill/>
                </a:ln>
                <a:solidFill>
                  <a:srgbClr val="3D3F41"/>
                </a:solidFill>
                <a:effectLst/>
                <a:uLnTx/>
                <a:uFillTx/>
                <a:latin typeface="微软雅黑"/>
                <a:ea typeface="微软雅黑"/>
                <a:cs typeface="微软雅黑"/>
              </a:rPr>
              <a:t>。</a:t>
            </a: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2249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94793D-ECB9-4B54-AC42-49F579A9C0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3F5E80C-2BE3-4079-B9E7-5973389A8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D43359D-9151-4BCB-BC88-B65E55B88AFA}"/>
              </a:ext>
            </a:extLst>
          </p:cNvPr>
          <p:cNvSpPr>
            <a:spLocks noGrp="1"/>
          </p:cNvSpPr>
          <p:nvPr>
            <p:ph type="dt" sz="half" idx="10"/>
          </p:nvPr>
        </p:nvSpPr>
        <p:spPr/>
        <p:txBody>
          <a:bodyPr/>
          <a:lstStyle/>
          <a:p>
            <a:fld id="{F52301A4-B6D0-4C34-89B9-1EFB8FB3AE39}" type="datetimeFigureOut">
              <a:rPr lang="zh-CN" altLang="en-US" smtClean="0"/>
              <a:t>2023/03/22</a:t>
            </a:fld>
            <a:endParaRPr lang="zh-CN" altLang="en-US"/>
          </a:p>
        </p:txBody>
      </p:sp>
      <p:sp>
        <p:nvSpPr>
          <p:cNvPr id="5" name="页脚占位符 4">
            <a:extLst>
              <a:ext uri="{FF2B5EF4-FFF2-40B4-BE49-F238E27FC236}">
                <a16:creationId xmlns:a16="http://schemas.microsoft.com/office/drawing/2014/main" id="{94ECC882-FF4F-4D49-A3E3-999D383BBD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183179-E972-4CBB-8DEC-8467C87A2360}"/>
              </a:ext>
            </a:extLst>
          </p:cNvPr>
          <p:cNvSpPr>
            <a:spLocks noGrp="1"/>
          </p:cNvSpPr>
          <p:nvPr>
            <p:ph type="sldNum" sz="quarter" idx="12"/>
          </p:nvPr>
        </p:nvSpPr>
        <p:spPr/>
        <p:txBody>
          <a:bodyPr/>
          <a:lstStyle/>
          <a:p>
            <a:fld id="{216A6BF3-AFE6-44B1-9C07-829B4F921F89}" type="slidenum">
              <a:rPr lang="zh-CN" altLang="en-US" smtClean="0"/>
              <a:t>‹#›</a:t>
            </a:fld>
            <a:endParaRPr lang="zh-CN" altLang="en-US"/>
          </a:p>
        </p:txBody>
      </p:sp>
    </p:spTree>
    <p:extLst>
      <p:ext uri="{BB962C8B-B14F-4D97-AF65-F5344CB8AC3E}">
        <p14:creationId xmlns:p14="http://schemas.microsoft.com/office/powerpoint/2010/main" val="97250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1D3CB-B7B5-4B1D-8917-CD2444BCE8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612A01-C7EB-4FD6-885E-8E19C8438C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3F971D-72DA-4B4B-B921-EC2495E15554}"/>
              </a:ext>
            </a:extLst>
          </p:cNvPr>
          <p:cNvSpPr>
            <a:spLocks noGrp="1"/>
          </p:cNvSpPr>
          <p:nvPr>
            <p:ph type="dt" sz="half" idx="10"/>
          </p:nvPr>
        </p:nvSpPr>
        <p:spPr/>
        <p:txBody>
          <a:bodyPr/>
          <a:lstStyle/>
          <a:p>
            <a:fld id="{F52301A4-B6D0-4C34-89B9-1EFB8FB3AE39}" type="datetimeFigureOut">
              <a:rPr lang="zh-CN" altLang="en-US" smtClean="0"/>
              <a:t>2023/03/22</a:t>
            </a:fld>
            <a:endParaRPr lang="zh-CN" altLang="en-US"/>
          </a:p>
        </p:txBody>
      </p:sp>
      <p:sp>
        <p:nvSpPr>
          <p:cNvPr id="5" name="页脚占位符 4">
            <a:extLst>
              <a:ext uri="{FF2B5EF4-FFF2-40B4-BE49-F238E27FC236}">
                <a16:creationId xmlns:a16="http://schemas.microsoft.com/office/drawing/2014/main" id="{9D71FDAB-6A8F-4BB1-8DCC-196B14F83C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84793F-B169-48AB-962E-D99C6E03E101}"/>
              </a:ext>
            </a:extLst>
          </p:cNvPr>
          <p:cNvSpPr>
            <a:spLocks noGrp="1"/>
          </p:cNvSpPr>
          <p:nvPr>
            <p:ph type="sldNum" sz="quarter" idx="12"/>
          </p:nvPr>
        </p:nvSpPr>
        <p:spPr/>
        <p:txBody>
          <a:bodyPr/>
          <a:lstStyle/>
          <a:p>
            <a:fld id="{216A6BF3-AFE6-44B1-9C07-829B4F921F89}" type="slidenum">
              <a:rPr lang="zh-CN" altLang="en-US" smtClean="0"/>
              <a:t>‹#›</a:t>
            </a:fld>
            <a:endParaRPr lang="zh-CN" altLang="en-US"/>
          </a:p>
        </p:txBody>
      </p:sp>
    </p:spTree>
    <p:extLst>
      <p:ext uri="{BB962C8B-B14F-4D97-AF65-F5344CB8AC3E}">
        <p14:creationId xmlns:p14="http://schemas.microsoft.com/office/powerpoint/2010/main" val="257368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53D23F-546D-4C97-A8F1-DCCC621DC5A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5CC8969-340E-4586-A588-D1FE2464339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23D0AA-0364-42F8-8D4E-9DBCE6F6DFF1}"/>
              </a:ext>
            </a:extLst>
          </p:cNvPr>
          <p:cNvSpPr>
            <a:spLocks noGrp="1"/>
          </p:cNvSpPr>
          <p:nvPr>
            <p:ph type="dt" sz="half" idx="10"/>
          </p:nvPr>
        </p:nvSpPr>
        <p:spPr/>
        <p:txBody>
          <a:bodyPr/>
          <a:lstStyle/>
          <a:p>
            <a:fld id="{F52301A4-B6D0-4C34-89B9-1EFB8FB3AE39}" type="datetimeFigureOut">
              <a:rPr lang="zh-CN" altLang="en-US" smtClean="0"/>
              <a:t>2023/03/22</a:t>
            </a:fld>
            <a:endParaRPr lang="zh-CN" altLang="en-US"/>
          </a:p>
        </p:txBody>
      </p:sp>
      <p:sp>
        <p:nvSpPr>
          <p:cNvPr id="5" name="页脚占位符 4">
            <a:extLst>
              <a:ext uri="{FF2B5EF4-FFF2-40B4-BE49-F238E27FC236}">
                <a16:creationId xmlns:a16="http://schemas.microsoft.com/office/drawing/2014/main" id="{33532050-9F4F-43E3-9E0A-4C0FA2D3E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D3262C-99EC-4304-A9A2-90A5773EAD2B}"/>
              </a:ext>
            </a:extLst>
          </p:cNvPr>
          <p:cNvSpPr>
            <a:spLocks noGrp="1"/>
          </p:cNvSpPr>
          <p:nvPr>
            <p:ph type="sldNum" sz="quarter" idx="12"/>
          </p:nvPr>
        </p:nvSpPr>
        <p:spPr/>
        <p:txBody>
          <a:bodyPr/>
          <a:lstStyle/>
          <a:p>
            <a:fld id="{216A6BF3-AFE6-44B1-9C07-829B4F921F89}" type="slidenum">
              <a:rPr lang="zh-CN" altLang="en-US" smtClean="0"/>
              <a:t>‹#›</a:t>
            </a:fld>
            <a:endParaRPr lang="zh-CN" altLang="en-US"/>
          </a:p>
        </p:txBody>
      </p:sp>
    </p:spTree>
    <p:extLst>
      <p:ext uri="{BB962C8B-B14F-4D97-AF65-F5344CB8AC3E}">
        <p14:creationId xmlns:p14="http://schemas.microsoft.com/office/powerpoint/2010/main" val="4042487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8" name="矩形 7"/>
          <p:cNvSpPr/>
          <p:nvPr userDrawn="1"/>
        </p:nvSpPr>
        <p:spPr>
          <a:xfrm>
            <a:off x="0" y="0"/>
            <a:ext cx="121866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梯形 1"/>
          <p:cNvSpPr/>
          <p:nvPr userDrawn="1"/>
        </p:nvSpPr>
        <p:spPr>
          <a:xfrm rot="16200000">
            <a:off x="7443541" y="-448660"/>
            <a:ext cx="2291737" cy="7194558"/>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
        <p:nvSpPr>
          <p:cNvPr id="3" name="梯形 2"/>
          <p:cNvSpPr/>
          <p:nvPr userDrawn="1"/>
        </p:nvSpPr>
        <p:spPr>
          <a:xfrm rot="5400000">
            <a:off x="1336590" y="641754"/>
            <a:ext cx="2344067" cy="4997443"/>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Tree>
    <p:extLst>
      <p:ext uri="{BB962C8B-B14F-4D97-AF65-F5344CB8AC3E}">
        <p14:creationId xmlns:p14="http://schemas.microsoft.com/office/powerpoint/2010/main" val="300989960"/>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A501B-C829-410F-B229-54469E41A1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A28E83-CCFE-435F-A4DA-726357157F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A2DDC9-E930-44F4-A053-202A0C884BEF}"/>
              </a:ext>
            </a:extLst>
          </p:cNvPr>
          <p:cNvSpPr>
            <a:spLocks noGrp="1"/>
          </p:cNvSpPr>
          <p:nvPr>
            <p:ph type="dt" sz="half" idx="10"/>
          </p:nvPr>
        </p:nvSpPr>
        <p:spPr/>
        <p:txBody>
          <a:bodyPr/>
          <a:lstStyle/>
          <a:p>
            <a:fld id="{F52301A4-B6D0-4C34-89B9-1EFB8FB3AE39}" type="datetimeFigureOut">
              <a:rPr lang="zh-CN" altLang="en-US" smtClean="0"/>
              <a:t>2023/03/22</a:t>
            </a:fld>
            <a:endParaRPr lang="zh-CN" altLang="en-US"/>
          </a:p>
        </p:txBody>
      </p:sp>
      <p:sp>
        <p:nvSpPr>
          <p:cNvPr id="5" name="页脚占位符 4">
            <a:extLst>
              <a:ext uri="{FF2B5EF4-FFF2-40B4-BE49-F238E27FC236}">
                <a16:creationId xmlns:a16="http://schemas.microsoft.com/office/drawing/2014/main" id="{70B1ADE5-BCFD-48DA-B528-BEF23D77C4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7AB49D-6AF8-4C15-BFCC-6E3440D3360A}"/>
              </a:ext>
            </a:extLst>
          </p:cNvPr>
          <p:cNvSpPr>
            <a:spLocks noGrp="1"/>
          </p:cNvSpPr>
          <p:nvPr>
            <p:ph type="sldNum" sz="quarter" idx="12"/>
          </p:nvPr>
        </p:nvSpPr>
        <p:spPr/>
        <p:txBody>
          <a:bodyPr/>
          <a:lstStyle/>
          <a:p>
            <a:fld id="{216A6BF3-AFE6-44B1-9C07-829B4F921F89}" type="slidenum">
              <a:rPr lang="zh-CN" altLang="en-US" smtClean="0"/>
              <a:t>‹#›</a:t>
            </a:fld>
            <a:endParaRPr lang="zh-CN" altLang="en-US"/>
          </a:p>
        </p:txBody>
      </p:sp>
    </p:spTree>
    <p:extLst>
      <p:ext uri="{BB962C8B-B14F-4D97-AF65-F5344CB8AC3E}">
        <p14:creationId xmlns:p14="http://schemas.microsoft.com/office/powerpoint/2010/main" val="277757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D252C-3BEB-486C-8D1B-C5A6833371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995B75F-479E-4BCD-9223-23CAC4FAA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72D9F41-83EF-4101-939F-B4CD35A6D9CC}"/>
              </a:ext>
            </a:extLst>
          </p:cNvPr>
          <p:cNvSpPr>
            <a:spLocks noGrp="1"/>
          </p:cNvSpPr>
          <p:nvPr>
            <p:ph type="dt" sz="half" idx="10"/>
          </p:nvPr>
        </p:nvSpPr>
        <p:spPr/>
        <p:txBody>
          <a:bodyPr/>
          <a:lstStyle/>
          <a:p>
            <a:fld id="{F52301A4-B6D0-4C34-89B9-1EFB8FB3AE39}" type="datetimeFigureOut">
              <a:rPr lang="zh-CN" altLang="en-US" smtClean="0"/>
              <a:t>2023/03/22</a:t>
            </a:fld>
            <a:endParaRPr lang="zh-CN" altLang="en-US"/>
          </a:p>
        </p:txBody>
      </p:sp>
      <p:sp>
        <p:nvSpPr>
          <p:cNvPr id="5" name="页脚占位符 4">
            <a:extLst>
              <a:ext uri="{FF2B5EF4-FFF2-40B4-BE49-F238E27FC236}">
                <a16:creationId xmlns:a16="http://schemas.microsoft.com/office/drawing/2014/main" id="{200C7485-01C4-4A2F-B28B-B53B1FBC6B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D31437-4D6D-4F52-A18E-F0ACFAD0EABB}"/>
              </a:ext>
            </a:extLst>
          </p:cNvPr>
          <p:cNvSpPr>
            <a:spLocks noGrp="1"/>
          </p:cNvSpPr>
          <p:nvPr>
            <p:ph type="sldNum" sz="quarter" idx="12"/>
          </p:nvPr>
        </p:nvSpPr>
        <p:spPr/>
        <p:txBody>
          <a:bodyPr/>
          <a:lstStyle/>
          <a:p>
            <a:fld id="{216A6BF3-AFE6-44B1-9C07-829B4F921F89}" type="slidenum">
              <a:rPr lang="zh-CN" altLang="en-US" smtClean="0"/>
              <a:t>‹#›</a:t>
            </a:fld>
            <a:endParaRPr lang="zh-CN" altLang="en-US"/>
          </a:p>
        </p:txBody>
      </p:sp>
    </p:spTree>
    <p:extLst>
      <p:ext uri="{BB962C8B-B14F-4D97-AF65-F5344CB8AC3E}">
        <p14:creationId xmlns:p14="http://schemas.microsoft.com/office/powerpoint/2010/main" val="76142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5F3F9-B99A-4A5D-BF1F-EB95448357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163670-14D6-4AFF-AFEC-513722BA00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D2C5C8-7DAD-4E59-AAA6-888709E58E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5454699-1730-4D62-ADFB-75EA7BC85159}"/>
              </a:ext>
            </a:extLst>
          </p:cNvPr>
          <p:cNvSpPr>
            <a:spLocks noGrp="1"/>
          </p:cNvSpPr>
          <p:nvPr>
            <p:ph type="dt" sz="half" idx="10"/>
          </p:nvPr>
        </p:nvSpPr>
        <p:spPr/>
        <p:txBody>
          <a:bodyPr/>
          <a:lstStyle/>
          <a:p>
            <a:fld id="{F52301A4-B6D0-4C34-89B9-1EFB8FB3AE39}" type="datetimeFigureOut">
              <a:rPr lang="zh-CN" altLang="en-US" smtClean="0"/>
              <a:t>2023/03/22</a:t>
            </a:fld>
            <a:endParaRPr lang="zh-CN" altLang="en-US"/>
          </a:p>
        </p:txBody>
      </p:sp>
      <p:sp>
        <p:nvSpPr>
          <p:cNvPr id="6" name="页脚占位符 5">
            <a:extLst>
              <a:ext uri="{FF2B5EF4-FFF2-40B4-BE49-F238E27FC236}">
                <a16:creationId xmlns:a16="http://schemas.microsoft.com/office/drawing/2014/main" id="{9F3ED7C4-DAC8-47D2-99EB-15F9FA38A6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6EEEB7-5536-42C5-B562-6EFA7574A19A}"/>
              </a:ext>
            </a:extLst>
          </p:cNvPr>
          <p:cNvSpPr>
            <a:spLocks noGrp="1"/>
          </p:cNvSpPr>
          <p:nvPr>
            <p:ph type="sldNum" sz="quarter" idx="12"/>
          </p:nvPr>
        </p:nvSpPr>
        <p:spPr/>
        <p:txBody>
          <a:bodyPr/>
          <a:lstStyle/>
          <a:p>
            <a:fld id="{216A6BF3-AFE6-44B1-9C07-829B4F921F89}" type="slidenum">
              <a:rPr lang="zh-CN" altLang="en-US" smtClean="0"/>
              <a:t>‹#›</a:t>
            </a:fld>
            <a:endParaRPr lang="zh-CN" altLang="en-US"/>
          </a:p>
        </p:txBody>
      </p:sp>
    </p:spTree>
    <p:extLst>
      <p:ext uri="{BB962C8B-B14F-4D97-AF65-F5344CB8AC3E}">
        <p14:creationId xmlns:p14="http://schemas.microsoft.com/office/powerpoint/2010/main" val="254536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D4A97-D164-42BE-8648-51E459F61A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6A85A8B-522B-4740-8DB7-C927C27CF3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660928-8C5F-4D7A-93D6-85E50CA2BEC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B6F810D-0A14-4BFB-8E16-0E6BB8E04B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BD388D0-A544-42DD-826E-0007E51EC6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DA8A02-33A9-42CC-906A-355725951088}"/>
              </a:ext>
            </a:extLst>
          </p:cNvPr>
          <p:cNvSpPr>
            <a:spLocks noGrp="1"/>
          </p:cNvSpPr>
          <p:nvPr>
            <p:ph type="dt" sz="half" idx="10"/>
          </p:nvPr>
        </p:nvSpPr>
        <p:spPr/>
        <p:txBody>
          <a:bodyPr/>
          <a:lstStyle/>
          <a:p>
            <a:fld id="{F52301A4-B6D0-4C34-89B9-1EFB8FB3AE39}" type="datetimeFigureOut">
              <a:rPr lang="zh-CN" altLang="en-US" smtClean="0"/>
              <a:t>2023/03/22</a:t>
            </a:fld>
            <a:endParaRPr lang="zh-CN" altLang="en-US"/>
          </a:p>
        </p:txBody>
      </p:sp>
      <p:sp>
        <p:nvSpPr>
          <p:cNvPr id="8" name="页脚占位符 7">
            <a:extLst>
              <a:ext uri="{FF2B5EF4-FFF2-40B4-BE49-F238E27FC236}">
                <a16:creationId xmlns:a16="http://schemas.microsoft.com/office/drawing/2014/main" id="{31156574-3878-4DC1-9BB2-34D5ECEEB1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D79F3A9-E75A-4594-8A2F-0B927A5F05BB}"/>
              </a:ext>
            </a:extLst>
          </p:cNvPr>
          <p:cNvSpPr>
            <a:spLocks noGrp="1"/>
          </p:cNvSpPr>
          <p:nvPr>
            <p:ph type="sldNum" sz="quarter" idx="12"/>
          </p:nvPr>
        </p:nvSpPr>
        <p:spPr/>
        <p:txBody>
          <a:bodyPr/>
          <a:lstStyle/>
          <a:p>
            <a:fld id="{216A6BF3-AFE6-44B1-9C07-829B4F921F89}" type="slidenum">
              <a:rPr lang="zh-CN" altLang="en-US" smtClean="0"/>
              <a:t>‹#›</a:t>
            </a:fld>
            <a:endParaRPr lang="zh-CN" altLang="en-US"/>
          </a:p>
        </p:txBody>
      </p:sp>
    </p:spTree>
    <p:extLst>
      <p:ext uri="{BB962C8B-B14F-4D97-AF65-F5344CB8AC3E}">
        <p14:creationId xmlns:p14="http://schemas.microsoft.com/office/powerpoint/2010/main" val="342379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7A89A-DE7D-4D90-9694-0B770D5AE09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428255F-8201-4ADC-AE5E-712545D26F49}"/>
              </a:ext>
            </a:extLst>
          </p:cNvPr>
          <p:cNvSpPr>
            <a:spLocks noGrp="1"/>
          </p:cNvSpPr>
          <p:nvPr>
            <p:ph type="dt" sz="half" idx="10"/>
          </p:nvPr>
        </p:nvSpPr>
        <p:spPr/>
        <p:txBody>
          <a:bodyPr/>
          <a:lstStyle/>
          <a:p>
            <a:fld id="{F52301A4-B6D0-4C34-89B9-1EFB8FB3AE39}" type="datetimeFigureOut">
              <a:rPr lang="zh-CN" altLang="en-US" smtClean="0"/>
              <a:t>2023/03/22</a:t>
            </a:fld>
            <a:endParaRPr lang="zh-CN" altLang="en-US"/>
          </a:p>
        </p:txBody>
      </p:sp>
      <p:sp>
        <p:nvSpPr>
          <p:cNvPr id="4" name="页脚占位符 3">
            <a:extLst>
              <a:ext uri="{FF2B5EF4-FFF2-40B4-BE49-F238E27FC236}">
                <a16:creationId xmlns:a16="http://schemas.microsoft.com/office/drawing/2014/main" id="{A5DED6D1-9DD8-4309-9CD8-270A37D7AC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DAD547-771F-4BB2-AF31-2E843E46259B}"/>
              </a:ext>
            </a:extLst>
          </p:cNvPr>
          <p:cNvSpPr>
            <a:spLocks noGrp="1"/>
          </p:cNvSpPr>
          <p:nvPr>
            <p:ph type="sldNum" sz="quarter" idx="12"/>
          </p:nvPr>
        </p:nvSpPr>
        <p:spPr/>
        <p:txBody>
          <a:bodyPr/>
          <a:lstStyle/>
          <a:p>
            <a:fld id="{216A6BF3-AFE6-44B1-9C07-829B4F921F89}" type="slidenum">
              <a:rPr lang="zh-CN" altLang="en-US" smtClean="0"/>
              <a:t>‹#›</a:t>
            </a:fld>
            <a:endParaRPr lang="zh-CN" altLang="en-US"/>
          </a:p>
        </p:txBody>
      </p:sp>
    </p:spTree>
    <p:extLst>
      <p:ext uri="{BB962C8B-B14F-4D97-AF65-F5344CB8AC3E}">
        <p14:creationId xmlns:p14="http://schemas.microsoft.com/office/powerpoint/2010/main" val="152299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6C96BE-4EF2-4BAC-9846-06136ACF9CC2}"/>
              </a:ext>
            </a:extLst>
          </p:cNvPr>
          <p:cNvSpPr>
            <a:spLocks noGrp="1"/>
          </p:cNvSpPr>
          <p:nvPr>
            <p:ph type="dt" sz="half" idx="10"/>
          </p:nvPr>
        </p:nvSpPr>
        <p:spPr/>
        <p:txBody>
          <a:bodyPr/>
          <a:lstStyle/>
          <a:p>
            <a:fld id="{F52301A4-B6D0-4C34-89B9-1EFB8FB3AE39}" type="datetimeFigureOut">
              <a:rPr lang="zh-CN" altLang="en-US" smtClean="0"/>
              <a:t>2023/03/22</a:t>
            </a:fld>
            <a:endParaRPr lang="zh-CN" altLang="en-US"/>
          </a:p>
        </p:txBody>
      </p:sp>
      <p:sp>
        <p:nvSpPr>
          <p:cNvPr id="3" name="页脚占位符 2">
            <a:extLst>
              <a:ext uri="{FF2B5EF4-FFF2-40B4-BE49-F238E27FC236}">
                <a16:creationId xmlns:a16="http://schemas.microsoft.com/office/drawing/2014/main" id="{5457AC01-65B3-442A-8345-BD67FEA5874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8E0D38-A9B0-47B6-BA8D-5D301F258B98}"/>
              </a:ext>
            </a:extLst>
          </p:cNvPr>
          <p:cNvSpPr>
            <a:spLocks noGrp="1"/>
          </p:cNvSpPr>
          <p:nvPr>
            <p:ph type="sldNum" sz="quarter" idx="12"/>
          </p:nvPr>
        </p:nvSpPr>
        <p:spPr/>
        <p:txBody>
          <a:bodyPr/>
          <a:lstStyle/>
          <a:p>
            <a:fld id="{216A6BF3-AFE6-44B1-9C07-829B4F921F89}" type="slidenum">
              <a:rPr lang="zh-CN" altLang="en-US" smtClean="0"/>
              <a:t>‹#›</a:t>
            </a:fld>
            <a:endParaRPr lang="zh-CN" altLang="en-US"/>
          </a:p>
        </p:txBody>
      </p:sp>
    </p:spTree>
    <p:extLst>
      <p:ext uri="{BB962C8B-B14F-4D97-AF65-F5344CB8AC3E}">
        <p14:creationId xmlns:p14="http://schemas.microsoft.com/office/powerpoint/2010/main" val="360320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1E7FF-6D24-4A3A-8941-1F3E5B6554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AF816D-919D-43C1-A66E-212AA427D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CE8DBF4-368A-441F-A462-FC5E665C8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58BE0D-FBEF-43B7-8A69-1B6B08EFE88E}"/>
              </a:ext>
            </a:extLst>
          </p:cNvPr>
          <p:cNvSpPr>
            <a:spLocks noGrp="1"/>
          </p:cNvSpPr>
          <p:nvPr>
            <p:ph type="dt" sz="half" idx="10"/>
          </p:nvPr>
        </p:nvSpPr>
        <p:spPr/>
        <p:txBody>
          <a:bodyPr/>
          <a:lstStyle/>
          <a:p>
            <a:fld id="{F52301A4-B6D0-4C34-89B9-1EFB8FB3AE39}" type="datetimeFigureOut">
              <a:rPr lang="zh-CN" altLang="en-US" smtClean="0"/>
              <a:t>2023/03/22</a:t>
            </a:fld>
            <a:endParaRPr lang="zh-CN" altLang="en-US"/>
          </a:p>
        </p:txBody>
      </p:sp>
      <p:sp>
        <p:nvSpPr>
          <p:cNvPr id="6" name="页脚占位符 5">
            <a:extLst>
              <a:ext uri="{FF2B5EF4-FFF2-40B4-BE49-F238E27FC236}">
                <a16:creationId xmlns:a16="http://schemas.microsoft.com/office/drawing/2014/main" id="{BABB5DC7-2662-48A9-AD4C-A036A582E9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FDCA0B-34AA-4710-BBCC-0BED3A6C9D15}"/>
              </a:ext>
            </a:extLst>
          </p:cNvPr>
          <p:cNvSpPr>
            <a:spLocks noGrp="1"/>
          </p:cNvSpPr>
          <p:nvPr>
            <p:ph type="sldNum" sz="quarter" idx="12"/>
          </p:nvPr>
        </p:nvSpPr>
        <p:spPr/>
        <p:txBody>
          <a:bodyPr/>
          <a:lstStyle/>
          <a:p>
            <a:fld id="{216A6BF3-AFE6-44B1-9C07-829B4F921F89}" type="slidenum">
              <a:rPr lang="zh-CN" altLang="en-US" smtClean="0"/>
              <a:t>‹#›</a:t>
            </a:fld>
            <a:endParaRPr lang="zh-CN" altLang="en-US"/>
          </a:p>
        </p:txBody>
      </p:sp>
    </p:spTree>
    <p:extLst>
      <p:ext uri="{BB962C8B-B14F-4D97-AF65-F5344CB8AC3E}">
        <p14:creationId xmlns:p14="http://schemas.microsoft.com/office/powerpoint/2010/main" val="2632759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78FF0-3F5E-48B1-AC32-D96FC2C4AA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3CC745-7F9B-48DD-87BB-B1B2E4FB76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A5E0183-A8C6-4EFA-8907-CE40A0C31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1EBEC0-6A26-4D35-98F5-8ABAC2AE0856}"/>
              </a:ext>
            </a:extLst>
          </p:cNvPr>
          <p:cNvSpPr>
            <a:spLocks noGrp="1"/>
          </p:cNvSpPr>
          <p:nvPr>
            <p:ph type="dt" sz="half" idx="10"/>
          </p:nvPr>
        </p:nvSpPr>
        <p:spPr/>
        <p:txBody>
          <a:bodyPr/>
          <a:lstStyle/>
          <a:p>
            <a:fld id="{F52301A4-B6D0-4C34-89B9-1EFB8FB3AE39}" type="datetimeFigureOut">
              <a:rPr lang="zh-CN" altLang="en-US" smtClean="0"/>
              <a:t>2023/03/22</a:t>
            </a:fld>
            <a:endParaRPr lang="zh-CN" altLang="en-US"/>
          </a:p>
        </p:txBody>
      </p:sp>
      <p:sp>
        <p:nvSpPr>
          <p:cNvPr id="6" name="页脚占位符 5">
            <a:extLst>
              <a:ext uri="{FF2B5EF4-FFF2-40B4-BE49-F238E27FC236}">
                <a16:creationId xmlns:a16="http://schemas.microsoft.com/office/drawing/2014/main" id="{9237BC00-158F-49CB-8A02-D1AA802192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B01AEA-13C5-44FB-9204-DBF383A34E38}"/>
              </a:ext>
            </a:extLst>
          </p:cNvPr>
          <p:cNvSpPr>
            <a:spLocks noGrp="1"/>
          </p:cNvSpPr>
          <p:nvPr>
            <p:ph type="sldNum" sz="quarter" idx="12"/>
          </p:nvPr>
        </p:nvSpPr>
        <p:spPr/>
        <p:txBody>
          <a:bodyPr/>
          <a:lstStyle/>
          <a:p>
            <a:fld id="{216A6BF3-AFE6-44B1-9C07-829B4F921F89}" type="slidenum">
              <a:rPr lang="zh-CN" altLang="en-US" smtClean="0"/>
              <a:t>‹#›</a:t>
            </a:fld>
            <a:endParaRPr lang="zh-CN" altLang="en-US"/>
          </a:p>
        </p:txBody>
      </p:sp>
    </p:spTree>
    <p:extLst>
      <p:ext uri="{BB962C8B-B14F-4D97-AF65-F5344CB8AC3E}">
        <p14:creationId xmlns:p14="http://schemas.microsoft.com/office/powerpoint/2010/main" val="376861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4EA57FB-D49F-4744-922C-1B0E3C32A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7D19C46-8D17-41BD-ACF2-BE1DED11B1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5A08BE-B907-4B8A-9552-1BF16C240A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301A4-B6D0-4C34-89B9-1EFB8FB3AE39}" type="datetimeFigureOut">
              <a:rPr lang="zh-CN" altLang="en-US" smtClean="0"/>
              <a:t>2023/03/22</a:t>
            </a:fld>
            <a:endParaRPr lang="zh-CN" altLang="en-US"/>
          </a:p>
        </p:txBody>
      </p:sp>
      <p:sp>
        <p:nvSpPr>
          <p:cNvPr id="5" name="页脚占位符 4">
            <a:extLst>
              <a:ext uri="{FF2B5EF4-FFF2-40B4-BE49-F238E27FC236}">
                <a16:creationId xmlns:a16="http://schemas.microsoft.com/office/drawing/2014/main" id="{E92042C3-570C-4FD3-9B99-4CDDE6222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675BB1B-89E1-463A-8264-E1D4CE4739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6A6BF3-AFE6-44B1-9C07-829B4F921F89}" type="slidenum">
              <a:rPr lang="zh-CN" altLang="en-US" smtClean="0"/>
              <a:t>‹#›</a:t>
            </a:fld>
            <a:endParaRPr lang="zh-CN" altLang="en-US"/>
          </a:p>
        </p:txBody>
      </p:sp>
    </p:spTree>
    <p:extLst>
      <p:ext uri="{BB962C8B-B14F-4D97-AF65-F5344CB8AC3E}">
        <p14:creationId xmlns:p14="http://schemas.microsoft.com/office/powerpoint/2010/main" val="3656185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chart" Target="../charts/chart2.xml"/><Relationship Id="rId5" Type="http://schemas.openxmlformats.org/officeDocument/2006/relationships/chart" Target="../charts/char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tretch>
            <a:fillRect/>
          </a:stretch>
        </p:blipFill>
        <p:spPr>
          <a:xfrm>
            <a:off x="757124" y="1196986"/>
            <a:ext cx="10677751" cy="4601323"/>
          </a:xfrm>
          <a:prstGeom prst="rect">
            <a:avLst/>
          </a:prstGeom>
        </p:spPr>
      </p:pic>
      <p:sp>
        <p:nvSpPr>
          <p:cNvPr id="18" name="文本框 17"/>
          <p:cNvSpPr txBox="1"/>
          <p:nvPr/>
        </p:nvSpPr>
        <p:spPr>
          <a:xfrm>
            <a:off x="2310346" y="2851317"/>
            <a:ext cx="7571303" cy="646331"/>
          </a:xfrm>
          <a:prstGeom prst="rect">
            <a:avLst/>
          </a:prstGeom>
          <a:noFill/>
        </p:spPr>
        <p:txBody>
          <a:bodyPr wrap="none" rtlCol="0">
            <a:spAutoFit/>
          </a:bodyPr>
          <a:lstStyle/>
          <a:p>
            <a:pPr algn="ctr"/>
            <a:r>
              <a:rPr lang="zh-CN" altLang="zh-CN" sz="3600" dirty="0">
                <a:solidFill>
                  <a:srgbClr val="4472C4"/>
                </a:solidFill>
                <a:latin typeface="印品黑体" panose="00000500000000000000" pitchFamily="2" charset="-122"/>
                <a:ea typeface="印品黑体" panose="00000500000000000000" pitchFamily="2" charset="-122"/>
              </a:rPr>
              <a:t>基于</a:t>
            </a:r>
            <a:r>
              <a:rPr lang="zh-CN" altLang="en-US" sz="3600" dirty="0">
                <a:solidFill>
                  <a:srgbClr val="4472C4"/>
                </a:solidFill>
                <a:latin typeface="印品黑体" panose="00000500000000000000" pitchFamily="2" charset="-122"/>
                <a:ea typeface="印品黑体" panose="00000500000000000000" pitchFamily="2" charset="-122"/>
              </a:rPr>
              <a:t>深度</a:t>
            </a:r>
            <a:r>
              <a:rPr lang="zh-CN" altLang="zh-CN" sz="3600" dirty="0">
                <a:solidFill>
                  <a:srgbClr val="4472C4"/>
                </a:solidFill>
                <a:latin typeface="印品黑体" panose="00000500000000000000" pitchFamily="2" charset="-122"/>
                <a:ea typeface="印品黑体" panose="00000500000000000000" pitchFamily="2" charset="-122"/>
              </a:rPr>
              <a:t>学习的</a:t>
            </a:r>
            <a:r>
              <a:rPr lang="zh-CN" altLang="en-US" sz="3600" dirty="0">
                <a:solidFill>
                  <a:srgbClr val="4472C4"/>
                </a:solidFill>
                <a:latin typeface="印品黑体" panose="00000500000000000000" pitchFamily="2" charset="-122"/>
                <a:ea typeface="印品黑体" panose="00000500000000000000" pitchFamily="2" charset="-122"/>
              </a:rPr>
              <a:t>车联网</a:t>
            </a:r>
            <a:r>
              <a:rPr lang="zh-CN" altLang="zh-CN" sz="3600" dirty="0">
                <a:solidFill>
                  <a:srgbClr val="4472C4"/>
                </a:solidFill>
                <a:latin typeface="印品黑体" panose="00000500000000000000" pitchFamily="2" charset="-122"/>
                <a:ea typeface="印品黑体" panose="00000500000000000000" pitchFamily="2" charset="-122"/>
              </a:rPr>
              <a:t>异常检测算法</a:t>
            </a:r>
          </a:p>
        </p:txBody>
      </p:sp>
      <p:sp>
        <p:nvSpPr>
          <p:cNvPr id="19" name="文本框 18"/>
          <p:cNvSpPr txBox="1"/>
          <p:nvPr/>
        </p:nvSpPr>
        <p:spPr>
          <a:xfrm>
            <a:off x="2091289" y="2315519"/>
            <a:ext cx="8336634" cy="351763"/>
          </a:xfrm>
          <a:prstGeom prst="rect">
            <a:avLst/>
          </a:prstGeom>
          <a:noFill/>
        </p:spPr>
        <p:txBody>
          <a:bodyPr wrap="square" rtlCol="0">
            <a:spAutoFit/>
          </a:bodyPr>
          <a:lstStyle/>
          <a:p>
            <a:pPr algn="ctr">
              <a:lnSpc>
                <a:spcPct val="114000"/>
              </a:lnSpc>
            </a:pPr>
            <a:r>
              <a:rPr lang="en-US" altLang="zh-CN" sz="1600" dirty="0">
                <a:solidFill>
                  <a:schemeClr val="bg1">
                    <a:lumMod val="65000"/>
                  </a:schemeClr>
                </a:solidFill>
                <a:latin typeface="印品黑体" panose="00000500000000000000" pitchFamily="2" charset="-122"/>
                <a:ea typeface="印品黑体" panose="00000500000000000000" pitchFamily="2" charset="-122"/>
              </a:rPr>
              <a:t>Deep learning-based algorithm for real-time detection of IOV vehicle misbehavior</a:t>
            </a:r>
          </a:p>
        </p:txBody>
      </p:sp>
      <p:sp>
        <p:nvSpPr>
          <p:cNvPr id="26" name="椭圆 24"/>
          <p:cNvSpPr/>
          <p:nvPr/>
        </p:nvSpPr>
        <p:spPr>
          <a:xfrm>
            <a:off x="8383982" y="3527334"/>
            <a:ext cx="395980" cy="308697"/>
          </a:xfrm>
          <a:custGeom>
            <a:avLst/>
            <a:gdLst>
              <a:gd name="connsiteX0" fmla="*/ 257365 w 327025"/>
              <a:gd name="connsiteY0" fmla="*/ 42273 h 254942"/>
              <a:gd name="connsiteX1" fmla="*/ 263821 w 327025"/>
              <a:gd name="connsiteY1" fmla="*/ 43566 h 254942"/>
              <a:gd name="connsiteX2" fmla="*/ 262530 w 327025"/>
              <a:gd name="connsiteY2" fmla="*/ 50030 h 254942"/>
              <a:gd name="connsiteX3" fmla="*/ 81766 w 327025"/>
              <a:gd name="connsiteY3" fmla="*/ 171554 h 254942"/>
              <a:gd name="connsiteX4" fmla="*/ 81766 w 327025"/>
              <a:gd name="connsiteY4" fmla="*/ 237488 h 254942"/>
              <a:gd name="connsiteX5" fmla="*/ 98552 w 327025"/>
              <a:gd name="connsiteY5" fmla="*/ 220681 h 254942"/>
              <a:gd name="connsiteX6" fmla="*/ 106299 w 327025"/>
              <a:gd name="connsiteY6" fmla="*/ 220681 h 254942"/>
              <a:gd name="connsiteX7" fmla="*/ 106299 w 327025"/>
              <a:gd name="connsiteY7" fmla="*/ 228438 h 254942"/>
              <a:gd name="connsiteX8" fmla="*/ 80475 w 327025"/>
              <a:gd name="connsiteY8" fmla="*/ 253002 h 254942"/>
              <a:gd name="connsiteX9" fmla="*/ 72728 w 327025"/>
              <a:gd name="connsiteY9" fmla="*/ 253002 h 254942"/>
              <a:gd name="connsiteX10" fmla="*/ 71437 w 327025"/>
              <a:gd name="connsiteY10" fmla="*/ 249123 h 254942"/>
              <a:gd name="connsiteX11" fmla="*/ 71437 w 327025"/>
              <a:gd name="connsiteY11" fmla="*/ 177857 h 254942"/>
              <a:gd name="connsiteX12" fmla="*/ 71437 w 327025"/>
              <a:gd name="connsiteY12" fmla="*/ 170454 h 254942"/>
              <a:gd name="connsiteX13" fmla="*/ 72672 w 327025"/>
              <a:gd name="connsiteY13" fmla="*/ 171683 h 254942"/>
              <a:gd name="connsiteX14" fmla="*/ 80459 w 327025"/>
              <a:gd name="connsiteY14" fmla="*/ 171683 h 254942"/>
              <a:gd name="connsiteX15" fmla="*/ 80459 w 327025"/>
              <a:gd name="connsiteY15" fmla="*/ 165229 h 254942"/>
              <a:gd name="connsiteX16" fmla="*/ 79425 w 327025"/>
              <a:gd name="connsiteY16" fmla="*/ 164200 h 254942"/>
              <a:gd name="connsiteX17" fmla="*/ 77020 w 327025"/>
              <a:gd name="connsiteY17" fmla="*/ 161808 h 254942"/>
              <a:gd name="connsiteX18" fmla="*/ 134538 w 327025"/>
              <a:gd name="connsiteY18" fmla="*/ 123685 h 254942"/>
              <a:gd name="connsiteX19" fmla="*/ 257365 w 327025"/>
              <a:gd name="connsiteY19" fmla="*/ 42273 h 254942"/>
              <a:gd name="connsiteX20" fmla="*/ 321834 w 327025"/>
              <a:gd name="connsiteY20" fmla="*/ 0 h 254942"/>
              <a:gd name="connsiteX21" fmla="*/ 327025 w 327025"/>
              <a:gd name="connsiteY21" fmla="*/ 5164 h 254942"/>
              <a:gd name="connsiteX22" fmla="*/ 327025 w 327025"/>
              <a:gd name="connsiteY22" fmla="*/ 15490 h 254942"/>
              <a:gd name="connsiteX23" fmla="*/ 325727 w 327025"/>
              <a:gd name="connsiteY23" fmla="*/ 18072 h 254942"/>
              <a:gd name="connsiteX24" fmla="*/ 162215 w 327025"/>
              <a:gd name="connsiteY24" fmla="*/ 253006 h 254942"/>
              <a:gd name="connsiteX25" fmla="*/ 154429 w 327025"/>
              <a:gd name="connsiteY25" fmla="*/ 253006 h 254942"/>
              <a:gd name="connsiteX26" fmla="*/ 93436 w 327025"/>
              <a:gd name="connsiteY26" fmla="*/ 192337 h 254942"/>
              <a:gd name="connsiteX27" fmla="*/ 93436 w 327025"/>
              <a:gd name="connsiteY27" fmla="*/ 184591 h 254942"/>
              <a:gd name="connsiteX28" fmla="*/ 101222 w 327025"/>
              <a:gd name="connsiteY28" fmla="*/ 184591 h 254942"/>
              <a:gd name="connsiteX29" fmla="*/ 158322 w 327025"/>
              <a:gd name="connsiteY29" fmla="*/ 241389 h 254942"/>
              <a:gd name="connsiteX30" fmla="*/ 316643 w 327025"/>
              <a:gd name="connsiteY30" fmla="*/ 14199 h 254942"/>
              <a:gd name="connsiteX31" fmla="*/ 316643 w 327025"/>
              <a:gd name="connsiteY31" fmla="*/ 12909 h 254942"/>
              <a:gd name="connsiteX32" fmla="*/ 14275 w 327025"/>
              <a:gd name="connsiteY32" fmla="*/ 99395 h 254942"/>
              <a:gd name="connsiteX33" fmla="*/ 72186 w 327025"/>
              <a:gd name="connsiteY33" fmla="*/ 156999 h 254942"/>
              <a:gd name="connsiteX34" fmla="*/ 77020 w 327025"/>
              <a:gd name="connsiteY34" fmla="*/ 161808 h 254942"/>
              <a:gd name="connsiteX35" fmla="*/ 74019 w 327025"/>
              <a:gd name="connsiteY35" fmla="*/ 163797 h 254942"/>
              <a:gd name="connsiteX36" fmla="*/ 71437 w 327025"/>
              <a:gd name="connsiteY36" fmla="*/ 167676 h 254942"/>
              <a:gd name="connsiteX37" fmla="*/ 71437 w 327025"/>
              <a:gd name="connsiteY37" fmla="*/ 168948 h 254942"/>
              <a:gd name="connsiteX38" fmla="*/ 71437 w 327025"/>
              <a:gd name="connsiteY38" fmla="*/ 170454 h 254942"/>
              <a:gd name="connsiteX39" fmla="*/ 31409 w 327025"/>
              <a:gd name="connsiteY39" fmla="*/ 130638 h 254942"/>
              <a:gd name="connsiteX40" fmla="*/ 1298 w 327025"/>
              <a:gd name="connsiteY40" fmla="*/ 100686 h 254942"/>
              <a:gd name="connsiteX41" fmla="*/ 0 w 327025"/>
              <a:gd name="connsiteY41" fmla="*/ 98105 h 254942"/>
              <a:gd name="connsiteX42" fmla="*/ 3893 w 327025"/>
              <a:gd name="connsiteY42" fmla="*/ 92941 h 254942"/>
              <a:gd name="connsiteX43" fmla="*/ 320537 w 327025"/>
              <a:gd name="connsiteY43" fmla="*/ 1291 h 254942"/>
              <a:gd name="connsiteX44" fmla="*/ 321834 w 327025"/>
              <a:gd name="connsiteY44" fmla="*/ 0 h 2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7025" h="254942">
                <a:moveTo>
                  <a:pt x="257365" y="42273"/>
                </a:moveTo>
                <a:cubicBezTo>
                  <a:pt x="258656" y="39687"/>
                  <a:pt x="262530" y="40980"/>
                  <a:pt x="263821" y="43566"/>
                </a:cubicBezTo>
                <a:cubicBezTo>
                  <a:pt x="265112" y="44858"/>
                  <a:pt x="265112" y="48737"/>
                  <a:pt x="262530" y="50030"/>
                </a:cubicBezTo>
                <a:cubicBezTo>
                  <a:pt x="81766" y="171554"/>
                  <a:pt x="81766" y="171554"/>
                  <a:pt x="81766" y="171554"/>
                </a:cubicBezTo>
                <a:cubicBezTo>
                  <a:pt x="81766" y="237488"/>
                  <a:pt x="81766" y="237488"/>
                  <a:pt x="81766" y="237488"/>
                </a:cubicBezTo>
                <a:lnTo>
                  <a:pt x="98552" y="220681"/>
                </a:lnTo>
                <a:cubicBezTo>
                  <a:pt x="99843" y="218096"/>
                  <a:pt x="103716" y="218096"/>
                  <a:pt x="106299" y="220681"/>
                </a:cubicBezTo>
                <a:cubicBezTo>
                  <a:pt x="107590" y="221974"/>
                  <a:pt x="107590" y="225852"/>
                  <a:pt x="106299" y="228438"/>
                </a:cubicBezTo>
                <a:cubicBezTo>
                  <a:pt x="80475" y="253002"/>
                  <a:pt x="80475" y="253002"/>
                  <a:pt x="80475" y="253002"/>
                </a:cubicBezTo>
                <a:cubicBezTo>
                  <a:pt x="77893" y="255587"/>
                  <a:pt x="75311" y="255587"/>
                  <a:pt x="72728" y="253002"/>
                </a:cubicBezTo>
                <a:cubicBezTo>
                  <a:pt x="72728" y="251709"/>
                  <a:pt x="71437" y="250416"/>
                  <a:pt x="71437" y="249123"/>
                </a:cubicBezTo>
                <a:cubicBezTo>
                  <a:pt x="71437" y="208399"/>
                  <a:pt x="71437" y="188037"/>
                  <a:pt x="71437" y="177857"/>
                </a:cubicBezTo>
                <a:lnTo>
                  <a:pt x="71437" y="170454"/>
                </a:lnTo>
                <a:lnTo>
                  <a:pt x="72672" y="171683"/>
                </a:lnTo>
                <a:cubicBezTo>
                  <a:pt x="75268" y="174265"/>
                  <a:pt x="77863" y="174265"/>
                  <a:pt x="80459" y="171683"/>
                </a:cubicBezTo>
                <a:cubicBezTo>
                  <a:pt x="81756" y="170392"/>
                  <a:pt x="81756" y="166520"/>
                  <a:pt x="80459" y="165229"/>
                </a:cubicBezTo>
                <a:cubicBezTo>
                  <a:pt x="80459" y="165229"/>
                  <a:pt x="80459" y="165229"/>
                  <a:pt x="79425" y="164200"/>
                </a:cubicBezTo>
                <a:lnTo>
                  <a:pt x="77020" y="161808"/>
                </a:lnTo>
                <a:lnTo>
                  <a:pt x="134538" y="123685"/>
                </a:lnTo>
                <a:cubicBezTo>
                  <a:pt x="257365" y="42273"/>
                  <a:pt x="257365" y="42273"/>
                  <a:pt x="257365" y="42273"/>
                </a:cubicBezTo>
                <a:close/>
                <a:moveTo>
                  <a:pt x="321834" y="0"/>
                </a:moveTo>
                <a:cubicBezTo>
                  <a:pt x="324430" y="0"/>
                  <a:pt x="327025" y="2582"/>
                  <a:pt x="327025" y="5164"/>
                </a:cubicBezTo>
                <a:cubicBezTo>
                  <a:pt x="327025" y="15490"/>
                  <a:pt x="327025" y="15490"/>
                  <a:pt x="327025" y="15490"/>
                </a:cubicBezTo>
                <a:cubicBezTo>
                  <a:pt x="327025" y="16781"/>
                  <a:pt x="327025" y="18072"/>
                  <a:pt x="325727" y="18072"/>
                </a:cubicBezTo>
                <a:cubicBezTo>
                  <a:pt x="162215" y="253006"/>
                  <a:pt x="162215" y="253006"/>
                  <a:pt x="162215" y="253006"/>
                </a:cubicBezTo>
                <a:cubicBezTo>
                  <a:pt x="159619" y="255588"/>
                  <a:pt x="157024" y="255588"/>
                  <a:pt x="154429" y="253006"/>
                </a:cubicBezTo>
                <a:lnTo>
                  <a:pt x="93436" y="192337"/>
                </a:lnTo>
                <a:cubicBezTo>
                  <a:pt x="92138" y="189755"/>
                  <a:pt x="92138" y="187173"/>
                  <a:pt x="93436" y="184591"/>
                </a:cubicBezTo>
                <a:cubicBezTo>
                  <a:pt x="96031" y="183301"/>
                  <a:pt x="98627" y="183301"/>
                  <a:pt x="101222" y="184591"/>
                </a:cubicBezTo>
                <a:cubicBezTo>
                  <a:pt x="158322" y="241389"/>
                  <a:pt x="158322" y="241389"/>
                  <a:pt x="158322" y="241389"/>
                </a:cubicBezTo>
                <a:cubicBezTo>
                  <a:pt x="316643" y="14199"/>
                  <a:pt x="316643" y="14199"/>
                  <a:pt x="316643" y="14199"/>
                </a:cubicBezTo>
                <a:cubicBezTo>
                  <a:pt x="316643" y="12909"/>
                  <a:pt x="316643" y="12909"/>
                  <a:pt x="316643" y="12909"/>
                </a:cubicBezTo>
                <a:cubicBezTo>
                  <a:pt x="14275" y="99395"/>
                  <a:pt x="14275" y="99395"/>
                  <a:pt x="14275" y="99395"/>
                </a:cubicBezTo>
                <a:cubicBezTo>
                  <a:pt x="47367" y="132312"/>
                  <a:pt x="63913" y="148770"/>
                  <a:pt x="72186" y="156999"/>
                </a:cubicBezTo>
                <a:lnTo>
                  <a:pt x="77020" y="161808"/>
                </a:lnTo>
                <a:lnTo>
                  <a:pt x="74019" y="163797"/>
                </a:lnTo>
                <a:cubicBezTo>
                  <a:pt x="72728" y="165090"/>
                  <a:pt x="71437" y="166383"/>
                  <a:pt x="71437" y="167676"/>
                </a:cubicBezTo>
                <a:cubicBezTo>
                  <a:pt x="71437" y="167676"/>
                  <a:pt x="71437" y="167676"/>
                  <a:pt x="71437" y="168948"/>
                </a:cubicBezTo>
                <a:lnTo>
                  <a:pt x="71437" y="170454"/>
                </a:lnTo>
                <a:lnTo>
                  <a:pt x="31409" y="130638"/>
                </a:lnTo>
                <a:cubicBezTo>
                  <a:pt x="1298" y="100686"/>
                  <a:pt x="1298" y="100686"/>
                  <a:pt x="1298" y="100686"/>
                </a:cubicBezTo>
                <a:cubicBezTo>
                  <a:pt x="1298" y="100686"/>
                  <a:pt x="0" y="99395"/>
                  <a:pt x="0" y="98105"/>
                </a:cubicBezTo>
                <a:cubicBezTo>
                  <a:pt x="0" y="95523"/>
                  <a:pt x="1298" y="92941"/>
                  <a:pt x="3893" y="92941"/>
                </a:cubicBezTo>
                <a:cubicBezTo>
                  <a:pt x="320537" y="1291"/>
                  <a:pt x="320537" y="1291"/>
                  <a:pt x="320537" y="1291"/>
                </a:cubicBezTo>
                <a:cubicBezTo>
                  <a:pt x="320537" y="1291"/>
                  <a:pt x="321834" y="0"/>
                  <a:pt x="321834" y="0"/>
                </a:cubicBez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72C4"/>
              </a:solidFill>
              <a:latin typeface="印品黑体" panose="00000500000000000000" pitchFamily="2" charset="-122"/>
            </a:endParaRPr>
          </a:p>
        </p:txBody>
      </p:sp>
      <p:sp>
        <p:nvSpPr>
          <p:cNvPr id="27" name="任意多边形: 形状 26"/>
          <p:cNvSpPr/>
          <p:nvPr/>
        </p:nvSpPr>
        <p:spPr>
          <a:xfrm>
            <a:off x="3380489" y="3681683"/>
            <a:ext cx="5082363" cy="235940"/>
          </a:xfrm>
          <a:custGeom>
            <a:avLst/>
            <a:gdLst>
              <a:gd name="connsiteX0" fmla="*/ 0 w 5082363"/>
              <a:gd name="connsiteY0" fmla="*/ 11802 h 235940"/>
              <a:gd name="connsiteX1" fmla="*/ 1052623 w 5082363"/>
              <a:gd name="connsiteY1" fmla="*/ 139393 h 235940"/>
              <a:gd name="connsiteX2" fmla="*/ 2402958 w 5082363"/>
              <a:gd name="connsiteY2" fmla="*/ 1169 h 235940"/>
              <a:gd name="connsiteX3" fmla="*/ 4040372 w 5082363"/>
              <a:gd name="connsiteY3" fmla="*/ 235086 h 235940"/>
              <a:gd name="connsiteX4" fmla="*/ 5082363 w 5082363"/>
              <a:gd name="connsiteY4" fmla="*/ 64965 h 235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2363" h="235940">
                <a:moveTo>
                  <a:pt x="0" y="11802"/>
                </a:moveTo>
                <a:cubicBezTo>
                  <a:pt x="326065" y="76483"/>
                  <a:pt x="652130" y="141165"/>
                  <a:pt x="1052623" y="139393"/>
                </a:cubicBezTo>
                <a:cubicBezTo>
                  <a:pt x="1453116" y="137621"/>
                  <a:pt x="1905000" y="-14780"/>
                  <a:pt x="2402958" y="1169"/>
                </a:cubicBezTo>
                <a:cubicBezTo>
                  <a:pt x="2900916" y="17118"/>
                  <a:pt x="3593805" y="224453"/>
                  <a:pt x="4040372" y="235086"/>
                </a:cubicBezTo>
                <a:cubicBezTo>
                  <a:pt x="4486939" y="245719"/>
                  <a:pt x="4784651" y="155342"/>
                  <a:pt x="5082363" y="64965"/>
                </a:cubicBezTo>
              </a:path>
            </a:pathLst>
          </a:cu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72C4"/>
              </a:solidFill>
              <a:latin typeface="印品黑体" panose="00000500000000000000" pitchFamily="2" charset="-122"/>
            </a:endParaRPr>
          </a:p>
        </p:txBody>
      </p:sp>
      <p:sp>
        <p:nvSpPr>
          <p:cNvPr id="6" name="文本框 5">
            <a:extLst>
              <a:ext uri="{FF2B5EF4-FFF2-40B4-BE49-F238E27FC236}">
                <a16:creationId xmlns:a16="http://schemas.microsoft.com/office/drawing/2014/main" id="{691AA9A6-1028-63EA-98AA-71CF2B19BAA5}"/>
              </a:ext>
            </a:extLst>
          </p:cNvPr>
          <p:cNvSpPr txBox="1"/>
          <p:nvPr/>
        </p:nvSpPr>
        <p:spPr>
          <a:xfrm>
            <a:off x="3595198" y="4169495"/>
            <a:ext cx="4228734" cy="400110"/>
          </a:xfrm>
          <a:prstGeom prst="rect">
            <a:avLst/>
          </a:prstGeom>
          <a:solidFill>
            <a:schemeClr val="bg1"/>
          </a:solidFill>
        </p:spPr>
        <p:txBody>
          <a:bodyPr wrap="square">
            <a:spAutoFit/>
          </a:bodyPr>
          <a:lstStyle/>
          <a:p>
            <a:r>
              <a:rPr lang="zh-CN" altLang="en-US" sz="2000" dirty="0">
                <a:solidFill>
                  <a:srgbClr val="4472C4"/>
                </a:solidFill>
                <a:latin typeface="印品黑体" panose="00000500000000000000" pitchFamily="2" charset="-122"/>
                <a:ea typeface="印品黑体" panose="00000500000000000000" pitchFamily="2" charset="-122"/>
              </a:rPr>
              <a:t>负责人：刘志康         </a:t>
            </a:r>
            <a:r>
              <a:rPr lang="zh-CN" altLang="en-US" sz="2000" dirty="0">
                <a:solidFill>
                  <a:srgbClr val="4472C4"/>
                </a:solidFill>
                <a:ea typeface="印品黑体" panose="00000500000000000000" pitchFamily="2" charset="-122"/>
              </a:rPr>
              <a:t>导师：徐红云</a:t>
            </a:r>
          </a:p>
        </p:txBody>
      </p:sp>
      <p:sp>
        <p:nvSpPr>
          <p:cNvPr id="9" name="Freeform 145">
            <a:extLst>
              <a:ext uri="{FF2B5EF4-FFF2-40B4-BE49-F238E27FC236}">
                <a16:creationId xmlns:a16="http://schemas.microsoft.com/office/drawing/2014/main" id="{3843704B-1E66-1D90-36C7-12187C830B5B}"/>
              </a:ext>
            </a:extLst>
          </p:cNvPr>
          <p:cNvSpPr>
            <a:spLocks noEditPoints="1"/>
          </p:cNvSpPr>
          <p:nvPr/>
        </p:nvSpPr>
        <p:spPr bwMode="auto">
          <a:xfrm>
            <a:off x="9494440" y="4501768"/>
            <a:ext cx="385929" cy="372928"/>
          </a:xfrm>
          <a:custGeom>
            <a:avLst/>
            <a:gdLst/>
            <a:ahLst/>
            <a:cxnLst>
              <a:cxn ang="0">
                <a:pos x="82" y="45"/>
              </a:cxn>
              <a:cxn ang="0">
                <a:pos x="82" y="61"/>
              </a:cxn>
              <a:cxn ang="0">
                <a:pos x="81" y="62"/>
              </a:cxn>
              <a:cxn ang="0">
                <a:pos x="77" y="62"/>
              </a:cxn>
              <a:cxn ang="0">
                <a:pos x="77" y="65"/>
              </a:cxn>
              <a:cxn ang="0">
                <a:pos x="69" y="72"/>
              </a:cxn>
              <a:cxn ang="0">
                <a:pos x="61" y="65"/>
              </a:cxn>
              <a:cxn ang="0">
                <a:pos x="61" y="62"/>
              </a:cxn>
              <a:cxn ang="0">
                <a:pos x="20" y="62"/>
              </a:cxn>
              <a:cxn ang="0">
                <a:pos x="20" y="65"/>
              </a:cxn>
              <a:cxn ang="0">
                <a:pos x="13" y="72"/>
              </a:cxn>
              <a:cxn ang="0">
                <a:pos x="5" y="65"/>
              </a:cxn>
              <a:cxn ang="0">
                <a:pos x="5" y="62"/>
              </a:cxn>
              <a:cxn ang="0">
                <a:pos x="1" y="62"/>
              </a:cxn>
              <a:cxn ang="0">
                <a:pos x="0" y="61"/>
              </a:cxn>
              <a:cxn ang="0">
                <a:pos x="0" y="45"/>
              </a:cxn>
              <a:cxn ang="0">
                <a:pos x="9" y="36"/>
              </a:cxn>
              <a:cxn ang="0">
                <a:pos x="10" y="36"/>
              </a:cxn>
              <a:cxn ang="0">
                <a:pos x="14" y="19"/>
              </a:cxn>
              <a:cxn ang="0">
                <a:pos x="25" y="11"/>
              </a:cxn>
              <a:cxn ang="0">
                <a:pos x="31" y="11"/>
              </a:cxn>
              <a:cxn ang="0">
                <a:pos x="31" y="2"/>
              </a:cxn>
              <a:cxn ang="0">
                <a:pos x="32" y="0"/>
              </a:cxn>
              <a:cxn ang="0">
                <a:pos x="50" y="0"/>
              </a:cxn>
              <a:cxn ang="0">
                <a:pos x="51" y="2"/>
              </a:cxn>
              <a:cxn ang="0">
                <a:pos x="51" y="11"/>
              </a:cxn>
              <a:cxn ang="0">
                <a:pos x="56" y="11"/>
              </a:cxn>
              <a:cxn ang="0">
                <a:pos x="68" y="19"/>
              </a:cxn>
              <a:cxn ang="0">
                <a:pos x="72" y="36"/>
              </a:cxn>
              <a:cxn ang="0">
                <a:pos x="73" y="36"/>
              </a:cxn>
              <a:cxn ang="0">
                <a:pos x="82" y="45"/>
              </a:cxn>
              <a:cxn ang="0">
                <a:pos x="19" y="49"/>
              </a:cxn>
              <a:cxn ang="0">
                <a:pos x="13" y="43"/>
              </a:cxn>
              <a:cxn ang="0">
                <a:pos x="6" y="49"/>
              </a:cxn>
              <a:cxn ang="0">
                <a:pos x="13" y="56"/>
              </a:cxn>
              <a:cxn ang="0">
                <a:pos x="19" y="49"/>
              </a:cxn>
              <a:cxn ang="0">
                <a:pos x="61" y="36"/>
              </a:cxn>
              <a:cxn ang="0">
                <a:pos x="58" y="22"/>
              </a:cxn>
              <a:cxn ang="0">
                <a:pos x="56" y="21"/>
              </a:cxn>
              <a:cxn ang="0">
                <a:pos x="25" y="21"/>
              </a:cxn>
              <a:cxn ang="0">
                <a:pos x="24" y="22"/>
              </a:cxn>
              <a:cxn ang="0">
                <a:pos x="20" y="36"/>
              </a:cxn>
              <a:cxn ang="0">
                <a:pos x="61" y="36"/>
              </a:cxn>
              <a:cxn ang="0">
                <a:pos x="76" y="49"/>
              </a:cxn>
              <a:cxn ang="0">
                <a:pos x="69" y="43"/>
              </a:cxn>
              <a:cxn ang="0">
                <a:pos x="63" y="49"/>
              </a:cxn>
              <a:cxn ang="0">
                <a:pos x="69" y="56"/>
              </a:cxn>
              <a:cxn ang="0">
                <a:pos x="76" y="49"/>
              </a:cxn>
            </a:cxnLst>
            <a:rect l="0" t="0" r="r" b="b"/>
            <a:pathLst>
              <a:path w="82" h="72">
                <a:moveTo>
                  <a:pt x="82" y="45"/>
                </a:moveTo>
                <a:cubicBezTo>
                  <a:pt x="82" y="61"/>
                  <a:pt x="82" y="61"/>
                  <a:pt x="82" y="61"/>
                </a:cubicBezTo>
                <a:cubicBezTo>
                  <a:pt x="82" y="61"/>
                  <a:pt x="81" y="62"/>
                  <a:pt x="81" y="62"/>
                </a:cubicBezTo>
                <a:cubicBezTo>
                  <a:pt x="77" y="62"/>
                  <a:pt x="77" y="62"/>
                  <a:pt x="77" y="62"/>
                </a:cubicBezTo>
                <a:cubicBezTo>
                  <a:pt x="77" y="65"/>
                  <a:pt x="77" y="65"/>
                  <a:pt x="77" y="65"/>
                </a:cubicBezTo>
                <a:cubicBezTo>
                  <a:pt x="77" y="69"/>
                  <a:pt x="73" y="72"/>
                  <a:pt x="69" y="72"/>
                </a:cubicBezTo>
                <a:cubicBezTo>
                  <a:pt x="65" y="72"/>
                  <a:pt x="61" y="69"/>
                  <a:pt x="61" y="65"/>
                </a:cubicBezTo>
                <a:cubicBezTo>
                  <a:pt x="61" y="62"/>
                  <a:pt x="61" y="62"/>
                  <a:pt x="61" y="62"/>
                </a:cubicBezTo>
                <a:cubicBezTo>
                  <a:pt x="20" y="62"/>
                  <a:pt x="20" y="62"/>
                  <a:pt x="20" y="62"/>
                </a:cubicBezTo>
                <a:cubicBezTo>
                  <a:pt x="20" y="65"/>
                  <a:pt x="20" y="65"/>
                  <a:pt x="20" y="65"/>
                </a:cubicBezTo>
                <a:cubicBezTo>
                  <a:pt x="20" y="69"/>
                  <a:pt x="17" y="72"/>
                  <a:pt x="13" y="72"/>
                </a:cubicBezTo>
                <a:cubicBezTo>
                  <a:pt x="8" y="72"/>
                  <a:pt x="5" y="69"/>
                  <a:pt x="5" y="65"/>
                </a:cubicBezTo>
                <a:cubicBezTo>
                  <a:pt x="5" y="62"/>
                  <a:pt x="5" y="62"/>
                  <a:pt x="5" y="62"/>
                </a:cubicBezTo>
                <a:cubicBezTo>
                  <a:pt x="1" y="62"/>
                  <a:pt x="1" y="62"/>
                  <a:pt x="1" y="62"/>
                </a:cubicBezTo>
                <a:cubicBezTo>
                  <a:pt x="0" y="62"/>
                  <a:pt x="0" y="61"/>
                  <a:pt x="0" y="61"/>
                </a:cubicBezTo>
                <a:cubicBezTo>
                  <a:pt x="0" y="45"/>
                  <a:pt x="0" y="45"/>
                  <a:pt x="0" y="45"/>
                </a:cubicBezTo>
                <a:cubicBezTo>
                  <a:pt x="0" y="40"/>
                  <a:pt x="4" y="36"/>
                  <a:pt x="9" y="36"/>
                </a:cubicBezTo>
                <a:cubicBezTo>
                  <a:pt x="10" y="36"/>
                  <a:pt x="10" y="36"/>
                  <a:pt x="10" y="36"/>
                </a:cubicBezTo>
                <a:cubicBezTo>
                  <a:pt x="14" y="19"/>
                  <a:pt x="14" y="19"/>
                  <a:pt x="14" y="19"/>
                </a:cubicBezTo>
                <a:cubicBezTo>
                  <a:pt x="15" y="14"/>
                  <a:pt x="20" y="11"/>
                  <a:pt x="25" y="11"/>
                </a:cubicBezTo>
                <a:cubicBezTo>
                  <a:pt x="31" y="11"/>
                  <a:pt x="31" y="11"/>
                  <a:pt x="31" y="11"/>
                </a:cubicBezTo>
                <a:cubicBezTo>
                  <a:pt x="31" y="2"/>
                  <a:pt x="31" y="2"/>
                  <a:pt x="31" y="2"/>
                </a:cubicBezTo>
                <a:cubicBezTo>
                  <a:pt x="31" y="1"/>
                  <a:pt x="31" y="0"/>
                  <a:pt x="32" y="0"/>
                </a:cubicBezTo>
                <a:cubicBezTo>
                  <a:pt x="50" y="0"/>
                  <a:pt x="50" y="0"/>
                  <a:pt x="50" y="0"/>
                </a:cubicBezTo>
                <a:cubicBezTo>
                  <a:pt x="51" y="0"/>
                  <a:pt x="51" y="1"/>
                  <a:pt x="51" y="2"/>
                </a:cubicBezTo>
                <a:cubicBezTo>
                  <a:pt x="51" y="11"/>
                  <a:pt x="51" y="11"/>
                  <a:pt x="51" y="11"/>
                </a:cubicBezTo>
                <a:cubicBezTo>
                  <a:pt x="56" y="11"/>
                  <a:pt x="56" y="11"/>
                  <a:pt x="56" y="11"/>
                </a:cubicBezTo>
                <a:cubicBezTo>
                  <a:pt x="62" y="11"/>
                  <a:pt x="66" y="14"/>
                  <a:pt x="68" y="19"/>
                </a:cubicBezTo>
                <a:cubicBezTo>
                  <a:pt x="72" y="36"/>
                  <a:pt x="72" y="36"/>
                  <a:pt x="72" y="36"/>
                </a:cubicBezTo>
                <a:cubicBezTo>
                  <a:pt x="73" y="36"/>
                  <a:pt x="73" y="36"/>
                  <a:pt x="73" y="36"/>
                </a:cubicBezTo>
                <a:cubicBezTo>
                  <a:pt x="78" y="36"/>
                  <a:pt x="82" y="40"/>
                  <a:pt x="82" y="45"/>
                </a:cubicBezTo>
                <a:close/>
                <a:moveTo>
                  <a:pt x="19" y="49"/>
                </a:moveTo>
                <a:cubicBezTo>
                  <a:pt x="19" y="46"/>
                  <a:pt x="16" y="43"/>
                  <a:pt x="13" y="43"/>
                </a:cubicBezTo>
                <a:cubicBezTo>
                  <a:pt x="9" y="43"/>
                  <a:pt x="6" y="46"/>
                  <a:pt x="6" y="49"/>
                </a:cubicBezTo>
                <a:cubicBezTo>
                  <a:pt x="6" y="53"/>
                  <a:pt x="9" y="56"/>
                  <a:pt x="13" y="56"/>
                </a:cubicBezTo>
                <a:cubicBezTo>
                  <a:pt x="16" y="56"/>
                  <a:pt x="19" y="53"/>
                  <a:pt x="19" y="49"/>
                </a:cubicBezTo>
                <a:close/>
                <a:moveTo>
                  <a:pt x="61" y="36"/>
                </a:moveTo>
                <a:cubicBezTo>
                  <a:pt x="58" y="22"/>
                  <a:pt x="58" y="22"/>
                  <a:pt x="58" y="22"/>
                </a:cubicBezTo>
                <a:cubicBezTo>
                  <a:pt x="58" y="22"/>
                  <a:pt x="57" y="21"/>
                  <a:pt x="56" y="21"/>
                </a:cubicBezTo>
                <a:cubicBezTo>
                  <a:pt x="25" y="21"/>
                  <a:pt x="25" y="21"/>
                  <a:pt x="25" y="21"/>
                </a:cubicBezTo>
                <a:cubicBezTo>
                  <a:pt x="25" y="21"/>
                  <a:pt x="24" y="22"/>
                  <a:pt x="24" y="22"/>
                </a:cubicBezTo>
                <a:cubicBezTo>
                  <a:pt x="20" y="36"/>
                  <a:pt x="20" y="36"/>
                  <a:pt x="20" y="36"/>
                </a:cubicBezTo>
                <a:lnTo>
                  <a:pt x="61" y="36"/>
                </a:lnTo>
                <a:close/>
                <a:moveTo>
                  <a:pt x="76" y="49"/>
                </a:moveTo>
                <a:cubicBezTo>
                  <a:pt x="76" y="46"/>
                  <a:pt x="73" y="43"/>
                  <a:pt x="69" y="43"/>
                </a:cubicBezTo>
                <a:cubicBezTo>
                  <a:pt x="66" y="43"/>
                  <a:pt x="63" y="46"/>
                  <a:pt x="63" y="49"/>
                </a:cubicBezTo>
                <a:cubicBezTo>
                  <a:pt x="63" y="53"/>
                  <a:pt x="66" y="56"/>
                  <a:pt x="69" y="56"/>
                </a:cubicBezTo>
                <a:cubicBezTo>
                  <a:pt x="73" y="56"/>
                  <a:pt x="76" y="53"/>
                  <a:pt x="76" y="49"/>
                </a:cubicBezTo>
                <a:close/>
              </a:path>
            </a:pathLst>
          </a:custGeom>
          <a:solidFill>
            <a:srgbClr val="4472C4"/>
          </a:solidFill>
          <a:ln w="9525">
            <a:noFill/>
            <a:round/>
          </a:ln>
        </p:spPr>
        <p:txBody>
          <a:bodyPr vert="horz" wrap="square" lIns="91440" tIns="45720" rIns="91440" bIns="45720" numCol="1" anchor="t" anchorCtr="0" compatLnSpc="1"/>
          <a:lstStyle/>
          <a:p>
            <a:endParaRPr lang="en-US" dirty="0">
              <a:solidFill>
                <a:srgbClr val="4472C4"/>
              </a:solidFill>
            </a:endParaRPr>
          </a:p>
        </p:txBody>
      </p:sp>
      <p:sp>
        <p:nvSpPr>
          <p:cNvPr id="10" name="Freeform 38">
            <a:extLst>
              <a:ext uri="{FF2B5EF4-FFF2-40B4-BE49-F238E27FC236}">
                <a16:creationId xmlns:a16="http://schemas.microsoft.com/office/drawing/2014/main" id="{EFB3F80C-474F-038A-0F73-D34E2BC83259}"/>
              </a:ext>
            </a:extLst>
          </p:cNvPr>
          <p:cNvSpPr>
            <a:spLocks noEditPoints="1"/>
          </p:cNvSpPr>
          <p:nvPr/>
        </p:nvSpPr>
        <p:spPr bwMode="auto">
          <a:xfrm>
            <a:off x="10151879" y="4578695"/>
            <a:ext cx="344501" cy="294040"/>
          </a:xfrm>
          <a:custGeom>
            <a:avLst/>
            <a:gdLst/>
            <a:ahLst/>
            <a:cxnLst>
              <a:cxn ang="0">
                <a:pos x="73" y="45"/>
              </a:cxn>
              <a:cxn ang="0">
                <a:pos x="72" y="46"/>
              </a:cxn>
              <a:cxn ang="0">
                <a:pos x="68" y="46"/>
              </a:cxn>
              <a:cxn ang="0">
                <a:pos x="68" y="51"/>
              </a:cxn>
              <a:cxn ang="0">
                <a:pos x="61" y="57"/>
              </a:cxn>
              <a:cxn ang="0">
                <a:pos x="55" y="51"/>
              </a:cxn>
              <a:cxn ang="0">
                <a:pos x="55" y="46"/>
              </a:cxn>
              <a:cxn ang="0">
                <a:pos x="18" y="46"/>
              </a:cxn>
              <a:cxn ang="0">
                <a:pos x="18" y="51"/>
              </a:cxn>
              <a:cxn ang="0">
                <a:pos x="11" y="57"/>
              </a:cxn>
              <a:cxn ang="0">
                <a:pos x="4" y="51"/>
              </a:cxn>
              <a:cxn ang="0">
                <a:pos x="4" y="46"/>
              </a:cxn>
              <a:cxn ang="0">
                <a:pos x="1" y="46"/>
              </a:cxn>
              <a:cxn ang="0">
                <a:pos x="0" y="45"/>
              </a:cxn>
              <a:cxn ang="0">
                <a:pos x="0" y="31"/>
              </a:cxn>
              <a:cxn ang="0">
                <a:pos x="8" y="23"/>
              </a:cxn>
              <a:cxn ang="0">
                <a:pos x="9" y="23"/>
              </a:cxn>
              <a:cxn ang="0">
                <a:pos x="13" y="8"/>
              </a:cxn>
              <a:cxn ang="0">
                <a:pos x="23" y="0"/>
              </a:cxn>
              <a:cxn ang="0">
                <a:pos x="50" y="0"/>
              </a:cxn>
              <a:cxn ang="0">
                <a:pos x="60" y="8"/>
              </a:cxn>
              <a:cxn ang="0">
                <a:pos x="64" y="23"/>
              </a:cxn>
              <a:cxn ang="0">
                <a:pos x="65" y="23"/>
              </a:cxn>
              <a:cxn ang="0">
                <a:pos x="73" y="31"/>
              </a:cxn>
              <a:cxn ang="0">
                <a:pos x="73" y="45"/>
              </a:cxn>
              <a:cxn ang="0">
                <a:pos x="11" y="29"/>
              </a:cxn>
              <a:cxn ang="0">
                <a:pos x="5" y="35"/>
              </a:cxn>
              <a:cxn ang="0">
                <a:pos x="11" y="40"/>
              </a:cxn>
              <a:cxn ang="0">
                <a:pos x="17" y="35"/>
              </a:cxn>
              <a:cxn ang="0">
                <a:pos x="11" y="29"/>
              </a:cxn>
              <a:cxn ang="0">
                <a:pos x="54" y="23"/>
              </a:cxn>
              <a:cxn ang="0">
                <a:pos x="51" y="10"/>
              </a:cxn>
              <a:cxn ang="0">
                <a:pos x="50" y="9"/>
              </a:cxn>
              <a:cxn ang="0">
                <a:pos x="23" y="9"/>
              </a:cxn>
              <a:cxn ang="0">
                <a:pos x="21" y="10"/>
              </a:cxn>
              <a:cxn ang="0">
                <a:pos x="18" y="23"/>
              </a:cxn>
              <a:cxn ang="0">
                <a:pos x="54" y="23"/>
              </a:cxn>
              <a:cxn ang="0">
                <a:pos x="61" y="29"/>
              </a:cxn>
              <a:cxn ang="0">
                <a:pos x="56" y="35"/>
              </a:cxn>
              <a:cxn ang="0">
                <a:pos x="61" y="40"/>
              </a:cxn>
              <a:cxn ang="0">
                <a:pos x="67" y="35"/>
              </a:cxn>
              <a:cxn ang="0">
                <a:pos x="61" y="29"/>
              </a:cxn>
            </a:cxnLst>
            <a:rect l="0" t="0" r="r" b="b"/>
            <a:pathLst>
              <a:path w="73" h="57">
                <a:moveTo>
                  <a:pt x="73" y="45"/>
                </a:moveTo>
                <a:cubicBezTo>
                  <a:pt x="73" y="46"/>
                  <a:pt x="72" y="46"/>
                  <a:pt x="72" y="46"/>
                </a:cubicBezTo>
                <a:cubicBezTo>
                  <a:pt x="68" y="46"/>
                  <a:pt x="68" y="46"/>
                  <a:pt x="68" y="46"/>
                </a:cubicBezTo>
                <a:cubicBezTo>
                  <a:pt x="68" y="51"/>
                  <a:pt x="68" y="51"/>
                  <a:pt x="68" y="51"/>
                </a:cubicBezTo>
                <a:cubicBezTo>
                  <a:pt x="68" y="54"/>
                  <a:pt x="65" y="57"/>
                  <a:pt x="61" y="57"/>
                </a:cubicBezTo>
                <a:cubicBezTo>
                  <a:pt x="58" y="57"/>
                  <a:pt x="55" y="54"/>
                  <a:pt x="55" y="51"/>
                </a:cubicBezTo>
                <a:cubicBezTo>
                  <a:pt x="55" y="46"/>
                  <a:pt x="55" y="46"/>
                  <a:pt x="55" y="46"/>
                </a:cubicBezTo>
                <a:cubicBezTo>
                  <a:pt x="18" y="46"/>
                  <a:pt x="18" y="46"/>
                  <a:pt x="18" y="46"/>
                </a:cubicBezTo>
                <a:cubicBezTo>
                  <a:pt x="18" y="51"/>
                  <a:pt x="18" y="51"/>
                  <a:pt x="18" y="51"/>
                </a:cubicBezTo>
                <a:cubicBezTo>
                  <a:pt x="18" y="54"/>
                  <a:pt x="15" y="57"/>
                  <a:pt x="11" y="57"/>
                </a:cubicBezTo>
                <a:cubicBezTo>
                  <a:pt x="7" y="57"/>
                  <a:pt x="4" y="54"/>
                  <a:pt x="4" y="51"/>
                </a:cubicBezTo>
                <a:cubicBezTo>
                  <a:pt x="4" y="46"/>
                  <a:pt x="4" y="46"/>
                  <a:pt x="4" y="46"/>
                </a:cubicBezTo>
                <a:cubicBezTo>
                  <a:pt x="1" y="46"/>
                  <a:pt x="1" y="46"/>
                  <a:pt x="1" y="46"/>
                </a:cubicBezTo>
                <a:cubicBezTo>
                  <a:pt x="0" y="46"/>
                  <a:pt x="0" y="46"/>
                  <a:pt x="0" y="45"/>
                </a:cubicBezTo>
                <a:cubicBezTo>
                  <a:pt x="0" y="31"/>
                  <a:pt x="0" y="31"/>
                  <a:pt x="0" y="31"/>
                </a:cubicBezTo>
                <a:cubicBezTo>
                  <a:pt x="0" y="27"/>
                  <a:pt x="3" y="23"/>
                  <a:pt x="8" y="23"/>
                </a:cubicBezTo>
                <a:cubicBezTo>
                  <a:pt x="9" y="23"/>
                  <a:pt x="9" y="23"/>
                  <a:pt x="9" y="23"/>
                </a:cubicBezTo>
                <a:cubicBezTo>
                  <a:pt x="13" y="8"/>
                  <a:pt x="13" y="8"/>
                  <a:pt x="13" y="8"/>
                </a:cubicBezTo>
                <a:cubicBezTo>
                  <a:pt x="14" y="4"/>
                  <a:pt x="18" y="0"/>
                  <a:pt x="23" y="0"/>
                </a:cubicBezTo>
                <a:cubicBezTo>
                  <a:pt x="50" y="0"/>
                  <a:pt x="50" y="0"/>
                  <a:pt x="50" y="0"/>
                </a:cubicBezTo>
                <a:cubicBezTo>
                  <a:pt x="55" y="0"/>
                  <a:pt x="59" y="4"/>
                  <a:pt x="60" y="8"/>
                </a:cubicBezTo>
                <a:cubicBezTo>
                  <a:pt x="64" y="23"/>
                  <a:pt x="64" y="23"/>
                  <a:pt x="64" y="23"/>
                </a:cubicBezTo>
                <a:cubicBezTo>
                  <a:pt x="65" y="23"/>
                  <a:pt x="65" y="23"/>
                  <a:pt x="65" y="23"/>
                </a:cubicBezTo>
                <a:cubicBezTo>
                  <a:pt x="69" y="23"/>
                  <a:pt x="73" y="27"/>
                  <a:pt x="73" y="31"/>
                </a:cubicBezTo>
                <a:lnTo>
                  <a:pt x="73" y="45"/>
                </a:lnTo>
                <a:close/>
                <a:moveTo>
                  <a:pt x="11" y="29"/>
                </a:moveTo>
                <a:cubicBezTo>
                  <a:pt x="8" y="29"/>
                  <a:pt x="5" y="31"/>
                  <a:pt x="5" y="35"/>
                </a:cubicBezTo>
                <a:cubicBezTo>
                  <a:pt x="5" y="38"/>
                  <a:pt x="8" y="40"/>
                  <a:pt x="11" y="40"/>
                </a:cubicBezTo>
                <a:cubicBezTo>
                  <a:pt x="14" y="40"/>
                  <a:pt x="17" y="38"/>
                  <a:pt x="17" y="35"/>
                </a:cubicBezTo>
                <a:cubicBezTo>
                  <a:pt x="17" y="31"/>
                  <a:pt x="14" y="29"/>
                  <a:pt x="11" y="29"/>
                </a:cubicBezTo>
                <a:close/>
                <a:moveTo>
                  <a:pt x="54" y="23"/>
                </a:moveTo>
                <a:cubicBezTo>
                  <a:pt x="51" y="10"/>
                  <a:pt x="51" y="10"/>
                  <a:pt x="51" y="10"/>
                </a:cubicBezTo>
                <a:cubicBezTo>
                  <a:pt x="51" y="10"/>
                  <a:pt x="50" y="9"/>
                  <a:pt x="50" y="9"/>
                </a:cubicBezTo>
                <a:cubicBezTo>
                  <a:pt x="23" y="9"/>
                  <a:pt x="23" y="9"/>
                  <a:pt x="23" y="9"/>
                </a:cubicBezTo>
                <a:cubicBezTo>
                  <a:pt x="22" y="9"/>
                  <a:pt x="21" y="10"/>
                  <a:pt x="21" y="10"/>
                </a:cubicBezTo>
                <a:cubicBezTo>
                  <a:pt x="18" y="23"/>
                  <a:pt x="18" y="23"/>
                  <a:pt x="18" y="23"/>
                </a:cubicBezTo>
                <a:lnTo>
                  <a:pt x="54" y="23"/>
                </a:lnTo>
                <a:close/>
                <a:moveTo>
                  <a:pt x="61" y="29"/>
                </a:moveTo>
                <a:cubicBezTo>
                  <a:pt x="58" y="29"/>
                  <a:pt x="56" y="31"/>
                  <a:pt x="56" y="35"/>
                </a:cubicBezTo>
                <a:cubicBezTo>
                  <a:pt x="56" y="38"/>
                  <a:pt x="58" y="40"/>
                  <a:pt x="61" y="40"/>
                </a:cubicBezTo>
                <a:cubicBezTo>
                  <a:pt x="65" y="40"/>
                  <a:pt x="67" y="38"/>
                  <a:pt x="67" y="35"/>
                </a:cubicBezTo>
                <a:cubicBezTo>
                  <a:pt x="67" y="31"/>
                  <a:pt x="65" y="29"/>
                  <a:pt x="61" y="29"/>
                </a:cubicBezTo>
                <a:close/>
              </a:path>
            </a:pathLst>
          </a:custGeom>
          <a:solidFill>
            <a:srgbClr val="4472C4"/>
          </a:solidFill>
          <a:ln w="9525">
            <a:noFill/>
            <a:round/>
          </a:ln>
        </p:spPr>
        <p:txBody>
          <a:bodyPr vert="horz" wrap="square" lIns="91440" tIns="45720" rIns="91440" bIns="45720" numCol="1" anchor="t" anchorCtr="0" compatLnSpc="1"/>
          <a:lstStyle/>
          <a:p>
            <a:endParaRPr lang="en-US" dirty="0">
              <a:solidFill>
                <a:srgbClr val="4472C4"/>
              </a:solidFill>
            </a:endParaRPr>
          </a:p>
        </p:txBody>
      </p:sp>
      <p:sp>
        <p:nvSpPr>
          <p:cNvPr id="15" name="Freeform 66">
            <a:extLst>
              <a:ext uri="{FF2B5EF4-FFF2-40B4-BE49-F238E27FC236}">
                <a16:creationId xmlns:a16="http://schemas.microsoft.com/office/drawing/2014/main" id="{7FCC5363-D42D-BF6E-4309-B05DE0B34CF6}"/>
              </a:ext>
            </a:extLst>
          </p:cNvPr>
          <p:cNvSpPr>
            <a:spLocks noEditPoints="1"/>
          </p:cNvSpPr>
          <p:nvPr/>
        </p:nvSpPr>
        <p:spPr bwMode="auto">
          <a:xfrm>
            <a:off x="9833642" y="4253967"/>
            <a:ext cx="340140" cy="289259"/>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4472C4"/>
          </a:solidFill>
          <a:ln w="9525">
            <a:noFill/>
            <a:round/>
          </a:ln>
        </p:spPr>
        <p:txBody>
          <a:bodyPr vert="horz" wrap="square" lIns="91440" tIns="45720" rIns="91440" bIns="45720" numCol="1" anchor="t" anchorCtr="0" compatLnSpc="1"/>
          <a:lstStyle/>
          <a:p>
            <a:endParaRPr lang="en-US" dirty="0">
              <a:solidFill>
                <a:srgbClr val="4472C4"/>
              </a:solidFill>
            </a:endParaRPr>
          </a:p>
        </p:txBody>
      </p:sp>
      <p:pic>
        <p:nvPicPr>
          <p:cNvPr id="3" name="图片 2">
            <a:extLst>
              <a:ext uri="{FF2B5EF4-FFF2-40B4-BE49-F238E27FC236}">
                <a16:creationId xmlns:a16="http://schemas.microsoft.com/office/drawing/2014/main" id="{DD34B813-B2A7-2484-6429-88B6F163F62C}"/>
              </a:ext>
            </a:extLst>
          </p:cNvPr>
          <p:cNvPicPr>
            <a:picLocks noChangeAspect="1"/>
          </p:cNvPicPr>
          <p:nvPr/>
        </p:nvPicPr>
        <p:blipFill rotWithShape="1">
          <a:blip r:embed="rId4">
            <a:extLst>
              <a:ext uri="{28A0092B-C50C-407E-A947-70E740481C1C}">
                <a14:useLocalDpi xmlns:a14="http://schemas.microsoft.com/office/drawing/2010/main" val="0"/>
              </a:ext>
            </a:extLst>
          </a:blip>
          <a:srcRect l="27139" t="35872" b="35241"/>
          <a:stretch/>
        </p:blipFill>
        <p:spPr>
          <a:xfrm>
            <a:off x="1406470" y="312277"/>
            <a:ext cx="3112852" cy="892396"/>
          </a:xfrm>
          <a:prstGeom prst="rect">
            <a:avLst/>
          </a:prstGeom>
        </p:spPr>
      </p:pic>
      <p:pic>
        <p:nvPicPr>
          <p:cNvPr id="4" name="图片 3">
            <a:extLst>
              <a:ext uri="{FF2B5EF4-FFF2-40B4-BE49-F238E27FC236}">
                <a16:creationId xmlns:a16="http://schemas.microsoft.com/office/drawing/2014/main" id="{2AF19D2B-9227-D352-BDDE-6F2C6CEC1314}"/>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278062" y="73353"/>
            <a:ext cx="1371559" cy="1370245"/>
          </a:xfrm>
          <a:prstGeom prst="rect">
            <a:avLst/>
          </a:prstGeom>
        </p:spPr>
      </p:pic>
      <p:sp>
        <p:nvSpPr>
          <p:cNvPr id="7" name="文本框 6">
            <a:extLst>
              <a:ext uri="{FF2B5EF4-FFF2-40B4-BE49-F238E27FC236}">
                <a16:creationId xmlns:a16="http://schemas.microsoft.com/office/drawing/2014/main" id="{DD877045-F46E-6022-63BF-094237999F25}"/>
              </a:ext>
            </a:extLst>
          </p:cNvPr>
          <p:cNvSpPr txBox="1"/>
          <p:nvPr/>
        </p:nvSpPr>
        <p:spPr>
          <a:xfrm>
            <a:off x="10151879" y="6241184"/>
            <a:ext cx="1952499" cy="369332"/>
          </a:xfrm>
          <a:prstGeom prst="rect">
            <a:avLst/>
          </a:prstGeom>
          <a:noFill/>
        </p:spPr>
        <p:txBody>
          <a:bodyPr wrap="square">
            <a:spAutoFit/>
          </a:bodyPr>
          <a:lstStyle/>
          <a:p>
            <a:r>
              <a:rPr lang="en-US" altLang="zh-CN" sz="1800" dirty="0">
                <a:solidFill>
                  <a:srgbClr val="4472C4"/>
                </a:solidFill>
                <a:latin typeface="印品黑体" panose="00000500000000000000" pitchFamily="2" charset="-122"/>
                <a:ea typeface="印品黑体" panose="00000500000000000000" pitchFamily="2" charset="-122"/>
              </a:rPr>
              <a:t>2023</a:t>
            </a:r>
            <a:r>
              <a:rPr lang="zh-CN" altLang="en-US" sz="1800" dirty="0">
                <a:solidFill>
                  <a:srgbClr val="4472C4"/>
                </a:solidFill>
                <a:latin typeface="印品黑体" panose="00000500000000000000" pitchFamily="2" charset="-122"/>
                <a:ea typeface="印品黑体" panose="00000500000000000000" pitchFamily="2" charset="-122"/>
              </a:rPr>
              <a:t>年</a:t>
            </a:r>
            <a:r>
              <a:rPr lang="en-US" altLang="zh-CN" sz="1800" dirty="0">
                <a:solidFill>
                  <a:srgbClr val="4472C4"/>
                </a:solidFill>
                <a:latin typeface="印品黑体" panose="00000500000000000000" pitchFamily="2" charset="-122"/>
                <a:ea typeface="印品黑体" panose="00000500000000000000" pitchFamily="2" charset="-122"/>
              </a:rPr>
              <a:t>3</a:t>
            </a:r>
            <a:r>
              <a:rPr lang="zh-CN" altLang="en-US" sz="1800" dirty="0">
                <a:solidFill>
                  <a:srgbClr val="4472C4"/>
                </a:solidFill>
                <a:latin typeface="印品黑体" panose="00000500000000000000" pitchFamily="2" charset="-122"/>
                <a:ea typeface="印品黑体" panose="00000500000000000000" pitchFamily="2" charset="-122"/>
              </a:rPr>
              <a:t>月</a:t>
            </a:r>
            <a:r>
              <a:rPr lang="en-US" altLang="zh-CN" dirty="0">
                <a:solidFill>
                  <a:srgbClr val="4472C4"/>
                </a:solidFill>
                <a:latin typeface="印品黑体" panose="00000500000000000000" pitchFamily="2" charset="-122"/>
                <a:ea typeface="印品黑体" panose="00000500000000000000" pitchFamily="2" charset="-122"/>
              </a:rPr>
              <a:t>23</a:t>
            </a:r>
            <a:r>
              <a:rPr lang="zh-CN" altLang="en-US" sz="1800" dirty="0">
                <a:solidFill>
                  <a:srgbClr val="4472C4"/>
                </a:solidFill>
                <a:latin typeface="印品黑体" panose="00000500000000000000" pitchFamily="2" charset="-122"/>
                <a:ea typeface="印品黑体" panose="00000500000000000000" pitchFamily="2" charset="-122"/>
              </a:rPr>
              <a:t>日</a:t>
            </a:r>
            <a:endParaRPr lang="zh-CN" altLang="en-US" dirty="0"/>
          </a:p>
        </p:txBody>
      </p:sp>
    </p:spTree>
    <p:extLst>
      <p:ext uri="{BB962C8B-B14F-4D97-AF65-F5344CB8AC3E}">
        <p14:creationId xmlns:p14="http://schemas.microsoft.com/office/powerpoint/2010/main" val="33351168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Effect transition="in" filter="fade">
                                      <p:cBhvr>
                                        <p:cTn id="32" dur="500"/>
                                        <p:tgtEl>
                                          <p:spTgt spid="6"/>
                                        </p:tgtEl>
                                      </p:cBhvr>
                                    </p:animEffect>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0-#ppt_w/2"/>
                                          </p:val>
                                        </p:tav>
                                        <p:tav tm="100000">
                                          <p:val>
                                            <p:strVal val="#ppt_x"/>
                                          </p:val>
                                        </p:tav>
                                      </p:tavLst>
                                    </p:anim>
                                    <p:anim calcmode="lin" valueType="num">
                                      <p:cBhvr additive="base">
                                        <p:cTn id="37" dur="500" fill="hold"/>
                                        <p:tgtEl>
                                          <p:spTgt spid="9"/>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1+#ppt_w/2"/>
                                          </p:val>
                                        </p:tav>
                                        <p:tav tm="100000">
                                          <p:val>
                                            <p:strVal val="#ppt_x"/>
                                          </p:val>
                                        </p:tav>
                                      </p:tavLst>
                                    </p:anim>
                                    <p:anim calcmode="lin" valueType="num">
                                      <p:cBhvr additive="base">
                                        <p:cTn id="41" dur="5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42"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anim calcmode="lin" valueType="num">
                                      <p:cBhvr>
                                        <p:cTn id="46" dur="500" fill="hold"/>
                                        <p:tgtEl>
                                          <p:spTgt spid="15"/>
                                        </p:tgtEl>
                                        <p:attrNameLst>
                                          <p:attrName>ppt_x</p:attrName>
                                        </p:attrNameLst>
                                      </p:cBhvr>
                                      <p:tavLst>
                                        <p:tav tm="0">
                                          <p:val>
                                            <p:strVal val="#ppt_x"/>
                                          </p:val>
                                        </p:tav>
                                        <p:tav tm="100000">
                                          <p:val>
                                            <p:strVal val="#ppt_x"/>
                                          </p:val>
                                        </p:tav>
                                      </p:tavLst>
                                    </p:anim>
                                    <p:anim calcmode="lin" valueType="num">
                                      <p:cBhvr>
                                        <p:cTn id="47"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6" grpId="0" animBg="1"/>
      <p:bldP spid="27" grpId="0" animBg="1"/>
      <p:bldP spid="6" grpId="0" animBg="1"/>
      <p:bldP spid="9" grpId="0" animBg="1"/>
      <p:bldP spid="10"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Arial"/>
                <a:ea typeface="微软雅黑"/>
                <a:cs typeface="+mn-cs"/>
              </a:rPr>
              <a:t>Part</a:t>
            </a:r>
            <a:r>
              <a:rPr lang="en-US" altLang="zh-CN" sz="7200" b="1" noProof="0" dirty="0">
                <a:solidFill>
                  <a:srgbClr val="FFFFFF"/>
                </a:solidFill>
                <a:latin typeface="Arial"/>
                <a:ea typeface="微软雅黑"/>
              </a:rPr>
              <a:t>2</a:t>
            </a:r>
            <a:endParaRPr kumimoji="0" lang="zh-CN" altLang="en-US" sz="72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矩形 3"/>
          <p:cNvSpPr/>
          <p:nvPr/>
        </p:nvSpPr>
        <p:spPr>
          <a:xfrm>
            <a:off x="5638797" y="2692404"/>
            <a:ext cx="2646878" cy="830997"/>
          </a:xfrm>
          <a:prstGeom prst="rect">
            <a:avLst/>
          </a:prstGeom>
        </p:spPr>
        <p:txBody>
          <a:bodyPr wrap="none">
            <a:spAutoFit/>
          </a:bodyPr>
          <a:lstStyle/>
          <a:p>
            <a:r>
              <a:rPr lang="zh-CN" altLang="en-US" sz="4800" dirty="0">
                <a:solidFill>
                  <a:schemeClr val="bg1"/>
                </a:solidFill>
                <a:latin typeface="印品黑体" panose="00000500000000000000" pitchFamily="2" charset="-122"/>
                <a:ea typeface="印品黑体" panose="00000500000000000000" pitchFamily="2" charset="-122"/>
              </a:rPr>
              <a:t>技术路线</a:t>
            </a:r>
          </a:p>
        </p:txBody>
      </p:sp>
      <p:pic>
        <p:nvPicPr>
          <p:cNvPr id="10" name="图片 9">
            <a:extLst>
              <a:ext uri="{FF2B5EF4-FFF2-40B4-BE49-F238E27FC236}">
                <a16:creationId xmlns:a16="http://schemas.microsoft.com/office/drawing/2014/main" id="{7528B240-6F6C-A4AE-7144-1CB3A0448AD0}"/>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982305" y="1983241"/>
            <a:ext cx="2251477" cy="2249321"/>
          </a:xfrm>
          <a:prstGeom prst="rect">
            <a:avLst/>
          </a:prstGeom>
        </p:spPr>
      </p:pic>
    </p:spTree>
    <p:extLst>
      <p:ext uri="{BB962C8B-B14F-4D97-AF65-F5344CB8AC3E}">
        <p14:creationId xmlns:p14="http://schemas.microsoft.com/office/powerpoint/2010/main" val="833684185"/>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50"/>
                                        <p:tgtEl>
                                          <p:spTgt spid="3"/>
                                        </p:tgtEl>
                                      </p:cBhvr>
                                    </p:animEffect>
                                  </p:childTnLst>
                                </p:cTn>
                              </p:par>
                            </p:childTnLst>
                          </p:cTn>
                        </p:par>
                        <p:par>
                          <p:cTn id="8" fill="hold">
                            <p:stCondLst>
                              <p:cond delay="25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anim calcmode="lin" valueType="num">
                                      <p:cBhvr>
                                        <p:cTn id="12" dur="250" fill="hold"/>
                                        <p:tgtEl>
                                          <p:spTgt spid="10"/>
                                        </p:tgtEl>
                                        <p:attrNameLst>
                                          <p:attrName>ppt_x</p:attrName>
                                        </p:attrNameLst>
                                      </p:cBhvr>
                                      <p:tavLst>
                                        <p:tav tm="0">
                                          <p:val>
                                            <p:strVal val="#ppt_x"/>
                                          </p:val>
                                        </p:tav>
                                        <p:tav tm="100000">
                                          <p:val>
                                            <p:strVal val="#ppt_x"/>
                                          </p:val>
                                        </p:tav>
                                      </p:tavLst>
                                    </p:anim>
                                    <p:anim calcmode="lin" valueType="num">
                                      <p:cBhvr>
                                        <p:cTn id="13" dur="2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5773" y="481697"/>
            <a:ext cx="2973034" cy="466211"/>
          </a:xfrm>
        </p:spPr>
        <p:txBody>
          <a:bodyPr>
            <a:normAutofit/>
          </a:bodyPr>
          <a:lstStyle/>
          <a:p>
            <a:r>
              <a:rPr lang="en-US" altLang="zh-CN" sz="2200" dirty="0">
                <a:solidFill>
                  <a:schemeClr val="accent1"/>
                </a:solidFill>
                <a:latin typeface="Times New Roman" panose="02020603050405020304" pitchFamily="18" charset="0"/>
                <a:ea typeface="印品黑体" panose="00000500000000000000" pitchFamily="2" charset="-122"/>
                <a:cs typeface="+mn-cs"/>
              </a:rPr>
              <a:t>3.2 </a:t>
            </a:r>
            <a:r>
              <a:rPr lang="zh-CN" altLang="en-US" sz="2200" dirty="0">
                <a:solidFill>
                  <a:schemeClr val="accent1"/>
                </a:solidFill>
                <a:latin typeface="Times New Roman" panose="02020603050405020304" pitchFamily="18" charset="0"/>
                <a:ea typeface="印品黑体" panose="00000500000000000000" pitchFamily="2" charset="-122"/>
                <a:cs typeface="+mn-cs"/>
              </a:rPr>
              <a:t>技术路线与创新点</a:t>
            </a:r>
          </a:p>
        </p:txBody>
      </p:sp>
      <p:sp>
        <p:nvSpPr>
          <p:cNvPr id="4" name="幻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DA680B-B80A-2545-AB30-B9870FE9052E}" type="slidenum">
              <a:rPr kumimoji="0" lang="zh-CN" altLang="en-US" sz="1200" b="0" i="0" u="none" strike="noStrike" kern="1200" cap="none" spc="0" normalizeH="0" baseline="0" noProof="0" smtClean="0">
                <a:ln>
                  <a:noFill/>
                </a:ln>
                <a:solidFill>
                  <a:srgbClr val="3D3F41">
                    <a:tint val="75000"/>
                  </a:srgb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srgbClr val="3D3F41">
                  <a:tint val="75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E79064F6-290F-694E-4F89-C85AD94897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278062" y="73353"/>
            <a:ext cx="1371559" cy="1370245"/>
          </a:xfrm>
          <a:prstGeom prst="rect">
            <a:avLst/>
          </a:prstGeom>
        </p:spPr>
      </p:pic>
      <p:grpSp>
        <p:nvGrpSpPr>
          <p:cNvPr id="157" name="组合 156">
            <a:extLst>
              <a:ext uri="{FF2B5EF4-FFF2-40B4-BE49-F238E27FC236}">
                <a16:creationId xmlns:a16="http://schemas.microsoft.com/office/drawing/2014/main" id="{DA3610B6-9F3A-F17C-194A-5634DB6478C4}"/>
              </a:ext>
            </a:extLst>
          </p:cNvPr>
          <p:cNvGrpSpPr/>
          <p:nvPr/>
        </p:nvGrpSpPr>
        <p:grpSpPr>
          <a:xfrm>
            <a:off x="1224566" y="389618"/>
            <a:ext cx="10428953" cy="6275342"/>
            <a:chOff x="1326166" y="338394"/>
            <a:chExt cx="10428953" cy="6275342"/>
          </a:xfrm>
        </p:grpSpPr>
        <p:sp>
          <p:nvSpPr>
            <p:cNvPr id="7" name="矩形: 圆角 6">
              <a:extLst>
                <a:ext uri="{FF2B5EF4-FFF2-40B4-BE49-F238E27FC236}">
                  <a16:creationId xmlns:a16="http://schemas.microsoft.com/office/drawing/2014/main" id="{01969D55-9346-6F79-1B2A-70A3D2377E4B}"/>
                </a:ext>
              </a:extLst>
            </p:cNvPr>
            <p:cNvSpPr/>
            <p:nvPr/>
          </p:nvSpPr>
          <p:spPr>
            <a:xfrm>
              <a:off x="4338779" y="924452"/>
              <a:ext cx="2136101" cy="549756"/>
            </a:xfrm>
            <a:prstGeom prst="roundRect">
              <a:avLst/>
            </a:prstGeom>
            <a:solidFill>
              <a:srgbClr val="071F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rPr>
                <a:t>车辆异常行为数据集</a:t>
              </a:r>
            </a:p>
          </p:txBody>
        </p:sp>
        <p:sp>
          <p:nvSpPr>
            <p:cNvPr id="10" name="圆角矩形 7">
              <a:extLst>
                <a:ext uri="{FF2B5EF4-FFF2-40B4-BE49-F238E27FC236}">
                  <a16:creationId xmlns:a16="http://schemas.microsoft.com/office/drawing/2014/main" id="{2F1C7495-EB2E-29B2-4854-C5C8388A832E}"/>
                </a:ext>
              </a:extLst>
            </p:cNvPr>
            <p:cNvSpPr/>
            <p:nvPr/>
          </p:nvSpPr>
          <p:spPr>
            <a:xfrm>
              <a:off x="4438808" y="1881903"/>
              <a:ext cx="2036073" cy="474866"/>
            </a:xfrm>
            <a:prstGeom prst="roundRect">
              <a:avLst/>
            </a:prstGeom>
            <a:solidFill>
              <a:srgbClr val="071F65"/>
            </a:solidFill>
            <a:ln>
              <a:solidFill>
                <a:srgbClr val="071F65"/>
              </a:solidFill>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rPr>
                <a:t>数据预处理</a:t>
              </a:r>
            </a:p>
          </p:txBody>
        </p:sp>
        <p:sp>
          <p:nvSpPr>
            <p:cNvPr id="11" name="矩形 10">
              <a:extLst>
                <a:ext uri="{FF2B5EF4-FFF2-40B4-BE49-F238E27FC236}">
                  <a16:creationId xmlns:a16="http://schemas.microsoft.com/office/drawing/2014/main" id="{78AC7421-CFEB-EA78-C3AD-CBE3F648FD22}"/>
                </a:ext>
              </a:extLst>
            </p:cNvPr>
            <p:cNvSpPr/>
            <p:nvPr/>
          </p:nvSpPr>
          <p:spPr>
            <a:xfrm>
              <a:off x="2360826" y="6138870"/>
              <a:ext cx="1717502" cy="474866"/>
            </a:xfrm>
            <a:prstGeom prst="rect">
              <a:avLst/>
            </a:prstGeom>
            <a:solidFill>
              <a:srgbClr val="071F65"/>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dirty="0">
                  <a:solidFill>
                    <a:srgbClr val="FFFFFF"/>
                  </a:solidFill>
                  <a:latin typeface="微软雅黑"/>
                  <a:ea typeface="微软雅黑"/>
                  <a:cs typeface="微软雅黑"/>
                </a:rPr>
                <a:t>正常</a:t>
              </a:r>
              <a:endPar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endParaRPr>
            </a:p>
          </p:txBody>
        </p:sp>
        <p:cxnSp>
          <p:nvCxnSpPr>
            <p:cNvPr id="13" name="肘形连接符 10">
              <a:extLst>
                <a:ext uri="{FF2B5EF4-FFF2-40B4-BE49-F238E27FC236}">
                  <a16:creationId xmlns:a16="http://schemas.microsoft.com/office/drawing/2014/main" id="{02DA91E3-895D-4B48-4C46-7D215DAF773E}"/>
                </a:ext>
              </a:extLst>
            </p:cNvPr>
            <p:cNvCxnSpPr>
              <a:cxnSpLocks/>
              <a:endCxn id="10" idx="0"/>
            </p:cNvCxnSpPr>
            <p:nvPr/>
          </p:nvCxnSpPr>
          <p:spPr>
            <a:xfrm rot="5400000">
              <a:off x="5252999" y="1678053"/>
              <a:ext cx="407696" cy="4"/>
            </a:xfrm>
            <a:prstGeom prst="bentConnector3">
              <a:avLst/>
            </a:prstGeom>
            <a:ln>
              <a:tailEnd type="arrow"/>
            </a:ln>
          </p:spPr>
          <p:style>
            <a:lnRef idx="2">
              <a:schemeClr val="dk1"/>
            </a:lnRef>
            <a:fillRef idx="1">
              <a:schemeClr val="lt1"/>
            </a:fillRef>
            <a:effectRef idx="0">
              <a:schemeClr val="dk1"/>
            </a:effectRef>
            <a:fontRef idx="minor">
              <a:schemeClr val="dk1"/>
            </a:fontRef>
          </p:style>
        </p:cxnSp>
        <p:cxnSp>
          <p:nvCxnSpPr>
            <p:cNvPr id="14" name="肘形连接符 11">
              <a:extLst>
                <a:ext uri="{FF2B5EF4-FFF2-40B4-BE49-F238E27FC236}">
                  <a16:creationId xmlns:a16="http://schemas.microsoft.com/office/drawing/2014/main" id="{3FEC0533-7CBD-2704-5798-36955F10CD4C}"/>
                </a:ext>
              </a:extLst>
            </p:cNvPr>
            <p:cNvCxnSpPr>
              <a:cxnSpLocks/>
              <a:stCxn id="23" idx="2"/>
              <a:endCxn id="83" idx="0"/>
            </p:cNvCxnSpPr>
            <p:nvPr/>
          </p:nvCxnSpPr>
          <p:spPr>
            <a:xfrm rot="16200000" flipH="1">
              <a:off x="5269344" y="4137318"/>
              <a:ext cx="375005" cy="4"/>
            </a:xfrm>
            <a:prstGeom prst="bentConnector3">
              <a:avLst/>
            </a:prstGeom>
            <a:ln>
              <a:tailEnd type="arrow"/>
            </a:ln>
          </p:spPr>
          <p:style>
            <a:lnRef idx="2">
              <a:schemeClr val="dk1"/>
            </a:lnRef>
            <a:fillRef idx="1">
              <a:schemeClr val="lt1"/>
            </a:fillRef>
            <a:effectRef idx="0">
              <a:schemeClr val="dk1"/>
            </a:effectRef>
            <a:fontRef idx="minor">
              <a:schemeClr val="dk1"/>
            </a:fontRef>
          </p:style>
        </p:cxnSp>
        <p:sp>
          <p:nvSpPr>
            <p:cNvPr id="23" name="圆角矩形 29">
              <a:extLst>
                <a:ext uri="{FF2B5EF4-FFF2-40B4-BE49-F238E27FC236}">
                  <a16:creationId xmlns:a16="http://schemas.microsoft.com/office/drawing/2014/main" id="{A1F4C4D5-747A-2DF2-49D0-5B82DF5EE464}"/>
                </a:ext>
              </a:extLst>
            </p:cNvPr>
            <p:cNvSpPr/>
            <p:nvPr/>
          </p:nvSpPr>
          <p:spPr>
            <a:xfrm>
              <a:off x="4438807" y="3474952"/>
              <a:ext cx="2036073" cy="474866"/>
            </a:xfrm>
            <a:prstGeom prst="roundRect">
              <a:avLst/>
            </a:prstGeom>
            <a:solidFill>
              <a:srgbClr val="071F65"/>
            </a:solidFill>
            <a:ln>
              <a:solidFill>
                <a:srgbClr val="071F65"/>
              </a:solidFill>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dirty="0">
                  <a:solidFill>
                    <a:srgbClr val="FFFFFF"/>
                  </a:solidFill>
                  <a:latin typeface="微软雅黑"/>
                  <a:ea typeface="微软雅黑"/>
                  <a:cs typeface="微软雅黑"/>
                </a:rPr>
                <a:t>神经网络模型</a:t>
              </a:r>
              <a:endPar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endParaRPr>
            </a:p>
          </p:txBody>
        </p:sp>
        <p:sp>
          <p:nvSpPr>
            <p:cNvPr id="35" name="文本框 107">
              <a:extLst>
                <a:ext uri="{FF2B5EF4-FFF2-40B4-BE49-F238E27FC236}">
                  <a16:creationId xmlns:a16="http://schemas.microsoft.com/office/drawing/2014/main" id="{099DF625-9CA6-D5E7-9B8E-F9A19DBD66ED}"/>
                </a:ext>
              </a:extLst>
            </p:cNvPr>
            <p:cNvSpPr txBox="1"/>
            <p:nvPr/>
          </p:nvSpPr>
          <p:spPr>
            <a:xfrm>
              <a:off x="5521858" y="3977585"/>
              <a:ext cx="66003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600" dirty="0">
                  <a:solidFill>
                    <a:srgbClr val="3D3F41"/>
                  </a:solidFill>
                  <a:latin typeface="微软雅黑"/>
                  <a:ea typeface="微软雅黑"/>
                  <a:cs typeface="微软雅黑"/>
                </a:rPr>
                <a:t>输出</a:t>
              </a:r>
              <a:endParaRPr kumimoji="1" lang="zh-CN" altLang="en-US" sz="1600" b="0" i="0" u="none" strike="noStrike" kern="1200" cap="none" spc="0" normalizeH="0" baseline="0" noProof="0" dirty="0">
                <a:ln>
                  <a:noFill/>
                </a:ln>
                <a:solidFill>
                  <a:srgbClr val="3D3F41"/>
                </a:solidFill>
                <a:effectLst/>
                <a:uLnTx/>
                <a:uFillTx/>
                <a:latin typeface="微软雅黑"/>
                <a:ea typeface="微软雅黑"/>
                <a:cs typeface="微软雅黑"/>
              </a:endParaRPr>
            </a:p>
          </p:txBody>
        </p:sp>
        <p:sp>
          <p:nvSpPr>
            <p:cNvPr id="37" name="矩形 36">
              <a:extLst>
                <a:ext uri="{FF2B5EF4-FFF2-40B4-BE49-F238E27FC236}">
                  <a16:creationId xmlns:a16="http://schemas.microsoft.com/office/drawing/2014/main" id="{B3021653-BA1F-275C-A3BB-529BF96EADE7}"/>
                </a:ext>
              </a:extLst>
            </p:cNvPr>
            <p:cNvSpPr/>
            <p:nvPr/>
          </p:nvSpPr>
          <p:spPr>
            <a:xfrm>
              <a:off x="7492920" y="962580"/>
              <a:ext cx="1717502" cy="474866"/>
            </a:xfrm>
            <a:prstGeom prst="rect">
              <a:avLst/>
            </a:prstGeom>
            <a:solidFill>
              <a:schemeClr val="accent2"/>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defTabSz="457200">
                <a:defRPr/>
              </a:pPr>
              <a:r>
                <a:rPr kumimoji="1" lang="zh-CN" altLang="en-US" sz="1600" b="1" dirty="0">
                  <a:solidFill>
                    <a:srgbClr val="FFFFFF"/>
                  </a:solidFill>
                  <a:latin typeface="微软雅黑"/>
                  <a:ea typeface="微软雅黑"/>
                  <a:cs typeface="微软雅黑"/>
                </a:rPr>
                <a:t>调研有哪些</a:t>
              </a:r>
              <a:endPar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endParaRPr>
            </a:p>
          </p:txBody>
        </p:sp>
        <p:sp>
          <p:nvSpPr>
            <p:cNvPr id="44" name="矩形 43">
              <a:extLst>
                <a:ext uri="{FF2B5EF4-FFF2-40B4-BE49-F238E27FC236}">
                  <a16:creationId xmlns:a16="http://schemas.microsoft.com/office/drawing/2014/main" id="{4B3483E7-07F0-E8DF-A981-ECF20A5F9498}"/>
                </a:ext>
              </a:extLst>
            </p:cNvPr>
            <p:cNvSpPr/>
            <p:nvPr/>
          </p:nvSpPr>
          <p:spPr>
            <a:xfrm>
              <a:off x="7475212" y="1544692"/>
              <a:ext cx="3142063" cy="1426008"/>
            </a:xfrm>
            <a:prstGeom prst="rect">
              <a:avLst/>
            </a:prstGeom>
            <a:solidFill>
              <a:schemeClr val="accent2"/>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rPr>
                <a:t>使用哪些特征？</a:t>
              </a:r>
              <a:endParaRPr kumimoji="1" lang="en-US" altLang="zh-CN" sz="1600" b="1" i="0" u="none" strike="noStrike" kern="1200" cap="none" spc="0" normalizeH="0" baseline="0" noProof="0" dirty="0">
                <a:ln>
                  <a:noFill/>
                </a:ln>
                <a:solidFill>
                  <a:srgbClr val="FFFFFF"/>
                </a:solidFill>
                <a:effectLst/>
                <a:uLnTx/>
                <a:uFillTx/>
                <a:latin typeface="微软雅黑"/>
                <a:ea typeface="微软雅黑"/>
                <a:cs typeface="微软雅黑"/>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rPr>
                <a:t>如何对字段进行预处理？</a:t>
              </a:r>
              <a:endParaRPr kumimoji="1" lang="en-US" altLang="zh-CN" sz="1600" b="1" i="0" u="none" strike="noStrike" kern="1200" cap="none" spc="0" normalizeH="0" baseline="0" noProof="0" dirty="0">
                <a:ln>
                  <a:noFill/>
                </a:ln>
                <a:solidFill>
                  <a:srgbClr val="FFFFFF"/>
                </a:solidFill>
                <a:effectLst/>
                <a:uLnTx/>
                <a:uFillTx/>
                <a:latin typeface="微软雅黑"/>
                <a:ea typeface="微软雅黑"/>
                <a:cs typeface="微软雅黑"/>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rPr>
                <a:t>如何生成车辆消息序列？</a:t>
              </a:r>
              <a:endParaRPr kumimoji="1" lang="en-US" altLang="zh-CN" sz="1600" b="1" i="0" u="none" strike="noStrike" kern="1200" cap="none" spc="0" normalizeH="0" baseline="0" noProof="0" dirty="0">
                <a:ln>
                  <a:noFill/>
                </a:ln>
                <a:solidFill>
                  <a:srgbClr val="FFFFFF"/>
                </a:solidFill>
                <a:effectLst/>
                <a:uLnTx/>
                <a:uFillTx/>
                <a:latin typeface="微软雅黑"/>
                <a:ea typeface="微软雅黑"/>
                <a:cs typeface="微软雅黑"/>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dirty="0">
                  <a:solidFill>
                    <a:srgbClr val="FFFFFF"/>
                  </a:solidFill>
                  <a:latin typeface="微软雅黑"/>
                  <a:ea typeface="微软雅黑"/>
                  <a:cs typeface="微软雅黑"/>
                </a:rPr>
                <a:t>是否需要归一化？怎么归一化？</a:t>
              </a:r>
              <a:endParaRPr kumimoji="1" lang="en-US" altLang="zh-CN" sz="1600" b="1" dirty="0">
                <a:solidFill>
                  <a:srgbClr val="FFFFFF"/>
                </a:solidFill>
                <a:latin typeface="微软雅黑"/>
                <a:ea typeface="微软雅黑"/>
                <a:cs typeface="微软雅黑"/>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rPr>
                <a:t>数据集如何划分？</a:t>
              </a:r>
            </a:p>
          </p:txBody>
        </p:sp>
        <p:sp>
          <p:nvSpPr>
            <p:cNvPr id="55" name="圆角矩形 29">
              <a:extLst>
                <a:ext uri="{FF2B5EF4-FFF2-40B4-BE49-F238E27FC236}">
                  <a16:creationId xmlns:a16="http://schemas.microsoft.com/office/drawing/2014/main" id="{F278F657-EF2D-6699-F1E4-5DB6C470860C}"/>
                </a:ext>
              </a:extLst>
            </p:cNvPr>
            <p:cNvSpPr/>
            <p:nvPr/>
          </p:nvSpPr>
          <p:spPr>
            <a:xfrm>
              <a:off x="4303463" y="2662090"/>
              <a:ext cx="2301801" cy="474866"/>
            </a:xfrm>
            <a:prstGeom prst="roundRect">
              <a:avLst/>
            </a:prstGeom>
            <a:solidFill>
              <a:schemeClr val="accent2"/>
            </a:solidFill>
            <a:ln>
              <a:solidFill>
                <a:srgbClr val="071F65"/>
              </a:solidFill>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rPr>
                <a:t>预处理后的消息序列</a:t>
              </a:r>
            </a:p>
          </p:txBody>
        </p:sp>
        <p:sp>
          <p:nvSpPr>
            <p:cNvPr id="69" name="矩形: 圆角 68">
              <a:extLst>
                <a:ext uri="{FF2B5EF4-FFF2-40B4-BE49-F238E27FC236}">
                  <a16:creationId xmlns:a16="http://schemas.microsoft.com/office/drawing/2014/main" id="{9988E949-EA43-9364-648B-B12B4A4EE1E7}"/>
                </a:ext>
              </a:extLst>
            </p:cNvPr>
            <p:cNvSpPr/>
            <p:nvPr/>
          </p:nvSpPr>
          <p:spPr>
            <a:xfrm>
              <a:off x="7851270" y="338395"/>
              <a:ext cx="360000" cy="360000"/>
            </a:xfrm>
            <a:prstGeom prst="roundRect">
              <a:avLst/>
            </a:prstGeom>
            <a:solidFill>
              <a:srgbClr val="071F65"/>
            </a:solidFill>
            <a:ln>
              <a:solidFill>
                <a:srgbClr val="071F65"/>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endParaRPr>
            </a:p>
          </p:txBody>
        </p:sp>
        <p:sp>
          <p:nvSpPr>
            <p:cNvPr id="71" name="文本框 70">
              <a:extLst>
                <a:ext uri="{FF2B5EF4-FFF2-40B4-BE49-F238E27FC236}">
                  <a16:creationId xmlns:a16="http://schemas.microsoft.com/office/drawing/2014/main" id="{D62E6426-1D08-9E34-221C-B4B2BB63E38F}"/>
                </a:ext>
              </a:extLst>
            </p:cNvPr>
            <p:cNvSpPr txBox="1"/>
            <p:nvPr/>
          </p:nvSpPr>
          <p:spPr>
            <a:xfrm>
              <a:off x="8305800" y="382201"/>
              <a:ext cx="1173480" cy="369332"/>
            </a:xfrm>
            <a:prstGeom prst="rect">
              <a:avLst/>
            </a:prstGeom>
            <a:noFill/>
          </p:spPr>
          <p:txBody>
            <a:bodyPr wrap="square">
              <a:spAutoFit/>
            </a:bodyPr>
            <a:lstStyle/>
            <a:p>
              <a:r>
                <a:rPr kumimoji="1" lang="zh-CN" altLang="en-US" sz="1800" b="1" i="0" u="none" strike="noStrike" kern="1200" cap="none" spc="0" normalizeH="0" baseline="0" noProof="0" dirty="0">
                  <a:ln>
                    <a:noFill/>
                  </a:ln>
                  <a:solidFill>
                    <a:srgbClr val="071F65"/>
                  </a:solidFill>
                  <a:effectLst/>
                  <a:uLnTx/>
                  <a:uFillTx/>
                  <a:latin typeface="微软雅黑"/>
                  <a:ea typeface="微软雅黑"/>
                  <a:cs typeface="微软雅黑"/>
                </a:rPr>
                <a:t>技术路线</a:t>
              </a:r>
              <a:endParaRPr lang="zh-CN" altLang="en-US" dirty="0">
                <a:solidFill>
                  <a:srgbClr val="071F65"/>
                </a:solidFill>
              </a:endParaRPr>
            </a:p>
          </p:txBody>
        </p:sp>
        <p:sp>
          <p:nvSpPr>
            <p:cNvPr id="72" name="矩形 71">
              <a:extLst>
                <a:ext uri="{FF2B5EF4-FFF2-40B4-BE49-F238E27FC236}">
                  <a16:creationId xmlns:a16="http://schemas.microsoft.com/office/drawing/2014/main" id="{ACD74A31-3E71-062C-E968-391F04A7D2CF}"/>
                </a:ext>
              </a:extLst>
            </p:cNvPr>
            <p:cNvSpPr/>
            <p:nvPr/>
          </p:nvSpPr>
          <p:spPr>
            <a:xfrm>
              <a:off x="9613245" y="338394"/>
              <a:ext cx="360000" cy="360000"/>
            </a:xfrm>
            <a:prstGeom prst="rect">
              <a:avLst/>
            </a:prstGeom>
            <a:solidFill>
              <a:schemeClr val="accent2"/>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endParaRPr>
            </a:p>
          </p:txBody>
        </p:sp>
        <p:sp>
          <p:nvSpPr>
            <p:cNvPr id="73" name="文本框 72">
              <a:extLst>
                <a:ext uri="{FF2B5EF4-FFF2-40B4-BE49-F238E27FC236}">
                  <a16:creationId xmlns:a16="http://schemas.microsoft.com/office/drawing/2014/main" id="{75D4B75D-32B3-12A9-229A-BFD26DD52692}"/>
                </a:ext>
              </a:extLst>
            </p:cNvPr>
            <p:cNvSpPr txBox="1"/>
            <p:nvPr/>
          </p:nvSpPr>
          <p:spPr>
            <a:xfrm>
              <a:off x="10139487" y="382201"/>
              <a:ext cx="1173480" cy="369332"/>
            </a:xfrm>
            <a:prstGeom prst="rect">
              <a:avLst/>
            </a:prstGeom>
            <a:noFill/>
          </p:spPr>
          <p:txBody>
            <a:bodyPr wrap="square">
              <a:spAutoFit/>
            </a:bodyPr>
            <a:lstStyle/>
            <a:p>
              <a:r>
                <a:rPr kumimoji="1" lang="zh-CN" altLang="en-US" sz="1800" b="1" i="0" u="none" strike="noStrike" kern="1200" cap="none" spc="0" normalizeH="0" baseline="0" noProof="0" dirty="0">
                  <a:ln>
                    <a:noFill/>
                  </a:ln>
                  <a:solidFill>
                    <a:srgbClr val="FFFFFF"/>
                  </a:solidFill>
                  <a:effectLst/>
                  <a:uLnTx/>
                  <a:uFillTx/>
                  <a:latin typeface="微软雅黑"/>
                  <a:ea typeface="微软雅黑"/>
                  <a:cs typeface="微软雅黑"/>
                </a:rPr>
                <a:t>创新点</a:t>
              </a:r>
              <a:endParaRPr lang="zh-CN" altLang="en-US" dirty="0">
                <a:solidFill>
                  <a:srgbClr val="FFFFFF"/>
                </a:solidFill>
              </a:endParaRPr>
            </a:p>
          </p:txBody>
        </p:sp>
        <p:sp>
          <p:nvSpPr>
            <p:cNvPr id="74" name="文本框 73">
              <a:extLst>
                <a:ext uri="{FF2B5EF4-FFF2-40B4-BE49-F238E27FC236}">
                  <a16:creationId xmlns:a16="http://schemas.microsoft.com/office/drawing/2014/main" id="{C7C89AA1-942C-6759-108F-2FBC053A4DB3}"/>
                </a:ext>
              </a:extLst>
            </p:cNvPr>
            <p:cNvSpPr txBox="1"/>
            <p:nvPr/>
          </p:nvSpPr>
          <p:spPr>
            <a:xfrm>
              <a:off x="10142070" y="372275"/>
              <a:ext cx="1613049" cy="369332"/>
            </a:xfrm>
            <a:prstGeom prst="rect">
              <a:avLst/>
            </a:prstGeom>
            <a:noFill/>
          </p:spPr>
          <p:txBody>
            <a:bodyPr wrap="square">
              <a:spAutoFit/>
            </a:bodyPr>
            <a:lstStyle/>
            <a:p>
              <a:r>
                <a:rPr kumimoji="1" lang="zh-CN" altLang="en-US" sz="1800" b="1" i="0" u="none" strike="noStrike" kern="1200" cap="none" spc="0" normalizeH="0" baseline="0" noProof="0" dirty="0">
                  <a:ln>
                    <a:noFill/>
                  </a:ln>
                  <a:solidFill>
                    <a:schemeClr val="accent2"/>
                  </a:solidFill>
                  <a:effectLst/>
                  <a:uLnTx/>
                  <a:uFillTx/>
                  <a:latin typeface="微软雅黑"/>
                  <a:ea typeface="微软雅黑"/>
                  <a:cs typeface="微软雅黑"/>
                </a:rPr>
                <a:t>可能的创新点</a:t>
              </a:r>
              <a:endParaRPr lang="zh-CN" altLang="en-US" dirty="0">
                <a:solidFill>
                  <a:schemeClr val="accent2"/>
                </a:solidFill>
              </a:endParaRPr>
            </a:p>
          </p:txBody>
        </p:sp>
        <p:sp>
          <p:nvSpPr>
            <p:cNvPr id="75" name="矩形 74">
              <a:extLst>
                <a:ext uri="{FF2B5EF4-FFF2-40B4-BE49-F238E27FC236}">
                  <a16:creationId xmlns:a16="http://schemas.microsoft.com/office/drawing/2014/main" id="{E44D2367-EABE-4EC0-47A8-C798A1175E6A}"/>
                </a:ext>
              </a:extLst>
            </p:cNvPr>
            <p:cNvSpPr/>
            <p:nvPr/>
          </p:nvSpPr>
          <p:spPr>
            <a:xfrm>
              <a:off x="7833321" y="3077947"/>
              <a:ext cx="3235708" cy="1438590"/>
            </a:xfrm>
            <a:prstGeom prst="rect">
              <a:avLst/>
            </a:prstGeom>
            <a:solidFill>
              <a:schemeClr val="accent2"/>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rPr>
                <a:t>输出一个重构的消息序列</a:t>
              </a:r>
              <a:r>
                <a:rPr kumimoji="1" lang="zh-CN" altLang="en-US" sz="1600" b="1" dirty="0">
                  <a:solidFill>
                    <a:srgbClr val="FFFFFF"/>
                  </a:solidFill>
                  <a:latin typeface="微软雅黑"/>
                  <a:ea typeface="微软雅黑"/>
                  <a:cs typeface="微软雅黑"/>
                </a:rPr>
                <a:t>。</a:t>
              </a:r>
              <a:r>
                <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rPr>
                <a:t>如何搭建模型，如何控制维度变换，优化器、学习率调整策略、激活函数、</a:t>
              </a:r>
              <a:r>
                <a:rPr kumimoji="1" lang="en-US" altLang="zh-CN" sz="1600" b="1" i="0" u="none" strike="noStrike" kern="1200" cap="none" spc="0" normalizeH="0" baseline="0" noProof="0" dirty="0">
                  <a:ln>
                    <a:noFill/>
                  </a:ln>
                  <a:solidFill>
                    <a:srgbClr val="FFFFFF"/>
                  </a:solidFill>
                  <a:effectLst/>
                  <a:uLnTx/>
                  <a:uFillTx/>
                  <a:latin typeface="微软雅黑"/>
                  <a:ea typeface="微软雅黑"/>
                  <a:cs typeface="微软雅黑"/>
                </a:rPr>
                <a:t>linear</a:t>
              </a:r>
              <a:r>
                <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rPr>
                <a:t>、</a:t>
              </a:r>
              <a:r>
                <a:rPr kumimoji="1" lang="en-US" altLang="zh-CN" sz="1600" b="1" i="0" u="none" strike="noStrike" kern="1200" cap="none" spc="0" normalizeH="0" baseline="0" noProof="0" dirty="0" err="1">
                  <a:ln>
                    <a:noFill/>
                  </a:ln>
                  <a:solidFill>
                    <a:srgbClr val="FFFFFF"/>
                  </a:solidFill>
                  <a:effectLst/>
                  <a:uLnTx/>
                  <a:uFillTx/>
                  <a:latin typeface="微软雅黑"/>
                  <a:ea typeface="微软雅黑"/>
                  <a:cs typeface="微软雅黑"/>
                </a:rPr>
                <a:t>LayerNorm</a:t>
              </a:r>
              <a:r>
                <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rPr>
                <a:t>、</a:t>
              </a:r>
              <a:r>
                <a:rPr kumimoji="1" lang="en-US" altLang="zh-CN" sz="1600" b="1" i="0" u="none" strike="noStrike" kern="1200" cap="none" spc="0" normalizeH="0" baseline="0" noProof="0" dirty="0" err="1">
                  <a:ln>
                    <a:noFill/>
                  </a:ln>
                  <a:solidFill>
                    <a:srgbClr val="FFFFFF"/>
                  </a:solidFill>
                  <a:effectLst/>
                  <a:uLnTx/>
                  <a:uFillTx/>
                  <a:latin typeface="微软雅黑"/>
                  <a:ea typeface="微软雅黑"/>
                  <a:cs typeface="微软雅黑"/>
                </a:rPr>
                <a:t>BatchNorm</a:t>
              </a:r>
              <a:r>
                <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rPr>
                <a:t>等如何调整和使用？</a:t>
              </a:r>
            </a:p>
          </p:txBody>
        </p:sp>
        <p:sp>
          <p:nvSpPr>
            <p:cNvPr id="78" name="矩形 77">
              <a:extLst>
                <a:ext uri="{FF2B5EF4-FFF2-40B4-BE49-F238E27FC236}">
                  <a16:creationId xmlns:a16="http://schemas.microsoft.com/office/drawing/2014/main" id="{ABC46E42-A86F-8D2E-2C62-E0248DF8B6C1}"/>
                </a:ext>
              </a:extLst>
            </p:cNvPr>
            <p:cNvSpPr/>
            <p:nvPr/>
          </p:nvSpPr>
          <p:spPr>
            <a:xfrm>
              <a:off x="7632722" y="4731959"/>
              <a:ext cx="2594594" cy="907955"/>
            </a:xfrm>
            <a:prstGeom prst="rect">
              <a:avLst/>
            </a:prstGeom>
            <a:solidFill>
              <a:schemeClr val="accent2"/>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rPr>
                <a:t>序列相似度，考虑使用无监督学习、半监督学习还是有监督学习</a:t>
              </a:r>
            </a:p>
          </p:txBody>
        </p:sp>
        <p:sp>
          <p:nvSpPr>
            <p:cNvPr id="83" name="圆角矩形 29">
              <a:extLst>
                <a:ext uri="{FF2B5EF4-FFF2-40B4-BE49-F238E27FC236}">
                  <a16:creationId xmlns:a16="http://schemas.microsoft.com/office/drawing/2014/main" id="{BA19A9C0-A9CF-C047-E83C-6DAE07254CB2}"/>
                </a:ext>
              </a:extLst>
            </p:cNvPr>
            <p:cNvSpPr/>
            <p:nvPr/>
          </p:nvSpPr>
          <p:spPr>
            <a:xfrm>
              <a:off x="4438811" y="4324823"/>
              <a:ext cx="2036073" cy="474866"/>
            </a:xfrm>
            <a:prstGeom prst="roundRect">
              <a:avLst/>
            </a:prstGeom>
            <a:solidFill>
              <a:srgbClr val="071F65"/>
            </a:solidFill>
            <a:ln>
              <a:solidFill>
                <a:srgbClr val="071F65"/>
              </a:solidFill>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dirty="0">
                  <a:solidFill>
                    <a:srgbClr val="FFFFFF"/>
                  </a:solidFill>
                  <a:latin typeface="微软雅黑"/>
                  <a:ea typeface="微软雅黑"/>
                  <a:cs typeface="微软雅黑"/>
                </a:rPr>
                <a:t>损失函数</a:t>
              </a:r>
              <a:endPar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endParaRPr>
            </a:p>
          </p:txBody>
        </p:sp>
        <p:sp>
          <p:nvSpPr>
            <p:cNvPr id="86" name="菱形 85">
              <a:extLst>
                <a:ext uri="{FF2B5EF4-FFF2-40B4-BE49-F238E27FC236}">
                  <a16:creationId xmlns:a16="http://schemas.microsoft.com/office/drawing/2014/main" id="{E46DEF07-185C-7452-3B4D-7605E8F20091}"/>
                </a:ext>
              </a:extLst>
            </p:cNvPr>
            <p:cNvSpPr/>
            <p:nvPr/>
          </p:nvSpPr>
          <p:spPr>
            <a:xfrm>
              <a:off x="3972560" y="5100859"/>
              <a:ext cx="2966719" cy="646302"/>
            </a:xfrm>
            <a:prstGeom prst="diamond">
              <a:avLst/>
            </a:prstGeom>
            <a:solidFill>
              <a:srgbClr val="071F65"/>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600" b="1" dirty="0">
                  <a:solidFill>
                    <a:srgbClr val="FFFFFF"/>
                  </a:solidFill>
                  <a:latin typeface="微软雅黑"/>
                  <a:ea typeface="微软雅黑"/>
                  <a:cs typeface="微软雅黑"/>
                </a:rPr>
                <a:t>Loss&gt;</a:t>
              </a:r>
              <a:r>
                <a:rPr kumimoji="1" lang="zh-CN" altLang="en-US" sz="1600" b="1" dirty="0">
                  <a:solidFill>
                    <a:srgbClr val="FFFFFF"/>
                  </a:solidFill>
                  <a:latin typeface="微软雅黑"/>
                  <a:ea typeface="微软雅黑"/>
                  <a:cs typeface="微软雅黑"/>
                </a:rPr>
                <a:t>阈值</a:t>
              </a:r>
              <a:endPar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endParaRPr>
            </a:p>
          </p:txBody>
        </p:sp>
        <p:cxnSp>
          <p:nvCxnSpPr>
            <p:cNvPr id="87" name="肘形连接符 13">
              <a:extLst>
                <a:ext uri="{FF2B5EF4-FFF2-40B4-BE49-F238E27FC236}">
                  <a16:creationId xmlns:a16="http://schemas.microsoft.com/office/drawing/2014/main" id="{3C4DF787-5D5B-F5E5-AC80-6AE5AFCF6CED}"/>
                </a:ext>
              </a:extLst>
            </p:cNvPr>
            <p:cNvCxnSpPr>
              <a:cxnSpLocks/>
              <a:stCxn id="83" idx="2"/>
              <a:endCxn id="86" idx="0"/>
            </p:cNvCxnSpPr>
            <p:nvPr/>
          </p:nvCxnSpPr>
          <p:spPr>
            <a:xfrm rot="5400000">
              <a:off x="5305799" y="4949810"/>
              <a:ext cx="301170" cy="928"/>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sp>
          <p:nvSpPr>
            <p:cNvPr id="91" name="矩形 90">
              <a:extLst>
                <a:ext uri="{FF2B5EF4-FFF2-40B4-BE49-F238E27FC236}">
                  <a16:creationId xmlns:a16="http://schemas.microsoft.com/office/drawing/2014/main" id="{4ABA2A55-6EF3-1239-15AB-9604006E2848}"/>
                </a:ext>
              </a:extLst>
            </p:cNvPr>
            <p:cNvSpPr/>
            <p:nvPr/>
          </p:nvSpPr>
          <p:spPr>
            <a:xfrm>
              <a:off x="7191763" y="6138870"/>
              <a:ext cx="1717502" cy="474866"/>
            </a:xfrm>
            <a:prstGeom prst="rect">
              <a:avLst/>
            </a:prstGeom>
            <a:solidFill>
              <a:srgbClr val="071F65"/>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1600" b="1" dirty="0">
                  <a:solidFill>
                    <a:srgbClr val="FFFFFF"/>
                  </a:solidFill>
                  <a:latin typeface="微软雅黑"/>
                  <a:ea typeface="微软雅黑"/>
                  <a:cs typeface="微软雅黑"/>
                </a:rPr>
                <a:t>异常</a:t>
              </a:r>
              <a:endParaRPr kumimoji="1" lang="zh-CN" altLang="en-US" sz="1600" b="1" i="0" u="none" strike="noStrike" kern="1200" cap="none" spc="0" normalizeH="0" baseline="0" noProof="0" dirty="0">
                <a:ln>
                  <a:noFill/>
                </a:ln>
                <a:solidFill>
                  <a:srgbClr val="FFFFFF"/>
                </a:solidFill>
                <a:effectLst/>
                <a:uLnTx/>
                <a:uFillTx/>
                <a:latin typeface="微软雅黑"/>
                <a:ea typeface="微软雅黑"/>
                <a:cs typeface="微软雅黑"/>
              </a:endParaRPr>
            </a:p>
          </p:txBody>
        </p:sp>
        <p:cxnSp>
          <p:nvCxnSpPr>
            <p:cNvPr id="92" name="肘形连接符 13">
              <a:extLst>
                <a:ext uri="{FF2B5EF4-FFF2-40B4-BE49-F238E27FC236}">
                  <a16:creationId xmlns:a16="http://schemas.microsoft.com/office/drawing/2014/main" id="{8A7F2F51-1AC7-10D3-382C-E7D2A859208C}"/>
                </a:ext>
              </a:extLst>
            </p:cNvPr>
            <p:cNvCxnSpPr>
              <a:cxnSpLocks/>
              <a:stCxn id="86" idx="2"/>
              <a:endCxn id="11" idx="0"/>
            </p:cNvCxnSpPr>
            <p:nvPr/>
          </p:nvCxnSpPr>
          <p:spPr>
            <a:xfrm rot="5400000">
              <a:off x="4141895" y="4824844"/>
              <a:ext cx="391709" cy="2236343"/>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cxnSp>
          <p:nvCxnSpPr>
            <p:cNvPr id="96" name="肘形连接符 13">
              <a:extLst>
                <a:ext uri="{FF2B5EF4-FFF2-40B4-BE49-F238E27FC236}">
                  <a16:creationId xmlns:a16="http://schemas.microsoft.com/office/drawing/2014/main" id="{CC0B8BF5-138A-EB45-F81B-68568151F790}"/>
                </a:ext>
              </a:extLst>
            </p:cNvPr>
            <p:cNvCxnSpPr>
              <a:cxnSpLocks/>
              <a:stCxn id="86" idx="2"/>
              <a:endCxn id="91" idx="0"/>
            </p:cNvCxnSpPr>
            <p:nvPr/>
          </p:nvCxnSpPr>
          <p:spPr>
            <a:xfrm rot="16200000" flipH="1">
              <a:off x="6557363" y="4645718"/>
              <a:ext cx="391709" cy="2594594"/>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sp>
          <p:nvSpPr>
            <p:cNvPr id="118" name="矩形 117">
              <a:extLst>
                <a:ext uri="{FF2B5EF4-FFF2-40B4-BE49-F238E27FC236}">
                  <a16:creationId xmlns:a16="http://schemas.microsoft.com/office/drawing/2014/main" id="{821441A8-2330-82B0-4A41-9054DAF7AD14}"/>
                </a:ext>
              </a:extLst>
            </p:cNvPr>
            <p:cNvSpPr/>
            <p:nvPr/>
          </p:nvSpPr>
          <p:spPr>
            <a:xfrm>
              <a:off x="1326166" y="3034590"/>
              <a:ext cx="2350095" cy="1370244"/>
            </a:xfrm>
            <a:prstGeom prst="rect">
              <a:avLst/>
            </a:prstGeom>
            <a:solidFill>
              <a:schemeClr val="accent2"/>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600" b="1" dirty="0">
                  <a:solidFill>
                    <a:srgbClr val="FFFFFF"/>
                  </a:solidFill>
                  <a:latin typeface="微软雅黑"/>
                  <a:ea typeface="微软雅黑"/>
                  <a:cs typeface="微软雅黑"/>
                </a:rPr>
                <a:t>CNN</a:t>
              </a:r>
              <a:r>
                <a:rPr kumimoji="1" lang="zh-CN" altLang="en-US" sz="1600" b="1" dirty="0">
                  <a:solidFill>
                    <a:srgbClr val="FFFFFF"/>
                  </a:solidFill>
                  <a:latin typeface="微软雅黑"/>
                  <a:ea typeface="微软雅黑"/>
                  <a:cs typeface="微软雅黑"/>
                </a:rPr>
                <a:t>、</a:t>
              </a:r>
              <a:r>
                <a:rPr kumimoji="1" lang="en-US" altLang="zh-CN" sz="1600" b="1" dirty="0">
                  <a:solidFill>
                    <a:srgbClr val="FFFFFF"/>
                  </a:solidFill>
                  <a:latin typeface="微软雅黑"/>
                  <a:ea typeface="微软雅黑"/>
                  <a:cs typeface="微软雅黑"/>
                </a:rPr>
                <a:t>LSTM</a:t>
              </a:r>
              <a:r>
                <a:rPr kumimoji="1" lang="zh-CN" altLang="en-US" sz="1600" b="1" dirty="0">
                  <a:solidFill>
                    <a:srgbClr val="FFFFFF"/>
                  </a:solidFill>
                  <a:latin typeface="微软雅黑"/>
                  <a:ea typeface="微软雅黑"/>
                  <a:cs typeface="微软雅黑"/>
                </a:rPr>
                <a:t>、</a:t>
              </a:r>
              <a:r>
                <a:rPr kumimoji="1" lang="en-US" altLang="zh-CN" sz="1600" b="1" dirty="0" err="1">
                  <a:solidFill>
                    <a:srgbClr val="FFFFFF"/>
                  </a:solidFill>
                  <a:latin typeface="微软雅黑"/>
                  <a:ea typeface="微软雅黑"/>
                  <a:cs typeface="微软雅黑"/>
                </a:rPr>
                <a:t>FeedForward</a:t>
              </a:r>
              <a:r>
                <a:rPr kumimoji="1" lang="zh-CN" altLang="en-US" sz="1600" b="1" dirty="0">
                  <a:solidFill>
                    <a:srgbClr val="FFFFFF"/>
                  </a:solidFill>
                  <a:latin typeface="微软雅黑"/>
                  <a:ea typeface="微软雅黑"/>
                  <a:cs typeface="微软雅黑"/>
                </a:rPr>
                <a:t>、</a:t>
              </a:r>
              <a:endParaRPr kumimoji="1" lang="en-US" altLang="zh-CN" sz="1600" b="1" dirty="0">
                <a:solidFill>
                  <a:srgbClr val="FFFFFF"/>
                </a:solidFill>
                <a:latin typeface="微软雅黑"/>
                <a:ea typeface="微软雅黑"/>
                <a:cs typeface="微软雅黑"/>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600" b="1" dirty="0">
                  <a:solidFill>
                    <a:srgbClr val="FFFFFF"/>
                  </a:solidFill>
                  <a:latin typeface="微软雅黑"/>
                  <a:ea typeface="微软雅黑"/>
                  <a:cs typeface="微软雅黑"/>
                </a:rPr>
                <a:t>Self-Attention</a:t>
              </a:r>
              <a:r>
                <a:rPr kumimoji="1" lang="zh-CN" altLang="en-US" sz="1600" b="1" dirty="0">
                  <a:solidFill>
                    <a:srgbClr val="FFFFFF"/>
                  </a:solidFill>
                  <a:latin typeface="微软雅黑"/>
                  <a:ea typeface="微软雅黑"/>
                  <a:cs typeface="微软雅黑"/>
                </a:rPr>
                <a:t>、</a:t>
              </a:r>
              <a:r>
                <a:rPr kumimoji="1" lang="en-US" altLang="zh-CN" sz="1600" b="1" dirty="0">
                  <a:solidFill>
                    <a:srgbClr val="FFFFFF"/>
                  </a:solidFill>
                  <a:latin typeface="微软雅黑"/>
                  <a:ea typeface="微软雅黑"/>
                  <a:cs typeface="微软雅黑"/>
                </a:rPr>
                <a:t>Transformer</a:t>
              </a:r>
              <a:r>
                <a:rPr kumimoji="1" lang="zh-CN" altLang="en-US" sz="1600" b="1" dirty="0">
                  <a:solidFill>
                    <a:srgbClr val="FFFFFF"/>
                  </a:solidFill>
                  <a:latin typeface="微软雅黑"/>
                  <a:ea typeface="微软雅黑"/>
                  <a:cs typeface="微软雅黑"/>
                </a:rPr>
                <a:t>、</a:t>
              </a:r>
              <a:r>
                <a:rPr kumimoji="1" lang="en-US" altLang="zh-CN" sz="1600" b="1" dirty="0" err="1">
                  <a:solidFill>
                    <a:srgbClr val="FFFFFF"/>
                  </a:solidFill>
                  <a:latin typeface="微软雅黑"/>
                  <a:ea typeface="微软雅黑"/>
                  <a:cs typeface="微软雅黑"/>
                </a:rPr>
                <a:t>DeepSAD</a:t>
              </a:r>
              <a:r>
                <a:rPr kumimoji="1" lang="zh-CN" altLang="en-US" sz="1600" b="1" dirty="0">
                  <a:solidFill>
                    <a:srgbClr val="FFFFFF"/>
                  </a:solidFill>
                  <a:latin typeface="微软雅黑"/>
                  <a:ea typeface="微软雅黑"/>
                  <a:cs typeface="微软雅黑"/>
                </a:rPr>
                <a:t>、</a:t>
              </a:r>
              <a:r>
                <a:rPr kumimoji="1" lang="en-US" altLang="zh-CN" sz="1600" b="1" dirty="0">
                  <a:solidFill>
                    <a:srgbClr val="FFFFFF"/>
                  </a:solidFill>
                  <a:latin typeface="微软雅黑"/>
                  <a:ea typeface="微软雅黑"/>
                  <a:cs typeface="微软雅黑"/>
                </a:rPr>
                <a:t>TCN…</a:t>
              </a:r>
            </a:p>
          </p:txBody>
        </p:sp>
        <p:sp>
          <p:nvSpPr>
            <p:cNvPr id="130" name="文本框 107">
              <a:extLst>
                <a:ext uri="{FF2B5EF4-FFF2-40B4-BE49-F238E27FC236}">
                  <a16:creationId xmlns:a16="http://schemas.microsoft.com/office/drawing/2014/main" id="{95565B70-BF27-1021-55F7-868D71F0170D}"/>
                </a:ext>
              </a:extLst>
            </p:cNvPr>
            <p:cNvSpPr txBox="1"/>
            <p:nvPr/>
          </p:nvSpPr>
          <p:spPr>
            <a:xfrm>
              <a:off x="3678741" y="5604460"/>
              <a:ext cx="66003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srgbClr val="3D3F41"/>
                  </a:solidFill>
                  <a:effectLst/>
                  <a:uLnTx/>
                  <a:uFillTx/>
                  <a:latin typeface="微软雅黑"/>
                  <a:ea typeface="微软雅黑"/>
                  <a:cs typeface="微软雅黑"/>
                </a:rPr>
                <a:t>否</a:t>
              </a:r>
            </a:p>
          </p:txBody>
        </p:sp>
        <p:sp>
          <p:nvSpPr>
            <p:cNvPr id="131" name="文本框 107">
              <a:extLst>
                <a:ext uri="{FF2B5EF4-FFF2-40B4-BE49-F238E27FC236}">
                  <a16:creationId xmlns:a16="http://schemas.microsoft.com/office/drawing/2014/main" id="{DDA70E06-CF17-F0A7-A865-C3463F50C251}"/>
                </a:ext>
              </a:extLst>
            </p:cNvPr>
            <p:cNvSpPr txBox="1"/>
            <p:nvPr/>
          </p:nvSpPr>
          <p:spPr>
            <a:xfrm>
              <a:off x="6759058" y="5604460"/>
              <a:ext cx="66003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srgbClr val="3D3F41"/>
                  </a:solidFill>
                  <a:effectLst/>
                  <a:uLnTx/>
                  <a:uFillTx/>
                  <a:latin typeface="微软雅黑"/>
                  <a:ea typeface="微软雅黑"/>
                  <a:cs typeface="微软雅黑"/>
                </a:rPr>
                <a:t>是</a:t>
              </a:r>
            </a:p>
          </p:txBody>
        </p:sp>
        <p:sp>
          <p:nvSpPr>
            <p:cNvPr id="141" name="文本框 107">
              <a:extLst>
                <a:ext uri="{FF2B5EF4-FFF2-40B4-BE49-F238E27FC236}">
                  <a16:creationId xmlns:a16="http://schemas.microsoft.com/office/drawing/2014/main" id="{26CE2B0D-11F8-E89D-1120-002C79341953}"/>
                </a:ext>
              </a:extLst>
            </p:cNvPr>
            <p:cNvSpPr txBox="1"/>
            <p:nvPr/>
          </p:nvSpPr>
          <p:spPr>
            <a:xfrm>
              <a:off x="5509924" y="4795673"/>
              <a:ext cx="66003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1600" dirty="0">
                  <a:solidFill>
                    <a:srgbClr val="3D3F41"/>
                  </a:solidFill>
                  <a:latin typeface="微软雅黑"/>
                  <a:ea typeface="微软雅黑"/>
                  <a:cs typeface="微软雅黑"/>
                </a:rPr>
                <a:t>Loss</a:t>
              </a:r>
              <a:endParaRPr kumimoji="1" lang="zh-CN" altLang="en-US" sz="1600" b="0" i="0" u="none" strike="noStrike" kern="1200" cap="none" spc="0" normalizeH="0" baseline="0" noProof="0" dirty="0">
                <a:ln>
                  <a:noFill/>
                </a:ln>
                <a:solidFill>
                  <a:srgbClr val="3D3F41"/>
                </a:solidFill>
                <a:effectLst/>
                <a:uLnTx/>
                <a:uFillTx/>
                <a:latin typeface="微软雅黑"/>
                <a:ea typeface="微软雅黑"/>
                <a:cs typeface="微软雅黑"/>
              </a:endParaRPr>
            </a:p>
          </p:txBody>
        </p:sp>
        <p:cxnSp>
          <p:nvCxnSpPr>
            <p:cNvPr id="142" name="肘形连接符 13">
              <a:extLst>
                <a:ext uri="{FF2B5EF4-FFF2-40B4-BE49-F238E27FC236}">
                  <a16:creationId xmlns:a16="http://schemas.microsoft.com/office/drawing/2014/main" id="{76D74561-529A-FA00-6111-EE3F33D5C73D}"/>
                </a:ext>
              </a:extLst>
            </p:cNvPr>
            <p:cNvCxnSpPr>
              <a:cxnSpLocks/>
              <a:stCxn id="78" idx="1"/>
              <a:endCxn id="141" idx="3"/>
            </p:cNvCxnSpPr>
            <p:nvPr/>
          </p:nvCxnSpPr>
          <p:spPr>
            <a:xfrm rot="10800000">
              <a:off x="6169962" y="4964951"/>
              <a:ext cx="1462760" cy="220987"/>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grpSp>
      <p:cxnSp>
        <p:nvCxnSpPr>
          <p:cNvPr id="21" name="直接箭头连接符 20">
            <a:extLst>
              <a:ext uri="{FF2B5EF4-FFF2-40B4-BE49-F238E27FC236}">
                <a16:creationId xmlns:a16="http://schemas.microsoft.com/office/drawing/2014/main" id="{E0C1BBD0-5DA8-49EB-987C-0F54AC1481F3}"/>
              </a:ext>
            </a:extLst>
          </p:cNvPr>
          <p:cNvCxnSpPr>
            <a:cxnSpLocks/>
            <a:stCxn id="44" idx="1"/>
            <a:endCxn id="10" idx="3"/>
          </p:cNvCxnSpPr>
          <p:nvPr/>
        </p:nvCxnSpPr>
        <p:spPr>
          <a:xfrm flipH="1" flipV="1">
            <a:off x="6373281" y="2170560"/>
            <a:ext cx="1000331" cy="138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2FCF67EE-47C9-478A-9C1E-80EC5689D5CA}"/>
              </a:ext>
            </a:extLst>
          </p:cNvPr>
          <p:cNvCxnSpPr>
            <a:cxnSpLocks/>
            <a:stCxn id="10" idx="2"/>
            <a:endCxn id="55" idx="0"/>
          </p:cNvCxnSpPr>
          <p:nvPr/>
        </p:nvCxnSpPr>
        <p:spPr>
          <a:xfrm flipH="1">
            <a:off x="5352764" y="2407993"/>
            <a:ext cx="2481" cy="305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2C559BCA-962F-4DF7-9799-A611F6B2F2CE}"/>
              </a:ext>
            </a:extLst>
          </p:cNvPr>
          <p:cNvCxnSpPr>
            <a:cxnSpLocks/>
            <a:stCxn id="55" idx="2"/>
            <a:endCxn id="23" idx="0"/>
          </p:cNvCxnSpPr>
          <p:nvPr/>
        </p:nvCxnSpPr>
        <p:spPr>
          <a:xfrm>
            <a:off x="5352764" y="3188180"/>
            <a:ext cx="2480" cy="337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BA94E855-6631-4254-BA0E-5E0B3D87B317}"/>
              </a:ext>
            </a:extLst>
          </p:cNvPr>
          <p:cNvCxnSpPr>
            <a:cxnSpLocks/>
            <a:stCxn id="37" idx="1"/>
            <a:endCxn id="7" idx="3"/>
          </p:cNvCxnSpPr>
          <p:nvPr/>
        </p:nvCxnSpPr>
        <p:spPr>
          <a:xfrm flipH="1" flipV="1">
            <a:off x="6373280" y="1250554"/>
            <a:ext cx="1018040" cy="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BD67743-5A3E-4F38-9D32-8B390872473D}"/>
              </a:ext>
            </a:extLst>
          </p:cNvPr>
          <p:cNvCxnSpPr>
            <a:cxnSpLocks/>
            <a:stCxn id="118" idx="3"/>
            <a:endCxn id="23" idx="1"/>
          </p:cNvCxnSpPr>
          <p:nvPr/>
        </p:nvCxnSpPr>
        <p:spPr>
          <a:xfrm flipV="1">
            <a:off x="3574661" y="3763609"/>
            <a:ext cx="762546" cy="7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13">
            <a:extLst>
              <a:ext uri="{FF2B5EF4-FFF2-40B4-BE49-F238E27FC236}">
                <a16:creationId xmlns:a16="http://schemas.microsoft.com/office/drawing/2014/main" id="{A20314DB-252E-480D-A2C2-AFBF407F32B3}"/>
              </a:ext>
            </a:extLst>
          </p:cNvPr>
          <p:cNvCxnSpPr>
            <a:cxnSpLocks/>
            <a:stCxn id="55" idx="3"/>
            <a:endCxn id="35" idx="3"/>
          </p:cNvCxnSpPr>
          <p:nvPr/>
        </p:nvCxnSpPr>
        <p:spPr>
          <a:xfrm flipH="1">
            <a:off x="6080296" y="2950747"/>
            <a:ext cx="423368" cy="1247339"/>
          </a:xfrm>
          <a:prstGeom prst="bentConnector3">
            <a:avLst>
              <a:gd name="adj1" fmla="val -53996"/>
            </a:avLst>
          </a:prstGeom>
          <a:ln>
            <a:tailEnd type="arrow"/>
          </a:ln>
        </p:spPr>
        <p:style>
          <a:lnRef idx="2">
            <a:schemeClr val="dk1"/>
          </a:lnRef>
          <a:fillRef idx="1">
            <a:schemeClr val="lt1"/>
          </a:fillRef>
          <a:effectRef idx="0">
            <a:schemeClr val="dk1"/>
          </a:effectRef>
          <a:fontRef idx="minor">
            <a:schemeClr val="dk1"/>
          </a:fontRef>
        </p:style>
      </p:cxnSp>
      <p:cxnSp>
        <p:nvCxnSpPr>
          <p:cNvPr id="82" name="直接箭头连接符 81">
            <a:extLst>
              <a:ext uri="{FF2B5EF4-FFF2-40B4-BE49-F238E27FC236}">
                <a16:creationId xmlns:a16="http://schemas.microsoft.com/office/drawing/2014/main" id="{7338CA31-4996-4112-A09E-DF1BAC31D01E}"/>
              </a:ext>
            </a:extLst>
          </p:cNvPr>
          <p:cNvCxnSpPr>
            <a:cxnSpLocks/>
            <a:stCxn id="75" idx="1"/>
            <a:endCxn id="23" idx="3"/>
          </p:cNvCxnSpPr>
          <p:nvPr/>
        </p:nvCxnSpPr>
        <p:spPr>
          <a:xfrm flipH="1" flipV="1">
            <a:off x="6373280" y="3763609"/>
            <a:ext cx="1358441" cy="848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80462"/>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randombar(horizontal)">
                                      <p:cBhvr>
                                        <p:cTn id="7"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Arial"/>
                <a:ea typeface="微软雅黑"/>
                <a:cs typeface="+mn-cs"/>
              </a:rPr>
              <a:t>Part</a:t>
            </a:r>
            <a:r>
              <a:rPr lang="en-US" altLang="zh-CN" sz="7200" b="1" dirty="0">
                <a:solidFill>
                  <a:srgbClr val="FFFFFF"/>
                </a:solidFill>
                <a:latin typeface="Arial"/>
                <a:ea typeface="微软雅黑"/>
              </a:rPr>
              <a:t>3</a:t>
            </a:r>
            <a:endParaRPr kumimoji="0" lang="zh-CN" altLang="en-US" sz="72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矩形 3"/>
          <p:cNvSpPr/>
          <p:nvPr/>
        </p:nvSpPr>
        <p:spPr>
          <a:xfrm>
            <a:off x="5638797" y="2692404"/>
            <a:ext cx="2646878" cy="830997"/>
          </a:xfrm>
          <a:prstGeom prst="rect">
            <a:avLst/>
          </a:prstGeom>
        </p:spPr>
        <p:txBody>
          <a:bodyPr wrap="none">
            <a:spAutoFit/>
          </a:bodyPr>
          <a:lstStyle/>
          <a:p>
            <a:r>
              <a:rPr lang="zh-CN" altLang="en-US" sz="4800" dirty="0">
                <a:solidFill>
                  <a:schemeClr val="bg1"/>
                </a:solidFill>
                <a:latin typeface="印品黑体" panose="00000500000000000000" pitchFamily="2" charset="-122"/>
                <a:ea typeface="印品黑体" panose="00000500000000000000" pitchFamily="2" charset="-122"/>
              </a:rPr>
              <a:t>个人成果</a:t>
            </a:r>
          </a:p>
        </p:txBody>
      </p:sp>
      <p:pic>
        <p:nvPicPr>
          <p:cNvPr id="10" name="图片 9">
            <a:extLst>
              <a:ext uri="{FF2B5EF4-FFF2-40B4-BE49-F238E27FC236}">
                <a16:creationId xmlns:a16="http://schemas.microsoft.com/office/drawing/2014/main" id="{7528B240-6F6C-A4AE-7144-1CB3A0448AD0}"/>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982305" y="1983241"/>
            <a:ext cx="2251477" cy="2249321"/>
          </a:xfrm>
          <a:prstGeom prst="rect">
            <a:avLst/>
          </a:prstGeom>
        </p:spPr>
      </p:pic>
    </p:spTree>
    <p:extLst>
      <p:ext uri="{BB962C8B-B14F-4D97-AF65-F5344CB8AC3E}">
        <p14:creationId xmlns:p14="http://schemas.microsoft.com/office/powerpoint/2010/main" val="125475845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50"/>
                                        <p:tgtEl>
                                          <p:spTgt spid="3"/>
                                        </p:tgtEl>
                                      </p:cBhvr>
                                    </p:animEffect>
                                  </p:childTnLst>
                                </p:cTn>
                              </p:par>
                            </p:childTnLst>
                          </p:cTn>
                        </p:par>
                        <p:par>
                          <p:cTn id="8" fill="hold">
                            <p:stCondLst>
                              <p:cond delay="25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anim calcmode="lin" valueType="num">
                                      <p:cBhvr>
                                        <p:cTn id="12" dur="250" fill="hold"/>
                                        <p:tgtEl>
                                          <p:spTgt spid="10"/>
                                        </p:tgtEl>
                                        <p:attrNameLst>
                                          <p:attrName>ppt_x</p:attrName>
                                        </p:attrNameLst>
                                      </p:cBhvr>
                                      <p:tavLst>
                                        <p:tav tm="0">
                                          <p:val>
                                            <p:strVal val="#ppt_x"/>
                                          </p:val>
                                        </p:tav>
                                        <p:tav tm="100000">
                                          <p:val>
                                            <p:strVal val="#ppt_x"/>
                                          </p:val>
                                        </p:tav>
                                      </p:tavLst>
                                    </p:anim>
                                    <p:anim calcmode="lin" valueType="num">
                                      <p:cBhvr>
                                        <p:cTn id="13" dur="2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5773" y="481697"/>
            <a:ext cx="1371559" cy="466211"/>
          </a:xfrm>
        </p:spPr>
        <p:txBody>
          <a:bodyPr>
            <a:normAutofit/>
          </a:bodyPr>
          <a:lstStyle/>
          <a:p>
            <a:r>
              <a:rPr lang="zh-CN" altLang="en-US" sz="2200" dirty="0">
                <a:solidFill>
                  <a:schemeClr val="accent1"/>
                </a:solidFill>
                <a:latin typeface="Times New Roman" panose="02020603050405020304" pitchFamily="18" charset="0"/>
                <a:ea typeface="印品黑体" panose="00000500000000000000" pitchFamily="2" charset="-122"/>
                <a:cs typeface="+mn-cs"/>
              </a:rPr>
              <a:t>个人成果</a:t>
            </a:r>
          </a:p>
        </p:txBody>
      </p:sp>
      <p:sp>
        <p:nvSpPr>
          <p:cNvPr id="4" name="幻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DA680B-B80A-2545-AB30-B9870FE9052E}" type="slidenum">
              <a:rPr kumimoji="0" lang="zh-CN" altLang="en-US" sz="1200" b="0" i="0" u="none" strike="noStrike" kern="1200" cap="none" spc="0" normalizeH="0" baseline="0" noProof="0" smtClean="0">
                <a:ln>
                  <a:noFill/>
                </a:ln>
                <a:solidFill>
                  <a:srgbClr val="3D3F41">
                    <a:tint val="75000"/>
                  </a:srgb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srgbClr val="3D3F41">
                  <a:tint val="75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E79064F6-290F-694E-4F89-C85AD94897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278062" y="73353"/>
            <a:ext cx="1371559" cy="1370245"/>
          </a:xfrm>
          <a:prstGeom prst="rect">
            <a:avLst/>
          </a:prstGeom>
        </p:spPr>
      </p:pic>
      <p:sp>
        <p:nvSpPr>
          <p:cNvPr id="8" name="页脚占位符 1">
            <a:extLst>
              <a:ext uri="{FF2B5EF4-FFF2-40B4-BE49-F238E27FC236}">
                <a16:creationId xmlns:a16="http://schemas.microsoft.com/office/drawing/2014/main" id="{D862E697-8567-6A61-C4DC-3DEB9FD88EC8}"/>
              </a:ext>
            </a:extLst>
          </p:cNvPr>
          <p:cNvSpPr>
            <a:spLocks noGrp="1"/>
          </p:cNvSpPr>
          <p:nvPr>
            <p:ph type="ftr" sz="quarter" idx="11"/>
          </p:nvPr>
        </p:nvSpPr>
        <p:spPr>
          <a:xfrm>
            <a:off x="4038600" y="6364444"/>
            <a:ext cx="41148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3D3F41">
                    <a:tint val="75000"/>
                  </a:srgbClr>
                </a:solidFill>
                <a:effectLst/>
                <a:uLnTx/>
                <a:uFillTx/>
                <a:latin typeface="Arial"/>
                <a:ea typeface="微软雅黑"/>
                <a:cs typeface="+mn-cs"/>
              </a:rPr>
              <a:t>华南理工大学</a:t>
            </a:r>
          </a:p>
        </p:txBody>
      </p:sp>
      <p:sp>
        <p:nvSpPr>
          <p:cNvPr id="12" name="文本框 11">
            <a:extLst>
              <a:ext uri="{FF2B5EF4-FFF2-40B4-BE49-F238E27FC236}">
                <a16:creationId xmlns:a16="http://schemas.microsoft.com/office/drawing/2014/main" id="{762A33BB-9AE3-06A5-DFE6-8C253E977479}"/>
              </a:ext>
            </a:extLst>
          </p:cNvPr>
          <p:cNvSpPr txBox="1"/>
          <p:nvPr/>
        </p:nvSpPr>
        <p:spPr>
          <a:xfrm>
            <a:off x="963840" y="2265476"/>
            <a:ext cx="10569029" cy="4188904"/>
          </a:xfrm>
          <a:prstGeom prst="rect">
            <a:avLst/>
          </a:prstGeom>
          <a:noFill/>
        </p:spPr>
        <p:txBody>
          <a:bodyPr wrap="square">
            <a:spAutoFit/>
          </a:bodyPr>
          <a:lstStyle/>
          <a:p>
            <a:pPr lvl="0" algn="just">
              <a:lnSpc>
                <a:spcPct val="150000"/>
              </a:lnSpc>
              <a:spcBef>
                <a:spcPts val="240"/>
              </a:spcBef>
              <a:spcAft>
                <a:spcPts val="0"/>
              </a:spcAft>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部分摘要</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近年来，一些工作尝试解决车联网中的不当行为检测问题，但大多检测类型不全，多模型检测效率低下，准确性不足。本文提出了一个基于</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的半监督型车辆不当行为检测框架（</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SVMDformer</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），该框架将车辆消息序列转化为不当行为分数，并通过设置阈值来识别不当行为。</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SVMDformer</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在云服务器上进行训练，并部署在边缘服务器上，以检测车联网中传入车辆信息的不当行为。基于一个开源数据集，我们展示了该模型在不同环境中的性能，分析了其敏感性，并与基线进行了比较。与之前的工作相比，</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SVMDformer</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更灵活、更准确、更全面。并且它是一个单一的模型，可以检测车辆信息序列的</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19</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种不当行为。实现了</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99.87%</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AUC</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99.66%</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的准确率（</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SOTA 98.8%</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99.68%</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的精度，</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99.66%</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F1</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分数，以及</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0.34%</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的错误检测率，比最先进的（</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SOTA</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）工作低三倍以上。</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46341CE0-F96B-4C8B-BCB1-3C147BD70C17}"/>
              </a:ext>
            </a:extLst>
          </p:cNvPr>
          <p:cNvSpPr txBox="1"/>
          <p:nvPr/>
        </p:nvSpPr>
        <p:spPr>
          <a:xfrm>
            <a:off x="963840" y="1446620"/>
            <a:ext cx="10306752" cy="707886"/>
          </a:xfrm>
          <a:prstGeom prst="rect">
            <a:avLst/>
          </a:prstGeom>
          <a:noFill/>
        </p:spPr>
        <p:txBody>
          <a:bodyPr wrap="square">
            <a:spAutoFit/>
          </a:bodyPr>
          <a:lstStyle/>
          <a:p>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论文题目：</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SVMDformer</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 Semi-supervised Vehicular Misbehavior Detection Framework based on Transformer in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IoV</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已投</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CCF-B</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278309518"/>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Arial"/>
                <a:ea typeface="微软雅黑"/>
                <a:cs typeface="+mn-cs"/>
              </a:rPr>
              <a:t>Part</a:t>
            </a:r>
            <a:r>
              <a:rPr lang="en-US" altLang="zh-CN" sz="7200" b="1" noProof="0" dirty="0">
                <a:solidFill>
                  <a:srgbClr val="FFFFFF"/>
                </a:solidFill>
                <a:latin typeface="Arial"/>
                <a:ea typeface="微软雅黑"/>
              </a:rPr>
              <a:t>4</a:t>
            </a:r>
            <a:endParaRPr kumimoji="0" lang="zh-CN" altLang="en-US" sz="72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矩形 3"/>
          <p:cNvSpPr/>
          <p:nvPr/>
        </p:nvSpPr>
        <p:spPr>
          <a:xfrm>
            <a:off x="5166656" y="2833161"/>
            <a:ext cx="3877985" cy="646331"/>
          </a:xfrm>
          <a:prstGeom prst="rect">
            <a:avLst/>
          </a:prstGeom>
        </p:spPr>
        <p:txBody>
          <a:bodyPr wrap="none">
            <a:spAutoFit/>
          </a:bodyPr>
          <a:lstStyle/>
          <a:p>
            <a:r>
              <a:rPr lang="zh-CN" altLang="en-US" sz="3600" dirty="0">
                <a:solidFill>
                  <a:schemeClr val="bg1"/>
                </a:solidFill>
                <a:latin typeface="印品黑体" panose="00000500000000000000" pitchFamily="2" charset="-122"/>
                <a:ea typeface="印品黑体" panose="00000500000000000000" pitchFamily="2" charset="-122"/>
              </a:rPr>
              <a:t>现工作和未来计划</a:t>
            </a:r>
          </a:p>
        </p:txBody>
      </p:sp>
      <p:pic>
        <p:nvPicPr>
          <p:cNvPr id="10" name="图片 9">
            <a:extLst>
              <a:ext uri="{FF2B5EF4-FFF2-40B4-BE49-F238E27FC236}">
                <a16:creationId xmlns:a16="http://schemas.microsoft.com/office/drawing/2014/main" id="{7528B240-6F6C-A4AE-7144-1CB3A0448AD0}"/>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982305" y="1983241"/>
            <a:ext cx="2251477" cy="2249321"/>
          </a:xfrm>
          <a:prstGeom prst="rect">
            <a:avLst/>
          </a:prstGeom>
        </p:spPr>
      </p:pic>
      <p:sp>
        <p:nvSpPr>
          <p:cNvPr id="12" name="文本框 11">
            <a:extLst>
              <a:ext uri="{FF2B5EF4-FFF2-40B4-BE49-F238E27FC236}">
                <a16:creationId xmlns:a16="http://schemas.microsoft.com/office/drawing/2014/main" id="{DE223400-49A8-EAB8-53E1-63EAC82064E4}"/>
              </a:ext>
            </a:extLst>
          </p:cNvPr>
          <p:cNvSpPr txBox="1"/>
          <p:nvPr/>
        </p:nvSpPr>
        <p:spPr>
          <a:xfrm>
            <a:off x="9044641" y="2694661"/>
            <a:ext cx="2474651" cy="923330"/>
          </a:xfrm>
          <a:prstGeom prst="rect">
            <a:avLst/>
          </a:prstGeom>
          <a:noFill/>
        </p:spPr>
        <p:txBody>
          <a:bodyPr wrap="square">
            <a:spAutoFit/>
          </a:bodyPr>
          <a:lstStyle/>
          <a:p>
            <a:r>
              <a:rPr lang="en-US" altLang="zh-CN" dirty="0">
                <a:solidFill>
                  <a:schemeClr val="bg1"/>
                </a:solidFill>
                <a:ea typeface="印品黑体" panose="00000500000000000000" pitchFamily="2" charset="-122"/>
              </a:rPr>
              <a:t>4.1 </a:t>
            </a:r>
            <a:r>
              <a:rPr lang="zh-CN" altLang="en-US" dirty="0">
                <a:solidFill>
                  <a:schemeClr val="bg1"/>
                </a:solidFill>
                <a:ea typeface="印品黑体" panose="00000500000000000000" pitchFamily="2" charset="-122"/>
              </a:rPr>
              <a:t>现工作</a:t>
            </a:r>
            <a:endParaRPr lang="en-US" altLang="zh-CN" dirty="0">
              <a:solidFill>
                <a:schemeClr val="bg1"/>
              </a:solidFill>
              <a:ea typeface="印品黑体" panose="00000500000000000000" pitchFamily="2" charset="-122"/>
            </a:endParaRPr>
          </a:p>
          <a:p>
            <a:endParaRPr lang="en-US" altLang="zh-CN" dirty="0">
              <a:solidFill>
                <a:schemeClr val="bg1"/>
              </a:solidFill>
              <a:ea typeface="印品黑体" panose="00000500000000000000" pitchFamily="2" charset="-122"/>
            </a:endParaRPr>
          </a:p>
          <a:p>
            <a:r>
              <a:rPr lang="en-US" altLang="zh-CN" dirty="0">
                <a:solidFill>
                  <a:schemeClr val="bg1"/>
                </a:solidFill>
                <a:ea typeface="印品黑体" panose="00000500000000000000" pitchFamily="2" charset="-122"/>
              </a:rPr>
              <a:t>4.2 </a:t>
            </a:r>
            <a:r>
              <a:rPr lang="zh-CN" altLang="en-US" dirty="0">
                <a:solidFill>
                  <a:schemeClr val="bg1"/>
                </a:solidFill>
                <a:ea typeface="印品黑体" panose="00000500000000000000" pitchFamily="2" charset="-122"/>
              </a:rPr>
              <a:t>未来计划</a:t>
            </a:r>
            <a:endParaRPr lang="zh-CN" altLang="en-US" dirty="0">
              <a:solidFill>
                <a:schemeClr val="bg1"/>
              </a:solidFill>
            </a:endParaRPr>
          </a:p>
        </p:txBody>
      </p:sp>
    </p:spTree>
    <p:extLst>
      <p:ext uri="{BB962C8B-B14F-4D97-AF65-F5344CB8AC3E}">
        <p14:creationId xmlns:p14="http://schemas.microsoft.com/office/powerpoint/2010/main" val="552047506"/>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50"/>
                                        <p:tgtEl>
                                          <p:spTgt spid="3"/>
                                        </p:tgtEl>
                                      </p:cBhvr>
                                    </p:animEffect>
                                  </p:childTnLst>
                                </p:cTn>
                              </p:par>
                            </p:childTnLst>
                          </p:cTn>
                        </p:par>
                        <p:par>
                          <p:cTn id="8" fill="hold">
                            <p:stCondLst>
                              <p:cond delay="25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anim calcmode="lin" valueType="num">
                                      <p:cBhvr>
                                        <p:cTn id="12" dur="250" fill="hold"/>
                                        <p:tgtEl>
                                          <p:spTgt spid="10"/>
                                        </p:tgtEl>
                                        <p:attrNameLst>
                                          <p:attrName>ppt_x</p:attrName>
                                        </p:attrNameLst>
                                      </p:cBhvr>
                                      <p:tavLst>
                                        <p:tav tm="0">
                                          <p:val>
                                            <p:strVal val="#ppt_x"/>
                                          </p:val>
                                        </p:tav>
                                        <p:tav tm="100000">
                                          <p:val>
                                            <p:strVal val="#ppt_x"/>
                                          </p:val>
                                        </p:tav>
                                      </p:tavLst>
                                    </p:anim>
                                    <p:anim calcmode="lin" valueType="num">
                                      <p:cBhvr>
                                        <p:cTn id="13" dur="2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50"/>
                                        <p:tgtEl>
                                          <p:spTgt spid="4"/>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anim calcmode="lin" valueType="num">
                                      <p:cBhvr>
                                        <p:cTn id="22" dur="250" fill="hold"/>
                                        <p:tgtEl>
                                          <p:spTgt spid="12"/>
                                        </p:tgtEl>
                                        <p:attrNameLst>
                                          <p:attrName>ppt_x</p:attrName>
                                        </p:attrNameLst>
                                      </p:cBhvr>
                                      <p:tavLst>
                                        <p:tav tm="0">
                                          <p:val>
                                            <p:strVal val="#ppt_x"/>
                                          </p:val>
                                        </p:tav>
                                        <p:tav tm="100000">
                                          <p:val>
                                            <p:strVal val="#ppt_x"/>
                                          </p:val>
                                        </p:tav>
                                      </p:tavLst>
                                    </p:anim>
                                    <p:anim calcmode="lin" valueType="num">
                                      <p:cBhvr>
                                        <p:cTn id="23" dur="2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5773" y="481697"/>
            <a:ext cx="2973034" cy="466211"/>
          </a:xfrm>
        </p:spPr>
        <p:txBody>
          <a:bodyPr>
            <a:normAutofit/>
          </a:bodyPr>
          <a:lstStyle/>
          <a:p>
            <a:r>
              <a:rPr lang="en-US" altLang="zh-CN" sz="2200" dirty="0">
                <a:solidFill>
                  <a:schemeClr val="accent1"/>
                </a:solidFill>
                <a:latin typeface="Times New Roman" panose="02020603050405020304" pitchFamily="18" charset="0"/>
                <a:ea typeface="印品黑体" panose="00000500000000000000" pitchFamily="2" charset="-122"/>
                <a:cs typeface="+mn-cs"/>
              </a:rPr>
              <a:t>4.1 </a:t>
            </a:r>
            <a:r>
              <a:rPr lang="zh-CN" altLang="en-US" sz="2200" dirty="0">
                <a:solidFill>
                  <a:schemeClr val="accent1"/>
                </a:solidFill>
                <a:latin typeface="Times New Roman" panose="02020603050405020304" pitchFamily="18" charset="0"/>
                <a:ea typeface="印品黑体" panose="00000500000000000000" pitchFamily="2" charset="-122"/>
                <a:cs typeface="+mn-cs"/>
              </a:rPr>
              <a:t>现工作</a:t>
            </a:r>
          </a:p>
        </p:txBody>
      </p:sp>
      <p:sp>
        <p:nvSpPr>
          <p:cNvPr id="4" name="幻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DA680B-B80A-2545-AB30-B9870FE9052E}" type="slidenum">
              <a:rPr kumimoji="0" lang="zh-CN" altLang="en-US" sz="1200" b="0" i="0" u="none" strike="noStrike" kern="1200" cap="none" spc="0" normalizeH="0" baseline="0" noProof="0" smtClean="0">
                <a:ln>
                  <a:noFill/>
                </a:ln>
                <a:solidFill>
                  <a:srgbClr val="3D3F41">
                    <a:tint val="75000"/>
                  </a:srgb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srgbClr val="3D3F41">
                  <a:tint val="75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E79064F6-290F-694E-4F89-C85AD94897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278062" y="73353"/>
            <a:ext cx="1371559" cy="1370245"/>
          </a:xfrm>
          <a:prstGeom prst="rect">
            <a:avLst/>
          </a:prstGeom>
        </p:spPr>
      </p:pic>
      <p:sp>
        <p:nvSpPr>
          <p:cNvPr id="8" name="页脚占位符 1">
            <a:extLst>
              <a:ext uri="{FF2B5EF4-FFF2-40B4-BE49-F238E27FC236}">
                <a16:creationId xmlns:a16="http://schemas.microsoft.com/office/drawing/2014/main" id="{D862E697-8567-6A61-C4DC-3DEB9FD88EC8}"/>
              </a:ext>
            </a:extLst>
          </p:cNvPr>
          <p:cNvSpPr>
            <a:spLocks noGrp="1"/>
          </p:cNvSpPr>
          <p:nvPr>
            <p:ph type="ftr" sz="quarter" idx="11"/>
          </p:nvPr>
        </p:nvSpPr>
        <p:spPr>
          <a:xfrm>
            <a:off x="4038600" y="6364444"/>
            <a:ext cx="41148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3D3F41">
                    <a:tint val="75000"/>
                  </a:srgbClr>
                </a:solidFill>
                <a:effectLst/>
                <a:uLnTx/>
                <a:uFillTx/>
                <a:latin typeface="Arial"/>
                <a:ea typeface="微软雅黑"/>
                <a:cs typeface="+mn-cs"/>
              </a:rPr>
              <a:t>华南理工大学</a:t>
            </a:r>
          </a:p>
        </p:txBody>
      </p:sp>
      <p:sp>
        <p:nvSpPr>
          <p:cNvPr id="12" name="文本框 11">
            <a:extLst>
              <a:ext uri="{FF2B5EF4-FFF2-40B4-BE49-F238E27FC236}">
                <a16:creationId xmlns:a16="http://schemas.microsoft.com/office/drawing/2014/main" id="{762A33BB-9AE3-06A5-DFE6-8C253E977479}"/>
              </a:ext>
            </a:extLst>
          </p:cNvPr>
          <p:cNvSpPr txBox="1"/>
          <p:nvPr/>
        </p:nvSpPr>
        <p:spPr>
          <a:xfrm>
            <a:off x="1835450" y="1719269"/>
            <a:ext cx="8521099" cy="3604128"/>
          </a:xfrm>
          <a:prstGeom prst="rect">
            <a:avLst/>
          </a:prstGeom>
          <a:noFill/>
        </p:spPr>
        <p:txBody>
          <a:bodyPr wrap="square">
            <a:spAutoFit/>
          </a:bodyPr>
          <a:lstStyle/>
          <a:p>
            <a:pPr lvl="0" algn="just">
              <a:lnSpc>
                <a:spcPct val="150000"/>
              </a:lnSpc>
              <a:spcBef>
                <a:spcPts val="240"/>
              </a:spcBef>
              <a:spcAft>
                <a:spcPts val="0"/>
              </a:spcAft>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写一篇</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5000</a:t>
            </a:r>
            <a:r>
              <a:rPr lang="zh-CN" altLang="en-US" sz="2800" b="1" kern="100" dirty="0">
                <a:latin typeface="Times New Roman" panose="02020603050405020304" pitchFamily="18" charset="0"/>
                <a:ea typeface="宋体" panose="02010600030101010101" pitchFamily="2" charset="-122"/>
                <a:cs typeface="Times New Roman" panose="02020603050405020304" pitchFamily="18" charset="0"/>
              </a:rPr>
              <a:t>字</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车联网异常检测领域的</a:t>
            </a:r>
            <a:r>
              <a:rPr lang="zh-CN" altLang="en-US" sz="2800" b="1" kern="100" dirty="0">
                <a:latin typeface="Times New Roman" panose="02020603050405020304" pitchFamily="18" charset="0"/>
                <a:ea typeface="宋体" panose="02010600030101010101" pitchFamily="2" charset="-122"/>
                <a:cs typeface="Times New Roman" panose="02020603050405020304" pitchFamily="18" charset="0"/>
              </a:rPr>
              <a:t>综述</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，包括：</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spcBef>
                <a:spcPts val="240"/>
              </a:spcBef>
              <a:spcAft>
                <a:spcPts val="0"/>
              </a:spcAft>
              <a:buFont typeface="+mj-lt"/>
              <a:buAutoNum type="arabicParenR"/>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包括车联网发展现状；</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spcBef>
                <a:spcPts val="240"/>
              </a:spcBef>
              <a:buFont typeface="+mj-lt"/>
              <a:buAutoNum type="arabicParenR"/>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常用异常检测方法（不限于车联网，可扩展至其他领域）；</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spcBef>
                <a:spcPts val="240"/>
              </a:spcBef>
              <a:spcAft>
                <a:spcPts val="0"/>
              </a:spcAft>
              <a:buFont typeface="+mj-lt"/>
              <a:buAutoNum type="arabicParenR"/>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常用车辆异常行为数据集；</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spcBef>
                <a:spcPts val="240"/>
              </a:spcBef>
              <a:spcAft>
                <a:spcPts val="0"/>
              </a:spcAft>
              <a:buFont typeface="+mj-lt"/>
              <a:buAutoNum type="arabicParenR"/>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主流深度学习模型，先做大概了解，不深究原理；</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spcBef>
                <a:spcPts val="240"/>
              </a:spcBef>
              <a:buFont typeface="+mj-lt"/>
              <a:buAutoNum type="arabicParenR"/>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车联网异常检测研究现状，有哪些论文做了，方法是什么，结果怎么样；</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spcBef>
                <a:spcPts val="240"/>
              </a:spcBef>
              <a:spcAft>
                <a:spcPts val="0"/>
              </a:spcAft>
              <a:buFont typeface="+mj-lt"/>
              <a:buAutoNum type="arabicParenR"/>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总结当前各研究的不足，提出可能的创新点。</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89745378"/>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5773" y="481697"/>
            <a:ext cx="2973034" cy="466211"/>
          </a:xfrm>
        </p:spPr>
        <p:txBody>
          <a:bodyPr>
            <a:normAutofit/>
          </a:bodyPr>
          <a:lstStyle/>
          <a:p>
            <a:r>
              <a:rPr lang="en-US" altLang="zh-CN" sz="2200" dirty="0">
                <a:solidFill>
                  <a:schemeClr val="accent1"/>
                </a:solidFill>
                <a:latin typeface="Times New Roman" panose="02020603050405020304" pitchFamily="18" charset="0"/>
                <a:ea typeface="印品黑体" panose="00000500000000000000" pitchFamily="2" charset="-122"/>
                <a:cs typeface="+mn-cs"/>
              </a:rPr>
              <a:t>4.2 </a:t>
            </a:r>
            <a:r>
              <a:rPr lang="zh-CN" altLang="en-US" sz="2200" dirty="0">
                <a:solidFill>
                  <a:schemeClr val="accent1"/>
                </a:solidFill>
                <a:latin typeface="Times New Roman" panose="02020603050405020304" pitchFamily="18" charset="0"/>
                <a:ea typeface="印品黑体" panose="00000500000000000000" pitchFamily="2" charset="-122"/>
                <a:cs typeface="+mn-cs"/>
              </a:rPr>
              <a:t>未来计划</a:t>
            </a:r>
          </a:p>
        </p:txBody>
      </p:sp>
      <p:sp>
        <p:nvSpPr>
          <p:cNvPr id="4" name="幻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DA680B-B80A-2545-AB30-B9870FE9052E}" type="slidenum">
              <a:rPr kumimoji="0" lang="zh-CN" altLang="en-US" sz="1200" b="0" i="0" u="none" strike="noStrike" kern="1200" cap="none" spc="0" normalizeH="0" baseline="0" noProof="0" smtClean="0">
                <a:ln>
                  <a:noFill/>
                </a:ln>
                <a:solidFill>
                  <a:srgbClr val="3D3F41">
                    <a:tint val="75000"/>
                  </a:srgb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srgbClr val="3D3F41">
                  <a:tint val="75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E79064F6-290F-694E-4F89-C85AD94897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278062" y="73353"/>
            <a:ext cx="1371559" cy="1370245"/>
          </a:xfrm>
          <a:prstGeom prst="rect">
            <a:avLst/>
          </a:prstGeom>
        </p:spPr>
      </p:pic>
      <p:sp>
        <p:nvSpPr>
          <p:cNvPr id="8" name="页脚占位符 1">
            <a:extLst>
              <a:ext uri="{FF2B5EF4-FFF2-40B4-BE49-F238E27FC236}">
                <a16:creationId xmlns:a16="http://schemas.microsoft.com/office/drawing/2014/main" id="{D862E697-8567-6A61-C4DC-3DEB9FD88EC8}"/>
              </a:ext>
            </a:extLst>
          </p:cNvPr>
          <p:cNvSpPr>
            <a:spLocks noGrp="1"/>
          </p:cNvSpPr>
          <p:nvPr>
            <p:ph type="ftr" sz="quarter" idx="11"/>
          </p:nvPr>
        </p:nvSpPr>
        <p:spPr>
          <a:xfrm>
            <a:off x="4038600" y="6364444"/>
            <a:ext cx="41148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3D3F41">
                    <a:tint val="75000"/>
                  </a:srgbClr>
                </a:solidFill>
                <a:effectLst/>
                <a:uLnTx/>
                <a:uFillTx/>
                <a:latin typeface="Arial"/>
                <a:ea typeface="微软雅黑"/>
                <a:cs typeface="+mn-cs"/>
              </a:rPr>
              <a:t>华南理工大学</a:t>
            </a:r>
          </a:p>
        </p:txBody>
      </p:sp>
      <p:graphicFrame>
        <p:nvGraphicFramePr>
          <p:cNvPr id="7" name="表格 6">
            <a:extLst>
              <a:ext uri="{FF2B5EF4-FFF2-40B4-BE49-F238E27FC236}">
                <a16:creationId xmlns:a16="http://schemas.microsoft.com/office/drawing/2014/main" id="{5ECEEA04-384C-2DD4-2467-861782F18FA9}"/>
              </a:ext>
            </a:extLst>
          </p:cNvPr>
          <p:cNvGraphicFramePr>
            <a:graphicFrameLocks noGrp="1"/>
          </p:cNvGraphicFramePr>
          <p:nvPr>
            <p:extLst>
              <p:ext uri="{D42A27DB-BD31-4B8C-83A1-F6EECF244321}">
                <p14:modId xmlns:p14="http://schemas.microsoft.com/office/powerpoint/2010/main" val="937303271"/>
              </p:ext>
            </p:extLst>
          </p:nvPr>
        </p:nvGraphicFramePr>
        <p:xfrm>
          <a:off x="1215389" y="1036252"/>
          <a:ext cx="10138411" cy="5685223"/>
        </p:xfrm>
        <a:graphic>
          <a:graphicData uri="http://schemas.openxmlformats.org/drawingml/2006/table">
            <a:tbl>
              <a:tblPr firstRow="1" firstCol="1" bandRow="1">
                <a:tableStyleId>{5C22544A-7EE6-4342-B048-85BDC9FD1C3A}</a:tableStyleId>
              </a:tblPr>
              <a:tblGrid>
                <a:gridCol w="2030732">
                  <a:extLst>
                    <a:ext uri="{9D8B030D-6E8A-4147-A177-3AD203B41FA5}">
                      <a16:colId xmlns:a16="http://schemas.microsoft.com/office/drawing/2014/main" val="1633754341"/>
                    </a:ext>
                  </a:extLst>
                </a:gridCol>
                <a:gridCol w="4872855">
                  <a:extLst>
                    <a:ext uri="{9D8B030D-6E8A-4147-A177-3AD203B41FA5}">
                      <a16:colId xmlns:a16="http://schemas.microsoft.com/office/drawing/2014/main" val="3826689304"/>
                    </a:ext>
                  </a:extLst>
                </a:gridCol>
                <a:gridCol w="1617412">
                  <a:extLst>
                    <a:ext uri="{9D8B030D-6E8A-4147-A177-3AD203B41FA5}">
                      <a16:colId xmlns:a16="http://schemas.microsoft.com/office/drawing/2014/main" val="1172732532"/>
                    </a:ext>
                  </a:extLst>
                </a:gridCol>
                <a:gridCol w="1617412">
                  <a:extLst>
                    <a:ext uri="{9D8B030D-6E8A-4147-A177-3AD203B41FA5}">
                      <a16:colId xmlns:a16="http://schemas.microsoft.com/office/drawing/2014/main" val="1234554599"/>
                    </a:ext>
                  </a:extLst>
                </a:gridCol>
              </a:tblGrid>
              <a:tr h="495745">
                <a:tc>
                  <a:txBody>
                    <a:bodyPr/>
                    <a:lstStyle/>
                    <a:p>
                      <a:pPr marL="0" indent="0" algn="ctr" defTabSz="914400" rtl="0" eaLnBrk="1" latinLnBrk="0" hangingPunct="1">
                        <a:lnSpc>
                          <a:spcPct val="100000"/>
                        </a:lnSpc>
                      </a:pPr>
                      <a:r>
                        <a:rPr lang="zh-CN" alt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起止时间</a:t>
                      </a:r>
                    </a:p>
                  </a:txBody>
                  <a:tcPr marL="68580" marR="68580" marT="0" marB="0" anchor="ctr">
                    <a:solidFill>
                      <a:schemeClr val="accent1">
                        <a:lumMod val="60000"/>
                        <a:lumOff val="40000"/>
                      </a:schemeClr>
                    </a:solidFill>
                  </a:tcPr>
                </a:tc>
                <a:tc>
                  <a:txBody>
                    <a:bodyPr/>
                    <a:lstStyle/>
                    <a:p>
                      <a:pPr marL="0" indent="0" algn="ctr" defTabSz="914400" rtl="0" eaLnBrk="1" latinLnBrk="0" hangingPunct="1">
                        <a:lnSpc>
                          <a:spcPct val="100000"/>
                        </a:lnSpc>
                      </a:pPr>
                      <a:r>
                        <a:rPr lang="zh-CN" alt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工作内容</a:t>
                      </a:r>
                    </a:p>
                  </a:txBody>
                  <a:tcPr marL="68580" marR="68580" marT="0" marB="0" anchor="ctr">
                    <a:solidFill>
                      <a:schemeClr val="accent1">
                        <a:lumMod val="60000"/>
                        <a:lumOff val="40000"/>
                      </a:schemeClr>
                    </a:solidFill>
                  </a:tcPr>
                </a:tc>
                <a:tc>
                  <a:txBody>
                    <a:bodyPr/>
                    <a:lstStyle/>
                    <a:p>
                      <a:pPr marL="0" indent="0" algn="ctr" defTabSz="914400" rtl="0" eaLnBrk="1" latinLnBrk="0" hangingPunct="1">
                        <a:lnSpc>
                          <a:spcPct val="100000"/>
                        </a:lnSpc>
                      </a:pPr>
                      <a:r>
                        <a:rPr lang="zh-CN" alt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输出</a:t>
                      </a:r>
                    </a:p>
                  </a:txBody>
                  <a:tcPr marL="68580" marR="68580" marT="0" marB="0" anchor="ctr">
                    <a:solidFill>
                      <a:schemeClr val="accent1">
                        <a:lumMod val="60000"/>
                        <a:lumOff val="40000"/>
                      </a:schemeClr>
                    </a:solidFill>
                  </a:tcPr>
                </a:tc>
                <a:tc>
                  <a:txBody>
                    <a:bodyPr/>
                    <a:lstStyle/>
                    <a:p>
                      <a:pPr marL="0" indent="0" algn="ctr" defTabSz="914400" rtl="0" eaLnBrk="1" latinLnBrk="0" hangingPunct="1">
                        <a:lnSpc>
                          <a:spcPct val="100000"/>
                        </a:lnSpc>
                      </a:pPr>
                      <a:r>
                        <a:rPr lang="zh-CN" alt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成员</a:t>
                      </a:r>
                    </a:p>
                  </a:txBody>
                  <a:tcPr marL="68580" marR="68580" marT="0" marB="0" anchor="ctr">
                    <a:solidFill>
                      <a:schemeClr val="accent1">
                        <a:lumMod val="60000"/>
                        <a:lumOff val="40000"/>
                      </a:schemeClr>
                    </a:solidFill>
                  </a:tcPr>
                </a:tc>
                <a:extLst>
                  <a:ext uri="{0D108BD9-81ED-4DB2-BD59-A6C34878D82A}">
                    <a16:rowId xmlns:a16="http://schemas.microsoft.com/office/drawing/2014/main" val="4164572395"/>
                  </a:ext>
                </a:extLst>
              </a:tr>
              <a:tr h="632546">
                <a:tc>
                  <a:txBody>
                    <a:bodyPr/>
                    <a:lstStyle/>
                    <a:p>
                      <a:pPr marL="0" indent="0" algn="ctr" defTabSz="914400" rtl="0" eaLnBrk="1" latinLnBrk="0" hangingPunct="1">
                        <a:lnSpc>
                          <a:spcPct val="100000"/>
                        </a:lnSpc>
                      </a:pPr>
                      <a:r>
                        <a:rPr 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2023.4.1-2023.5.1</a:t>
                      </a:r>
                      <a:endPar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背景调研</a:t>
                      </a:r>
                    </a:p>
                  </a:txBody>
                  <a:tcPr marL="68580" marR="68580" marT="0" marB="0" anchor="ctr"/>
                </a:tc>
                <a:tc>
                  <a:txBody>
                    <a:bodyPr/>
                    <a:lstStyle/>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一篇综述</a:t>
                      </a:r>
                      <a:r>
                        <a:rPr 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indent="0" algn="ctr" defTabSz="914400" rtl="0" eaLnBrk="1" latinLnBrk="0" hangingPunct="1">
                        <a:lnSpc>
                          <a:spcPct val="100000"/>
                        </a:lnSpc>
                      </a:pP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All</a:t>
                      </a:r>
                      <a:endPar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19341688"/>
                  </a:ext>
                </a:extLst>
              </a:tr>
              <a:tr h="632546">
                <a:tc>
                  <a:txBody>
                    <a:bodyPr/>
                    <a:lstStyle/>
                    <a:p>
                      <a:pPr marL="0" indent="0" algn="ctr" defTabSz="914400" rtl="0" eaLnBrk="1" latinLnBrk="0" hangingPunct="1">
                        <a:lnSpc>
                          <a:spcPct val="100000"/>
                        </a:lnSpc>
                      </a:pP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2023.5.1-2023.7.1</a:t>
                      </a:r>
                      <a:endPar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学习相关知识。</a:t>
                      </a:r>
                    </a:p>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包括</a:t>
                      </a: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PyCharm </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0" kern="100" dirty="0" err="1">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PyTorch</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。常用神经网络模型的原理与搭建，如</a:t>
                      </a:r>
                      <a:r>
                        <a:rPr lang="en-US" altLang="zh-CN" sz="1800" b="0" kern="100" dirty="0" err="1">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FeedForward</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CNN</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RNN</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0" kern="100" dirty="0" err="1">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ResNet</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、自注意力机制、</a:t>
                      </a: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等。</a:t>
                      </a:r>
                    </a:p>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复现一篇论文的算法。</a:t>
                      </a:r>
                    </a:p>
                  </a:txBody>
                  <a:tcPr marL="68580" marR="68580" marT="0" marB="0" anchor="ctr"/>
                </a:tc>
                <a:tc>
                  <a:txBody>
                    <a:bodyPr/>
                    <a:lstStyle/>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学习笔记</a:t>
                      </a: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 &amp;</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复现结果</a:t>
                      </a:r>
                    </a:p>
                  </a:txBody>
                  <a:tcPr marL="68580" marR="68580" marT="0" marB="0" anchor="ctr"/>
                </a:tc>
                <a:tc>
                  <a:txBody>
                    <a:bodyPr/>
                    <a:lstStyle/>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数据处理：</a:t>
                      </a: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2</a:t>
                      </a:r>
                    </a:p>
                    <a:p>
                      <a:pPr marL="0" indent="0" algn="ctr" defTabSz="914400" rtl="0" eaLnBrk="1" latinLnBrk="0" hangingPunct="1">
                        <a:lnSpc>
                          <a:spcPct val="100000"/>
                        </a:lnSpc>
                      </a:pPr>
                      <a:endPar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gn="ctr" defTabSz="914400" rtl="0" eaLnBrk="1" latinLnBrk="0" hangingPunct="1">
                        <a:lnSpc>
                          <a:spcPct val="100000"/>
                        </a:lnSpc>
                      </a:pPr>
                      <a:r>
                        <a:rPr lang="en-US" altLang="zh-CN" sz="1800" b="0" kern="100" dirty="0" err="1">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PyTorch</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和深度学习：</a:t>
                      </a: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人</a:t>
                      </a:r>
                    </a:p>
                  </a:txBody>
                  <a:tcPr marL="68580" marR="68580" marT="0" marB="0" anchor="ctr"/>
                </a:tc>
                <a:extLst>
                  <a:ext uri="{0D108BD9-81ED-4DB2-BD59-A6C34878D82A}">
                    <a16:rowId xmlns:a16="http://schemas.microsoft.com/office/drawing/2014/main" val="961760409"/>
                  </a:ext>
                </a:extLst>
              </a:tr>
              <a:tr h="632546">
                <a:tc>
                  <a:txBody>
                    <a:bodyPr/>
                    <a:lstStyle/>
                    <a:p>
                      <a:pPr marL="0" indent="0" algn="ctr" defTabSz="914400" rtl="0" eaLnBrk="1" latinLnBrk="0" hangingPunct="1">
                        <a:lnSpc>
                          <a:spcPct val="100000"/>
                        </a:lnSpc>
                      </a:pP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2023.9.1-2023.10.1</a:t>
                      </a:r>
                      <a:endPar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数据集研究。</a:t>
                      </a:r>
                      <a:endPar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研究数据集的特征和含义，研究预处理方法、研究数据集划分、最后用</a:t>
                      </a: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生成预处理后的数据集。</a:t>
                      </a:r>
                      <a:endPar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关于数据集一些问题的思考 </a:t>
                      </a: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&amp;</a:t>
                      </a:r>
                    </a:p>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预处理代码</a:t>
                      </a:r>
                    </a:p>
                  </a:txBody>
                  <a:tcPr marL="68580" marR="68580" marT="0" marB="0" anchor="ctr"/>
                </a:tc>
                <a:tc>
                  <a:txBody>
                    <a:bodyPr/>
                    <a:lstStyle/>
                    <a:p>
                      <a:pPr marL="0" indent="0" algn="ctr" defTabSz="914400" rtl="0" eaLnBrk="1" latinLnBrk="0" hangingPunct="1">
                        <a:lnSpc>
                          <a:spcPct val="100000"/>
                        </a:lnSpc>
                      </a:pP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人</a:t>
                      </a:r>
                    </a:p>
                  </a:txBody>
                  <a:tcPr marL="68580" marR="68580" marT="0" marB="0" anchor="ctr"/>
                </a:tc>
                <a:extLst>
                  <a:ext uri="{0D108BD9-81ED-4DB2-BD59-A6C34878D82A}">
                    <a16:rowId xmlns:a16="http://schemas.microsoft.com/office/drawing/2014/main" val="33221168"/>
                  </a:ext>
                </a:extLst>
              </a:tr>
              <a:tr h="632546">
                <a:tc rowSpan="2">
                  <a:txBody>
                    <a:bodyPr/>
                    <a:lstStyle/>
                    <a:p>
                      <a:pPr marL="0" indent="0" algn="ctr" defTabSz="914400" rtl="0" eaLnBrk="1" latinLnBrk="0" hangingPunct="1">
                        <a:lnSpc>
                          <a:spcPct val="100000"/>
                        </a:lnSpc>
                      </a:pP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2023.10.1-2024.2.1</a:t>
                      </a:r>
                      <a:endPar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模型搭建和实验。</a:t>
                      </a:r>
                    </a:p>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b="0" kern="100" dirty="0" err="1">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PyTorch</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平台搭建自己的网络模型，并用预处理后的数据集进行训练和测试。</a:t>
                      </a:r>
                    </a:p>
                  </a:txBody>
                  <a:tcPr marL="68580" marR="68580" marT="0" marB="0" anchor="ctr"/>
                </a:tc>
                <a:tc rowSpan="2">
                  <a:txBody>
                    <a:bodyPr/>
                    <a:lstStyle/>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模型结构和流程、实验结果文档</a:t>
                      </a:r>
                      <a:r>
                        <a:rPr 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marL="0" indent="0" algn="ctr" defTabSz="914400" rtl="0" eaLnBrk="1" latinLnBrk="0" hangingPunct="1">
                        <a:lnSpc>
                          <a:spcPct val="100000"/>
                        </a:lnSpc>
                      </a:pP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人</a:t>
                      </a:r>
                    </a:p>
                  </a:txBody>
                  <a:tcPr marL="68580" marR="68580" marT="0" marB="0" anchor="ctr"/>
                </a:tc>
                <a:extLst>
                  <a:ext uri="{0D108BD9-81ED-4DB2-BD59-A6C34878D82A}">
                    <a16:rowId xmlns:a16="http://schemas.microsoft.com/office/drawing/2014/main" val="289191428"/>
                  </a:ext>
                </a:extLst>
              </a:tr>
              <a:tr h="63254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文档描述。</a:t>
                      </a:r>
                      <a:endPar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用文档描述自己的模型流程和结构与实验结果。</a:t>
                      </a:r>
                    </a:p>
                  </a:txBody>
                  <a:tcPr marL="68580" marR="68580" marT="0" marB="0" anchor="ctr"/>
                </a:tc>
                <a:tc vMerge="1">
                  <a:txBody>
                    <a:bodyPr/>
                    <a:lstStyle/>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模型和实验文档</a:t>
                      </a:r>
                      <a:r>
                        <a:rPr 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vMerge="1">
                  <a:txBody>
                    <a:bodyPr/>
                    <a:lstStyle/>
                    <a:p>
                      <a:pPr marL="0" indent="0" algn="ctr" defTabSz="914400" rtl="0" eaLnBrk="1" latinLnBrk="0" hangingPunct="1">
                        <a:lnSpc>
                          <a:spcPct val="100000"/>
                        </a:lnSpc>
                      </a:pPr>
                      <a:endPar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4164916"/>
                  </a:ext>
                </a:extLst>
              </a:tr>
              <a:tr h="6325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2024.2.1-2024.3.1</a:t>
                      </a:r>
                      <a:endPar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成果产出。</a:t>
                      </a:r>
                      <a:endPar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汇总之前所有成果，写一篇专利或者论文</a:t>
                      </a:r>
                    </a:p>
                  </a:txBody>
                  <a:tcPr marL="68580" marR="68580" marT="0" marB="0" anchor="ctr"/>
                </a:tc>
                <a:tc>
                  <a:txBody>
                    <a:bodyPr/>
                    <a:lstStyle/>
                    <a:p>
                      <a:pPr marL="0" indent="0" algn="ctr" defTabSz="914400" rtl="0" eaLnBrk="1" latinLnBrk="0" hangingPunct="1">
                        <a:lnSpc>
                          <a:spcPct val="100000"/>
                        </a:lnSpc>
                      </a:pPr>
                      <a:r>
                        <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专利或论文</a:t>
                      </a:r>
                    </a:p>
                  </a:txBody>
                  <a:tcPr marL="68580" marR="68580" marT="0" marB="0" anchor="ctr"/>
                </a:tc>
                <a:tc>
                  <a:txBody>
                    <a:bodyPr/>
                    <a:lstStyle/>
                    <a:p>
                      <a:pPr marL="0" indent="0" algn="ctr" defTabSz="914400" rtl="0" eaLnBrk="1" latinLnBrk="0" hangingPunct="1">
                        <a:lnSpc>
                          <a:spcPct val="100000"/>
                        </a:lnSpc>
                      </a:pPr>
                      <a:r>
                        <a:rPr lang="en-US" altLang="zh-CN"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All</a:t>
                      </a:r>
                      <a:endParaRPr lang="zh-CN" altLang="en-US" sz="180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07605836"/>
                  </a:ext>
                </a:extLst>
              </a:tr>
            </a:tbl>
          </a:graphicData>
        </a:graphic>
      </p:graphicFrame>
    </p:spTree>
    <p:extLst>
      <p:ext uri="{BB962C8B-B14F-4D97-AF65-F5344CB8AC3E}">
        <p14:creationId xmlns:p14="http://schemas.microsoft.com/office/powerpoint/2010/main" val="3482459439"/>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8194182" y="1570224"/>
            <a:ext cx="4004168" cy="4118283"/>
          </a:xfrm>
          <a:custGeom>
            <a:avLst/>
            <a:gdLst>
              <a:gd name="connsiteX0" fmla="*/ 2997200 w 2997200"/>
              <a:gd name="connsiteY0" fmla="*/ 0 h 3028950"/>
              <a:gd name="connsiteX1" fmla="*/ 2997200 w 2997200"/>
              <a:gd name="connsiteY1" fmla="*/ 2540000 h 3028950"/>
              <a:gd name="connsiteX2" fmla="*/ 0 w 2997200"/>
              <a:gd name="connsiteY2" fmla="*/ 3028950 h 3028950"/>
              <a:gd name="connsiteX3" fmla="*/ 1676400 w 2997200"/>
              <a:gd name="connsiteY3" fmla="*/ 2362200 h 3028950"/>
              <a:gd name="connsiteX4" fmla="*/ 1536700 w 2997200"/>
              <a:gd name="connsiteY4" fmla="*/ 1460500 h 3028950"/>
              <a:gd name="connsiteX5" fmla="*/ 2997200 w 2997200"/>
              <a:gd name="connsiteY5" fmla="*/ 0 h 3028950"/>
              <a:gd name="connsiteX0" fmla="*/ 2997200 w 2997200"/>
              <a:gd name="connsiteY0" fmla="*/ 0 h 3028950"/>
              <a:gd name="connsiteX1" fmla="*/ 2997200 w 2997200"/>
              <a:gd name="connsiteY1" fmla="*/ 2540000 h 3028950"/>
              <a:gd name="connsiteX2" fmla="*/ 0 w 2997200"/>
              <a:gd name="connsiteY2" fmla="*/ 3028950 h 3028950"/>
              <a:gd name="connsiteX3" fmla="*/ 1644650 w 2997200"/>
              <a:gd name="connsiteY3" fmla="*/ 2362200 h 3028950"/>
              <a:gd name="connsiteX4" fmla="*/ 1536700 w 2997200"/>
              <a:gd name="connsiteY4" fmla="*/ 1460500 h 3028950"/>
              <a:gd name="connsiteX5" fmla="*/ 2997200 w 2997200"/>
              <a:gd name="connsiteY5" fmla="*/ 0 h 3028950"/>
              <a:gd name="connsiteX0" fmla="*/ 3009900 w 3009900"/>
              <a:gd name="connsiteY0" fmla="*/ 0 h 3028950"/>
              <a:gd name="connsiteX1" fmla="*/ 3009900 w 3009900"/>
              <a:gd name="connsiteY1" fmla="*/ 2540000 h 3028950"/>
              <a:gd name="connsiteX2" fmla="*/ 0 w 3009900"/>
              <a:gd name="connsiteY2" fmla="*/ 3028950 h 3028950"/>
              <a:gd name="connsiteX3" fmla="*/ 1657350 w 3009900"/>
              <a:gd name="connsiteY3" fmla="*/ 2362200 h 3028950"/>
              <a:gd name="connsiteX4" fmla="*/ 1549400 w 3009900"/>
              <a:gd name="connsiteY4" fmla="*/ 1460500 h 3028950"/>
              <a:gd name="connsiteX5" fmla="*/ 3009900 w 3009900"/>
              <a:gd name="connsiteY5" fmla="*/ 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9900" h="3028950">
                <a:moveTo>
                  <a:pt x="3009900" y="0"/>
                </a:moveTo>
                <a:lnTo>
                  <a:pt x="3009900" y="2540000"/>
                </a:lnTo>
                <a:lnTo>
                  <a:pt x="0" y="3028950"/>
                </a:lnTo>
                <a:lnTo>
                  <a:pt x="1657350" y="2362200"/>
                </a:lnTo>
                <a:lnTo>
                  <a:pt x="1549400" y="1460500"/>
                </a:lnTo>
                <a:lnTo>
                  <a:pt x="3009900" y="0"/>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A3005B"/>
              </a:solidFill>
              <a:effectLst/>
              <a:uLnTx/>
              <a:uFillTx/>
              <a:latin typeface="Arial"/>
              <a:ea typeface="微软雅黑"/>
              <a:cs typeface="+mn-cs"/>
            </a:endParaRPr>
          </a:p>
        </p:txBody>
      </p:sp>
      <p:sp>
        <p:nvSpPr>
          <p:cNvPr id="6" name="任意多边形 5"/>
          <p:cNvSpPr/>
          <p:nvPr/>
        </p:nvSpPr>
        <p:spPr>
          <a:xfrm>
            <a:off x="8202631" y="4825394"/>
            <a:ext cx="2219610" cy="863113"/>
          </a:xfrm>
          <a:custGeom>
            <a:avLst/>
            <a:gdLst>
              <a:gd name="connsiteX0" fmla="*/ 0 w 1670050"/>
              <a:gd name="connsiteY0" fmla="*/ 666750 h 666750"/>
              <a:gd name="connsiteX1" fmla="*/ 139700 w 1670050"/>
              <a:gd name="connsiteY1" fmla="*/ 0 h 666750"/>
              <a:gd name="connsiteX2" fmla="*/ 1670050 w 1670050"/>
              <a:gd name="connsiteY2" fmla="*/ 12700 h 666750"/>
              <a:gd name="connsiteX3" fmla="*/ 0 w 1670050"/>
              <a:gd name="connsiteY3" fmla="*/ 666750 h 666750"/>
              <a:gd name="connsiteX0" fmla="*/ 0 w 1676400"/>
              <a:gd name="connsiteY0" fmla="*/ 666750 h 666750"/>
              <a:gd name="connsiteX1" fmla="*/ 139700 w 1676400"/>
              <a:gd name="connsiteY1" fmla="*/ 0 h 666750"/>
              <a:gd name="connsiteX2" fmla="*/ 1676400 w 1676400"/>
              <a:gd name="connsiteY2" fmla="*/ 38100 h 666750"/>
              <a:gd name="connsiteX3" fmla="*/ 0 w 1676400"/>
              <a:gd name="connsiteY3" fmla="*/ 666750 h 666750"/>
              <a:gd name="connsiteX0" fmla="*/ 0 w 1668780"/>
              <a:gd name="connsiteY0" fmla="*/ 666750 h 666750"/>
              <a:gd name="connsiteX1" fmla="*/ 139700 w 1668780"/>
              <a:gd name="connsiteY1" fmla="*/ 0 h 666750"/>
              <a:gd name="connsiteX2" fmla="*/ 1668780 w 1668780"/>
              <a:gd name="connsiteY2" fmla="*/ 22860 h 666750"/>
              <a:gd name="connsiteX3" fmla="*/ 0 w 1668780"/>
              <a:gd name="connsiteY3" fmla="*/ 666750 h 666750"/>
            </a:gdLst>
            <a:ahLst/>
            <a:cxnLst>
              <a:cxn ang="0">
                <a:pos x="connsiteX0" y="connsiteY0"/>
              </a:cxn>
              <a:cxn ang="0">
                <a:pos x="connsiteX1" y="connsiteY1"/>
              </a:cxn>
              <a:cxn ang="0">
                <a:pos x="connsiteX2" y="connsiteY2"/>
              </a:cxn>
              <a:cxn ang="0">
                <a:pos x="connsiteX3" y="connsiteY3"/>
              </a:cxn>
            </a:cxnLst>
            <a:rect l="l" t="t" r="r" b="b"/>
            <a:pathLst>
              <a:path w="1668780" h="666750">
                <a:moveTo>
                  <a:pt x="0" y="666750"/>
                </a:moveTo>
                <a:lnTo>
                  <a:pt x="139700" y="0"/>
                </a:lnTo>
                <a:lnTo>
                  <a:pt x="1668780" y="22860"/>
                </a:lnTo>
                <a:lnTo>
                  <a:pt x="0" y="66675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任意多边形 4"/>
          <p:cNvSpPr/>
          <p:nvPr/>
        </p:nvSpPr>
        <p:spPr>
          <a:xfrm>
            <a:off x="1907050" y="1964791"/>
            <a:ext cx="8517303" cy="2899650"/>
          </a:xfrm>
          <a:custGeom>
            <a:avLst/>
            <a:gdLst>
              <a:gd name="connsiteX0" fmla="*/ 899160 w 6408420"/>
              <a:gd name="connsiteY0" fmla="*/ 0 h 2240280"/>
              <a:gd name="connsiteX1" fmla="*/ 6134100 w 6408420"/>
              <a:gd name="connsiteY1" fmla="*/ 15240 h 2240280"/>
              <a:gd name="connsiteX2" fmla="*/ 6408420 w 6408420"/>
              <a:gd name="connsiteY2" fmla="*/ 2240280 h 2240280"/>
              <a:gd name="connsiteX3" fmla="*/ 0 w 6408420"/>
              <a:gd name="connsiteY3" fmla="*/ 2240280 h 2240280"/>
              <a:gd name="connsiteX4" fmla="*/ 1013460 w 6408420"/>
              <a:gd name="connsiteY4" fmla="*/ 2095500 h 2240280"/>
              <a:gd name="connsiteX5" fmla="*/ 899160 w 6408420"/>
              <a:gd name="connsiteY5" fmla="*/ 0 h 2240280"/>
              <a:gd name="connsiteX0" fmla="*/ 892810 w 6402070"/>
              <a:gd name="connsiteY0" fmla="*/ 0 h 2240280"/>
              <a:gd name="connsiteX1" fmla="*/ 6127750 w 6402070"/>
              <a:gd name="connsiteY1" fmla="*/ 15240 h 2240280"/>
              <a:gd name="connsiteX2" fmla="*/ 6402070 w 6402070"/>
              <a:gd name="connsiteY2" fmla="*/ 2240280 h 2240280"/>
              <a:gd name="connsiteX3" fmla="*/ 0 w 6402070"/>
              <a:gd name="connsiteY3" fmla="*/ 2227580 h 2240280"/>
              <a:gd name="connsiteX4" fmla="*/ 1007110 w 6402070"/>
              <a:gd name="connsiteY4" fmla="*/ 2095500 h 2240280"/>
              <a:gd name="connsiteX5" fmla="*/ 892810 w 6402070"/>
              <a:gd name="connsiteY5" fmla="*/ 0 h 2240280"/>
              <a:gd name="connsiteX0" fmla="*/ 892810 w 6402070"/>
              <a:gd name="connsiteY0" fmla="*/ 0 h 2240280"/>
              <a:gd name="connsiteX1" fmla="*/ 6127750 w 6402070"/>
              <a:gd name="connsiteY1" fmla="*/ 15240 h 2240280"/>
              <a:gd name="connsiteX2" fmla="*/ 6402070 w 6402070"/>
              <a:gd name="connsiteY2" fmla="*/ 2240280 h 2240280"/>
              <a:gd name="connsiteX3" fmla="*/ 0 w 6402070"/>
              <a:gd name="connsiteY3" fmla="*/ 2227580 h 2240280"/>
              <a:gd name="connsiteX4" fmla="*/ 988060 w 6402070"/>
              <a:gd name="connsiteY4" fmla="*/ 2051050 h 2240280"/>
              <a:gd name="connsiteX5" fmla="*/ 892810 w 6402070"/>
              <a:gd name="connsiteY5" fmla="*/ 0 h 2240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2070" h="2240280">
                <a:moveTo>
                  <a:pt x="892810" y="0"/>
                </a:moveTo>
                <a:lnTo>
                  <a:pt x="6127750" y="15240"/>
                </a:lnTo>
                <a:lnTo>
                  <a:pt x="6402070" y="2240280"/>
                </a:lnTo>
                <a:lnTo>
                  <a:pt x="0" y="2227580"/>
                </a:lnTo>
                <a:lnTo>
                  <a:pt x="988060" y="2051050"/>
                </a:lnTo>
                <a:lnTo>
                  <a:pt x="892810" y="0"/>
                </a:lnTo>
                <a:close/>
              </a:path>
            </a:pathLst>
          </a:custGeom>
          <a:solidFill>
            <a:srgbClr val="071F65"/>
          </a:solidFill>
          <a:ln>
            <a:noFill/>
          </a:ln>
          <a:effectLst>
            <a:outerShdw blurRad="25400" dist="254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C000"/>
              </a:solidFill>
              <a:effectLst/>
              <a:uLnTx/>
              <a:uFillTx/>
              <a:latin typeface="Arial"/>
              <a:ea typeface="微软雅黑"/>
              <a:cs typeface="+mn-cs"/>
            </a:endParaRPr>
          </a:p>
        </p:txBody>
      </p:sp>
      <p:sp>
        <p:nvSpPr>
          <p:cNvPr id="4" name="任意多边形 3"/>
          <p:cNvSpPr/>
          <p:nvPr/>
        </p:nvSpPr>
        <p:spPr>
          <a:xfrm>
            <a:off x="1888041" y="4564407"/>
            <a:ext cx="1353730" cy="281539"/>
          </a:xfrm>
          <a:custGeom>
            <a:avLst/>
            <a:gdLst>
              <a:gd name="connsiteX0" fmla="*/ 0 w 1010195"/>
              <a:gd name="connsiteY0" fmla="*/ 0 h 217714"/>
              <a:gd name="connsiteX1" fmla="*/ 8709 w 1010195"/>
              <a:gd name="connsiteY1" fmla="*/ 217714 h 217714"/>
              <a:gd name="connsiteX2" fmla="*/ 1010195 w 1010195"/>
              <a:gd name="connsiteY2" fmla="*/ 87086 h 217714"/>
              <a:gd name="connsiteX3" fmla="*/ 0 w 1010195"/>
              <a:gd name="connsiteY3" fmla="*/ 0 h 217714"/>
              <a:gd name="connsiteX0" fmla="*/ 0 w 1017338"/>
              <a:gd name="connsiteY0" fmla="*/ 0 h 217714"/>
              <a:gd name="connsiteX1" fmla="*/ 8709 w 1017338"/>
              <a:gd name="connsiteY1" fmla="*/ 217714 h 217714"/>
              <a:gd name="connsiteX2" fmla="*/ 1017338 w 1017338"/>
              <a:gd name="connsiteY2" fmla="*/ 87086 h 217714"/>
              <a:gd name="connsiteX3" fmla="*/ 0 w 1017338"/>
              <a:gd name="connsiteY3" fmla="*/ 0 h 217714"/>
            </a:gdLst>
            <a:ahLst/>
            <a:cxnLst>
              <a:cxn ang="0">
                <a:pos x="connsiteX0" y="connsiteY0"/>
              </a:cxn>
              <a:cxn ang="0">
                <a:pos x="connsiteX1" y="connsiteY1"/>
              </a:cxn>
              <a:cxn ang="0">
                <a:pos x="connsiteX2" y="connsiteY2"/>
              </a:cxn>
              <a:cxn ang="0">
                <a:pos x="connsiteX3" y="connsiteY3"/>
              </a:cxn>
            </a:cxnLst>
            <a:rect l="l" t="t" r="r" b="b"/>
            <a:pathLst>
              <a:path w="1017338" h="217714">
                <a:moveTo>
                  <a:pt x="0" y="0"/>
                </a:moveTo>
                <a:lnTo>
                  <a:pt x="8709" y="217714"/>
                </a:lnTo>
                <a:lnTo>
                  <a:pt x="1017338" y="87086"/>
                </a:lnTo>
                <a:lnTo>
                  <a:pt x="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矩形 8"/>
          <p:cNvSpPr/>
          <p:nvPr/>
        </p:nvSpPr>
        <p:spPr>
          <a:xfrm>
            <a:off x="4614474" y="2403684"/>
            <a:ext cx="3570208" cy="2123658"/>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6600" b="1" dirty="0">
                <a:solidFill>
                  <a:srgbClr val="FFFFFF"/>
                </a:solidFill>
                <a:latin typeface="微软雅黑"/>
                <a:ea typeface="微软雅黑"/>
              </a:rPr>
              <a:t>感谢聆听</a:t>
            </a:r>
            <a:endParaRPr lang="en-US" altLang="zh-CN" sz="6600" b="1" dirty="0">
              <a:solidFill>
                <a:srgbClr val="FFFFFF"/>
              </a:solidFill>
              <a:latin typeface="微软雅黑"/>
              <a:ea typeface="微软雅黑"/>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6600" b="1" dirty="0">
                <a:solidFill>
                  <a:srgbClr val="FFFFFF"/>
                </a:solidFill>
                <a:latin typeface="微软雅黑"/>
                <a:ea typeface="微软雅黑"/>
              </a:rPr>
              <a:t>提问时间</a:t>
            </a:r>
            <a:endParaRPr kumimoji="0" lang="zh-CN" altLang="en-US" sz="6600" b="1"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3" name="任意多边形 2"/>
          <p:cNvSpPr/>
          <p:nvPr/>
        </p:nvSpPr>
        <p:spPr>
          <a:xfrm>
            <a:off x="-13165" y="1570224"/>
            <a:ext cx="3257048" cy="3107208"/>
          </a:xfrm>
          <a:custGeom>
            <a:avLst/>
            <a:gdLst>
              <a:gd name="connsiteX0" fmla="*/ 0 w 2438400"/>
              <a:gd name="connsiteY0" fmla="*/ 0 h 2400300"/>
              <a:gd name="connsiteX1" fmla="*/ 2413000 w 2438400"/>
              <a:gd name="connsiteY1" fmla="*/ 139700 h 2400300"/>
              <a:gd name="connsiteX2" fmla="*/ 2438400 w 2438400"/>
              <a:gd name="connsiteY2" fmla="*/ 2400300 h 2400300"/>
              <a:gd name="connsiteX3" fmla="*/ 12700 w 2438400"/>
              <a:gd name="connsiteY3" fmla="*/ 2222500 h 2400300"/>
              <a:gd name="connsiteX4" fmla="*/ 0 w 2438400"/>
              <a:gd name="connsiteY4" fmla="*/ 0 h 2400300"/>
              <a:gd name="connsiteX0" fmla="*/ 9896 w 2448296"/>
              <a:gd name="connsiteY0" fmla="*/ 0 h 2400300"/>
              <a:gd name="connsiteX1" fmla="*/ 2422896 w 2448296"/>
              <a:gd name="connsiteY1" fmla="*/ 139700 h 2400300"/>
              <a:gd name="connsiteX2" fmla="*/ 2448296 w 2448296"/>
              <a:gd name="connsiteY2" fmla="*/ 2400300 h 2400300"/>
              <a:gd name="connsiteX3" fmla="*/ 659 w 2448296"/>
              <a:gd name="connsiteY3" fmla="*/ 2214986 h 2400300"/>
              <a:gd name="connsiteX4" fmla="*/ 9896 w 2448296"/>
              <a:gd name="connsiteY4" fmla="*/ 0 h 240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8296" h="2400300">
                <a:moveTo>
                  <a:pt x="9896" y="0"/>
                </a:moveTo>
                <a:lnTo>
                  <a:pt x="2422896" y="139700"/>
                </a:lnTo>
                <a:lnTo>
                  <a:pt x="2448296" y="2400300"/>
                </a:lnTo>
                <a:lnTo>
                  <a:pt x="659" y="2214986"/>
                </a:lnTo>
                <a:cubicBezTo>
                  <a:pt x="-3574" y="1478386"/>
                  <a:pt x="14129" y="749300"/>
                  <a:pt x="9896" y="0"/>
                </a:cubicBezTo>
                <a:close/>
              </a:path>
            </a:pathLst>
          </a:custGeom>
          <a:solidFill>
            <a:srgbClr val="071F65"/>
          </a:solidFill>
          <a:ln>
            <a:noFill/>
          </a:ln>
          <a:effectLst>
            <a:outerShdw blurRad="25400" dist="127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A3005B"/>
              </a:solidFill>
              <a:effectLst/>
              <a:uLnTx/>
              <a:uFillTx/>
              <a:latin typeface="Arial"/>
              <a:ea typeface="微软雅黑"/>
              <a:cs typeface="+mn-cs"/>
            </a:endParaRPr>
          </a:p>
        </p:txBody>
      </p:sp>
      <p:pic>
        <p:nvPicPr>
          <p:cNvPr id="10" name="图片 9">
            <a:extLst>
              <a:ext uri="{FF2B5EF4-FFF2-40B4-BE49-F238E27FC236}">
                <a16:creationId xmlns:a16="http://schemas.microsoft.com/office/drawing/2014/main" id="{848C8070-724A-E0BB-09A4-8EC10582F567}"/>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51552" y="1551730"/>
            <a:ext cx="2398137" cy="2395840"/>
          </a:xfrm>
          <a:prstGeom prst="rect">
            <a:avLst/>
          </a:prstGeom>
        </p:spPr>
      </p:pic>
    </p:spTree>
    <p:extLst>
      <p:ext uri="{BB962C8B-B14F-4D97-AF65-F5344CB8AC3E}">
        <p14:creationId xmlns:p14="http://schemas.microsoft.com/office/powerpoint/2010/main" val="2399652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250"/>
                                        <p:tgtEl>
                                          <p:spTgt spid="4"/>
                                        </p:tgtEl>
                                      </p:cBhvr>
                                    </p:animEffect>
                                  </p:childTnLst>
                                </p:cTn>
                              </p:par>
                            </p:childTnLst>
                          </p:cTn>
                        </p:par>
                        <p:par>
                          <p:cTn id="12" fill="hold">
                            <p:stCondLst>
                              <p:cond delay="75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250"/>
                            </p:stCondLst>
                            <p:childTnLst>
                              <p:par>
                                <p:cTn id="17" presetID="22" presetClass="entr" presetSubtype="2"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250"/>
                                        <p:tgtEl>
                                          <p:spTgt spid="6"/>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14" presetClass="entr" presetSubtype="1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1000"/>
                                        <p:tgtEl>
                                          <p:spTgt spid="9"/>
                                        </p:tgtEl>
                                      </p:cBhvr>
                                    </p:animEffect>
                                  </p:childTnLst>
                                </p:cTn>
                              </p:par>
                              <p:par>
                                <p:cTn id="28" presetID="22" presetClass="entr" presetSubtype="4"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5" grpId="0" animBg="1"/>
      <p:bldP spid="4" grpId="0" animBg="1"/>
      <p:bldP spid="9"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475326" y="296810"/>
            <a:ext cx="2487540" cy="923330"/>
          </a:xfrm>
          <a:prstGeom prst="rect">
            <a:avLst/>
          </a:prstGeom>
          <a:noFill/>
        </p:spPr>
        <p:txBody>
          <a:bodyPr wrap="square" rtlCol="0">
            <a:spAutoFit/>
          </a:bodyPr>
          <a:lstStyle/>
          <a:p>
            <a:r>
              <a:rPr lang="zh-CN" altLang="en-US" sz="5400" dirty="0">
                <a:solidFill>
                  <a:schemeClr val="accent1"/>
                </a:solidFill>
                <a:latin typeface="印品黑体" panose="00000500000000000000" pitchFamily="2" charset="-122"/>
                <a:ea typeface="印品黑体" panose="00000500000000000000" pitchFamily="2" charset="-122"/>
              </a:rPr>
              <a:t>目录</a:t>
            </a:r>
          </a:p>
        </p:txBody>
      </p:sp>
      <p:grpSp>
        <p:nvGrpSpPr>
          <p:cNvPr id="14" name="组合 13"/>
          <p:cNvGrpSpPr/>
          <p:nvPr/>
        </p:nvGrpSpPr>
        <p:grpSpPr>
          <a:xfrm>
            <a:off x="3515774" y="1952079"/>
            <a:ext cx="4220215" cy="584775"/>
            <a:chOff x="5221553" y="2578679"/>
            <a:chExt cx="4659321" cy="645620"/>
          </a:xfrm>
        </p:grpSpPr>
        <p:sp>
          <p:nvSpPr>
            <p:cNvPr id="12" name="文本框 11"/>
            <p:cNvSpPr txBox="1"/>
            <p:nvPr/>
          </p:nvSpPr>
          <p:spPr>
            <a:xfrm>
              <a:off x="6052459" y="2578679"/>
              <a:ext cx="3828415" cy="645620"/>
            </a:xfrm>
            <a:prstGeom prst="rect">
              <a:avLst/>
            </a:prstGeom>
            <a:noFill/>
          </p:spPr>
          <p:txBody>
            <a:bodyPr wrap="square" rtlCol="0">
              <a:spAutoFit/>
            </a:bodyPr>
            <a:lstStyle/>
            <a:p>
              <a:r>
                <a:rPr lang="zh-CN" altLang="en-US" sz="3200" dirty="0">
                  <a:solidFill>
                    <a:schemeClr val="accent1"/>
                  </a:solidFill>
                  <a:latin typeface="印品黑体" panose="00000500000000000000" pitchFamily="2" charset="-122"/>
                  <a:ea typeface="印品黑体" panose="00000500000000000000" pitchFamily="2" charset="-122"/>
                </a:rPr>
                <a:t>研究背景与意义</a:t>
              </a:r>
            </a:p>
          </p:txBody>
        </p:sp>
        <p:sp>
          <p:nvSpPr>
            <p:cNvPr id="13" name="矩形 12"/>
            <p:cNvSpPr/>
            <p:nvPr/>
          </p:nvSpPr>
          <p:spPr>
            <a:xfrm>
              <a:off x="5221553" y="2606052"/>
              <a:ext cx="566056" cy="566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印品黑体" panose="00000500000000000000" pitchFamily="2" charset="-122"/>
                </a:rPr>
                <a:t>1</a:t>
              </a:r>
              <a:endParaRPr lang="zh-CN" altLang="en-US" sz="2000" b="1" dirty="0">
                <a:latin typeface="印品黑体" panose="00000500000000000000" pitchFamily="2" charset="-122"/>
              </a:endParaRPr>
            </a:p>
          </p:txBody>
        </p:sp>
      </p:grpSp>
      <p:grpSp>
        <p:nvGrpSpPr>
          <p:cNvPr id="15" name="组合 14"/>
          <p:cNvGrpSpPr/>
          <p:nvPr/>
        </p:nvGrpSpPr>
        <p:grpSpPr>
          <a:xfrm>
            <a:off x="3515771" y="2808176"/>
            <a:ext cx="3809844" cy="584775"/>
            <a:chOff x="5221553" y="2578679"/>
            <a:chExt cx="4206254" cy="645620"/>
          </a:xfrm>
        </p:grpSpPr>
        <p:sp>
          <p:nvSpPr>
            <p:cNvPr id="16" name="文本框 15"/>
            <p:cNvSpPr txBox="1"/>
            <p:nvPr/>
          </p:nvSpPr>
          <p:spPr>
            <a:xfrm>
              <a:off x="6052457" y="2578679"/>
              <a:ext cx="3375350" cy="645620"/>
            </a:xfrm>
            <a:prstGeom prst="rect">
              <a:avLst/>
            </a:prstGeom>
            <a:noFill/>
          </p:spPr>
          <p:txBody>
            <a:bodyPr wrap="none" rtlCol="0">
              <a:spAutoFit/>
            </a:bodyPr>
            <a:lstStyle/>
            <a:p>
              <a:r>
                <a:rPr lang="zh-CN" altLang="en-US" sz="3200" dirty="0">
                  <a:solidFill>
                    <a:schemeClr val="accent2"/>
                  </a:solidFill>
                  <a:ea typeface="印品黑体" panose="00000500000000000000" pitchFamily="2" charset="-122"/>
                </a:rPr>
                <a:t>可能的技术路线</a:t>
              </a:r>
            </a:p>
          </p:txBody>
        </p:sp>
        <p:sp>
          <p:nvSpPr>
            <p:cNvPr id="17" name="矩形 16"/>
            <p:cNvSpPr/>
            <p:nvPr/>
          </p:nvSpPr>
          <p:spPr>
            <a:xfrm>
              <a:off x="5221553" y="2606052"/>
              <a:ext cx="566056" cy="566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印品黑体" panose="00000500000000000000" pitchFamily="2" charset="-122"/>
                </a:rPr>
                <a:t>2</a:t>
              </a:r>
              <a:endParaRPr lang="zh-CN" altLang="en-US" sz="2000" b="1" dirty="0">
                <a:latin typeface="印品黑体" panose="00000500000000000000" pitchFamily="2" charset="-122"/>
              </a:endParaRPr>
            </a:p>
          </p:txBody>
        </p:sp>
      </p:grpSp>
      <p:grpSp>
        <p:nvGrpSpPr>
          <p:cNvPr id="18" name="组合 17"/>
          <p:cNvGrpSpPr/>
          <p:nvPr/>
        </p:nvGrpSpPr>
        <p:grpSpPr>
          <a:xfrm>
            <a:off x="3515772" y="3664273"/>
            <a:ext cx="2578739" cy="584775"/>
            <a:chOff x="5221553" y="2578679"/>
            <a:chExt cx="2847055" cy="645620"/>
          </a:xfrm>
        </p:grpSpPr>
        <p:sp>
          <p:nvSpPr>
            <p:cNvPr id="19" name="文本框 18"/>
            <p:cNvSpPr txBox="1"/>
            <p:nvPr/>
          </p:nvSpPr>
          <p:spPr>
            <a:xfrm>
              <a:off x="6052459" y="2578679"/>
              <a:ext cx="2016149" cy="645620"/>
            </a:xfrm>
            <a:prstGeom prst="rect">
              <a:avLst/>
            </a:prstGeom>
            <a:noFill/>
          </p:spPr>
          <p:txBody>
            <a:bodyPr wrap="none" rtlCol="0">
              <a:spAutoFit/>
            </a:bodyPr>
            <a:lstStyle/>
            <a:p>
              <a:r>
                <a:rPr lang="zh-CN" altLang="en-US" sz="3200" dirty="0">
                  <a:solidFill>
                    <a:schemeClr val="accent2"/>
                  </a:solidFill>
                  <a:latin typeface="印品黑体" panose="00000500000000000000" pitchFamily="2" charset="-122"/>
                  <a:ea typeface="印品黑体" panose="00000500000000000000" pitchFamily="2" charset="-122"/>
                </a:rPr>
                <a:t>个人成果</a:t>
              </a:r>
            </a:p>
          </p:txBody>
        </p:sp>
        <p:sp>
          <p:nvSpPr>
            <p:cNvPr id="20" name="矩形 19"/>
            <p:cNvSpPr/>
            <p:nvPr/>
          </p:nvSpPr>
          <p:spPr>
            <a:xfrm>
              <a:off x="5221553" y="2606052"/>
              <a:ext cx="566056" cy="566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3</a:t>
              </a:r>
              <a:endParaRPr lang="zh-CN" altLang="en-US" sz="2000" b="1" dirty="0"/>
            </a:p>
          </p:txBody>
        </p:sp>
      </p:grpSp>
      <p:grpSp>
        <p:nvGrpSpPr>
          <p:cNvPr id="21" name="组合 20"/>
          <p:cNvGrpSpPr/>
          <p:nvPr/>
        </p:nvGrpSpPr>
        <p:grpSpPr>
          <a:xfrm>
            <a:off x="3515773" y="4520371"/>
            <a:ext cx="4220214" cy="584775"/>
            <a:chOff x="5221553" y="2578679"/>
            <a:chExt cx="4659323" cy="645620"/>
          </a:xfrm>
          <a:solidFill>
            <a:srgbClr val="FF9966"/>
          </a:solidFill>
        </p:grpSpPr>
        <p:sp>
          <p:nvSpPr>
            <p:cNvPr id="22" name="文本框 21"/>
            <p:cNvSpPr txBox="1"/>
            <p:nvPr/>
          </p:nvSpPr>
          <p:spPr>
            <a:xfrm>
              <a:off x="6052458" y="2578679"/>
              <a:ext cx="3828418" cy="645620"/>
            </a:xfrm>
            <a:prstGeom prst="rect">
              <a:avLst/>
            </a:prstGeom>
            <a:solidFill>
              <a:schemeClr val="bg1"/>
            </a:solidFill>
          </p:spPr>
          <p:txBody>
            <a:bodyPr wrap="none" rtlCol="0">
              <a:spAutoFit/>
            </a:bodyPr>
            <a:lstStyle/>
            <a:p>
              <a:r>
                <a:rPr lang="zh-CN" altLang="en-US" sz="3200" dirty="0">
                  <a:solidFill>
                    <a:schemeClr val="accent2"/>
                  </a:solidFill>
                  <a:ea typeface="印品黑体" panose="00000500000000000000" pitchFamily="2" charset="-122"/>
                </a:rPr>
                <a:t>现工作与未来计划</a:t>
              </a:r>
            </a:p>
          </p:txBody>
        </p:sp>
        <p:sp>
          <p:nvSpPr>
            <p:cNvPr id="23" name="矩形 22"/>
            <p:cNvSpPr/>
            <p:nvPr/>
          </p:nvSpPr>
          <p:spPr>
            <a:xfrm>
              <a:off x="5221553" y="2606052"/>
              <a:ext cx="566056" cy="566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4</a:t>
              </a:r>
              <a:endParaRPr lang="zh-CN" altLang="en-US" sz="2000" b="1" dirty="0"/>
            </a:p>
          </p:txBody>
        </p:sp>
      </p:grpSp>
      <p:pic>
        <p:nvPicPr>
          <p:cNvPr id="29" name="图片 28">
            <a:extLst>
              <a:ext uri="{FF2B5EF4-FFF2-40B4-BE49-F238E27FC236}">
                <a16:creationId xmlns:a16="http://schemas.microsoft.com/office/drawing/2014/main" id="{877E5AEF-D2FE-95E0-EE2B-BB3943E9B4B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278062" y="73353"/>
            <a:ext cx="1371559" cy="1370245"/>
          </a:xfrm>
          <a:prstGeom prst="rect">
            <a:avLst/>
          </a:prstGeom>
        </p:spPr>
      </p:pic>
      <p:sp>
        <p:nvSpPr>
          <p:cNvPr id="30" name="幻灯片编号占位符 3">
            <a:extLst>
              <a:ext uri="{FF2B5EF4-FFF2-40B4-BE49-F238E27FC236}">
                <a16:creationId xmlns:a16="http://schemas.microsoft.com/office/drawing/2014/main" id="{59200B51-FE97-509C-7B37-FB5E415B2FB6}"/>
              </a:ext>
            </a:extLst>
          </p:cNvPr>
          <p:cNvSpPr>
            <a:spLocks noGrp="1"/>
          </p:cNvSpPr>
          <p:nvPr>
            <p:ph type="sldNum" sz="quarter" idx="12"/>
          </p:nvPr>
        </p:nvSpPr>
        <p:spPr>
          <a:xfrm>
            <a:off x="8610600" y="6356350"/>
            <a:ext cx="27432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DA680B-B80A-2545-AB30-B9870FE9052E}" type="slidenum">
              <a:rPr kumimoji="0" lang="zh-CN" altLang="en-US" sz="1200" b="0" i="0" u="none" strike="noStrike" kern="1200" cap="none" spc="0" normalizeH="0" baseline="0" noProof="0" smtClean="0">
                <a:ln>
                  <a:noFill/>
                </a:ln>
                <a:solidFill>
                  <a:srgbClr val="3D3F41">
                    <a:tint val="75000"/>
                  </a:srgb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srgbClr val="3D3F41">
                  <a:tint val="75000"/>
                </a:srgbClr>
              </a:solidFill>
              <a:effectLst/>
              <a:uLnTx/>
              <a:uFillTx/>
              <a:latin typeface="Arial"/>
              <a:ea typeface="微软雅黑"/>
              <a:cs typeface="+mn-cs"/>
            </a:endParaRPr>
          </a:p>
        </p:txBody>
      </p:sp>
    </p:spTree>
    <p:extLst>
      <p:ext uri="{BB962C8B-B14F-4D97-AF65-F5344CB8AC3E}">
        <p14:creationId xmlns:p14="http://schemas.microsoft.com/office/powerpoint/2010/main" val="3900092340"/>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30"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800" decel="100000"/>
                                        <p:tgtEl>
                                          <p:spTgt spid="14"/>
                                        </p:tgtEl>
                                      </p:cBhvr>
                                    </p:animEffect>
                                    <p:anim calcmode="lin" valueType="num">
                                      <p:cBhvr>
                                        <p:cTn id="13" dur="800" decel="100000" fill="hold"/>
                                        <p:tgtEl>
                                          <p:spTgt spid="14"/>
                                        </p:tgtEl>
                                        <p:attrNameLst>
                                          <p:attrName>style.rotation</p:attrName>
                                        </p:attrNameLst>
                                      </p:cBhvr>
                                      <p:tavLst>
                                        <p:tav tm="0">
                                          <p:val>
                                            <p:fltVal val="-90"/>
                                          </p:val>
                                        </p:tav>
                                        <p:tav tm="100000">
                                          <p:val>
                                            <p:fltVal val="0"/>
                                          </p:val>
                                        </p:tav>
                                      </p:tavLst>
                                    </p:anim>
                                    <p:anim calcmode="lin" valueType="num">
                                      <p:cBhvr>
                                        <p:cTn id="14" dur="800" decel="100000" fill="hold"/>
                                        <p:tgtEl>
                                          <p:spTgt spid="14"/>
                                        </p:tgtEl>
                                        <p:attrNameLst>
                                          <p:attrName>ppt_x</p:attrName>
                                        </p:attrNameLst>
                                      </p:cBhvr>
                                      <p:tavLst>
                                        <p:tav tm="0">
                                          <p:val>
                                            <p:strVal val="#ppt_x+0.4"/>
                                          </p:val>
                                        </p:tav>
                                        <p:tav tm="100000">
                                          <p:val>
                                            <p:strVal val="#ppt_x-0.05"/>
                                          </p:val>
                                        </p:tav>
                                      </p:tavLst>
                                    </p:anim>
                                    <p:anim calcmode="lin" valueType="num">
                                      <p:cBhvr>
                                        <p:cTn id="15" dur="800" decel="100000" fill="hold"/>
                                        <p:tgtEl>
                                          <p:spTgt spid="14"/>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par>
                                <p:cTn id="18" presetID="30" presetClass="entr" presetSubtype="0" fill="hold" nodeType="withEffect">
                                  <p:stCondLst>
                                    <p:cond delay="1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800" decel="100000"/>
                                        <p:tgtEl>
                                          <p:spTgt spid="15"/>
                                        </p:tgtEl>
                                      </p:cBhvr>
                                    </p:animEffect>
                                    <p:anim calcmode="lin" valueType="num">
                                      <p:cBhvr>
                                        <p:cTn id="21" dur="800" decel="100000" fill="hold"/>
                                        <p:tgtEl>
                                          <p:spTgt spid="15"/>
                                        </p:tgtEl>
                                        <p:attrNameLst>
                                          <p:attrName>style.rotation</p:attrName>
                                        </p:attrNameLst>
                                      </p:cBhvr>
                                      <p:tavLst>
                                        <p:tav tm="0">
                                          <p:val>
                                            <p:fltVal val="-90"/>
                                          </p:val>
                                        </p:tav>
                                        <p:tav tm="100000">
                                          <p:val>
                                            <p:fltVal val="0"/>
                                          </p:val>
                                        </p:tav>
                                      </p:tavLst>
                                    </p:anim>
                                    <p:anim calcmode="lin" valueType="num">
                                      <p:cBhvr>
                                        <p:cTn id="22" dur="800" decel="100000" fill="hold"/>
                                        <p:tgtEl>
                                          <p:spTgt spid="15"/>
                                        </p:tgtEl>
                                        <p:attrNameLst>
                                          <p:attrName>ppt_x</p:attrName>
                                        </p:attrNameLst>
                                      </p:cBhvr>
                                      <p:tavLst>
                                        <p:tav tm="0">
                                          <p:val>
                                            <p:strVal val="#ppt_x+0.4"/>
                                          </p:val>
                                        </p:tav>
                                        <p:tav tm="100000">
                                          <p:val>
                                            <p:strVal val="#ppt_x-0.05"/>
                                          </p:val>
                                        </p:tav>
                                      </p:tavLst>
                                    </p:anim>
                                    <p:anim calcmode="lin" valueType="num">
                                      <p:cBhvr>
                                        <p:cTn id="23" dur="800" decel="100000" fill="hold"/>
                                        <p:tgtEl>
                                          <p:spTgt spid="15"/>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par>
                                <p:cTn id="26" presetID="30" presetClass="entr" presetSubtype="0" fill="hold" nodeType="withEffect">
                                  <p:stCondLst>
                                    <p:cond delay="2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800" decel="100000"/>
                                        <p:tgtEl>
                                          <p:spTgt spid="18"/>
                                        </p:tgtEl>
                                      </p:cBhvr>
                                    </p:animEffect>
                                    <p:anim calcmode="lin" valueType="num">
                                      <p:cBhvr>
                                        <p:cTn id="29" dur="800" decel="100000" fill="hold"/>
                                        <p:tgtEl>
                                          <p:spTgt spid="18"/>
                                        </p:tgtEl>
                                        <p:attrNameLst>
                                          <p:attrName>style.rotation</p:attrName>
                                        </p:attrNameLst>
                                      </p:cBhvr>
                                      <p:tavLst>
                                        <p:tav tm="0">
                                          <p:val>
                                            <p:fltVal val="-90"/>
                                          </p:val>
                                        </p:tav>
                                        <p:tav tm="100000">
                                          <p:val>
                                            <p:fltVal val="0"/>
                                          </p:val>
                                        </p:tav>
                                      </p:tavLst>
                                    </p:anim>
                                    <p:anim calcmode="lin" valueType="num">
                                      <p:cBhvr>
                                        <p:cTn id="30" dur="800" decel="100000" fill="hold"/>
                                        <p:tgtEl>
                                          <p:spTgt spid="18"/>
                                        </p:tgtEl>
                                        <p:attrNameLst>
                                          <p:attrName>ppt_x</p:attrName>
                                        </p:attrNameLst>
                                      </p:cBhvr>
                                      <p:tavLst>
                                        <p:tav tm="0">
                                          <p:val>
                                            <p:strVal val="#ppt_x+0.4"/>
                                          </p:val>
                                        </p:tav>
                                        <p:tav tm="100000">
                                          <p:val>
                                            <p:strVal val="#ppt_x-0.05"/>
                                          </p:val>
                                        </p:tav>
                                      </p:tavLst>
                                    </p:anim>
                                    <p:anim calcmode="lin" valueType="num">
                                      <p:cBhvr>
                                        <p:cTn id="31" dur="800" decel="100000" fill="hold"/>
                                        <p:tgtEl>
                                          <p:spTgt spid="18"/>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par>
                                <p:cTn id="34" presetID="30" presetClass="entr" presetSubtype="0" fill="hold" nodeType="withEffect">
                                  <p:stCondLst>
                                    <p:cond delay="30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800" decel="100000"/>
                                        <p:tgtEl>
                                          <p:spTgt spid="21"/>
                                        </p:tgtEl>
                                      </p:cBhvr>
                                    </p:animEffect>
                                    <p:anim calcmode="lin" valueType="num">
                                      <p:cBhvr>
                                        <p:cTn id="37" dur="800" decel="100000" fill="hold"/>
                                        <p:tgtEl>
                                          <p:spTgt spid="21"/>
                                        </p:tgtEl>
                                        <p:attrNameLst>
                                          <p:attrName>style.rotation</p:attrName>
                                        </p:attrNameLst>
                                      </p:cBhvr>
                                      <p:tavLst>
                                        <p:tav tm="0">
                                          <p:val>
                                            <p:fltVal val="-90"/>
                                          </p:val>
                                        </p:tav>
                                        <p:tav tm="100000">
                                          <p:val>
                                            <p:fltVal val="0"/>
                                          </p:val>
                                        </p:tav>
                                      </p:tavLst>
                                    </p:anim>
                                    <p:anim calcmode="lin" valueType="num">
                                      <p:cBhvr>
                                        <p:cTn id="38" dur="800" decel="100000" fill="hold"/>
                                        <p:tgtEl>
                                          <p:spTgt spid="21"/>
                                        </p:tgtEl>
                                        <p:attrNameLst>
                                          <p:attrName>ppt_x</p:attrName>
                                        </p:attrNameLst>
                                      </p:cBhvr>
                                      <p:tavLst>
                                        <p:tav tm="0">
                                          <p:val>
                                            <p:strVal val="#ppt_x+0.4"/>
                                          </p:val>
                                        </p:tav>
                                        <p:tav tm="100000">
                                          <p:val>
                                            <p:strVal val="#ppt_x-0.05"/>
                                          </p:val>
                                        </p:tav>
                                      </p:tavLst>
                                    </p:anim>
                                    <p:anim calcmode="lin" valueType="num">
                                      <p:cBhvr>
                                        <p:cTn id="39" dur="800" decel="100000" fill="hold"/>
                                        <p:tgtEl>
                                          <p:spTgt spid="21"/>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Arial"/>
                <a:ea typeface="微软雅黑"/>
                <a:cs typeface="+mn-cs"/>
              </a:rPr>
              <a:t>Part</a:t>
            </a:r>
            <a:r>
              <a:rPr kumimoji="0" lang="en-US" altLang="zh-CN" sz="7200" b="1" i="0" u="none" strike="noStrike" kern="1200" cap="none" spc="0" normalizeH="0" baseline="0" noProof="0" dirty="0">
                <a:ln>
                  <a:noFill/>
                </a:ln>
                <a:solidFill>
                  <a:srgbClr val="FFFFFF"/>
                </a:solidFill>
                <a:effectLst/>
                <a:uLnTx/>
                <a:uFillTx/>
                <a:latin typeface="Arial"/>
                <a:ea typeface="微软雅黑"/>
                <a:cs typeface="+mn-cs"/>
              </a:rPr>
              <a:t>1</a:t>
            </a:r>
            <a:endParaRPr kumimoji="0" lang="zh-CN" altLang="en-US" sz="72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矩形 3"/>
          <p:cNvSpPr/>
          <p:nvPr/>
        </p:nvSpPr>
        <p:spPr>
          <a:xfrm>
            <a:off x="5638797" y="2692404"/>
            <a:ext cx="2646878" cy="830997"/>
          </a:xfrm>
          <a:prstGeom prst="rect">
            <a:avLst/>
          </a:prstGeom>
        </p:spPr>
        <p:txBody>
          <a:bodyPr wrap="none">
            <a:spAutoFit/>
          </a:bodyPr>
          <a:lstStyle/>
          <a:p>
            <a:r>
              <a:rPr lang="zh-CN" altLang="en-US" sz="4800" dirty="0">
                <a:solidFill>
                  <a:schemeClr val="bg1"/>
                </a:solidFill>
                <a:latin typeface="印品黑体" panose="00000500000000000000" pitchFamily="2" charset="-122"/>
                <a:ea typeface="印品黑体" panose="00000500000000000000" pitchFamily="2" charset="-122"/>
              </a:rPr>
              <a:t>研究背景</a:t>
            </a:r>
          </a:p>
        </p:txBody>
      </p:sp>
      <p:pic>
        <p:nvPicPr>
          <p:cNvPr id="10" name="图片 9">
            <a:extLst>
              <a:ext uri="{FF2B5EF4-FFF2-40B4-BE49-F238E27FC236}">
                <a16:creationId xmlns:a16="http://schemas.microsoft.com/office/drawing/2014/main" id="{7528B240-6F6C-A4AE-7144-1CB3A0448AD0}"/>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982305" y="1983241"/>
            <a:ext cx="2251477" cy="2249321"/>
          </a:xfrm>
          <a:prstGeom prst="rect">
            <a:avLst/>
          </a:prstGeom>
        </p:spPr>
      </p:pic>
      <p:sp>
        <p:nvSpPr>
          <p:cNvPr id="12" name="文本框 11">
            <a:extLst>
              <a:ext uri="{FF2B5EF4-FFF2-40B4-BE49-F238E27FC236}">
                <a16:creationId xmlns:a16="http://schemas.microsoft.com/office/drawing/2014/main" id="{DE223400-49A8-EAB8-53E1-63EAC82064E4}"/>
              </a:ext>
            </a:extLst>
          </p:cNvPr>
          <p:cNvSpPr txBox="1"/>
          <p:nvPr/>
        </p:nvSpPr>
        <p:spPr>
          <a:xfrm>
            <a:off x="8958220" y="2646236"/>
            <a:ext cx="2474651" cy="923330"/>
          </a:xfrm>
          <a:prstGeom prst="rect">
            <a:avLst/>
          </a:prstGeom>
          <a:noFill/>
        </p:spPr>
        <p:txBody>
          <a:bodyPr wrap="square">
            <a:spAutoFit/>
          </a:bodyPr>
          <a:lstStyle/>
          <a:p>
            <a:r>
              <a:rPr lang="en-US" altLang="zh-CN" dirty="0">
                <a:solidFill>
                  <a:schemeClr val="bg1"/>
                </a:solidFill>
                <a:ea typeface="印品黑体" panose="00000500000000000000" pitchFamily="2" charset="-122"/>
              </a:rPr>
              <a:t>1.1 </a:t>
            </a:r>
            <a:r>
              <a:rPr lang="zh-CN" altLang="en-US" dirty="0">
                <a:solidFill>
                  <a:schemeClr val="bg1"/>
                </a:solidFill>
                <a:ea typeface="印品黑体" panose="00000500000000000000" pitchFamily="2" charset="-122"/>
              </a:rPr>
              <a:t>车联网发展现状</a:t>
            </a:r>
            <a:endParaRPr lang="en-US" altLang="zh-CN" dirty="0">
              <a:solidFill>
                <a:schemeClr val="bg1"/>
              </a:solidFill>
              <a:ea typeface="印品黑体" panose="00000500000000000000" pitchFamily="2" charset="-122"/>
            </a:endParaRPr>
          </a:p>
          <a:p>
            <a:r>
              <a:rPr lang="en-US" altLang="zh-CN" dirty="0">
                <a:solidFill>
                  <a:schemeClr val="bg1"/>
                </a:solidFill>
                <a:ea typeface="印品黑体" panose="00000500000000000000" pitchFamily="2" charset="-122"/>
              </a:rPr>
              <a:t>1.2 </a:t>
            </a:r>
            <a:r>
              <a:rPr lang="zh-CN" altLang="en-US" dirty="0">
                <a:solidFill>
                  <a:schemeClr val="bg1"/>
                </a:solidFill>
                <a:ea typeface="印品黑体" panose="00000500000000000000" pitchFamily="2" charset="-122"/>
              </a:rPr>
              <a:t>车联网安全问题</a:t>
            </a:r>
            <a:endParaRPr lang="en-US" altLang="zh-CN" dirty="0">
              <a:solidFill>
                <a:schemeClr val="bg1"/>
              </a:solidFill>
              <a:ea typeface="印品黑体" panose="00000500000000000000" pitchFamily="2" charset="-122"/>
            </a:endParaRPr>
          </a:p>
          <a:p>
            <a:r>
              <a:rPr lang="en-US" altLang="zh-CN" dirty="0">
                <a:solidFill>
                  <a:schemeClr val="bg1"/>
                </a:solidFill>
                <a:ea typeface="印品黑体" panose="00000500000000000000" pitchFamily="2" charset="-122"/>
              </a:rPr>
              <a:t>1.3 </a:t>
            </a:r>
            <a:r>
              <a:rPr lang="zh-CN" altLang="en-US" dirty="0">
                <a:solidFill>
                  <a:schemeClr val="bg1"/>
                </a:solidFill>
                <a:ea typeface="印品黑体" panose="00000500000000000000" pitchFamily="2" charset="-122"/>
              </a:rPr>
              <a:t>研究目的与方法</a:t>
            </a:r>
            <a:endParaRPr lang="zh-CN" altLang="en-US" dirty="0">
              <a:solidFill>
                <a:schemeClr val="bg1"/>
              </a:solidFill>
            </a:endParaRPr>
          </a:p>
        </p:txBody>
      </p:sp>
      <p:sp>
        <p:nvSpPr>
          <p:cNvPr id="13" name="幻灯片编号占位符 3">
            <a:extLst>
              <a:ext uri="{FF2B5EF4-FFF2-40B4-BE49-F238E27FC236}">
                <a16:creationId xmlns:a16="http://schemas.microsoft.com/office/drawing/2014/main" id="{FCCDC675-6A31-DDF2-5920-D53E119F4A5F}"/>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defRPr/>
            </a:pPr>
            <a:fld id="{23DA680B-B80A-2545-AB30-B9870FE9052E}" type="slidenum">
              <a:rPr lang="zh-CN" altLang="en-US" sz="1200" smtClean="0">
                <a:solidFill>
                  <a:srgbClr val="3D3F41">
                    <a:tint val="75000"/>
                  </a:srgbClr>
                </a:solidFill>
                <a:latin typeface="Arial"/>
                <a:ea typeface="微软雅黑"/>
              </a:rPr>
              <a:pPr algn="r" defTabSz="457200">
                <a:defRPr/>
              </a:pPr>
              <a:t>3</a:t>
            </a:fld>
            <a:endParaRPr lang="zh-CN" altLang="en-US" sz="1200" dirty="0">
              <a:solidFill>
                <a:srgbClr val="3D3F41">
                  <a:tint val="75000"/>
                </a:srgbClr>
              </a:solidFill>
              <a:latin typeface="Arial"/>
              <a:ea typeface="微软雅黑"/>
            </a:endParaRPr>
          </a:p>
        </p:txBody>
      </p:sp>
    </p:spTree>
    <p:extLst>
      <p:ext uri="{BB962C8B-B14F-4D97-AF65-F5344CB8AC3E}">
        <p14:creationId xmlns:p14="http://schemas.microsoft.com/office/powerpoint/2010/main" val="1292090076"/>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50"/>
                                        <p:tgtEl>
                                          <p:spTgt spid="3"/>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50"/>
                                        <p:tgtEl>
                                          <p:spTgt spid="4"/>
                                        </p:tgtEl>
                                      </p:cBhvr>
                                    </p:animEffect>
                                  </p:childTnLst>
                                </p:cTn>
                              </p:par>
                            </p:childTnLst>
                          </p:cTn>
                        </p:par>
                        <p:par>
                          <p:cTn id="16" fill="hold">
                            <p:stCondLst>
                              <p:cond delay="75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anim calcmode="lin" valueType="num">
                                      <p:cBhvr>
                                        <p:cTn id="20" dur="250" fill="hold"/>
                                        <p:tgtEl>
                                          <p:spTgt spid="12"/>
                                        </p:tgtEl>
                                        <p:attrNameLst>
                                          <p:attrName>ppt_x</p:attrName>
                                        </p:attrNameLst>
                                      </p:cBhvr>
                                      <p:tavLst>
                                        <p:tav tm="0">
                                          <p:val>
                                            <p:strVal val="#ppt_x"/>
                                          </p:val>
                                        </p:tav>
                                        <p:tav tm="100000">
                                          <p:val>
                                            <p:strVal val="#ppt_x"/>
                                          </p:val>
                                        </p:tav>
                                      </p:tavLst>
                                    </p:anim>
                                    <p:anim calcmode="lin" valueType="num">
                                      <p:cBhvr>
                                        <p:cTn id="21" dur="2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5773" y="481697"/>
            <a:ext cx="2609077" cy="466211"/>
          </a:xfrm>
        </p:spPr>
        <p:txBody>
          <a:bodyPr>
            <a:normAutofit fontScale="90000"/>
          </a:bodyPr>
          <a:lstStyle/>
          <a:p>
            <a:r>
              <a:rPr lang="en-US" altLang="zh-CN" sz="2400" dirty="0">
                <a:solidFill>
                  <a:schemeClr val="accent1"/>
                </a:solidFill>
                <a:latin typeface="Times New Roman" panose="02020603050405020304" pitchFamily="18" charset="0"/>
                <a:ea typeface="印品黑体" panose="00000500000000000000" pitchFamily="2" charset="-122"/>
                <a:cs typeface="+mn-cs"/>
              </a:rPr>
              <a:t>1.1 </a:t>
            </a:r>
            <a:r>
              <a:rPr lang="zh-CN" altLang="en-US" sz="2400" dirty="0">
                <a:solidFill>
                  <a:schemeClr val="accent1"/>
                </a:solidFill>
                <a:latin typeface="Times New Roman" panose="02020603050405020304" pitchFamily="18" charset="0"/>
                <a:ea typeface="印品黑体" panose="00000500000000000000" pitchFamily="2" charset="-122"/>
                <a:cs typeface="+mn-cs"/>
              </a:rPr>
              <a:t>车联网发展现状</a:t>
            </a:r>
          </a:p>
        </p:txBody>
      </p:sp>
      <p:sp>
        <p:nvSpPr>
          <p:cNvPr id="4" name="幻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DA680B-B80A-2545-AB30-B9870FE9052E}" type="slidenum">
              <a:rPr kumimoji="0" lang="zh-CN" altLang="en-US" sz="1200" b="0" i="0" u="none" strike="noStrike" kern="1200" cap="none" spc="0" normalizeH="0" baseline="0" noProof="0" smtClean="0">
                <a:ln>
                  <a:noFill/>
                </a:ln>
                <a:solidFill>
                  <a:srgbClr val="3D3F41">
                    <a:tint val="75000"/>
                  </a:srgb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srgbClr val="3D3F41">
                  <a:tint val="75000"/>
                </a:srgbClr>
              </a:solidFill>
              <a:effectLst/>
              <a:uLnTx/>
              <a:uFillTx/>
              <a:latin typeface="Arial"/>
              <a:ea typeface="微软雅黑"/>
              <a:cs typeface="+mn-cs"/>
            </a:endParaRPr>
          </a:p>
        </p:txBody>
      </p:sp>
      <p:sp>
        <p:nvSpPr>
          <p:cNvPr id="27" name="Line 3"/>
          <p:cNvSpPr>
            <a:spLocks noChangeShapeType="1"/>
          </p:cNvSpPr>
          <p:nvPr/>
        </p:nvSpPr>
        <p:spPr bwMode="black">
          <a:xfrm>
            <a:off x="996289" y="4256248"/>
            <a:ext cx="0" cy="2016224"/>
          </a:xfrm>
          <a:prstGeom prst="line">
            <a:avLst/>
          </a:prstGeom>
          <a:noFill/>
          <a:ln w="28575">
            <a:solidFill>
              <a:schemeClr val="accent5">
                <a:alpha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D3F41"/>
              </a:solidFill>
              <a:effectLst/>
              <a:uLnTx/>
              <a:uFillTx/>
              <a:latin typeface="Arial"/>
              <a:ea typeface="微软雅黑"/>
              <a:cs typeface="+mn-cs"/>
            </a:endParaRPr>
          </a:p>
        </p:txBody>
      </p:sp>
      <p:grpSp>
        <p:nvGrpSpPr>
          <p:cNvPr id="28" name="Group 4"/>
          <p:cNvGrpSpPr>
            <a:grpSpLocks/>
          </p:cNvGrpSpPr>
          <p:nvPr/>
        </p:nvGrpSpPr>
        <p:grpSpPr bwMode="auto">
          <a:xfrm>
            <a:off x="902628" y="4478598"/>
            <a:ext cx="168275" cy="168275"/>
            <a:chOff x="2928" y="2208"/>
            <a:chExt cx="262" cy="262"/>
          </a:xfrm>
          <a:solidFill>
            <a:srgbClr val="FF9966"/>
          </a:solidFill>
        </p:grpSpPr>
        <p:sp>
          <p:nvSpPr>
            <p:cNvPr id="29" name="Oval 5"/>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D3F41"/>
                </a:solidFill>
                <a:effectLst/>
                <a:uLnTx/>
                <a:uFillTx/>
                <a:latin typeface="Arial"/>
                <a:ea typeface="微软雅黑"/>
                <a:cs typeface="+mn-cs"/>
              </a:endParaRPr>
            </a:p>
          </p:txBody>
        </p:sp>
        <p:sp>
          <p:nvSpPr>
            <p:cNvPr id="30" name="Oval 6"/>
            <p:cNvSpPr>
              <a:spLocks noChangeArrowheads="1"/>
            </p:cNvSpPr>
            <p:nvPr/>
          </p:nvSpPr>
          <p:spPr bwMode="gray">
            <a:xfrm>
              <a:off x="2949" y="2230"/>
              <a:ext cx="218" cy="218"/>
            </a:xfrm>
            <a:prstGeom prst="ellipse">
              <a:avLst/>
            </a:prstGeom>
            <a:grpFill/>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nvGrpSpPr>
          <p:cNvPr id="31" name="Group 7"/>
          <p:cNvGrpSpPr>
            <a:grpSpLocks/>
          </p:cNvGrpSpPr>
          <p:nvPr/>
        </p:nvGrpSpPr>
        <p:grpSpPr bwMode="auto">
          <a:xfrm>
            <a:off x="902628" y="4947006"/>
            <a:ext cx="168275" cy="168275"/>
            <a:chOff x="2928" y="2208"/>
            <a:chExt cx="262" cy="262"/>
          </a:xfrm>
          <a:solidFill>
            <a:srgbClr val="FF9966"/>
          </a:solidFill>
        </p:grpSpPr>
        <p:sp>
          <p:nvSpPr>
            <p:cNvPr id="32" name="Oval 8"/>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D3F41"/>
                </a:solidFill>
                <a:effectLst/>
                <a:uLnTx/>
                <a:uFillTx/>
                <a:latin typeface="Arial"/>
                <a:ea typeface="微软雅黑"/>
                <a:cs typeface="+mn-cs"/>
              </a:endParaRPr>
            </a:p>
          </p:txBody>
        </p:sp>
        <p:sp>
          <p:nvSpPr>
            <p:cNvPr id="33" name="Oval 9"/>
            <p:cNvSpPr>
              <a:spLocks noChangeArrowheads="1"/>
            </p:cNvSpPr>
            <p:nvPr/>
          </p:nvSpPr>
          <p:spPr bwMode="gray">
            <a:xfrm>
              <a:off x="2949" y="2230"/>
              <a:ext cx="218" cy="218"/>
            </a:xfrm>
            <a:prstGeom prst="ellipse">
              <a:avLst/>
            </a:prstGeom>
            <a:grpFill/>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34" name="Rectangle 13"/>
          <p:cNvSpPr>
            <a:spLocks noChangeArrowheads="1"/>
          </p:cNvSpPr>
          <p:nvPr/>
        </p:nvSpPr>
        <p:spPr bwMode="auto">
          <a:xfrm>
            <a:off x="1136160" y="4419652"/>
            <a:ext cx="28809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defTabSz="457200">
              <a:buClr>
                <a:srgbClr val="FF0066"/>
              </a:buClr>
              <a:buSzPct val="75000"/>
              <a:defRPr/>
            </a:pPr>
            <a:r>
              <a:rPr lang="zh-CN" altLang="zh-CN" sz="1600" b="1" dirty="0">
                <a:solidFill>
                  <a:srgbClr val="3D3F41"/>
                </a:solidFill>
                <a:latin typeface="微软雅黑" panose="020B0503020204020204" pitchFamily="34" charset="-122"/>
                <a:ea typeface="微软雅黑" panose="020B0503020204020204" pitchFamily="34" charset="-122"/>
              </a:rPr>
              <a:t>全国机动车保有量达</a:t>
            </a:r>
            <a:r>
              <a:rPr lang="en-US" altLang="zh-CN" sz="1600" b="1" dirty="0">
                <a:solidFill>
                  <a:srgbClr val="3D3F41"/>
                </a:solidFill>
                <a:latin typeface="微软雅黑" panose="020B0503020204020204" pitchFamily="34" charset="-122"/>
                <a:ea typeface="微软雅黑" panose="020B0503020204020204" pitchFamily="34" charset="-122"/>
              </a:rPr>
              <a:t>4.12</a:t>
            </a:r>
            <a:r>
              <a:rPr lang="zh-CN" altLang="zh-CN" sz="1600" b="1" dirty="0">
                <a:solidFill>
                  <a:srgbClr val="3D3F41"/>
                </a:solidFill>
                <a:latin typeface="微软雅黑" panose="020B0503020204020204" pitchFamily="34" charset="-122"/>
                <a:ea typeface="微软雅黑" panose="020B0503020204020204" pitchFamily="34" charset="-122"/>
              </a:rPr>
              <a:t>亿辆</a:t>
            </a:r>
            <a:endParaRPr kumimoji="0" lang="en-US" altLang="zh-CN" sz="1600" b="1"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cs typeface="+mn-cs"/>
            </a:endParaRPr>
          </a:p>
        </p:txBody>
      </p:sp>
      <p:sp>
        <p:nvSpPr>
          <p:cNvPr id="35" name="Rectangle 14"/>
          <p:cNvSpPr>
            <a:spLocks noChangeArrowheads="1"/>
          </p:cNvSpPr>
          <p:nvPr/>
        </p:nvSpPr>
        <p:spPr bwMode="auto">
          <a:xfrm>
            <a:off x="1136160" y="4894410"/>
            <a:ext cx="17059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defTabSz="457200">
              <a:buClr>
                <a:srgbClr val="FF0066"/>
              </a:buClr>
              <a:buSzPct val="75000"/>
              <a:defRPr/>
            </a:pPr>
            <a:r>
              <a:rPr lang="zh-CN" altLang="en-US" sz="1600" b="1" dirty="0">
                <a:solidFill>
                  <a:srgbClr val="3D3F41"/>
                </a:solidFill>
                <a:latin typeface="微软雅黑" panose="020B0503020204020204" pitchFamily="34" charset="-122"/>
                <a:ea typeface="微软雅黑" panose="020B0503020204020204" pitchFamily="34" charset="-122"/>
              </a:rPr>
              <a:t>私家</a:t>
            </a:r>
            <a:r>
              <a:rPr lang="zh-CN" altLang="zh-CN" sz="1600" b="1" dirty="0">
                <a:solidFill>
                  <a:srgbClr val="3D3F41"/>
                </a:solidFill>
                <a:latin typeface="微软雅黑" panose="020B0503020204020204" pitchFamily="34" charset="-122"/>
                <a:ea typeface="微软雅黑" panose="020B0503020204020204" pitchFamily="34" charset="-122"/>
              </a:rPr>
              <a:t>车</a:t>
            </a:r>
            <a:r>
              <a:rPr lang="en-US" altLang="zh-CN" sz="1600" b="1" dirty="0">
                <a:solidFill>
                  <a:srgbClr val="3D3F41"/>
                </a:solidFill>
                <a:latin typeface="微软雅黑" panose="020B0503020204020204" pitchFamily="34" charset="-122"/>
                <a:ea typeface="微软雅黑" panose="020B0503020204020204" pitchFamily="34" charset="-122"/>
              </a:rPr>
              <a:t>3.15</a:t>
            </a:r>
            <a:r>
              <a:rPr lang="zh-CN" altLang="zh-CN" sz="1600" b="1" dirty="0">
                <a:solidFill>
                  <a:srgbClr val="3D3F41"/>
                </a:solidFill>
                <a:latin typeface="微软雅黑" panose="020B0503020204020204" pitchFamily="34" charset="-122"/>
                <a:ea typeface="微软雅黑" panose="020B0503020204020204" pitchFamily="34" charset="-122"/>
              </a:rPr>
              <a:t>亿辆</a:t>
            </a:r>
            <a:endParaRPr lang="en-US" altLang="zh-CN" sz="1600" b="1" dirty="0">
              <a:solidFill>
                <a:srgbClr val="3D3F41"/>
              </a:solidFill>
              <a:latin typeface="微软雅黑" panose="020B0503020204020204" pitchFamily="34" charset="-122"/>
              <a:ea typeface="微软雅黑" panose="020B0503020204020204" pitchFamily="34" charset="-122"/>
            </a:endParaRPr>
          </a:p>
        </p:txBody>
      </p:sp>
      <p:sp>
        <p:nvSpPr>
          <p:cNvPr id="37" name="Text Box 16"/>
          <p:cNvSpPr txBox="1">
            <a:spLocks noChangeArrowheads="1"/>
          </p:cNvSpPr>
          <p:nvPr/>
        </p:nvSpPr>
        <p:spPr bwMode="gray">
          <a:xfrm>
            <a:off x="1136923" y="5343042"/>
            <a:ext cx="4958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eaLnBrk="0" hangingPunct="0">
              <a:defRPr sz="1200">
                <a:latin typeface="微软雅黑" panose="020B0503020204020204" pitchFamily="34" charset="-122"/>
                <a:ea typeface="微软雅黑" panose="020B0503020204020204" pitchFamily="34" charset="-122"/>
              </a:defRPr>
            </a:lvl1pPr>
          </a:lstStyle>
          <a:p>
            <a:pPr lvl="0" defTabSz="457200">
              <a:defRPr/>
            </a:pPr>
            <a:r>
              <a:rPr lang="zh-CN" altLang="en-US" dirty="0">
                <a:solidFill>
                  <a:srgbClr val="3D3F41"/>
                </a:solidFill>
              </a:rPr>
              <a:t>据</a:t>
            </a:r>
            <a:r>
              <a:rPr lang="zh-CN" altLang="zh-CN" dirty="0">
                <a:solidFill>
                  <a:srgbClr val="3D3F41"/>
                </a:solidFill>
              </a:rPr>
              <a:t>公安部统计</a:t>
            </a:r>
            <a:r>
              <a:rPr lang="en-US" altLang="zh-CN" dirty="0">
                <a:solidFill>
                  <a:srgbClr val="3D3F41"/>
                </a:solidFill>
              </a:rPr>
              <a:t>[3]</a:t>
            </a:r>
            <a:r>
              <a:rPr lang="zh-CN" altLang="zh-CN" dirty="0">
                <a:solidFill>
                  <a:srgbClr val="3D3F41"/>
                </a:solidFill>
              </a:rPr>
              <a:t>，截至</a:t>
            </a:r>
            <a:r>
              <a:rPr lang="en-US" altLang="zh-CN" dirty="0">
                <a:solidFill>
                  <a:srgbClr val="3D3F41"/>
                </a:solidFill>
              </a:rPr>
              <a:t>2022</a:t>
            </a:r>
            <a:r>
              <a:rPr lang="zh-CN" altLang="zh-CN" dirty="0">
                <a:solidFill>
                  <a:srgbClr val="3D3F41"/>
                </a:solidFill>
              </a:rPr>
              <a:t>年</a:t>
            </a:r>
            <a:r>
              <a:rPr lang="en-US" altLang="zh-CN" dirty="0">
                <a:solidFill>
                  <a:srgbClr val="3D3F41"/>
                </a:solidFill>
              </a:rPr>
              <a:t>9</a:t>
            </a:r>
            <a:r>
              <a:rPr lang="zh-CN" altLang="zh-CN" dirty="0">
                <a:solidFill>
                  <a:srgbClr val="3D3F41"/>
                </a:solidFill>
              </a:rPr>
              <a:t>月底</a:t>
            </a:r>
            <a:r>
              <a:rPr lang="zh-CN" altLang="en-US" dirty="0">
                <a:solidFill>
                  <a:srgbClr val="3D3F41"/>
                </a:solidFill>
              </a:rPr>
              <a:t>，</a:t>
            </a:r>
            <a:r>
              <a:rPr lang="zh-CN" altLang="zh-CN" dirty="0">
                <a:solidFill>
                  <a:srgbClr val="3D3F41"/>
                </a:solidFill>
              </a:rPr>
              <a:t>全国机动车保有量达</a:t>
            </a:r>
            <a:r>
              <a:rPr lang="en-US" altLang="zh-CN" dirty="0">
                <a:solidFill>
                  <a:srgbClr val="3D3F41"/>
                </a:solidFill>
              </a:rPr>
              <a:t>4.06</a:t>
            </a:r>
            <a:r>
              <a:rPr lang="zh-CN" altLang="zh-CN" dirty="0">
                <a:solidFill>
                  <a:srgbClr val="3D3F41"/>
                </a:solidFill>
              </a:rPr>
              <a:t>亿辆，其中汽车</a:t>
            </a:r>
            <a:r>
              <a:rPr lang="en-US" altLang="zh-CN" dirty="0">
                <a:solidFill>
                  <a:srgbClr val="3D3F41"/>
                </a:solidFill>
              </a:rPr>
              <a:t>3.15</a:t>
            </a:r>
            <a:r>
              <a:rPr lang="zh-CN" altLang="zh-CN" dirty="0">
                <a:solidFill>
                  <a:srgbClr val="3D3F41"/>
                </a:solidFill>
              </a:rPr>
              <a:t>亿辆，新能源汽车</a:t>
            </a:r>
            <a:r>
              <a:rPr lang="en-US" altLang="zh-CN" dirty="0">
                <a:solidFill>
                  <a:srgbClr val="3D3F41"/>
                </a:solidFill>
              </a:rPr>
              <a:t>1149</a:t>
            </a:r>
            <a:r>
              <a:rPr lang="zh-CN" altLang="zh-CN" dirty="0">
                <a:solidFill>
                  <a:srgbClr val="3D3F41"/>
                </a:solidFill>
              </a:rPr>
              <a:t>万辆。</a:t>
            </a:r>
          </a:p>
        </p:txBody>
      </p:sp>
      <p:sp>
        <p:nvSpPr>
          <p:cNvPr id="38" name="Line 3"/>
          <p:cNvSpPr>
            <a:spLocks noChangeShapeType="1"/>
          </p:cNvSpPr>
          <p:nvPr/>
        </p:nvSpPr>
        <p:spPr bwMode="black">
          <a:xfrm>
            <a:off x="6408607" y="1258941"/>
            <a:ext cx="0" cy="2115436"/>
          </a:xfrm>
          <a:prstGeom prst="line">
            <a:avLst/>
          </a:prstGeom>
          <a:noFill/>
          <a:ln w="28575">
            <a:solidFill>
              <a:schemeClr val="accent5">
                <a:alpha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D3F41"/>
              </a:solidFill>
              <a:effectLst/>
              <a:uLnTx/>
              <a:uFillTx/>
              <a:latin typeface="Arial"/>
              <a:ea typeface="微软雅黑"/>
              <a:cs typeface="+mn-cs"/>
            </a:endParaRPr>
          </a:p>
        </p:txBody>
      </p:sp>
      <p:grpSp>
        <p:nvGrpSpPr>
          <p:cNvPr id="39" name="Group 4"/>
          <p:cNvGrpSpPr>
            <a:grpSpLocks/>
          </p:cNvGrpSpPr>
          <p:nvPr/>
        </p:nvGrpSpPr>
        <p:grpSpPr bwMode="auto">
          <a:xfrm>
            <a:off x="6314946" y="1481291"/>
            <a:ext cx="168275" cy="168275"/>
            <a:chOff x="2928" y="2208"/>
            <a:chExt cx="262" cy="262"/>
          </a:xfrm>
          <a:solidFill>
            <a:srgbClr val="FF9966"/>
          </a:solidFill>
        </p:grpSpPr>
        <p:sp>
          <p:nvSpPr>
            <p:cNvPr id="40" name="Oval 5"/>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D3F41"/>
                </a:solidFill>
                <a:effectLst/>
                <a:uLnTx/>
                <a:uFillTx/>
                <a:latin typeface="Arial"/>
                <a:ea typeface="微软雅黑"/>
                <a:cs typeface="+mn-cs"/>
              </a:endParaRPr>
            </a:p>
          </p:txBody>
        </p:sp>
        <p:sp>
          <p:nvSpPr>
            <p:cNvPr id="41" name="Oval 6"/>
            <p:cNvSpPr>
              <a:spLocks noChangeArrowheads="1"/>
            </p:cNvSpPr>
            <p:nvPr/>
          </p:nvSpPr>
          <p:spPr bwMode="gray">
            <a:xfrm>
              <a:off x="2949" y="2230"/>
              <a:ext cx="218" cy="218"/>
            </a:xfrm>
            <a:prstGeom prst="ellipse">
              <a:avLst/>
            </a:prstGeom>
            <a:grpFill/>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nvGrpSpPr>
          <p:cNvPr id="42" name="Group 7"/>
          <p:cNvGrpSpPr>
            <a:grpSpLocks/>
          </p:cNvGrpSpPr>
          <p:nvPr/>
        </p:nvGrpSpPr>
        <p:grpSpPr bwMode="auto">
          <a:xfrm>
            <a:off x="6314946" y="2433791"/>
            <a:ext cx="168275" cy="168275"/>
            <a:chOff x="2928" y="2208"/>
            <a:chExt cx="262" cy="262"/>
          </a:xfrm>
          <a:solidFill>
            <a:srgbClr val="FF9966"/>
          </a:solidFill>
        </p:grpSpPr>
        <p:sp>
          <p:nvSpPr>
            <p:cNvPr id="43" name="Oval 8"/>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D3F41"/>
                </a:solidFill>
                <a:effectLst/>
                <a:uLnTx/>
                <a:uFillTx/>
                <a:latin typeface="Arial"/>
                <a:ea typeface="微软雅黑"/>
                <a:cs typeface="+mn-cs"/>
              </a:endParaRPr>
            </a:p>
          </p:txBody>
        </p:sp>
        <p:sp>
          <p:nvSpPr>
            <p:cNvPr id="44" name="Oval 9"/>
            <p:cNvSpPr>
              <a:spLocks noChangeArrowheads="1"/>
            </p:cNvSpPr>
            <p:nvPr/>
          </p:nvSpPr>
          <p:spPr bwMode="gray">
            <a:xfrm>
              <a:off x="2949" y="2230"/>
              <a:ext cx="218" cy="218"/>
            </a:xfrm>
            <a:prstGeom prst="ellipse">
              <a:avLst/>
            </a:prstGeom>
            <a:grpFill/>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45" name="Rectangle 13"/>
          <p:cNvSpPr>
            <a:spLocks noChangeArrowheads="1"/>
          </p:cNvSpPr>
          <p:nvPr/>
        </p:nvSpPr>
        <p:spPr bwMode="auto">
          <a:xfrm>
            <a:off x="6522346" y="1409282"/>
            <a:ext cx="22653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defTabSz="457200">
              <a:buClr>
                <a:srgbClr val="FF0066"/>
              </a:buClr>
              <a:buSzPct val="75000"/>
              <a:defRPr/>
            </a:pPr>
            <a:r>
              <a:rPr lang="zh-CN" altLang="zh-CN" sz="1600" b="1" dirty="0">
                <a:solidFill>
                  <a:srgbClr val="3D3F41"/>
                </a:solidFill>
                <a:latin typeface="微软雅黑" panose="020B0503020204020204" pitchFamily="34" charset="-122"/>
                <a:ea typeface="微软雅黑" panose="020B0503020204020204" pitchFamily="34" charset="-122"/>
              </a:rPr>
              <a:t>机动车驾驶人</a:t>
            </a:r>
            <a:r>
              <a:rPr lang="en-US" altLang="zh-CN" sz="1600" b="1" dirty="0">
                <a:solidFill>
                  <a:srgbClr val="3D3F41"/>
                </a:solidFill>
                <a:latin typeface="微软雅黑" panose="020B0503020204020204" pitchFamily="34" charset="-122"/>
                <a:ea typeface="微软雅黑" panose="020B0503020204020204" pitchFamily="34" charset="-122"/>
              </a:rPr>
              <a:t>4.99</a:t>
            </a:r>
            <a:r>
              <a:rPr lang="zh-CN" altLang="zh-CN" sz="1600" b="1" dirty="0">
                <a:solidFill>
                  <a:srgbClr val="3D3F41"/>
                </a:solidFill>
                <a:latin typeface="微软雅黑" panose="020B0503020204020204" pitchFamily="34" charset="-122"/>
                <a:ea typeface="微软雅黑" panose="020B0503020204020204" pitchFamily="34" charset="-122"/>
              </a:rPr>
              <a:t>亿人</a:t>
            </a:r>
            <a:endParaRPr kumimoji="0" lang="en-US" altLang="zh-CN" sz="1600" b="1"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cs typeface="+mn-cs"/>
            </a:endParaRPr>
          </a:p>
        </p:txBody>
      </p:sp>
      <p:sp>
        <p:nvSpPr>
          <p:cNvPr id="46" name="Rectangle 14"/>
          <p:cNvSpPr>
            <a:spLocks noChangeArrowheads="1"/>
          </p:cNvSpPr>
          <p:nvPr/>
        </p:nvSpPr>
        <p:spPr bwMode="auto">
          <a:xfrm>
            <a:off x="6522346" y="2368132"/>
            <a:ext cx="20601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defTabSz="457200">
              <a:buClr>
                <a:srgbClr val="FF0066"/>
              </a:buClr>
              <a:buSzPct val="75000"/>
              <a:defRPr/>
            </a:pPr>
            <a:r>
              <a:rPr lang="zh-CN" altLang="zh-CN" sz="1600" b="1" dirty="0">
                <a:solidFill>
                  <a:srgbClr val="3D3F41"/>
                </a:solidFill>
                <a:latin typeface="微软雅黑" panose="020B0503020204020204" pitchFamily="34" charset="-122"/>
                <a:ea typeface="微软雅黑" panose="020B0503020204020204" pitchFamily="34" charset="-122"/>
              </a:rPr>
              <a:t>汽车驾驶人</a:t>
            </a:r>
            <a:r>
              <a:rPr lang="en-US" altLang="zh-CN" sz="1600" b="1" dirty="0">
                <a:solidFill>
                  <a:srgbClr val="3D3F41"/>
                </a:solidFill>
                <a:latin typeface="微软雅黑" panose="020B0503020204020204" pitchFamily="34" charset="-122"/>
                <a:ea typeface="微软雅黑" panose="020B0503020204020204" pitchFamily="34" charset="-122"/>
              </a:rPr>
              <a:t>4.61</a:t>
            </a:r>
            <a:r>
              <a:rPr lang="zh-CN" altLang="zh-CN" sz="1600" b="1" dirty="0">
                <a:solidFill>
                  <a:srgbClr val="3D3F41"/>
                </a:solidFill>
                <a:latin typeface="微软雅黑" panose="020B0503020204020204" pitchFamily="34" charset="-122"/>
                <a:ea typeface="微软雅黑" panose="020B0503020204020204" pitchFamily="34" charset="-122"/>
              </a:rPr>
              <a:t>亿人</a:t>
            </a:r>
            <a:endParaRPr lang="en-US" altLang="zh-CN" sz="1600" b="1" dirty="0">
              <a:solidFill>
                <a:srgbClr val="3D3F41"/>
              </a:solidFill>
              <a:latin typeface="微软雅黑" panose="020B0503020204020204" pitchFamily="34" charset="-122"/>
              <a:ea typeface="微软雅黑" panose="020B0503020204020204" pitchFamily="34" charset="-122"/>
            </a:endParaRPr>
          </a:p>
        </p:txBody>
      </p:sp>
      <p:sp>
        <p:nvSpPr>
          <p:cNvPr id="47" name="Text Box 16"/>
          <p:cNvSpPr txBox="1">
            <a:spLocks noChangeArrowheads="1"/>
          </p:cNvSpPr>
          <p:nvPr/>
        </p:nvSpPr>
        <p:spPr bwMode="gray">
          <a:xfrm>
            <a:off x="6522346" y="1735720"/>
            <a:ext cx="506714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defTabSz="457200" eaLnBrk="0" hangingPunct="0">
              <a:defRPr/>
            </a:pPr>
            <a:r>
              <a:rPr lang="zh-CN" altLang="en-US" sz="1200" dirty="0">
                <a:solidFill>
                  <a:srgbClr val="3D3F41"/>
                </a:solidFill>
                <a:latin typeface="微软雅黑" panose="020B0503020204020204" pitchFamily="34" charset="-122"/>
                <a:ea typeface="微软雅黑" panose="020B0503020204020204" pitchFamily="34" charset="-122"/>
              </a:rPr>
              <a:t>据</a:t>
            </a:r>
            <a:r>
              <a:rPr lang="zh-CN" altLang="zh-CN" sz="1200" dirty="0">
                <a:solidFill>
                  <a:srgbClr val="3D3F41"/>
                </a:solidFill>
                <a:latin typeface="微软雅黑" panose="020B0503020204020204" pitchFamily="34" charset="-122"/>
                <a:ea typeface="微软雅黑" panose="020B0503020204020204" pitchFamily="34" charset="-122"/>
              </a:rPr>
              <a:t>公安部统计</a:t>
            </a:r>
            <a:r>
              <a:rPr lang="en-US" altLang="zh-CN" sz="1200" dirty="0">
                <a:solidFill>
                  <a:srgbClr val="3D3F41"/>
                </a:solidFill>
                <a:latin typeface="微软雅黑" panose="020B0503020204020204" pitchFamily="34" charset="-122"/>
                <a:ea typeface="微软雅黑" panose="020B0503020204020204" pitchFamily="34" charset="-122"/>
              </a:rPr>
              <a:t>[3]</a:t>
            </a:r>
            <a:r>
              <a:rPr lang="zh-CN" altLang="zh-CN" sz="1200" dirty="0">
                <a:solidFill>
                  <a:srgbClr val="3D3F41"/>
                </a:solidFill>
                <a:latin typeface="微软雅黑" panose="020B0503020204020204" pitchFamily="34" charset="-122"/>
                <a:ea typeface="微软雅黑" panose="020B0503020204020204" pitchFamily="34" charset="-122"/>
              </a:rPr>
              <a:t>，截至</a:t>
            </a:r>
            <a:r>
              <a:rPr lang="en-US" altLang="zh-CN" sz="1200" dirty="0">
                <a:solidFill>
                  <a:srgbClr val="3D3F41"/>
                </a:solidFill>
                <a:latin typeface="微软雅黑" panose="020B0503020204020204" pitchFamily="34" charset="-122"/>
                <a:ea typeface="微软雅黑" panose="020B0503020204020204" pitchFamily="34" charset="-122"/>
              </a:rPr>
              <a:t>2022</a:t>
            </a:r>
            <a:r>
              <a:rPr lang="zh-CN" altLang="zh-CN" sz="1200" dirty="0">
                <a:solidFill>
                  <a:srgbClr val="3D3F41"/>
                </a:solidFill>
                <a:latin typeface="微软雅黑" panose="020B0503020204020204" pitchFamily="34" charset="-122"/>
                <a:ea typeface="微软雅黑" panose="020B0503020204020204" pitchFamily="34" charset="-122"/>
              </a:rPr>
              <a:t>年</a:t>
            </a:r>
            <a:r>
              <a:rPr lang="en-US" altLang="zh-CN" sz="1200" dirty="0">
                <a:solidFill>
                  <a:srgbClr val="3D3F41"/>
                </a:solidFill>
                <a:latin typeface="微软雅黑" panose="020B0503020204020204" pitchFamily="34" charset="-122"/>
                <a:ea typeface="微软雅黑" panose="020B0503020204020204" pitchFamily="34" charset="-122"/>
              </a:rPr>
              <a:t>9</a:t>
            </a:r>
            <a:r>
              <a:rPr lang="zh-CN" altLang="zh-CN" sz="1200" dirty="0">
                <a:solidFill>
                  <a:srgbClr val="3D3F41"/>
                </a:solidFill>
                <a:latin typeface="微软雅黑" panose="020B0503020204020204" pitchFamily="34" charset="-122"/>
                <a:ea typeface="微软雅黑" panose="020B0503020204020204" pitchFamily="34" charset="-122"/>
              </a:rPr>
              <a:t>月底</a:t>
            </a:r>
            <a:r>
              <a:rPr lang="zh-CN" altLang="en-US" sz="1200" dirty="0">
                <a:solidFill>
                  <a:srgbClr val="3D3F41"/>
                </a:solidFill>
                <a:latin typeface="微软雅黑" panose="020B0503020204020204" pitchFamily="34" charset="-122"/>
                <a:ea typeface="微软雅黑" panose="020B0503020204020204" pitchFamily="34" charset="-122"/>
              </a:rPr>
              <a:t>，</a:t>
            </a:r>
            <a:r>
              <a:rPr lang="zh-CN" altLang="zh-CN" sz="1200" dirty="0">
                <a:solidFill>
                  <a:srgbClr val="3D3F41"/>
                </a:solidFill>
                <a:latin typeface="微软雅黑" panose="020B0503020204020204" pitchFamily="34" charset="-122"/>
                <a:ea typeface="微软雅黑" panose="020B0503020204020204" pitchFamily="34" charset="-122"/>
              </a:rPr>
              <a:t>机动车驾驶人</a:t>
            </a:r>
            <a:r>
              <a:rPr lang="en-US" altLang="zh-CN" sz="1200" dirty="0">
                <a:solidFill>
                  <a:srgbClr val="3D3F41"/>
                </a:solidFill>
                <a:latin typeface="微软雅黑" panose="020B0503020204020204" pitchFamily="34" charset="-122"/>
                <a:ea typeface="微软雅黑" panose="020B0503020204020204" pitchFamily="34" charset="-122"/>
              </a:rPr>
              <a:t>4.99</a:t>
            </a:r>
            <a:r>
              <a:rPr lang="zh-CN" altLang="zh-CN" sz="1200" dirty="0">
                <a:solidFill>
                  <a:srgbClr val="3D3F41"/>
                </a:solidFill>
                <a:latin typeface="微软雅黑" panose="020B0503020204020204" pitchFamily="34" charset="-122"/>
                <a:ea typeface="微软雅黑" panose="020B0503020204020204" pitchFamily="34" charset="-122"/>
              </a:rPr>
              <a:t>亿人。</a:t>
            </a:r>
            <a:endParaRPr lang="en-US" altLang="zh-CN" sz="1200" dirty="0">
              <a:solidFill>
                <a:srgbClr val="3D3F41"/>
              </a:solidFill>
              <a:latin typeface="微软雅黑" panose="020B0503020204020204" pitchFamily="34" charset="-122"/>
              <a:ea typeface="微软雅黑" panose="020B0503020204020204" pitchFamily="34" charset="-122"/>
            </a:endParaRPr>
          </a:p>
        </p:txBody>
      </p:sp>
      <p:sp>
        <p:nvSpPr>
          <p:cNvPr id="48" name="Text Box 16"/>
          <p:cNvSpPr txBox="1">
            <a:spLocks noChangeArrowheads="1"/>
          </p:cNvSpPr>
          <p:nvPr/>
        </p:nvSpPr>
        <p:spPr bwMode="gray">
          <a:xfrm>
            <a:off x="6522346" y="2741109"/>
            <a:ext cx="506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defTabSz="457200" eaLnBrk="0" hangingPunct="0">
              <a:defRPr/>
            </a:pPr>
            <a:r>
              <a:rPr kumimoji="0" lang="zh-CN" altLang="zh-CN" sz="1200" b="0"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cs typeface="+mn-cs"/>
              </a:rPr>
              <a:t>其中，</a:t>
            </a:r>
            <a:r>
              <a:rPr kumimoji="0" lang="zh-CN" altLang="en-US" sz="1200" b="0"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cs typeface="+mn-cs"/>
              </a:rPr>
              <a:t>汽车驾驶人</a:t>
            </a:r>
            <a:r>
              <a:rPr kumimoji="0" lang="zh-CN" altLang="zh-CN" sz="1200" b="0"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cs typeface="+mn-cs"/>
              </a:rPr>
              <a:t>规模达</a:t>
            </a:r>
            <a:r>
              <a:rPr lang="en-US" altLang="zh-CN" sz="1200" dirty="0">
                <a:solidFill>
                  <a:srgbClr val="3D3F41"/>
                </a:solidFill>
                <a:latin typeface="微软雅黑" panose="020B0503020204020204" pitchFamily="34" charset="-122"/>
                <a:ea typeface="微软雅黑" panose="020B0503020204020204" pitchFamily="34" charset="-122"/>
              </a:rPr>
              <a:t>4.61</a:t>
            </a:r>
            <a:r>
              <a:rPr lang="zh-CN" altLang="zh-CN" sz="1200" dirty="0">
                <a:solidFill>
                  <a:srgbClr val="3D3F41"/>
                </a:solidFill>
                <a:latin typeface="微软雅黑" panose="020B0503020204020204" pitchFamily="34" charset="-122"/>
                <a:ea typeface="微软雅黑" panose="020B0503020204020204" pitchFamily="34" charset="-122"/>
              </a:rPr>
              <a:t>亿，</a:t>
            </a:r>
            <a:r>
              <a:rPr lang="zh-CN" altLang="en-US" sz="1200" dirty="0">
                <a:solidFill>
                  <a:srgbClr val="3D3F41"/>
                </a:solidFill>
                <a:latin typeface="微软雅黑" panose="020B0503020204020204" pitchFamily="34" charset="-122"/>
                <a:ea typeface="微软雅黑" panose="020B0503020204020204" pitchFamily="34" charset="-122"/>
              </a:rPr>
              <a:t>占驾驶人总数的</a:t>
            </a:r>
            <a:r>
              <a:rPr lang="en-US" altLang="zh-CN" sz="1200" dirty="0">
                <a:solidFill>
                  <a:srgbClr val="3D3F41"/>
                </a:solidFill>
                <a:latin typeface="微软雅黑" panose="020B0503020204020204" pitchFamily="34" charset="-122"/>
                <a:ea typeface="微软雅黑" panose="020B0503020204020204" pitchFamily="34" charset="-122"/>
              </a:rPr>
              <a:t>92.46%</a:t>
            </a:r>
            <a:r>
              <a:rPr lang="zh-CN" altLang="en-US" sz="1200" dirty="0">
                <a:solidFill>
                  <a:srgbClr val="3D3F41"/>
                </a:solidFill>
                <a:latin typeface="微软雅黑" panose="020B0503020204020204" pitchFamily="34" charset="-122"/>
                <a:ea typeface="微软雅黑" panose="020B0503020204020204" pitchFamily="34" charset="-122"/>
              </a:rPr>
              <a:t>，</a:t>
            </a:r>
            <a:r>
              <a:rPr lang="zh-CN" altLang="zh-CN" sz="1200" dirty="0">
                <a:solidFill>
                  <a:srgbClr val="3D3F41"/>
                </a:solidFill>
                <a:latin typeface="微软雅黑" panose="020B0503020204020204" pitchFamily="34" charset="-122"/>
                <a:ea typeface="微软雅黑" panose="020B0503020204020204" pitchFamily="34" charset="-122"/>
              </a:rPr>
              <a:t>继续保持</a:t>
            </a:r>
            <a:r>
              <a:rPr kumimoji="0" lang="zh-CN" altLang="zh-CN" sz="1200" b="0"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cs typeface="+mn-cs"/>
              </a:rPr>
              <a:t>稳定增长。</a:t>
            </a:r>
            <a:r>
              <a:rPr kumimoji="0" lang="zh-CN" altLang="en-US" sz="1200" b="1"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rPr>
              <a:t>汽车的数量不断增加反映了我国交通行业的快速发展，</a:t>
            </a:r>
            <a:r>
              <a:rPr lang="zh-CN" altLang="en-US" sz="1200" b="1" dirty="0">
                <a:solidFill>
                  <a:srgbClr val="3D3F41"/>
                </a:solidFill>
                <a:latin typeface="微软雅黑" panose="020B0503020204020204" pitchFamily="34" charset="-122"/>
                <a:ea typeface="微软雅黑" panose="020B0503020204020204" pitchFamily="34" charset="-122"/>
              </a:rPr>
              <a:t>但是交通事故数量也随之增长。</a:t>
            </a:r>
            <a:endParaRPr kumimoji="0" lang="en-US" altLang="zh-CN" sz="1200" b="1"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79064F6-290F-694E-4F89-C85AD94897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278062" y="73353"/>
            <a:ext cx="1371559" cy="1370245"/>
          </a:xfrm>
          <a:prstGeom prst="rect">
            <a:avLst/>
          </a:prstGeom>
        </p:spPr>
      </p:pic>
      <p:graphicFrame>
        <p:nvGraphicFramePr>
          <p:cNvPr id="21" name="图表 20">
            <a:extLst>
              <a:ext uri="{FF2B5EF4-FFF2-40B4-BE49-F238E27FC236}">
                <a16:creationId xmlns:a16="http://schemas.microsoft.com/office/drawing/2014/main" id="{83792CEF-C39A-2CE6-CA31-2A5499CD67CB}"/>
              </a:ext>
            </a:extLst>
          </p:cNvPr>
          <p:cNvGraphicFramePr>
            <a:graphicFrameLocks/>
          </p:cNvGraphicFramePr>
          <p:nvPr>
            <p:extLst>
              <p:ext uri="{D42A27DB-BD31-4B8C-83A1-F6EECF244321}">
                <p14:modId xmlns:p14="http://schemas.microsoft.com/office/powerpoint/2010/main" val="978917838"/>
              </p:ext>
            </p:extLst>
          </p:nvPr>
        </p:nvGraphicFramePr>
        <p:xfrm>
          <a:off x="6266022" y="3700815"/>
          <a:ext cx="5009862" cy="293514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图表 22">
            <a:extLst>
              <a:ext uri="{FF2B5EF4-FFF2-40B4-BE49-F238E27FC236}">
                <a16:creationId xmlns:a16="http://schemas.microsoft.com/office/drawing/2014/main" id="{8058458C-D14D-2322-786E-52225C3EF5A0}"/>
              </a:ext>
            </a:extLst>
          </p:cNvPr>
          <p:cNvGraphicFramePr>
            <a:graphicFrameLocks/>
          </p:cNvGraphicFramePr>
          <p:nvPr>
            <p:extLst>
              <p:ext uri="{D42A27DB-BD31-4B8C-83A1-F6EECF244321}">
                <p14:modId xmlns:p14="http://schemas.microsoft.com/office/powerpoint/2010/main" val="1100305033"/>
              </p:ext>
            </p:extLst>
          </p:nvPr>
        </p:nvGraphicFramePr>
        <p:xfrm>
          <a:off x="996289" y="1178658"/>
          <a:ext cx="5072691" cy="292037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350378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250"/>
                                        <p:tgtEl>
                                          <p:spTgt spid="27"/>
                                        </p:tgtEl>
                                      </p:cBhvr>
                                    </p:animEffect>
                                  </p:childTnLst>
                                </p:cTn>
                              </p:par>
                            </p:childTnLst>
                          </p:cTn>
                        </p:par>
                        <p:par>
                          <p:cTn id="8" fill="hold">
                            <p:stCondLst>
                              <p:cond delay="250"/>
                            </p:stCondLst>
                            <p:childTnLst>
                              <p:par>
                                <p:cTn id="9" presetID="53" presetClass="entr" presetSubtype="16"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250" fill="hold"/>
                                        <p:tgtEl>
                                          <p:spTgt spid="28"/>
                                        </p:tgtEl>
                                        <p:attrNameLst>
                                          <p:attrName>ppt_w</p:attrName>
                                        </p:attrNameLst>
                                      </p:cBhvr>
                                      <p:tavLst>
                                        <p:tav tm="0">
                                          <p:val>
                                            <p:fltVal val="0"/>
                                          </p:val>
                                        </p:tav>
                                        <p:tav tm="100000">
                                          <p:val>
                                            <p:strVal val="#ppt_w"/>
                                          </p:val>
                                        </p:tav>
                                      </p:tavLst>
                                    </p:anim>
                                    <p:anim calcmode="lin" valueType="num">
                                      <p:cBhvr>
                                        <p:cTn id="12" dur="250" fill="hold"/>
                                        <p:tgtEl>
                                          <p:spTgt spid="28"/>
                                        </p:tgtEl>
                                        <p:attrNameLst>
                                          <p:attrName>ppt_h</p:attrName>
                                        </p:attrNameLst>
                                      </p:cBhvr>
                                      <p:tavLst>
                                        <p:tav tm="0">
                                          <p:val>
                                            <p:fltVal val="0"/>
                                          </p:val>
                                        </p:tav>
                                        <p:tav tm="100000">
                                          <p:val>
                                            <p:strVal val="#ppt_h"/>
                                          </p:val>
                                        </p:tav>
                                      </p:tavLst>
                                    </p:anim>
                                    <p:animEffect transition="in" filter="fade">
                                      <p:cBhvr>
                                        <p:cTn id="13" dur="250"/>
                                        <p:tgtEl>
                                          <p:spTgt spid="28"/>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randombar(horizontal)">
                                      <p:cBhvr>
                                        <p:cTn id="17" dur="250"/>
                                        <p:tgtEl>
                                          <p:spTgt spid="34"/>
                                        </p:tgtEl>
                                      </p:cBhvr>
                                    </p:animEffect>
                                  </p:childTnLst>
                                </p:cTn>
                              </p:par>
                            </p:childTnLst>
                          </p:cTn>
                        </p:par>
                        <p:par>
                          <p:cTn id="18" fill="hold">
                            <p:stCondLst>
                              <p:cond delay="750"/>
                            </p:stCondLst>
                            <p:childTnLst>
                              <p:par>
                                <p:cTn id="19" presetID="53" presetClass="entr" presetSubtype="16"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250" fill="hold"/>
                                        <p:tgtEl>
                                          <p:spTgt spid="31"/>
                                        </p:tgtEl>
                                        <p:attrNameLst>
                                          <p:attrName>ppt_w</p:attrName>
                                        </p:attrNameLst>
                                      </p:cBhvr>
                                      <p:tavLst>
                                        <p:tav tm="0">
                                          <p:val>
                                            <p:fltVal val="0"/>
                                          </p:val>
                                        </p:tav>
                                        <p:tav tm="100000">
                                          <p:val>
                                            <p:strVal val="#ppt_w"/>
                                          </p:val>
                                        </p:tav>
                                      </p:tavLst>
                                    </p:anim>
                                    <p:anim calcmode="lin" valueType="num">
                                      <p:cBhvr>
                                        <p:cTn id="22" dur="250" fill="hold"/>
                                        <p:tgtEl>
                                          <p:spTgt spid="31"/>
                                        </p:tgtEl>
                                        <p:attrNameLst>
                                          <p:attrName>ppt_h</p:attrName>
                                        </p:attrNameLst>
                                      </p:cBhvr>
                                      <p:tavLst>
                                        <p:tav tm="0">
                                          <p:val>
                                            <p:fltVal val="0"/>
                                          </p:val>
                                        </p:tav>
                                        <p:tav tm="100000">
                                          <p:val>
                                            <p:strVal val="#ppt_h"/>
                                          </p:val>
                                        </p:tav>
                                      </p:tavLst>
                                    </p:anim>
                                    <p:animEffect transition="in" filter="fade">
                                      <p:cBhvr>
                                        <p:cTn id="23" dur="250"/>
                                        <p:tgtEl>
                                          <p:spTgt spid="31"/>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randombar(horizontal)">
                                      <p:cBhvr>
                                        <p:cTn id="27" dur="250"/>
                                        <p:tgtEl>
                                          <p:spTgt spid="35"/>
                                        </p:tgtEl>
                                      </p:cBhvr>
                                    </p:animEffect>
                                  </p:childTnLst>
                                </p:cTn>
                              </p:par>
                            </p:childTnLst>
                          </p:cTn>
                        </p:par>
                        <p:par>
                          <p:cTn id="28" fill="hold">
                            <p:stCondLst>
                              <p:cond delay="1250"/>
                            </p:stCondLst>
                            <p:childTnLst>
                              <p:par>
                                <p:cTn id="29" presetID="2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250"/>
                                        <p:tgtEl>
                                          <p:spTgt spid="37"/>
                                        </p:tgtEl>
                                      </p:cBhvr>
                                    </p:animEffect>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up)">
                                      <p:cBhvr>
                                        <p:cTn id="35" dur="250"/>
                                        <p:tgtEl>
                                          <p:spTgt spid="38"/>
                                        </p:tgtEl>
                                      </p:cBhvr>
                                    </p:animEffect>
                                  </p:childTnLst>
                                </p:cTn>
                              </p:par>
                            </p:childTnLst>
                          </p:cTn>
                        </p:par>
                        <p:par>
                          <p:cTn id="36" fill="hold">
                            <p:stCondLst>
                              <p:cond delay="1750"/>
                            </p:stCondLst>
                            <p:childTnLst>
                              <p:par>
                                <p:cTn id="37" presetID="53" presetClass="entr" presetSubtype="16"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p:cTn id="39" dur="250" fill="hold"/>
                                        <p:tgtEl>
                                          <p:spTgt spid="39"/>
                                        </p:tgtEl>
                                        <p:attrNameLst>
                                          <p:attrName>ppt_w</p:attrName>
                                        </p:attrNameLst>
                                      </p:cBhvr>
                                      <p:tavLst>
                                        <p:tav tm="0">
                                          <p:val>
                                            <p:fltVal val="0"/>
                                          </p:val>
                                        </p:tav>
                                        <p:tav tm="100000">
                                          <p:val>
                                            <p:strVal val="#ppt_w"/>
                                          </p:val>
                                        </p:tav>
                                      </p:tavLst>
                                    </p:anim>
                                    <p:anim calcmode="lin" valueType="num">
                                      <p:cBhvr>
                                        <p:cTn id="40" dur="250" fill="hold"/>
                                        <p:tgtEl>
                                          <p:spTgt spid="39"/>
                                        </p:tgtEl>
                                        <p:attrNameLst>
                                          <p:attrName>ppt_h</p:attrName>
                                        </p:attrNameLst>
                                      </p:cBhvr>
                                      <p:tavLst>
                                        <p:tav tm="0">
                                          <p:val>
                                            <p:fltVal val="0"/>
                                          </p:val>
                                        </p:tav>
                                        <p:tav tm="100000">
                                          <p:val>
                                            <p:strVal val="#ppt_h"/>
                                          </p:val>
                                        </p:tav>
                                      </p:tavLst>
                                    </p:anim>
                                    <p:animEffect transition="in" filter="fade">
                                      <p:cBhvr>
                                        <p:cTn id="41" dur="250"/>
                                        <p:tgtEl>
                                          <p:spTgt spid="39"/>
                                        </p:tgtEl>
                                      </p:cBhvr>
                                    </p:animEffect>
                                  </p:childTnLst>
                                </p:cTn>
                              </p:par>
                            </p:childTnLst>
                          </p:cTn>
                        </p:par>
                        <p:par>
                          <p:cTn id="42" fill="hold">
                            <p:stCondLst>
                              <p:cond delay="2000"/>
                            </p:stCondLst>
                            <p:childTnLst>
                              <p:par>
                                <p:cTn id="43" presetID="14" presetClass="entr" presetSubtype="10"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randombar(horizontal)">
                                      <p:cBhvr>
                                        <p:cTn id="45" dur="250"/>
                                        <p:tgtEl>
                                          <p:spTgt spid="45"/>
                                        </p:tgtEl>
                                      </p:cBhvr>
                                    </p:animEffect>
                                  </p:childTnLst>
                                </p:cTn>
                              </p:par>
                            </p:childTnLst>
                          </p:cTn>
                        </p:par>
                        <p:par>
                          <p:cTn id="46" fill="hold">
                            <p:stCondLst>
                              <p:cond delay="2250"/>
                            </p:stCondLst>
                            <p:childTnLst>
                              <p:par>
                                <p:cTn id="47" presetID="22" presetClass="entr" presetSubtype="8" fill="hold" grpId="0"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250"/>
                                        <p:tgtEl>
                                          <p:spTgt spid="47"/>
                                        </p:tgtEl>
                                      </p:cBhvr>
                                    </p:animEffect>
                                  </p:childTnLst>
                                </p:cTn>
                              </p:par>
                            </p:childTnLst>
                          </p:cTn>
                        </p:par>
                        <p:par>
                          <p:cTn id="50" fill="hold">
                            <p:stCondLst>
                              <p:cond delay="2500"/>
                            </p:stCondLst>
                            <p:childTnLst>
                              <p:par>
                                <p:cTn id="51" presetID="53" presetClass="entr" presetSubtype="16" fill="hold" nodeType="after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p:cTn id="53" dur="250" fill="hold"/>
                                        <p:tgtEl>
                                          <p:spTgt spid="42"/>
                                        </p:tgtEl>
                                        <p:attrNameLst>
                                          <p:attrName>ppt_w</p:attrName>
                                        </p:attrNameLst>
                                      </p:cBhvr>
                                      <p:tavLst>
                                        <p:tav tm="0">
                                          <p:val>
                                            <p:fltVal val="0"/>
                                          </p:val>
                                        </p:tav>
                                        <p:tav tm="100000">
                                          <p:val>
                                            <p:strVal val="#ppt_w"/>
                                          </p:val>
                                        </p:tav>
                                      </p:tavLst>
                                    </p:anim>
                                    <p:anim calcmode="lin" valueType="num">
                                      <p:cBhvr>
                                        <p:cTn id="54" dur="250" fill="hold"/>
                                        <p:tgtEl>
                                          <p:spTgt spid="42"/>
                                        </p:tgtEl>
                                        <p:attrNameLst>
                                          <p:attrName>ppt_h</p:attrName>
                                        </p:attrNameLst>
                                      </p:cBhvr>
                                      <p:tavLst>
                                        <p:tav tm="0">
                                          <p:val>
                                            <p:fltVal val="0"/>
                                          </p:val>
                                        </p:tav>
                                        <p:tav tm="100000">
                                          <p:val>
                                            <p:strVal val="#ppt_h"/>
                                          </p:val>
                                        </p:tav>
                                      </p:tavLst>
                                    </p:anim>
                                    <p:animEffect transition="in" filter="fade">
                                      <p:cBhvr>
                                        <p:cTn id="55" dur="250"/>
                                        <p:tgtEl>
                                          <p:spTgt spid="42"/>
                                        </p:tgtEl>
                                      </p:cBhvr>
                                    </p:animEffect>
                                  </p:childTnLst>
                                </p:cTn>
                              </p:par>
                            </p:childTnLst>
                          </p:cTn>
                        </p:par>
                        <p:par>
                          <p:cTn id="56" fill="hold">
                            <p:stCondLst>
                              <p:cond delay="2750"/>
                            </p:stCondLst>
                            <p:childTnLst>
                              <p:par>
                                <p:cTn id="57" presetID="14" presetClass="entr" presetSubtype="1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randombar(horizontal)">
                                      <p:cBhvr>
                                        <p:cTn id="59" dur="250"/>
                                        <p:tgtEl>
                                          <p:spTgt spid="46"/>
                                        </p:tgtEl>
                                      </p:cBhvr>
                                    </p:animEffect>
                                  </p:childTnLst>
                                </p:cTn>
                              </p:par>
                            </p:childTnLst>
                          </p:cTn>
                        </p:par>
                        <p:par>
                          <p:cTn id="60" fill="hold">
                            <p:stCondLst>
                              <p:cond delay="3000"/>
                            </p:stCondLst>
                            <p:childTnLst>
                              <p:par>
                                <p:cTn id="61" presetID="22" presetClass="entr" presetSubtype="8"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left)">
                                      <p:cBhvr>
                                        <p:cTn id="63" dur="250"/>
                                        <p:tgtEl>
                                          <p:spTgt spid="48"/>
                                        </p:tgtEl>
                                      </p:cBhvr>
                                    </p:animEffect>
                                  </p:childTnLst>
                                </p:cTn>
                              </p:par>
                            </p:childTnLst>
                          </p:cTn>
                        </p:par>
                        <p:par>
                          <p:cTn id="64" fill="hold">
                            <p:stCondLst>
                              <p:cond delay="3250"/>
                            </p:stCondLst>
                            <p:childTnLst>
                              <p:par>
                                <p:cTn id="65" presetID="22" presetClass="entr" presetSubtype="4"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down)">
                                      <p:cBhvr>
                                        <p:cTn id="67" dur="500"/>
                                        <p:tgtEl>
                                          <p:spTgt spid="23"/>
                                        </p:tgtEl>
                                      </p:cBhvr>
                                    </p:animEffect>
                                  </p:childTnLst>
                                </p:cTn>
                              </p:par>
                            </p:childTnLst>
                          </p:cTn>
                        </p:par>
                        <p:par>
                          <p:cTn id="68" fill="hold">
                            <p:stCondLst>
                              <p:cond delay="3750"/>
                            </p:stCondLst>
                            <p:childTnLst>
                              <p:par>
                                <p:cTn id="69" presetID="16" presetClass="entr" presetSubtype="21"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barn(inVertical)">
                                      <p:cBhvr>
                                        <p:cTn id="7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4" grpId="0"/>
      <p:bldP spid="35" grpId="0"/>
      <p:bldP spid="37" grpId="0"/>
      <p:bldP spid="38" grpId="0" animBg="1"/>
      <p:bldP spid="45" grpId="0"/>
      <p:bldP spid="46" grpId="0"/>
      <p:bldP spid="47" grpId="0"/>
      <p:bldP spid="48" grpId="0"/>
      <p:bldGraphic spid="21" grpId="0">
        <p:bldAsOne/>
      </p:bldGraphic>
      <p:bldGraphic spid="2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5773" y="481697"/>
            <a:ext cx="2609077" cy="466211"/>
          </a:xfrm>
        </p:spPr>
        <p:txBody>
          <a:bodyPr>
            <a:normAutofit fontScale="90000"/>
          </a:bodyPr>
          <a:lstStyle/>
          <a:p>
            <a:r>
              <a:rPr lang="en-US" altLang="zh-CN" sz="2400" dirty="0">
                <a:solidFill>
                  <a:schemeClr val="accent1"/>
                </a:solidFill>
                <a:latin typeface="Times New Roman" panose="02020603050405020304" pitchFamily="18" charset="0"/>
                <a:ea typeface="印品黑体" panose="00000500000000000000" pitchFamily="2" charset="-122"/>
                <a:cs typeface="+mn-cs"/>
              </a:rPr>
              <a:t>1.1 </a:t>
            </a:r>
            <a:r>
              <a:rPr lang="zh-CN" altLang="en-US" sz="2400" dirty="0">
                <a:solidFill>
                  <a:schemeClr val="accent1"/>
                </a:solidFill>
                <a:latin typeface="Times New Roman" panose="02020603050405020304" pitchFamily="18" charset="0"/>
                <a:ea typeface="印品黑体" panose="00000500000000000000" pitchFamily="2" charset="-122"/>
                <a:cs typeface="+mn-cs"/>
              </a:rPr>
              <a:t>车联网发展现状</a:t>
            </a:r>
          </a:p>
        </p:txBody>
      </p:sp>
      <p:sp>
        <p:nvSpPr>
          <p:cNvPr id="4" name="幻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DA680B-B80A-2545-AB30-B9870FE9052E}" type="slidenum">
              <a:rPr kumimoji="0" lang="zh-CN" altLang="en-US" sz="1200" b="0" i="0" u="none" strike="noStrike" kern="1200" cap="none" spc="0" normalizeH="0" baseline="0" noProof="0" smtClean="0">
                <a:ln>
                  <a:noFill/>
                </a:ln>
                <a:solidFill>
                  <a:srgbClr val="3D3F41">
                    <a:tint val="75000"/>
                  </a:srgb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srgbClr val="3D3F41">
                  <a:tint val="75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E79064F6-290F-694E-4F89-C85AD94897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278062" y="73353"/>
            <a:ext cx="1371559" cy="1370245"/>
          </a:xfrm>
          <a:prstGeom prst="rect">
            <a:avLst/>
          </a:prstGeom>
        </p:spPr>
      </p:pic>
      <p:sp>
        <p:nvSpPr>
          <p:cNvPr id="73" name="页脚占位符 1">
            <a:extLst>
              <a:ext uri="{FF2B5EF4-FFF2-40B4-BE49-F238E27FC236}">
                <a16:creationId xmlns:a16="http://schemas.microsoft.com/office/drawing/2014/main" id="{A78D3CED-E955-C5CA-B6A6-9885C39133E2}"/>
              </a:ext>
            </a:extLst>
          </p:cNvPr>
          <p:cNvSpPr>
            <a:spLocks noGrp="1"/>
          </p:cNvSpPr>
          <p:nvPr>
            <p:ph type="ftr" sz="quarter" idx="11"/>
          </p:nvPr>
        </p:nvSpPr>
        <p:spPr>
          <a:xfrm>
            <a:off x="4038600" y="6364444"/>
            <a:ext cx="41148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3D3F41">
                    <a:tint val="75000"/>
                  </a:srgbClr>
                </a:solidFill>
                <a:effectLst/>
                <a:uLnTx/>
                <a:uFillTx/>
                <a:latin typeface="Arial"/>
                <a:ea typeface="微软雅黑"/>
                <a:cs typeface="+mn-cs"/>
              </a:rPr>
              <a:t>华南理工大学</a:t>
            </a:r>
          </a:p>
        </p:txBody>
      </p:sp>
      <p:sp>
        <p:nvSpPr>
          <p:cNvPr id="29" name="文本框 28">
            <a:extLst>
              <a:ext uri="{FF2B5EF4-FFF2-40B4-BE49-F238E27FC236}">
                <a16:creationId xmlns:a16="http://schemas.microsoft.com/office/drawing/2014/main" id="{A6B8867F-3319-43BD-B7E7-9A47019D18A1}"/>
              </a:ext>
            </a:extLst>
          </p:cNvPr>
          <p:cNvSpPr txBox="1"/>
          <p:nvPr/>
        </p:nvSpPr>
        <p:spPr>
          <a:xfrm>
            <a:off x="1519930" y="1036193"/>
            <a:ext cx="9906109" cy="830997"/>
          </a:xfrm>
          <a:prstGeom prst="rect">
            <a:avLst/>
          </a:prstGeom>
          <a:noFill/>
        </p:spPr>
        <p:txBody>
          <a:bodyPr wrap="square">
            <a:spAutoFit/>
          </a:bodyPr>
          <a:lstStyle/>
          <a:p>
            <a:r>
              <a:rPr lang="en-US" altLang="zh-CN" sz="2400" kern="100" dirty="0">
                <a:latin typeface="Times New Roman" panose="02020603050405020304" pitchFamily="18" charset="0"/>
                <a:ea typeface="宋体" panose="02010600030101010101" pitchFamily="2" charset="-122"/>
              </a:rPr>
              <a:t>IOV</a:t>
            </a:r>
            <a:r>
              <a:rPr lang="zh-CN" altLang="en-US" sz="2400" kern="100" dirty="0">
                <a:latin typeface="Times New Roman" panose="02020603050405020304" pitchFamily="18" charset="0"/>
                <a:ea typeface="宋体" panose="02010600030101010101" pitchFamily="2" charset="-122"/>
              </a:rPr>
              <a:t>是一个理想但尚未落地的车辆网络，它结合了物联网（IoT）、车对物（V2X）和移动边缘计算（MEC）技术。</a:t>
            </a:r>
          </a:p>
        </p:txBody>
      </p:sp>
      <p:pic>
        <p:nvPicPr>
          <p:cNvPr id="25" name="图片 24">
            <a:extLst>
              <a:ext uri="{FF2B5EF4-FFF2-40B4-BE49-F238E27FC236}">
                <a16:creationId xmlns:a16="http://schemas.microsoft.com/office/drawing/2014/main" id="{181AD9F0-4032-4C5C-BBCC-904F97E777D1}"/>
              </a:ext>
            </a:extLst>
          </p:cNvPr>
          <p:cNvPicPr>
            <a:picLocks noChangeAspect="1"/>
          </p:cNvPicPr>
          <p:nvPr/>
        </p:nvPicPr>
        <p:blipFill>
          <a:blip r:embed="rId5"/>
          <a:stretch>
            <a:fillRect/>
          </a:stretch>
        </p:blipFill>
        <p:spPr>
          <a:xfrm>
            <a:off x="1649621" y="1924761"/>
            <a:ext cx="9326277" cy="4382112"/>
          </a:xfrm>
          <a:prstGeom prst="rect">
            <a:avLst/>
          </a:prstGeom>
        </p:spPr>
      </p:pic>
    </p:spTree>
    <p:extLst>
      <p:ext uri="{BB962C8B-B14F-4D97-AF65-F5344CB8AC3E}">
        <p14:creationId xmlns:p14="http://schemas.microsoft.com/office/powerpoint/2010/main" val="3227525504"/>
      </p:ext>
    </p:extLst>
  </p:cSld>
  <p:clrMapOvr>
    <a:masterClrMapping/>
  </p:clrMapOvr>
  <p:transition spd="slow"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5773" y="481697"/>
            <a:ext cx="2609077" cy="466211"/>
          </a:xfrm>
        </p:spPr>
        <p:txBody>
          <a:bodyPr>
            <a:normAutofit fontScale="90000"/>
          </a:bodyPr>
          <a:lstStyle/>
          <a:p>
            <a:r>
              <a:rPr lang="en-US" altLang="zh-CN" sz="2400" dirty="0">
                <a:solidFill>
                  <a:schemeClr val="accent1"/>
                </a:solidFill>
                <a:latin typeface="Times New Roman" panose="02020603050405020304" pitchFamily="18" charset="0"/>
                <a:ea typeface="印品黑体" panose="00000500000000000000" pitchFamily="2" charset="-122"/>
                <a:cs typeface="+mn-cs"/>
              </a:rPr>
              <a:t>1.1 </a:t>
            </a:r>
            <a:r>
              <a:rPr lang="zh-CN" altLang="en-US" sz="2400" dirty="0">
                <a:solidFill>
                  <a:schemeClr val="accent1"/>
                </a:solidFill>
                <a:latin typeface="Times New Roman" panose="02020603050405020304" pitchFamily="18" charset="0"/>
                <a:ea typeface="印品黑体" panose="00000500000000000000" pitchFamily="2" charset="-122"/>
                <a:cs typeface="+mn-cs"/>
              </a:rPr>
              <a:t>车联网发展现状</a:t>
            </a:r>
          </a:p>
        </p:txBody>
      </p:sp>
      <p:sp>
        <p:nvSpPr>
          <p:cNvPr id="4" name="幻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DA680B-B80A-2545-AB30-B9870FE9052E}" type="slidenum">
              <a:rPr kumimoji="0" lang="zh-CN" altLang="en-US" sz="1200" b="0" i="0" u="none" strike="noStrike" kern="1200" cap="none" spc="0" normalizeH="0" baseline="0" noProof="0" smtClean="0">
                <a:ln>
                  <a:noFill/>
                </a:ln>
                <a:solidFill>
                  <a:srgbClr val="3D3F41">
                    <a:tint val="75000"/>
                  </a:srgb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srgbClr val="3D3F41">
                  <a:tint val="75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E79064F6-290F-694E-4F89-C85AD94897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278062" y="73353"/>
            <a:ext cx="1371559" cy="1370245"/>
          </a:xfrm>
          <a:prstGeom prst="rect">
            <a:avLst/>
          </a:prstGeom>
        </p:spPr>
      </p:pic>
      <p:sp>
        <p:nvSpPr>
          <p:cNvPr id="66" name="文本框 65">
            <a:extLst>
              <a:ext uri="{FF2B5EF4-FFF2-40B4-BE49-F238E27FC236}">
                <a16:creationId xmlns:a16="http://schemas.microsoft.com/office/drawing/2014/main" id="{A2107BFB-88B0-955C-1DB8-1D3431A85E8D}"/>
              </a:ext>
            </a:extLst>
          </p:cNvPr>
          <p:cNvSpPr txBox="1"/>
          <p:nvPr/>
        </p:nvSpPr>
        <p:spPr>
          <a:xfrm>
            <a:off x="617220" y="1482656"/>
            <a:ext cx="11292839" cy="4524315"/>
          </a:xfrm>
          <a:prstGeom prst="rect">
            <a:avLst/>
          </a:prstGeom>
          <a:noFill/>
        </p:spPr>
        <p:txBody>
          <a:bodyPr wrap="square">
            <a:spAutoFit/>
          </a:bodyPr>
          <a:lstStyle/>
          <a:p>
            <a:r>
              <a:rPr lang="zh-CN" altLang="en-US" sz="2400" kern="100" dirty="0">
                <a:effectLst/>
                <a:latin typeface="Times New Roman" panose="02020603050405020304" pitchFamily="18" charset="0"/>
                <a:ea typeface="宋体" panose="02010600030101010101" pitchFamily="2" charset="-122"/>
              </a:rPr>
              <a:t>车</a:t>
            </a:r>
            <a:r>
              <a:rPr lang="zh-CN" altLang="en-US" sz="2400" kern="100" dirty="0">
                <a:latin typeface="Times New Roman" panose="02020603050405020304" pitchFamily="18" charset="0"/>
                <a:ea typeface="宋体" panose="02010600030101010101" pitchFamily="2" charset="-122"/>
              </a:rPr>
              <a:t>联网</a:t>
            </a:r>
            <a:r>
              <a:rPr lang="en-US" altLang="zh-CN" sz="2400" kern="100" dirty="0">
                <a:latin typeface="Times New Roman" panose="02020603050405020304" pitchFamily="18" charset="0"/>
                <a:ea typeface="宋体" panose="02010600030101010101" pitchFamily="2" charset="-122"/>
              </a:rPr>
              <a:t>[6]</a:t>
            </a:r>
            <a:r>
              <a:rPr lang="zh-CN" altLang="zh-CN" sz="2400" kern="100" dirty="0">
                <a:latin typeface="Times New Roman" panose="02020603050405020304" pitchFamily="18" charset="0"/>
                <a:ea typeface="宋体" panose="02010600030101010101" pitchFamily="2" charset="-122"/>
              </a:rPr>
              <a:t>可</a:t>
            </a:r>
            <a:r>
              <a:rPr lang="zh-CN" altLang="zh-CN" sz="2400" kern="100" dirty="0">
                <a:effectLst/>
                <a:latin typeface="Times New Roman" panose="02020603050405020304" pitchFamily="18" charset="0"/>
                <a:ea typeface="宋体" panose="02010600030101010101" pitchFamily="2" charset="-122"/>
              </a:rPr>
              <a:t>以</a:t>
            </a:r>
            <a:r>
              <a:rPr lang="zh-CN" altLang="en-US" sz="2400" kern="100" dirty="0">
                <a:effectLst/>
                <a:latin typeface="Times New Roman" panose="02020603050405020304" pitchFamily="18" charset="0"/>
                <a:ea typeface="宋体" panose="02010600030101010101" pitchFamily="2" charset="-122"/>
              </a:rPr>
              <a:t>：</a:t>
            </a:r>
            <a:endParaRPr lang="en-US" altLang="zh-CN" sz="2400" kern="100" dirty="0">
              <a:effectLst/>
              <a:latin typeface="Times New Roman" panose="02020603050405020304" pitchFamily="18" charset="0"/>
              <a:ea typeface="宋体" panose="02010600030101010101" pitchFamily="2" charset="-122"/>
            </a:endParaRPr>
          </a:p>
          <a:p>
            <a:pPr marL="342900" indent="-342900">
              <a:buFont typeface="+mj-lt"/>
              <a:buAutoNum type="arabicPeriod"/>
            </a:pPr>
            <a:r>
              <a:rPr lang="zh-CN" altLang="zh-CN" sz="2400" kern="100" dirty="0">
                <a:effectLst/>
                <a:latin typeface="Times New Roman" panose="02020603050405020304" pitchFamily="18" charset="0"/>
                <a:ea typeface="宋体" panose="02010600030101010101" pitchFamily="2" charset="-122"/>
              </a:rPr>
              <a:t>实时高效地监督和引导交通</a:t>
            </a:r>
            <a:endParaRPr lang="en-US" altLang="zh-CN" sz="2400" kern="100" dirty="0">
              <a:effectLst/>
              <a:latin typeface="Times New Roman" panose="02020603050405020304" pitchFamily="18" charset="0"/>
              <a:ea typeface="宋体" panose="02010600030101010101" pitchFamily="2" charset="-122"/>
            </a:endParaRPr>
          </a:p>
          <a:p>
            <a:pPr marL="342900" indent="-342900">
              <a:buFont typeface="+mj-lt"/>
              <a:buAutoNum type="arabicPeriod"/>
            </a:pPr>
            <a:r>
              <a:rPr lang="zh-CN" altLang="zh-CN" sz="2400" kern="100" dirty="0">
                <a:effectLst/>
                <a:latin typeface="Times New Roman" panose="02020603050405020304" pitchFamily="18" charset="0"/>
                <a:ea typeface="宋体" panose="02010600030101010101" pitchFamily="2" charset="-122"/>
              </a:rPr>
              <a:t>提供更加智能的移动服务，包括提供路径规划、服务推荐、智能停车、更全面个性化的出行服务</a:t>
            </a:r>
            <a:r>
              <a:rPr lang="zh-CN" altLang="en-US" sz="2400" kern="100" dirty="0">
                <a:effectLst/>
                <a:latin typeface="Times New Roman" panose="02020603050405020304" pitchFamily="18" charset="0"/>
                <a:ea typeface="宋体" panose="02010600030101010101" pitchFamily="2" charset="-122"/>
              </a:rPr>
              <a:t>，是</a:t>
            </a:r>
            <a:r>
              <a:rPr lang="en-US" altLang="zh-CN" sz="2400" b="1" kern="100" dirty="0">
                <a:solidFill>
                  <a:schemeClr val="accent1"/>
                </a:solidFill>
                <a:latin typeface="Times New Roman" panose="02020603050405020304" pitchFamily="18" charset="0"/>
                <a:ea typeface="宋体" panose="02010600030101010101" pitchFamily="2" charset="-122"/>
              </a:rPr>
              <a:t>L5</a:t>
            </a:r>
            <a:r>
              <a:rPr lang="zh-CN" altLang="en-US" sz="2400" b="1" kern="100" dirty="0">
                <a:solidFill>
                  <a:schemeClr val="accent1"/>
                </a:solidFill>
                <a:latin typeface="Times New Roman" panose="02020603050405020304" pitchFamily="18" charset="0"/>
                <a:ea typeface="宋体" panose="02010600030101010101" pitchFamily="2" charset="-122"/>
              </a:rPr>
              <a:t>无人驾驶（完全无需人参与）</a:t>
            </a:r>
            <a:r>
              <a:rPr lang="zh-CN" altLang="en-US" sz="2400" kern="100" dirty="0">
                <a:effectLst/>
                <a:latin typeface="Times New Roman" panose="02020603050405020304" pitchFamily="18" charset="0"/>
                <a:ea typeface="宋体" panose="02010600030101010101" pitchFamily="2" charset="-122"/>
              </a:rPr>
              <a:t>的前提。</a:t>
            </a:r>
            <a:endParaRPr lang="en-US" altLang="zh-CN" sz="2400" kern="100" dirty="0">
              <a:effectLst/>
              <a:latin typeface="Times New Roman" panose="02020603050405020304" pitchFamily="18" charset="0"/>
              <a:ea typeface="宋体" panose="02010600030101010101" pitchFamily="2" charset="-122"/>
            </a:endParaRPr>
          </a:p>
          <a:p>
            <a:pPr marL="342900" indent="-342900">
              <a:buFont typeface="+mj-lt"/>
              <a:buAutoNum type="arabicPeriod"/>
            </a:pPr>
            <a:r>
              <a:rPr lang="zh-CN" altLang="zh-CN" sz="2400" kern="100" dirty="0">
                <a:effectLst/>
                <a:latin typeface="Times New Roman" panose="02020603050405020304" pitchFamily="18" charset="0"/>
                <a:ea typeface="宋体" panose="02010600030101010101" pitchFamily="2" charset="-122"/>
              </a:rPr>
              <a:t>提供安全、舒适、智能、高效的驾驶体验和交通服务，提高运输效率等</a:t>
            </a:r>
            <a:endParaRPr lang="en-US" altLang="zh-CN" sz="2400" kern="100" dirty="0">
              <a:effectLst/>
              <a:latin typeface="Times New Roman" panose="02020603050405020304" pitchFamily="18" charset="0"/>
              <a:ea typeface="宋体" panose="02010600030101010101" pitchFamily="2" charset="-122"/>
            </a:endParaRPr>
          </a:p>
          <a:p>
            <a:pPr marL="342900" indent="-342900">
              <a:buFont typeface="+mj-lt"/>
              <a:buAutoNum type="arabicPeriod"/>
            </a:pPr>
            <a:endParaRPr lang="en-US" altLang="zh-CN" sz="2400" kern="100" dirty="0">
              <a:effectLst/>
              <a:latin typeface="Times New Roman" panose="02020603050405020304" pitchFamily="18" charset="0"/>
              <a:ea typeface="宋体" panose="02010600030101010101" pitchFamily="2" charset="-122"/>
            </a:endParaRPr>
          </a:p>
          <a:p>
            <a:r>
              <a:rPr lang="zh-CN" altLang="en-US" sz="2400" kern="100" dirty="0">
                <a:latin typeface="Times New Roman" panose="02020603050405020304" pitchFamily="18" charset="0"/>
                <a:ea typeface="宋体" panose="02010600030101010101" pitchFamily="2" charset="-122"/>
              </a:rPr>
              <a:t>但是，同时也带来了安全问题：</a:t>
            </a:r>
            <a:endParaRPr lang="en-US" altLang="zh-CN" sz="2400" kern="100" dirty="0">
              <a:latin typeface="Times New Roman" panose="02020603050405020304" pitchFamily="18" charset="0"/>
              <a:ea typeface="宋体" panose="02010600030101010101" pitchFamily="2" charset="-122"/>
            </a:endParaRPr>
          </a:p>
          <a:p>
            <a:pPr marL="457200" indent="-457200">
              <a:buFont typeface="+mj-lt"/>
              <a:buAutoNum type="arabicPeriod"/>
            </a:pPr>
            <a:r>
              <a:rPr lang="zh-CN" altLang="en-US" sz="2400" kern="100" dirty="0">
                <a:latin typeface="Times New Roman" panose="02020603050405020304" pitchFamily="18" charset="0"/>
                <a:ea typeface="宋体" panose="02010600030101010101" pitchFamily="2" charset="-122"/>
              </a:rPr>
              <a:t>车辆会发送错误或者不完整的信息，这种行为称之为入侵</a:t>
            </a:r>
            <a:r>
              <a:rPr lang="en-US" altLang="zh-CN" sz="2400" kern="100" dirty="0">
                <a:latin typeface="Times New Roman" panose="02020603050405020304" pitchFamily="18" charset="0"/>
                <a:ea typeface="宋体" panose="02010600030101010101" pitchFamily="2" charset="-122"/>
              </a:rPr>
              <a:t> (Intrusion)</a:t>
            </a:r>
            <a:r>
              <a:rPr lang="zh-CN" altLang="en-US" sz="2400" kern="100" dirty="0">
                <a:latin typeface="Times New Roman" panose="02020603050405020304" pitchFamily="18" charset="0"/>
                <a:ea typeface="宋体" panose="02010600030101010101" pitchFamily="2" charset="-122"/>
              </a:rPr>
              <a:t>，包括来自外部的攻击</a:t>
            </a:r>
            <a:r>
              <a:rPr lang="en-US" altLang="zh-CN" sz="2400" kern="100" dirty="0">
                <a:latin typeface="Times New Roman" panose="02020603050405020304" pitchFamily="18" charset="0"/>
                <a:ea typeface="宋体" panose="02010600030101010101" pitchFamily="2" charset="-122"/>
              </a:rPr>
              <a:t>(Attack)</a:t>
            </a:r>
            <a:r>
              <a:rPr lang="zh-CN" altLang="en-US" sz="2400" kern="100" dirty="0">
                <a:latin typeface="Times New Roman" panose="02020603050405020304" pitchFamily="18" charset="0"/>
                <a:ea typeface="宋体" panose="02010600030101010101" pitchFamily="2" charset="-122"/>
              </a:rPr>
              <a:t>和内部的不当行为</a:t>
            </a:r>
            <a:r>
              <a:rPr lang="en-US" altLang="zh-CN" sz="2400" kern="100" dirty="0">
                <a:latin typeface="Times New Roman" panose="02020603050405020304" pitchFamily="18" charset="0"/>
                <a:ea typeface="宋体" panose="02010600030101010101" pitchFamily="2" charset="-122"/>
              </a:rPr>
              <a:t>(Misbehavior)</a:t>
            </a:r>
            <a:r>
              <a:rPr lang="zh-CN" altLang="en-US" sz="2400" kern="100" dirty="0">
                <a:latin typeface="Times New Roman" panose="02020603050405020304" pitchFamily="18" charset="0"/>
                <a:ea typeface="宋体" panose="02010600030101010101" pitchFamily="2" charset="-122"/>
              </a:rPr>
              <a:t>。</a:t>
            </a:r>
            <a:endParaRPr lang="en-US" altLang="zh-CN" sz="2400" kern="100" dirty="0">
              <a:latin typeface="Times New Roman" panose="02020603050405020304" pitchFamily="18" charset="0"/>
              <a:ea typeface="宋体" panose="02010600030101010101" pitchFamily="2" charset="-122"/>
            </a:endParaRPr>
          </a:p>
          <a:p>
            <a:pPr marL="457200" indent="-457200">
              <a:buFont typeface="+mj-lt"/>
              <a:buAutoNum type="arabicPeriod"/>
            </a:pPr>
            <a:r>
              <a:rPr lang="zh-CN" altLang="en-US" sz="2400" kern="100" dirty="0">
                <a:latin typeface="Times New Roman" panose="02020603050405020304" pitchFamily="18" charset="0"/>
                <a:ea typeface="宋体" panose="02010600030101010101" pitchFamily="2" charset="-122"/>
              </a:rPr>
              <a:t>来自外部的攻击可以通过密码学（如公钥基础设施（PKI）\cite{9782679}）进行保护和识别其是否完整；而内部攻击者本身拥有合法密钥，他们发送完整但错误的消息。</a:t>
            </a:r>
            <a:endParaRPr lang="zh-CN" altLang="en-US" sz="2400" dirty="0"/>
          </a:p>
        </p:txBody>
      </p:sp>
      <p:sp>
        <p:nvSpPr>
          <p:cNvPr id="73" name="页脚占位符 1">
            <a:extLst>
              <a:ext uri="{FF2B5EF4-FFF2-40B4-BE49-F238E27FC236}">
                <a16:creationId xmlns:a16="http://schemas.microsoft.com/office/drawing/2014/main" id="{A78D3CED-E955-C5CA-B6A6-9885C39133E2}"/>
              </a:ext>
            </a:extLst>
          </p:cNvPr>
          <p:cNvSpPr>
            <a:spLocks noGrp="1"/>
          </p:cNvSpPr>
          <p:nvPr>
            <p:ph type="ftr" sz="quarter" idx="11"/>
          </p:nvPr>
        </p:nvSpPr>
        <p:spPr>
          <a:xfrm>
            <a:off x="4038600" y="6364444"/>
            <a:ext cx="41148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3D3F41">
                    <a:tint val="75000"/>
                  </a:srgbClr>
                </a:solidFill>
                <a:effectLst/>
                <a:uLnTx/>
                <a:uFillTx/>
                <a:latin typeface="Arial"/>
                <a:ea typeface="微软雅黑"/>
                <a:cs typeface="+mn-cs"/>
              </a:rPr>
              <a:t>华南理工大学</a:t>
            </a:r>
          </a:p>
        </p:txBody>
      </p:sp>
    </p:spTree>
    <p:extLst>
      <p:ext uri="{BB962C8B-B14F-4D97-AF65-F5344CB8AC3E}">
        <p14:creationId xmlns:p14="http://schemas.microsoft.com/office/powerpoint/2010/main" val="2072218453"/>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750"/>
                                        <p:tgtEl>
                                          <p:spTgt spid="66"/>
                                        </p:tgtEl>
                                      </p:cBhvr>
                                    </p:animEffect>
                                    <p:anim calcmode="lin" valueType="num">
                                      <p:cBhvr>
                                        <p:cTn id="8" dur="750" fill="hold"/>
                                        <p:tgtEl>
                                          <p:spTgt spid="66"/>
                                        </p:tgtEl>
                                        <p:attrNameLst>
                                          <p:attrName>ppt_x</p:attrName>
                                        </p:attrNameLst>
                                      </p:cBhvr>
                                      <p:tavLst>
                                        <p:tav tm="0">
                                          <p:val>
                                            <p:strVal val="#ppt_x"/>
                                          </p:val>
                                        </p:tav>
                                        <p:tav tm="100000">
                                          <p:val>
                                            <p:strVal val="#ppt_x"/>
                                          </p:val>
                                        </p:tav>
                                      </p:tavLst>
                                    </p:anim>
                                    <p:anim calcmode="lin" valueType="num">
                                      <p:cBhvr>
                                        <p:cTn id="9" dur="75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5773" y="481697"/>
            <a:ext cx="2609077" cy="466211"/>
          </a:xfrm>
        </p:spPr>
        <p:txBody>
          <a:bodyPr>
            <a:normAutofit fontScale="90000"/>
          </a:bodyPr>
          <a:lstStyle/>
          <a:p>
            <a:r>
              <a:rPr lang="en-US" altLang="zh-CN" sz="2400" dirty="0">
                <a:solidFill>
                  <a:schemeClr val="accent1"/>
                </a:solidFill>
                <a:latin typeface="Times New Roman" panose="02020603050405020304" pitchFamily="18" charset="0"/>
                <a:ea typeface="印品黑体" panose="00000500000000000000" pitchFamily="2" charset="-122"/>
                <a:cs typeface="+mn-cs"/>
              </a:rPr>
              <a:t>1.2 </a:t>
            </a:r>
            <a:r>
              <a:rPr lang="zh-CN" altLang="en-US" sz="2400" dirty="0">
                <a:solidFill>
                  <a:schemeClr val="accent1"/>
                </a:solidFill>
                <a:latin typeface="Times New Roman" panose="02020603050405020304" pitchFamily="18" charset="0"/>
                <a:ea typeface="印品黑体" panose="00000500000000000000" pitchFamily="2" charset="-122"/>
                <a:cs typeface="+mn-cs"/>
              </a:rPr>
              <a:t>车联网安全问题</a:t>
            </a:r>
          </a:p>
        </p:txBody>
      </p:sp>
      <p:sp>
        <p:nvSpPr>
          <p:cNvPr id="4" name="幻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DA680B-B80A-2545-AB30-B9870FE9052E}" type="slidenum">
              <a:rPr kumimoji="0" lang="zh-CN" altLang="en-US" sz="1200" b="0" i="0" u="none" strike="noStrike" kern="1200" cap="none" spc="0" normalizeH="0" baseline="0" noProof="0" smtClean="0">
                <a:ln>
                  <a:noFill/>
                </a:ln>
                <a:solidFill>
                  <a:srgbClr val="3D3F41">
                    <a:tint val="75000"/>
                  </a:srgb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srgbClr val="3D3F41">
                  <a:tint val="75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E79064F6-290F-694E-4F89-C85AD94897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278062" y="73353"/>
            <a:ext cx="1371559" cy="1370245"/>
          </a:xfrm>
          <a:prstGeom prst="rect">
            <a:avLst/>
          </a:prstGeom>
        </p:spPr>
      </p:pic>
      <p:sp>
        <p:nvSpPr>
          <p:cNvPr id="86" name="页脚占位符 1">
            <a:extLst>
              <a:ext uri="{FF2B5EF4-FFF2-40B4-BE49-F238E27FC236}">
                <a16:creationId xmlns:a16="http://schemas.microsoft.com/office/drawing/2014/main" id="{8D155147-5639-7F38-EF2D-D5F2186CF3E9}"/>
              </a:ext>
            </a:extLst>
          </p:cNvPr>
          <p:cNvSpPr>
            <a:spLocks noGrp="1"/>
          </p:cNvSpPr>
          <p:nvPr>
            <p:ph type="ftr" sz="quarter" idx="11"/>
          </p:nvPr>
        </p:nvSpPr>
        <p:spPr>
          <a:xfrm>
            <a:off x="4038600" y="6364444"/>
            <a:ext cx="41148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3D3F41">
                    <a:tint val="75000"/>
                  </a:srgbClr>
                </a:solidFill>
                <a:effectLst/>
                <a:uLnTx/>
                <a:uFillTx/>
                <a:latin typeface="Arial"/>
                <a:ea typeface="微软雅黑"/>
                <a:cs typeface="+mn-cs"/>
              </a:rPr>
              <a:t>华南理工大学</a:t>
            </a:r>
          </a:p>
        </p:txBody>
      </p:sp>
      <p:sp>
        <p:nvSpPr>
          <p:cNvPr id="28" name="文本框 27">
            <a:extLst>
              <a:ext uri="{FF2B5EF4-FFF2-40B4-BE49-F238E27FC236}">
                <a16:creationId xmlns:a16="http://schemas.microsoft.com/office/drawing/2014/main" id="{834ED5E5-04DF-42B0-B025-54C5A95C9701}"/>
              </a:ext>
            </a:extLst>
          </p:cNvPr>
          <p:cNvSpPr txBox="1"/>
          <p:nvPr/>
        </p:nvSpPr>
        <p:spPr>
          <a:xfrm>
            <a:off x="838200" y="1368073"/>
            <a:ext cx="10984230" cy="5008230"/>
          </a:xfrm>
          <a:prstGeom prst="rect">
            <a:avLst/>
          </a:prstGeom>
          <a:noFill/>
        </p:spPr>
        <p:txBody>
          <a:bodyPr wrap="square">
            <a:spAutoFit/>
          </a:bodyPr>
          <a:lstStyle/>
          <a:p>
            <a:pPr>
              <a:lnSpc>
                <a:spcPct val="150000"/>
              </a:lnSpc>
            </a:pPr>
            <a:r>
              <a:rPr lang="zh-CN" altLang="en-US" sz="2400" kern="100" dirty="0">
                <a:latin typeface="Times New Roman" panose="02020603050405020304" pitchFamily="18" charset="0"/>
                <a:ea typeface="宋体" panose="02010600030101010101" pitchFamily="2" charset="-122"/>
              </a:rPr>
              <a:t>来自内部的不当行为（</a:t>
            </a:r>
            <a:r>
              <a:rPr lang="en-US" altLang="zh-CN" sz="2400" kern="100" dirty="0">
                <a:latin typeface="Times New Roman" panose="02020603050405020304" pitchFamily="18" charset="0"/>
                <a:ea typeface="宋体" panose="02010600030101010101" pitchFamily="2" charset="-122"/>
              </a:rPr>
              <a:t>Misbehavior</a:t>
            </a:r>
            <a:r>
              <a:rPr lang="zh-CN" altLang="en-US" sz="2400" kern="100" dirty="0">
                <a:latin typeface="Times New Roman" panose="02020603050405020304" pitchFamily="18" charset="0"/>
                <a:ea typeface="宋体" panose="02010600030101010101" pitchFamily="2" charset="-122"/>
              </a:rPr>
              <a:t>） 是什么样的？</a:t>
            </a:r>
            <a:endParaRPr lang="en-US" altLang="zh-CN" sz="2400" kern="100" dirty="0">
              <a:latin typeface="Times New Roman" panose="02020603050405020304" pitchFamily="18" charset="0"/>
              <a:ea typeface="宋体" panose="02010600030101010101" pitchFamily="2" charset="-122"/>
            </a:endParaRPr>
          </a:p>
          <a:p>
            <a:pPr>
              <a:lnSpc>
                <a:spcPct val="150000"/>
              </a:lnSpc>
            </a:pPr>
            <a:r>
              <a:rPr lang="zh-CN" altLang="en-US" sz="2400" kern="100" dirty="0">
                <a:latin typeface="Times New Roman" panose="02020603050405020304" pitchFamily="18" charset="0"/>
                <a:ea typeface="宋体" panose="02010600030101010101" pitchFamily="2" charset="-122"/>
              </a:rPr>
              <a:t>例如：</a:t>
            </a:r>
            <a:endParaRPr lang="en-US" altLang="zh-CN" sz="2400" kern="100" dirty="0">
              <a:latin typeface="Times New Roman" panose="02020603050405020304" pitchFamily="18" charset="0"/>
              <a:ea typeface="宋体" panose="02010600030101010101" pitchFamily="2" charset="-122"/>
            </a:endParaRPr>
          </a:p>
          <a:p>
            <a:pPr marL="457200" indent="-457200">
              <a:lnSpc>
                <a:spcPct val="150000"/>
              </a:lnSpc>
              <a:buAutoNum type="arabicPeriod"/>
            </a:pPr>
            <a:r>
              <a:rPr lang="zh-CN" altLang="en-US" sz="2400" kern="100" dirty="0">
                <a:latin typeface="Times New Roman" panose="02020603050405020304" pitchFamily="18" charset="0"/>
                <a:ea typeface="宋体" panose="02010600030101010101" pitchFamily="2" charset="-122"/>
              </a:rPr>
              <a:t>车辆因为故障发送恒定的位置信息，或恶意伪造新的ID（Sybil）制造虚假的交通拥堵，使用户认为前方有拥堵，导致道路资源的浪费。</a:t>
            </a:r>
            <a:endParaRPr lang="en-US" altLang="zh-CN" sz="2400" kern="100" dirty="0">
              <a:latin typeface="Times New Roman" panose="02020603050405020304" pitchFamily="18" charset="0"/>
              <a:ea typeface="宋体" panose="02010600030101010101" pitchFamily="2" charset="-122"/>
            </a:endParaRPr>
          </a:p>
          <a:p>
            <a:pPr marL="457200" indent="-457200">
              <a:lnSpc>
                <a:spcPct val="150000"/>
              </a:lnSpc>
              <a:buAutoNum type="arabicPeriod"/>
            </a:pPr>
            <a:r>
              <a:rPr lang="zh-CN" altLang="en-US" sz="2400" kern="100" dirty="0">
                <a:latin typeface="Times New Roman" panose="02020603050405020304" pitchFamily="18" charset="0"/>
                <a:ea typeface="宋体" panose="02010600030101010101" pitchFamily="2" charset="-122"/>
              </a:rPr>
              <a:t>车辆在</a:t>
            </a:r>
            <a:r>
              <a:rPr lang="en-US" altLang="zh-CN" sz="2400" kern="100" dirty="0">
                <a:latin typeface="Times New Roman" panose="02020603050405020304" pitchFamily="18" charset="0"/>
                <a:ea typeface="宋体" panose="02010600030101010101" pitchFamily="2" charset="-122"/>
              </a:rPr>
              <a:t>0~80s</a:t>
            </a:r>
            <a:r>
              <a:rPr lang="zh-CN" altLang="en-US" sz="2400" kern="100" dirty="0">
                <a:latin typeface="Times New Roman" panose="02020603050405020304" pitchFamily="18" charset="0"/>
                <a:ea typeface="宋体" panose="02010600030101010101" pitchFamily="2" charset="-122"/>
              </a:rPr>
              <a:t>正常行驶，在</a:t>
            </a:r>
            <a:r>
              <a:rPr lang="en-US" altLang="zh-CN" sz="2400" kern="100" dirty="0">
                <a:latin typeface="Times New Roman" panose="02020603050405020304" pitchFamily="18" charset="0"/>
                <a:ea typeface="宋体" panose="02010600030101010101" pitchFamily="2" charset="-122"/>
              </a:rPr>
              <a:t>80s~90s</a:t>
            </a:r>
            <a:r>
              <a:rPr lang="zh-CN" altLang="en-US" sz="2400" kern="100" dirty="0">
                <a:latin typeface="Times New Roman" panose="02020603050405020304" pitchFamily="18" charset="0"/>
                <a:ea typeface="宋体" panose="02010600030101010101" pitchFamily="2" charset="-122"/>
              </a:rPr>
              <a:t>停止移动，位置不变，速度为</a:t>
            </a:r>
            <a:r>
              <a:rPr lang="en-US" altLang="zh-CN" sz="2400" kern="100" dirty="0">
                <a:latin typeface="Times New Roman" panose="02020603050405020304" pitchFamily="18" charset="0"/>
                <a:ea typeface="宋体" panose="02010600030101010101" pitchFamily="2" charset="-122"/>
              </a:rPr>
              <a:t>0</a:t>
            </a:r>
            <a:r>
              <a:rPr lang="zh-CN" altLang="en-US" sz="2400" kern="100" dirty="0">
                <a:latin typeface="Times New Roman" panose="02020603050405020304" pitchFamily="18" charset="0"/>
                <a:ea typeface="宋体" panose="02010600030101010101" pitchFamily="2" charset="-122"/>
              </a:rPr>
              <a:t>。</a:t>
            </a:r>
            <a:endParaRPr lang="en-US" altLang="zh-CN" sz="2400" kern="100" dirty="0">
              <a:latin typeface="Times New Roman" panose="02020603050405020304" pitchFamily="18" charset="0"/>
              <a:ea typeface="宋体" panose="02010600030101010101" pitchFamily="2" charset="-122"/>
            </a:endParaRPr>
          </a:p>
          <a:p>
            <a:pPr marL="457200" indent="-457200">
              <a:lnSpc>
                <a:spcPct val="150000"/>
              </a:lnSpc>
              <a:buAutoNum type="arabicPeriod"/>
            </a:pPr>
            <a:r>
              <a:rPr lang="zh-CN" altLang="en-US" sz="2400" kern="100" dirty="0">
                <a:latin typeface="Times New Roman" panose="02020603050405020304" pitchFamily="18" charset="0"/>
                <a:ea typeface="宋体" panose="02010600030101010101" pitchFamily="2" charset="-122"/>
              </a:rPr>
              <a:t>车辆因传感器故障，消息总是以</a:t>
            </a:r>
            <a:r>
              <a:rPr lang="en-US" altLang="zh-CN" sz="2400" kern="100" dirty="0" err="1">
                <a:latin typeface="Times New Roman" panose="02020603050405020304" pitchFamily="18" charset="0"/>
                <a:ea typeface="宋体" panose="02010600030101010101" pitchFamily="2" charset="-122"/>
              </a:rPr>
              <a:t>Δt</a:t>
            </a:r>
            <a:r>
              <a:rPr lang="zh-CN" altLang="en-US" sz="2400" kern="100" dirty="0">
                <a:latin typeface="Times New Roman" panose="02020603050405020304" pitchFamily="18" charset="0"/>
                <a:ea typeface="宋体" panose="02010600030101010101" pitchFamily="2" charset="-122"/>
              </a:rPr>
              <a:t>的延迟发送，由于外部不知道真实的发送时间，因此在外部看来消息是正常的。</a:t>
            </a:r>
            <a:endParaRPr lang="en-US" altLang="zh-CN" sz="2400" kern="100" dirty="0">
              <a:latin typeface="Times New Roman" panose="02020603050405020304" pitchFamily="18" charset="0"/>
              <a:ea typeface="宋体" panose="02010600030101010101" pitchFamily="2" charset="-122"/>
            </a:endParaRPr>
          </a:p>
          <a:p>
            <a:pPr>
              <a:lnSpc>
                <a:spcPct val="150000"/>
              </a:lnSpc>
            </a:pPr>
            <a:r>
              <a:rPr lang="zh-CN" altLang="en-US" sz="2400" kern="100" dirty="0">
                <a:latin typeface="Times New Roman" panose="02020603050405020304" pitchFamily="18" charset="0"/>
                <a:ea typeface="宋体" panose="02010600030101010101" pitchFamily="2" charset="-122"/>
              </a:rPr>
              <a:t>在车联网中发送这种不正确的信息被称为不当行为，一般分为故障和攻击，检测它们被称为不当行为检测</a:t>
            </a:r>
            <a:r>
              <a:rPr lang="en-US" altLang="zh-CN" sz="2400" kern="100" dirty="0">
                <a:latin typeface="Times New Roman" panose="02020603050405020304" pitchFamily="18" charset="0"/>
                <a:ea typeface="宋体" panose="02010600030101010101" pitchFamily="2" charset="-122"/>
              </a:rPr>
              <a:t>(Misbehavior  </a:t>
            </a:r>
            <a:r>
              <a:rPr lang="en-US" altLang="zh-CN" sz="2400" kern="100" dirty="0" err="1">
                <a:latin typeface="Times New Roman" panose="02020603050405020304" pitchFamily="18" charset="0"/>
                <a:ea typeface="宋体" panose="02010600030101010101" pitchFamily="2" charset="-122"/>
              </a:rPr>
              <a:t>Dection</a:t>
            </a:r>
            <a:r>
              <a:rPr lang="en-US" altLang="zh-CN" sz="2400" kern="100" dirty="0">
                <a:latin typeface="Times New Roman" panose="02020603050405020304" pitchFamily="18" charset="0"/>
                <a:ea typeface="宋体" panose="02010600030101010101" pitchFamily="2" charset="-122"/>
              </a:rPr>
              <a:t>)</a:t>
            </a:r>
            <a:r>
              <a:rPr lang="zh-CN" altLang="en-US" sz="2400" kern="1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637779229"/>
      </p:ext>
    </p:extLst>
  </p:cSld>
  <p:clrMapOvr>
    <a:masterClrMapping/>
  </p:clrMapOvr>
  <p:transition spd="slow" advClick="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5773" y="481697"/>
            <a:ext cx="2609077" cy="466211"/>
          </a:xfrm>
        </p:spPr>
        <p:txBody>
          <a:bodyPr>
            <a:normAutofit fontScale="90000"/>
          </a:bodyPr>
          <a:lstStyle/>
          <a:p>
            <a:r>
              <a:rPr lang="en-US" altLang="zh-CN" sz="2400" dirty="0">
                <a:solidFill>
                  <a:schemeClr val="accent1"/>
                </a:solidFill>
                <a:latin typeface="Times New Roman" panose="02020603050405020304" pitchFamily="18" charset="0"/>
                <a:ea typeface="印品黑体" panose="00000500000000000000" pitchFamily="2" charset="-122"/>
                <a:cs typeface="+mn-cs"/>
              </a:rPr>
              <a:t>1.2 </a:t>
            </a:r>
            <a:r>
              <a:rPr lang="zh-CN" altLang="en-US" sz="2400" dirty="0">
                <a:solidFill>
                  <a:schemeClr val="accent1"/>
                </a:solidFill>
                <a:latin typeface="Times New Roman" panose="02020603050405020304" pitchFamily="18" charset="0"/>
                <a:ea typeface="印品黑体" panose="00000500000000000000" pitchFamily="2" charset="-122"/>
                <a:cs typeface="+mn-cs"/>
              </a:rPr>
              <a:t>车联网安全问题</a:t>
            </a:r>
          </a:p>
        </p:txBody>
      </p:sp>
      <p:sp>
        <p:nvSpPr>
          <p:cNvPr id="4" name="幻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DA680B-B80A-2545-AB30-B9870FE9052E}" type="slidenum">
              <a:rPr kumimoji="0" lang="zh-CN" altLang="en-US" sz="1200" b="0" i="0" u="none" strike="noStrike" kern="1200" cap="none" spc="0" normalizeH="0" baseline="0" noProof="0" smtClean="0">
                <a:ln>
                  <a:noFill/>
                </a:ln>
                <a:solidFill>
                  <a:srgbClr val="3D3F41">
                    <a:tint val="75000"/>
                  </a:srgb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srgbClr val="3D3F41">
                  <a:tint val="75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E79064F6-290F-694E-4F89-C85AD94897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278062" y="73353"/>
            <a:ext cx="1371559" cy="1370245"/>
          </a:xfrm>
          <a:prstGeom prst="rect">
            <a:avLst/>
          </a:prstGeom>
        </p:spPr>
      </p:pic>
      <p:sp>
        <p:nvSpPr>
          <p:cNvPr id="12" name="矩形 11">
            <a:extLst>
              <a:ext uri="{FF2B5EF4-FFF2-40B4-BE49-F238E27FC236}">
                <a16:creationId xmlns:a16="http://schemas.microsoft.com/office/drawing/2014/main" id="{BA794E39-C477-D567-2A56-D0EAFCAFAD36}"/>
              </a:ext>
            </a:extLst>
          </p:cNvPr>
          <p:cNvSpPr/>
          <p:nvPr/>
        </p:nvSpPr>
        <p:spPr>
          <a:xfrm>
            <a:off x="4932382" y="1191935"/>
            <a:ext cx="1956098" cy="64762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pPr>
            <a:r>
              <a:rPr lang="zh-CN" altLang="en-US" sz="2400" dirty="0">
                <a:solidFill>
                  <a:schemeClr val="bg1"/>
                </a:solidFill>
                <a:latin typeface="Times New Roman" panose="02020603050405020304" pitchFamily="18" charset="0"/>
                <a:ea typeface="印品黑体" panose="00000500000000000000" pitchFamily="2" charset="-122"/>
              </a:rPr>
              <a:t>不当行为</a:t>
            </a:r>
          </a:p>
        </p:txBody>
      </p:sp>
      <p:grpSp>
        <p:nvGrpSpPr>
          <p:cNvPr id="6" name="组合 5">
            <a:extLst>
              <a:ext uri="{FF2B5EF4-FFF2-40B4-BE49-F238E27FC236}">
                <a16:creationId xmlns:a16="http://schemas.microsoft.com/office/drawing/2014/main" id="{B459E24C-8B37-E3C0-AD57-C859F484097E}"/>
              </a:ext>
            </a:extLst>
          </p:cNvPr>
          <p:cNvGrpSpPr/>
          <p:nvPr/>
        </p:nvGrpSpPr>
        <p:grpSpPr>
          <a:xfrm>
            <a:off x="2896048" y="2291903"/>
            <a:ext cx="6247681" cy="538295"/>
            <a:chOff x="2896048" y="2291903"/>
            <a:chExt cx="6247681" cy="538295"/>
          </a:xfrm>
          <a:solidFill>
            <a:schemeClr val="accent1">
              <a:lumMod val="75000"/>
            </a:schemeClr>
          </a:solidFill>
        </p:grpSpPr>
        <p:sp>
          <p:nvSpPr>
            <p:cNvPr id="13" name="矩形 12">
              <a:extLst>
                <a:ext uri="{FF2B5EF4-FFF2-40B4-BE49-F238E27FC236}">
                  <a16:creationId xmlns:a16="http://schemas.microsoft.com/office/drawing/2014/main" id="{E851BFD0-A677-B390-0EDB-F62F4C061143}"/>
                </a:ext>
              </a:extLst>
            </p:cNvPr>
            <p:cNvSpPr/>
            <p:nvPr/>
          </p:nvSpPr>
          <p:spPr>
            <a:xfrm>
              <a:off x="2896048" y="2291903"/>
              <a:ext cx="1897381" cy="5271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pPr>
              <a:r>
                <a:rPr lang="zh-CN" altLang="en-US" sz="2400" dirty="0">
                  <a:solidFill>
                    <a:schemeClr val="bg1"/>
                  </a:solidFill>
                  <a:latin typeface="Times New Roman" panose="02020603050405020304" pitchFamily="18" charset="0"/>
                  <a:ea typeface="印品黑体" panose="00000500000000000000" pitchFamily="2" charset="-122"/>
                </a:rPr>
                <a:t>恶意攻击</a:t>
              </a:r>
            </a:p>
          </p:txBody>
        </p:sp>
        <p:sp>
          <p:nvSpPr>
            <p:cNvPr id="16" name="矩形 15">
              <a:extLst>
                <a:ext uri="{FF2B5EF4-FFF2-40B4-BE49-F238E27FC236}">
                  <a16:creationId xmlns:a16="http://schemas.microsoft.com/office/drawing/2014/main" id="{07F4D03C-DB1B-DDFB-1A38-62223633AEE8}"/>
                </a:ext>
              </a:extLst>
            </p:cNvPr>
            <p:cNvSpPr/>
            <p:nvPr/>
          </p:nvSpPr>
          <p:spPr>
            <a:xfrm>
              <a:off x="7246348" y="2303073"/>
              <a:ext cx="1897381" cy="5271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pPr>
              <a:r>
                <a:rPr lang="zh-CN" altLang="en-US" sz="2400" dirty="0">
                  <a:solidFill>
                    <a:schemeClr val="bg1"/>
                  </a:solidFill>
                  <a:latin typeface="Times New Roman" panose="02020603050405020304" pitchFamily="18" charset="0"/>
                  <a:ea typeface="印品黑体" panose="00000500000000000000" pitchFamily="2" charset="-122"/>
                </a:rPr>
                <a:t>车辆故障</a:t>
              </a:r>
            </a:p>
          </p:txBody>
        </p:sp>
      </p:grpSp>
      <p:grpSp>
        <p:nvGrpSpPr>
          <p:cNvPr id="5" name="组合 4">
            <a:extLst>
              <a:ext uri="{FF2B5EF4-FFF2-40B4-BE49-F238E27FC236}">
                <a16:creationId xmlns:a16="http://schemas.microsoft.com/office/drawing/2014/main" id="{A4ABC46C-1BBC-DC14-DFB7-20673E5A8CB3}"/>
              </a:ext>
            </a:extLst>
          </p:cNvPr>
          <p:cNvGrpSpPr/>
          <p:nvPr/>
        </p:nvGrpSpPr>
        <p:grpSpPr>
          <a:xfrm>
            <a:off x="3844739" y="1839559"/>
            <a:ext cx="4350300" cy="463514"/>
            <a:chOff x="3844739" y="1839559"/>
            <a:chExt cx="4350300" cy="463514"/>
          </a:xfrm>
          <a:solidFill>
            <a:schemeClr val="accent1">
              <a:lumMod val="75000"/>
            </a:schemeClr>
          </a:solidFill>
        </p:grpSpPr>
        <p:cxnSp>
          <p:nvCxnSpPr>
            <p:cNvPr id="19" name="连接符: 肘形 18">
              <a:extLst>
                <a:ext uri="{FF2B5EF4-FFF2-40B4-BE49-F238E27FC236}">
                  <a16:creationId xmlns:a16="http://schemas.microsoft.com/office/drawing/2014/main" id="{0AEDCC19-2A19-A50E-9647-A346EDECC176}"/>
                </a:ext>
              </a:extLst>
            </p:cNvPr>
            <p:cNvCxnSpPr>
              <a:cxnSpLocks/>
              <a:stCxn id="12" idx="2"/>
              <a:endCxn id="13" idx="0"/>
            </p:cNvCxnSpPr>
            <p:nvPr/>
          </p:nvCxnSpPr>
          <p:spPr>
            <a:xfrm rot="5400000">
              <a:off x="4651413" y="1032885"/>
              <a:ext cx="452344" cy="2065692"/>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1373C007-2BE8-B783-8848-70D770226648}"/>
                </a:ext>
              </a:extLst>
            </p:cNvPr>
            <p:cNvCxnSpPr>
              <a:cxnSpLocks/>
              <a:stCxn id="12" idx="2"/>
              <a:endCxn id="16" idx="0"/>
            </p:cNvCxnSpPr>
            <p:nvPr/>
          </p:nvCxnSpPr>
          <p:spPr>
            <a:xfrm rot="16200000" flipH="1">
              <a:off x="6820978" y="929012"/>
              <a:ext cx="463514" cy="2284608"/>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FAE22419-B92B-94D6-B96B-CCA2808799FA}"/>
              </a:ext>
            </a:extLst>
          </p:cNvPr>
          <p:cNvGrpSpPr/>
          <p:nvPr/>
        </p:nvGrpSpPr>
        <p:grpSpPr>
          <a:xfrm>
            <a:off x="1607137" y="3428998"/>
            <a:ext cx="7952446" cy="2248239"/>
            <a:chOff x="1607137" y="3428998"/>
            <a:chExt cx="7952446" cy="2248239"/>
          </a:xfrm>
          <a:solidFill>
            <a:schemeClr val="accent1">
              <a:lumMod val="75000"/>
            </a:schemeClr>
          </a:solidFill>
        </p:grpSpPr>
        <p:sp>
          <p:nvSpPr>
            <p:cNvPr id="24" name="矩形 23">
              <a:extLst>
                <a:ext uri="{FF2B5EF4-FFF2-40B4-BE49-F238E27FC236}">
                  <a16:creationId xmlns:a16="http://schemas.microsoft.com/office/drawing/2014/main" id="{DA92D202-0F4A-C916-BFDF-4390B165CA8C}"/>
                </a:ext>
              </a:extLst>
            </p:cNvPr>
            <p:cNvSpPr/>
            <p:nvPr/>
          </p:nvSpPr>
          <p:spPr>
            <a:xfrm>
              <a:off x="1607137" y="3429000"/>
              <a:ext cx="813102" cy="223706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lnSpc>
                  <a:spcPct val="90000"/>
                </a:lnSpc>
                <a:spcBef>
                  <a:spcPct val="0"/>
                </a:spcBef>
              </a:pPr>
              <a:r>
                <a:rPr lang="en-US" altLang="zh-CN" sz="2400" dirty="0">
                  <a:solidFill>
                    <a:schemeClr val="bg1"/>
                  </a:solidFill>
                  <a:latin typeface="Times New Roman" panose="02020603050405020304" pitchFamily="18" charset="0"/>
                  <a:ea typeface="印品黑体" panose="00000500000000000000" pitchFamily="2" charset="-122"/>
                </a:rPr>
                <a:t>DOS</a:t>
              </a:r>
            </a:p>
            <a:p>
              <a:pPr algn="ctr">
                <a:lnSpc>
                  <a:spcPct val="90000"/>
                </a:lnSpc>
                <a:spcBef>
                  <a:spcPct val="0"/>
                </a:spcBef>
              </a:pPr>
              <a:r>
                <a:rPr lang="zh-CN" altLang="en-US" sz="2400" dirty="0">
                  <a:solidFill>
                    <a:schemeClr val="bg1"/>
                  </a:solidFill>
                  <a:latin typeface="Times New Roman" panose="02020603050405020304" pitchFamily="18" charset="0"/>
                  <a:ea typeface="印品黑体" panose="00000500000000000000" pitchFamily="2" charset="-122"/>
                </a:rPr>
                <a:t>攻</a:t>
              </a:r>
              <a:endParaRPr lang="en-US" altLang="zh-CN" sz="2400" dirty="0">
                <a:solidFill>
                  <a:schemeClr val="bg1"/>
                </a:solidFill>
                <a:latin typeface="Times New Roman" panose="02020603050405020304" pitchFamily="18" charset="0"/>
                <a:ea typeface="印品黑体" panose="00000500000000000000" pitchFamily="2" charset="-122"/>
              </a:endParaRPr>
            </a:p>
            <a:p>
              <a:pPr algn="ctr">
                <a:lnSpc>
                  <a:spcPct val="90000"/>
                </a:lnSpc>
                <a:spcBef>
                  <a:spcPct val="0"/>
                </a:spcBef>
              </a:pPr>
              <a:r>
                <a:rPr lang="zh-CN" altLang="en-US" sz="2400" dirty="0">
                  <a:solidFill>
                    <a:schemeClr val="bg1"/>
                  </a:solidFill>
                  <a:latin typeface="Times New Roman" panose="02020603050405020304" pitchFamily="18" charset="0"/>
                  <a:ea typeface="印品黑体" panose="00000500000000000000" pitchFamily="2" charset="-122"/>
                </a:rPr>
                <a:t>击</a:t>
              </a:r>
            </a:p>
          </p:txBody>
        </p:sp>
        <p:sp>
          <p:nvSpPr>
            <p:cNvPr id="29" name="矩形 28">
              <a:extLst>
                <a:ext uri="{FF2B5EF4-FFF2-40B4-BE49-F238E27FC236}">
                  <a16:creationId xmlns:a16="http://schemas.microsoft.com/office/drawing/2014/main" id="{14FDE93A-AE22-5A92-DABB-6016211F7E2C}"/>
                </a:ext>
              </a:extLst>
            </p:cNvPr>
            <p:cNvSpPr/>
            <p:nvPr/>
          </p:nvSpPr>
          <p:spPr>
            <a:xfrm>
              <a:off x="2871389" y="3428999"/>
              <a:ext cx="847665" cy="223706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lnSpc>
                  <a:spcPct val="90000"/>
                </a:lnSpc>
                <a:spcBef>
                  <a:spcPct val="0"/>
                </a:spcBef>
              </a:pPr>
              <a:r>
                <a:rPr lang="en-US" altLang="zh-CN" sz="2400" dirty="0">
                  <a:solidFill>
                    <a:schemeClr val="bg1"/>
                  </a:solidFill>
                  <a:latin typeface="Times New Roman" panose="02020603050405020304" pitchFamily="18" charset="0"/>
                  <a:ea typeface="印品黑体" panose="00000500000000000000" pitchFamily="2" charset="-122"/>
                </a:rPr>
                <a:t>Sybil</a:t>
              </a:r>
              <a:r>
                <a:rPr lang="zh-CN" altLang="en-US" sz="2400" dirty="0">
                  <a:solidFill>
                    <a:schemeClr val="bg1"/>
                  </a:solidFill>
                  <a:latin typeface="Times New Roman" panose="02020603050405020304" pitchFamily="18" charset="0"/>
                  <a:ea typeface="印品黑体" panose="00000500000000000000" pitchFamily="2" charset="-122"/>
                </a:rPr>
                <a:t>攻</a:t>
              </a:r>
              <a:endParaRPr lang="en-US" altLang="zh-CN" sz="2400" dirty="0">
                <a:solidFill>
                  <a:schemeClr val="bg1"/>
                </a:solidFill>
                <a:latin typeface="Times New Roman" panose="02020603050405020304" pitchFamily="18" charset="0"/>
                <a:ea typeface="印品黑体" panose="00000500000000000000" pitchFamily="2" charset="-122"/>
              </a:endParaRPr>
            </a:p>
            <a:p>
              <a:pPr algn="ctr">
                <a:lnSpc>
                  <a:spcPct val="90000"/>
                </a:lnSpc>
                <a:spcBef>
                  <a:spcPct val="0"/>
                </a:spcBef>
              </a:pPr>
              <a:r>
                <a:rPr lang="zh-CN" altLang="en-US" sz="2400" dirty="0">
                  <a:solidFill>
                    <a:schemeClr val="bg1"/>
                  </a:solidFill>
                  <a:latin typeface="Times New Roman" panose="02020603050405020304" pitchFamily="18" charset="0"/>
                  <a:ea typeface="印品黑体" panose="00000500000000000000" pitchFamily="2" charset="-122"/>
                </a:rPr>
                <a:t>击</a:t>
              </a:r>
            </a:p>
          </p:txBody>
        </p:sp>
        <p:sp>
          <p:nvSpPr>
            <p:cNvPr id="33" name="矩形 32">
              <a:extLst>
                <a:ext uri="{FF2B5EF4-FFF2-40B4-BE49-F238E27FC236}">
                  <a16:creationId xmlns:a16="http://schemas.microsoft.com/office/drawing/2014/main" id="{16B5691A-EC67-1BBE-15A5-FDB18AC00D2D}"/>
                </a:ext>
              </a:extLst>
            </p:cNvPr>
            <p:cNvSpPr/>
            <p:nvPr/>
          </p:nvSpPr>
          <p:spPr>
            <a:xfrm>
              <a:off x="4119280" y="3428999"/>
              <a:ext cx="813102" cy="223706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lnSpc>
                  <a:spcPct val="90000"/>
                </a:lnSpc>
                <a:spcBef>
                  <a:spcPct val="0"/>
                </a:spcBef>
              </a:pPr>
              <a:r>
                <a:rPr lang="zh-CN" altLang="en-US" sz="2400" dirty="0">
                  <a:solidFill>
                    <a:schemeClr val="bg1"/>
                  </a:solidFill>
                  <a:latin typeface="Times New Roman" panose="02020603050405020304" pitchFamily="18" charset="0"/>
                  <a:ea typeface="印品黑体" panose="00000500000000000000" pitchFamily="2" charset="-122"/>
                </a:rPr>
                <a:t>消息重放</a:t>
              </a:r>
            </a:p>
          </p:txBody>
        </p:sp>
        <p:sp>
          <p:nvSpPr>
            <p:cNvPr id="39" name="矩形 38">
              <a:extLst>
                <a:ext uri="{FF2B5EF4-FFF2-40B4-BE49-F238E27FC236}">
                  <a16:creationId xmlns:a16="http://schemas.microsoft.com/office/drawing/2014/main" id="{630D5231-0CD0-9655-C86F-0A338EBD7466}"/>
                </a:ext>
              </a:extLst>
            </p:cNvPr>
            <p:cNvSpPr/>
            <p:nvPr/>
          </p:nvSpPr>
          <p:spPr>
            <a:xfrm>
              <a:off x="5282898" y="3428998"/>
              <a:ext cx="813102" cy="223706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lnSpc>
                  <a:spcPct val="90000"/>
                </a:lnSpc>
                <a:spcBef>
                  <a:spcPct val="0"/>
                </a:spcBef>
              </a:pPr>
              <a:r>
                <a:rPr lang="zh-CN" altLang="en-US" sz="2400" dirty="0">
                  <a:solidFill>
                    <a:schemeClr val="bg1"/>
                  </a:solidFill>
                  <a:latin typeface="Times New Roman" panose="02020603050405020304" pitchFamily="18" charset="0"/>
                  <a:ea typeface="印品黑体" panose="00000500000000000000" pitchFamily="2" charset="-122"/>
                </a:rPr>
                <a:t>破坏性</a:t>
              </a:r>
              <a:endParaRPr lang="en-US" altLang="zh-CN" sz="2400" dirty="0">
                <a:solidFill>
                  <a:schemeClr val="bg1"/>
                </a:solidFill>
                <a:latin typeface="Times New Roman" panose="02020603050405020304" pitchFamily="18" charset="0"/>
                <a:ea typeface="印品黑体" panose="00000500000000000000" pitchFamily="2" charset="-122"/>
              </a:endParaRPr>
            </a:p>
            <a:p>
              <a:pPr algn="ctr">
                <a:lnSpc>
                  <a:spcPct val="90000"/>
                </a:lnSpc>
                <a:spcBef>
                  <a:spcPct val="0"/>
                </a:spcBef>
              </a:pPr>
              <a:r>
                <a:rPr lang="zh-CN" altLang="en-US" sz="2400" dirty="0">
                  <a:solidFill>
                    <a:schemeClr val="bg1"/>
                  </a:solidFill>
                  <a:latin typeface="Times New Roman" panose="02020603050405020304" pitchFamily="18" charset="0"/>
                  <a:ea typeface="印品黑体" panose="00000500000000000000" pitchFamily="2" charset="-122"/>
                </a:rPr>
                <a:t>攻击</a:t>
              </a:r>
            </a:p>
          </p:txBody>
        </p:sp>
        <p:sp>
          <p:nvSpPr>
            <p:cNvPr id="65" name="矩形 64">
              <a:extLst>
                <a:ext uri="{FF2B5EF4-FFF2-40B4-BE49-F238E27FC236}">
                  <a16:creationId xmlns:a16="http://schemas.microsoft.com/office/drawing/2014/main" id="{CE6146D5-47F4-A20A-AC51-6ECAC60B851B}"/>
                </a:ext>
              </a:extLst>
            </p:cNvPr>
            <p:cNvSpPr/>
            <p:nvPr/>
          </p:nvSpPr>
          <p:spPr>
            <a:xfrm>
              <a:off x="6981713" y="3428999"/>
              <a:ext cx="813102" cy="224823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lnSpc>
                  <a:spcPct val="90000"/>
                </a:lnSpc>
                <a:spcBef>
                  <a:spcPct val="0"/>
                </a:spcBef>
              </a:pPr>
              <a:r>
                <a:rPr lang="zh-CN" altLang="en-US" sz="2400" dirty="0">
                  <a:solidFill>
                    <a:schemeClr val="bg1"/>
                  </a:solidFill>
                  <a:latin typeface="Times New Roman" panose="02020603050405020304" pitchFamily="18" charset="0"/>
                  <a:ea typeface="印品黑体" panose="00000500000000000000" pitchFamily="2" charset="-122"/>
                </a:rPr>
                <a:t>位置故障</a:t>
              </a:r>
            </a:p>
          </p:txBody>
        </p:sp>
        <p:sp>
          <p:nvSpPr>
            <p:cNvPr id="68" name="矩形 67">
              <a:extLst>
                <a:ext uri="{FF2B5EF4-FFF2-40B4-BE49-F238E27FC236}">
                  <a16:creationId xmlns:a16="http://schemas.microsoft.com/office/drawing/2014/main" id="{8466CD72-5C76-7AF1-80A3-A82982C9B84C}"/>
                </a:ext>
              </a:extLst>
            </p:cNvPr>
            <p:cNvSpPr/>
            <p:nvPr/>
          </p:nvSpPr>
          <p:spPr>
            <a:xfrm>
              <a:off x="8746481" y="3428998"/>
              <a:ext cx="813102" cy="224823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lnSpc>
                  <a:spcPct val="90000"/>
                </a:lnSpc>
                <a:spcBef>
                  <a:spcPct val="0"/>
                </a:spcBef>
              </a:pPr>
              <a:r>
                <a:rPr lang="zh-CN" altLang="en-US" sz="2400" dirty="0">
                  <a:solidFill>
                    <a:schemeClr val="bg1"/>
                  </a:solidFill>
                  <a:latin typeface="Times New Roman" panose="02020603050405020304" pitchFamily="18" charset="0"/>
                  <a:ea typeface="印品黑体" panose="00000500000000000000" pitchFamily="2" charset="-122"/>
                </a:rPr>
                <a:t>速度故障</a:t>
              </a:r>
            </a:p>
          </p:txBody>
        </p:sp>
      </p:grpSp>
      <p:grpSp>
        <p:nvGrpSpPr>
          <p:cNvPr id="7" name="组合 6">
            <a:extLst>
              <a:ext uri="{FF2B5EF4-FFF2-40B4-BE49-F238E27FC236}">
                <a16:creationId xmlns:a16="http://schemas.microsoft.com/office/drawing/2014/main" id="{3FE95B5A-1A87-5A71-08B8-C37B021D7A72}"/>
              </a:ext>
            </a:extLst>
          </p:cNvPr>
          <p:cNvGrpSpPr/>
          <p:nvPr/>
        </p:nvGrpSpPr>
        <p:grpSpPr>
          <a:xfrm>
            <a:off x="2013688" y="2819027"/>
            <a:ext cx="7139343" cy="609974"/>
            <a:chOff x="2013688" y="2819027"/>
            <a:chExt cx="7139343" cy="609974"/>
          </a:xfrm>
          <a:solidFill>
            <a:schemeClr val="accent1">
              <a:lumMod val="75000"/>
            </a:schemeClr>
          </a:solidFill>
        </p:grpSpPr>
        <p:cxnSp>
          <p:nvCxnSpPr>
            <p:cNvPr id="25" name="连接符: 肘形 24">
              <a:extLst>
                <a:ext uri="{FF2B5EF4-FFF2-40B4-BE49-F238E27FC236}">
                  <a16:creationId xmlns:a16="http://schemas.microsoft.com/office/drawing/2014/main" id="{27FE35C0-169B-1064-897A-48EC8C3DF931}"/>
                </a:ext>
              </a:extLst>
            </p:cNvPr>
            <p:cNvCxnSpPr>
              <a:cxnSpLocks/>
              <a:stCxn id="13" idx="2"/>
              <a:endCxn id="24" idx="0"/>
            </p:cNvCxnSpPr>
            <p:nvPr/>
          </p:nvCxnSpPr>
          <p:spPr>
            <a:xfrm rot="5400000">
              <a:off x="2624228" y="2208489"/>
              <a:ext cx="609972" cy="1831051"/>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A31967B9-86BC-EC2D-00D3-DF5BF8A73678}"/>
                </a:ext>
              </a:extLst>
            </p:cNvPr>
            <p:cNvCxnSpPr>
              <a:cxnSpLocks/>
              <a:stCxn id="13" idx="2"/>
              <a:endCxn id="29" idx="0"/>
            </p:cNvCxnSpPr>
            <p:nvPr/>
          </p:nvCxnSpPr>
          <p:spPr>
            <a:xfrm rot="5400000">
              <a:off x="3264996" y="2849255"/>
              <a:ext cx="609971" cy="549517"/>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AD4DED0E-55CB-6F12-A0EA-07D15D6BDDF8}"/>
                </a:ext>
              </a:extLst>
            </p:cNvPr>
            <p:cNvCxnSpPr>
              <a:cxnSpLocks/>
              <a:stCxn id="13" idx="2"/>
              <a:endCxn id="33" idx="0"/>
            </p:cNvCxnSpPr>
            <p:nvPr/>
          </p:nvCxnSpPr>
          <p:spPr>
            <a:xfrm rot="16200000" flipH="1">
              <a:off x="3880300" y="2783467"/>
              <a:ext cx="609971" cy="681092"/>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cxnSp>
          <p:nvCxnSpPr>
            <p:cNvPr id="40" name="连接符: 肘形 39">
              <a:extLst>
                <a:ext uri="{FF2B5EF4-FFF2-40B4-BE49-F238E27FC236}">
                  <a16:creationId xmlns:a16="http://schemas.microsoft.com/office/drawing/2014/main" id="{43974652-1666-BC83-AD03-76DE3C618BB7}"/>
                </a:ext>
              </a:extLst>
            </p:cNvPr>
            <p:cNvCxnSpPr>
              <a:cxnSpLocks/>
              <a:stCxn id="13" idx="2"/>
              <a:endCxn id="39" idx="0"/>
            </p:cNvCxnSpPr>
            <p:nvPr/>
          </p:nvCxnSpPr>
          <p:spPr>
            <a:xfrm rot="16200000" flipH="1">
              <a:off x="4462109" y="2201658"/>
              <a:ext cx="609970" cy="1844710"/>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6AD9B478-41D7-2CB6-FCA6-7798E1509F59}"/>
                </a:ext>
              </a:extLst>
            </p:cNvPr>
            <p:cNvCxnSpPr>
              <a:cxnSpLocks/>
              <a:stCxn id="16" idx="2"/>
              <a:endCxn id="65" idx="0"/>
            </p:cNvCxnSpPr>
            <p:nvPr/>
          </p:nvCxnSpPr>
          <p:spPr>
            <a:xfrm rot="5400000">
              <a:off x="7492252" y="2726211"/>
              <a:ext cx="598801" cy="806775"/>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cxnSp>
          <p:nvCxnSpPr>
            <p:cNvPr id="69" name="连接符: 肘形 68">
              <a:extLst>
                <a:ext uri="{FF2B5EF4-FFF2-40B4-BE49-F238E27FC236}">
                  <a16:creationId xmlns:a16="http://schemas.microsoft.com/office/drawing/2014/main" id="{1B01F29B-9B84-3AE5-D0DD-E29866BB4B77}"/>
                </a:ext>
              </a:extLst>
            </p:cNvPr>
            <p:cNvCxnSpPr>
              <a:cxnSpLocks/>
              <a:stCxn id="16" idx="2"/>
              <a:endCxn id="68" idx="0"/>
            </p:cNvCxnSpPr>
            <p:nvPr/>
          </p:nvCxnSpPr>
          <p:spPr>
            <a:xfrm rot="16200000" flipH="1">
              <a:off x="8374635" y="2650601"/>
              <a:ext cx="598800" cy="957993"/>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sp>
        <p:nvSpPr>
          <p:cNvPr id="86" name="页脚占位符 1">
            <a:extLst>
              <a:ext uri="{FF2B5EF4-FFF2-40B4-BE49-F238E27FC236}">
                <a16:creationId xmlns:a16="http://schemas.microsoft.com/office/drawing/2014/main" id="{8D155147-5639-7F38-EF2D-D5F2186CF3E9}"/>
              </a:ext>
            </a:extLst>
          </p:cNvPr>
          <p:cNvSpPr>
            <a:spLocks noGrp="1"/>
          </p:cNvSpPr>
          <p:nvPr>
            <p:ph type="ftr" sz="quarter" idx="11"/>
          </p:nvPr>
        </p:nvSpPr>
        <p:spPr>
          <a:xfrm>
            <a:off x="4038600" y="6364444"/>
            <a:ext cx="41148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3D3F41">
                    <a:tint val="75000"/>
                  </a:srgbClr>
                </a:solidFill>
                <a:effectLst/>
                <a:uLnTx/>
                <a:uFillTx/>
                <a:latin typeface="Arial"/>
                <a:ea typeface="微软雅黑"/>
                <a:cs typeface="+mn-cs"/>
              </a:rPr>
              <a:t>华南理工大学</a:t>
            </a:r>
          </a:p>
        </p:txBody>
      </p:sp>
    </p:spTree>
    <p:extLst>
      <p:ext uri="{BB962C8B-B14F-4D97-AF65-F5344CB8AC3E}">
        <p14:creationId xmlns:p14="http://schemas.microsoft.com/office/powerpoint/2010/main" val="381268664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5772" y="481697"/>
            <a:ext cx="3404035" cy="466211"/>
          </a:xfrm>
        </p:spPr>
        <p:txBody>
          <a:bodyPr>
            <a:normAutofit/>
          </a:bodyPr>
          <a:lstStyle/>
          <a:p>
            <a:r>
              <a:rPr lang="en-US" altLang="zh-CN" sz="2200" dirty="0">
                <a:solidFill>
                  <a:schemeClr val="accent1"/>
                </a:solidFill>
                <a:latin typeface="Times New Roman" panose="02020603050405020304" pitchFamily="18" charset="0"/>
                <a:ea typeface="印品黑体" panose="00000500000000000000" pitchFamily="2" charset="-122"/>
                <a:cs typeface="+mn-cs"/>
              </a:rPr>
              <a:t>1.3 </a:t>
            </a:r>
            <a:r>
              <a:rPr lang="zh-CN" altLang="en-US" sz="2200" dirty="0">
                <a:solidFill>
                  <a:schemeClr val="accent1"/>
                </a:solidFill>
                <a:latin typeface="Times New Roman" panose="02020603050405020304" pitchFamily="18" charset="0"/>
                <a:ea typeface="印品黑体" panose="00000500000000000000" pitchFamily="2" charset="-122"/>
                <a:cs typeface="+mn-cs"/>
              </a:rPr>
              <a:t>研究目标与研究方法</a:t>
            </a:r>
          </a:p>
        </p:txBody>
      </p:sp>
      <p:sp>
        <p:nvSpPr>
          <p:cNvPr id="4" name="幻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DA680B-B80A-2545-AB30-B9870FE9052E}" type="slidenum">
              <a:rPr kumimoji="0" lang="zh-CN" altLang="en-US" sz="1200" b="0" i="0" u="none" strike="noStrike" kern="1200" cap="none" spc="0" normalizeH="0" baseline="0" noProof="0" smtClean="0">
                <a:ln>
                  <a:noFill/>
                </a:ln>
                <a:solidFill>
                  <a:srgbClr val="3D3F41">
                    <a:tint val="75000"/>
                  </a:srgb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srgbClr val="3D3F41">
                  <a:tint val="75000"/>
                </a:srgbClr>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E79064F6-290F-694E-4F89-C85AD94897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22627" y1="29750" x2="65868" y2="20633"/>
                        <a14:foregroundMark x1="65868" y1="21401" x2="78428" y2="61228"/>
                      </a14:backgroundRemoval>
                    </a14:imgEffect>
                  </a14:imgLayer>
                </a14:imgProps>
              </a:ext>
              <a:ext uri="{28A0092B-C50C-407E-A947-70E740481C1C}">
                <a14:useLocalDpi xmlns:a14="http://schemas.microsoft.com/office/drawing/2010/main" val="0"/>
              </a:ext>
            </a:extLst>
          </a:blip>
          <a:stretch>
            <a:fillRect/>
          </a:stretch>
        </p:blipFill>
        <p:spPr>
          <a:xfrm>
            <a:off x="278062" y="73353"/>
            <a:ext cx="1371559" cy="1370245"/>
          </a:xfrm>
          <a:prstGeom prst="rect">
            <a:avLst/>
          </a:prstGeom>
        </p:spPr>
      </p:pic>
      <p:grpSp>
        <p:nvGrpSpPr>
          <p:cNvPr id="5" name="组合 4">
            <a:extLst>
              <a:ext uri="{FF2B5EF4-FFF2-40B4-BE49-F238E27FC236}">
                <a16:creationId xmlns:a16="http://schemas.microsoft.com/office/drawing/2014/main" id="{340AC186-7ADB-7275-4161-075F7506E6ED}"/>
              </a:ext>
            </a:extLst>
          </p:cNvPr>
          <p:cNvGrpSpPr/>
          <p:nvPr/>
        </p:nvGrpSpPr>
        <p:grpSpPr>
          <a:xfrm>
            <a:off x="2707026" y="2320834"/>
            <a:ext cx="2693003" cy="2547828"/>
            <a:chOff x="2707026" y="2320834"/>
            <a:chExt cx="2693003" cy="2547828"/>
          </a:xfrm>
        </p:grpSpPr>
        <p:sp>
          <p:nvSpPr>
            <p:cNvPr id="6" name="任意多边形 32">
              <a:extLst>
                <a:ext uri="{FF2B5EF4-FFF2-40B4-BE49-F238E27FC236}">
                  <a16:creationId xmlns:a16="http://schemas.microsoft.com/office/drawing/2014/main" id="{719AE4DF-0F49-9A77-FC77-9DDBF1EC13DC}"/>
                </a:ext>
              </a:extLst>
            </p:cNvPr>
            <p:cNvSpPr/>
            <p:nvPr/>
          </p:nvSpPr>
          <p:spPr>
            <a:xfrm>
              <a:off x="3245679" y="2336345"/>
              <a:ext cx="1454150" cy="666750"/>
            </a:xfrm>
            <a:custGeom>
              <a:avLst/>
              <a:gdLst>
                <a:gd name="connsiteX0" fmla="*/ 0 w 845820"/>
                <a:gd name="connsiteY0" fmla="*/ 0 h 388620"/>
                <a:gd name="connsiteX1" fmla="*/ 845820 w 845820"/>
                <a:gd name="connsiteY1" fmla="*/ 0 h 388620"/>
                <a:gd name="connsiteX2" fmla="*/ 0 w 845820"/>
                <a:gd name="connsiteY2" fmla="*/ 388620 h 388620"/>
              </a:gdLst>
              <a:ahLst/>
              <a:cxnLst>
                <a:cxn ang="0">
                  <a:pos x="connsiteX0" y="connsiteY0"/>
                </a:cxn>
                <a:cxn ang="0">
                  <a:pos x="connsiteX1" y="connsiteY1"/>
                </a:cxn>
                <a:cxn ang="0">
                  <a:pos x="connsiteX2" y="connsiteY2"/>
                </a:cxn>
              </a:cxnLst>
              <a:rect l="l" t="t" r="r" b="b"/>
              <a:pathLst>
                <a:path w="845820" h="388620">
                  <a:moveTo>
                    <a:pt x="0" y="0"/>
                  </a:moveTo>
                  <a:lnTo>
                    <a:pt x="845820" y="0"/>
                  </a:lnTo>
                  <a:lnTo>
                    <a:pt x="0" y="388620"/>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7" name="任意多边形 33">
              <a:extLst>
                <a:ext uri="{FF2B5EF4-FFF2-40B4-BE49-F238E27FC236}">
                  <a16:creationId xmlns:a16="http://schemas.microsoft.com/office/drawing/2014/main" id="{2DFEAC38-1476-8BFC-1C1C-51D20D99517D}"/>
                </a:ext>
              </a:extLst>
            </p:cNvPr>
            <p:cNvSpPr/>
            <p:nvPr/>
          </p:nvSpPr>
          <p:spPr>
            <a:xfrm rot="3600000">
              <a:off x="4059273" y="2795927"/>
              <a:ext cx="1454150" cy="668337"/>
            </a:xfrm>
            <a:custGeom>
              <a:avLst/>
              <a:gdLst>
                <a:gd name="connsiteX0" fmla="*/ 0 w 845820"/>
                <a:gd name="connsiteY0" fmla="*/ 0 h 388620"/>
                <a:gd name="connsiteX1" fmla="*/ 845820 w 845820"/>
                <a:gd name="connsiteY1" fmla="*/ 0 h 388620"/>
                <a:gd name="connsiteX2" fmla="*/ 0 w 845820"/>
                <a:gd name="connsiteY2" fmla="*/ 388620 h 388620"/>
              </a:gdLst>
              <a:ahLst/>
              <a:cxnLst>
                <a:cxn ang="0">
                  <a:pos x="connsiteX0" y="connsiteY0"/>
                </a:cxn>
                <a:cxn ang="0">
                  <a:pos x="connsiteX1" y="connsiteY1"/>
                </a:cxn>
                <a:cxn ang="0">
                  <a:pos x="connsiteX2" y="connsiteY2"/>
                </a:cxn>
              </a:cxnLst>
              <a:rect l="l" t="t" r="r" b="b"/>
              <a:pathLst>
                <a:path w="845820" h="388620">
                  <a:moveTo>
                    <a:pt x="0" y="0"/>
                  </a:moveTo>
                  <a:lnTo>
                    <a:pt x="845820" y="0"/>
                  </a:lnTo>
                  <a:lnTo>
                    <a:pt x="0" y="388620"/>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8" name="任意多边形 37">
              <a:extLst>
                <a:ext uri="{FF2B5EF4-FFF2-40B4-BE49-F238E27FC236}">
                  <a16:creationId xmlns:a16="http://schemas.microsoft.com/office/drawing/2014/main" id="{0B642684-F3ED-0277-6C79-514CB6774D60}"/>
                </a:ext>
              </a:extLst>
            </p:cNvPr>
            <p:cNvSpPr/>
            <p:nvPr/>
          </p:nvSpPr>
          <p:spPr>
            <a:xfrm rot="18000000">
              <a:off x="2443198" y="2795927"/>
              <a:ext cx="1454150" cy="668337"/>
            </a:xfrm>
            <a:custGeom>
              <a:avLst/>
              <a:gdLst>
                <a:gd name="connsiteX0" fmla="*/ 0 w 845820"/>
                <a:gd name="connsiteY0" fmla="*/ 0 h 388620"/>
                <a:gd name="connsiteX1" fmla="*/ 845820 w 845820"/>
                <a:gd name="connsiteY1" fmla="*/ 0 h 388620"/>
                <a:gd name="connsiteX2" fmla="*/ 0 w 845820"/>
                <a:gd name="connsiteY2" fmla="*/ 388620 h 388620"/>
              </a:gdLst>
              <a:ahLst/>
              <a:cxnLst>
                <a:cxn ang="0">
                  <a:pos x="connsiteX0" y="connsiteY0"/>
                </a:cxn>
                <a:cxn ang="0">
                  <a:pos x="connsiteX1" y="connsiteY1"/>
                </a:cxn>
                <a:cxn ang="0">
                  <a:pos x="connsiteX2" y="connsiteY2"/>
                </a:cxn>
              </a:cxnLst>
              <a:rect l="l" t="t" r="r" b="b"/>
              <a:pathLst>
                <a:path w="845820" h="388620">
                  <a:moveTo>
                    <a:pt x="0" y="0"/>
                  </a:moveTo>
                  <a:lnTo>
                    <a:pt x="845820" y="0"/>
                  </a:lnTo>
                  <a:lnTo>
                    <a:pt x="0" y="388620"/>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9" name="任意多边形 44">
              <a:extLst>
                <a:ext uri="{FF2B5EF4-FFF2-40B4-BE49-F238E27FC236}">
                  <a16:creationId xmlns:a16="http://schemas.microsoft.com/office/drawing/2014/main" id="{0C868A3E-6D1A-B484-9206-71FD9AB89BFB}"/>
                </a:ext>
              </a:extLst>
            </p:cNvPr>
            <p:cNvSpPr/>
            <p:nvPr/>
          </p:nvSpPr>
          <p:spPr>
            <a:xfrm rot="17928622">
              <a:off x="4065623" y="3732552"/>
              <a:ext cx="1468437" cy="666750"/>
            </a:xfrm>
            <a:custGeom>
              <a:avLst/>
              <a:gdLst>
                <a:gd name="connsiteX0" fmla="*/ 1467599 w 1467599"/>
                <a:gd name="connsiteY0" fmla="*/ 0 h 667930"/>
                <a:gd name="connsiteX1" fmla="*/ 1453729 w 1467599"/>
                <a:gd name="connsiteY1" fmla="*/ 667930 h 667930"/>
                <a:gd name="connsiteX2" fmla="*/ 0 w 1467599"/>
                <a:gd name="connsiteY2" fmla="*/ 637742 h 667930"/>
              </a:gdLst>
              <a:ahLst/>
              <a:cxnLst>
                <a:cxn ang="0">
                  <a:pos x="connsiteX0" y="connsiteY0"/>
                </a:cxn>
                <a:cxn ang="0">
                  <a:pos x="connsiteX1" y="connsiteY1"/>
                </a:cxn>
                <a:cxn ang="0">
                  <a:pos x="connsiteX2" y="connsiteY2"/>
                </a:cxn>
              </a:cxnLst>
              <a:rect l="l" t="t" r="r" b="b"/>
              <a:pathLst>
                <a:path w="1467599" h="667930">
                  <a:moveTo>
                    <a:pt x="1467599" y="0"/>
                  </a:moveTo>
                  <a:lnTo>
                    <a:pt x="1453729" y="667930"/>
                  </a:lnTo>
                  <a:lnTo>
                    <a:pt x="0" y="637742"/>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0" name="任意多边形 48">
              <a:extLst>
                <a:ext uri="{FF2B5EF4-FFF2-40B4-BE49-F238E27FC236}">
                  <a16:creationId xmlns:a16="http://schemas.microsoft.com/office/drawing/2014/main" id="{6EE52531-C0BA-E730-513B-4909B4B7BC58}"/>
                </a:ext>
              </a:extLst>
            </p:cNvPr>
            <p:cNvSpPr/>
            <p:nvPr/>
          </p:nvSpPr>
          <p:spPr>
            <a:xfrm>
              <a:off x="3255204" y="4184195"/>
              <a:ext cx="1454150" cy="668338"/>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1" name="任意多边形 52">
              <a:extLst>
                <a:ext uri="{FF2B5EF4-FFF2-40B4-BE49-F238E27FC236}">
                  <a16:creationId xmlns:a16="http://schemas.microsoft.com/office/drawing/2014/main" id="{52E7D847-A4A7-9F80-2A15-9B2D98753666}"/>
                </a:ext>
              </a:extLst>
            </p:cNvPr>
            <p:cNvSpPr/>
            <p:nvPr/>
          </p:nvSpPr>
          <p:spPr>
            <a:xfrm rot="3464586">
              <a:off x="2415416" y="3731758"/>
              <a:ext cx="1479550" cy="666750"/>
            </a:xfrm>
            <a:custGeom>
              <a:avLst/>
              <a:gdLst>
                <a:gd name="connsiteX0" fmla="*/ 0 w 1479224"/>
                <a:gd name="connsiteY0" fmla="*/ 610296 h 667556"/>
                <a:gd name="connsiteX1" fmla="*/ 1479224 w 1479224"/>
                <a:gd name="connsiteY1" fmla="*/ 0 h 667556"/>
                <a:gd name="connsiteX2" fmla="*/ 1452915 w 1479224"/>
                <a:gd name="connsiteY2" fmla="*/ 667556 h 667556"/>
              </a:gdLst>
              <a:ahLst/>
              <a:cxnLst>
                <a:cxn ang="0">
                  <a:pos x="connsiteX0" y="connsiteY0"/>
                </a:cxn>
                <a:cxn ang="0">
                  <a:pos x="connsiteX1" y="connsiteY1"/>
                </a:cxn>
                <a:cxn ang="0">
                  <a:pos x="connsiteX2" y="connsiteY2"/>
                </a:cxn>
              </a:cxnLst>
              <a:rect l="l" t="t" r="r" b="b"/>
              <a:pathLst>
                <a:path w="1479224" h="667556">
                  <a:moveTo>
                    <a:pt x="0" y="610296"/>
                  </a:moveTo>
                  <a:lnTo>
                    <a:pt x="1479224" y="0"/>
                  </a:lnTo>
                  <a:lnTo>
                    <a:pt x="1452915" y="667556"/>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4" name="文本框 53">
              <a:extLst>
                <a:ext uri="{FF2B5EF4-FFF2-40B4-BE49-F238E27FC236}">
                  <a16:creationId xmlns:a16="http://schemas.microsoft.com/office/drawing/2014/main" id="{090175F0-3E4A-6514-4C70-A67CBB7577C5}"/>
                </a:ext>
              </a:extLst>
            </p:cNvPr>
            <p:cNvSpPr txBox="1">
              <a:spLocks noChangeArrowheads="1"/>
            </p:cNvSpPr>
            <p:nvPr/>
          </p:nvSpPr>
          <p:spPr bwMode="auto">
            <a:xfrm>
              <a:off x="3242807" y="2320834"/>
              <a:ext cx="438296" cy="37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Arial Black"/>
                  <a:ea typeface="Verdana" panose="020B0604030504040204" pitchFamily="34" charset="0"/>
                  <a:cs typeface="Arial" panose="020B0604020202020204" pitchFamily="34" charset="0"/>
                </a:rPr>
                <a:t>01</a:t>
              </a:r>
              <a:endParaRPr kumimoji="0" lang="zh-CN" altLang="en-US" sz="1800" b="1" i="0" u="none" strike="noStrike" kern="1200" cap="none" spc="0" normalizeH="0" baseline="0" noProof="0" dirty="0">
                <a:ln>
                  <a:noFill/>
                </a:ln>
                <a:solidFill>
                  <a:srgbClr val="FFFFFF"/>
                </a:solidFill>
                <a:effectLst/>
                <a:uLnTx/>
                <a:uFillTx/>
                <a:latin typeface="Arial Black"/>
                <a:ea typeface="Verdana" panose="020B0604030504040204" pitchFamily="34" charset="0"/>
                <a:cs typeface="Arial" panose="020B0604020202020204" pitchFamily="34" charset="0"/>
              </a:endParaRPr>
            </a:p>
          </p:txBody>
        </p:sp>
        <p:sp>
          <p:nvSpPr>
            <p:cNvPr id="15" name="文本框 54">
              <a:extLst>
                <a:ext uri="{FF2B5EF4-FFF2-40B4-BE49-F238E27FC236}">
                  <a16:creationId xmlns:a16="http://schemas.microsoft.com/office/drawing/2014/main" id="{2B284DAE-5FDB-D0DE-3545-D7CE16680A2B}"/>
                </a:ext>
              </a:extLst>
            </p:cNvPr>
            <p:cNvSpPr txBox="1">
              <a:spLocks noChangeArrowheads="1"/>
            </p:cNvSpPr>
            <p:nvPr/>
          </p:nvSpPr>
          <p:spPr bwMode="auto">
            <a:xfrm rot="-1902825">
              <a:off x="4404823" y="2408316"/>
              <a:ext cx="438297" cy="37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Arial Black"/>
                  <a:ea typeface="Verdana" panose="020B0604030504040204" pitchFamily="34" charset="0"/>
                  <a:cs typeface="Arial" panose="020B0604020202020204" pitchFamily="34" charset="0"/>
                </a:rPr>
                <a:t>02</a:t>
              </a:r>
              <a:endParaRPr kumimoji="0" lang="zh-CN" altLang="en-US" sz="1800" b="1" i="0" u="none" strike="noStrike" kern="1200" cap="none" spc="0" normalizeH="0" baseline="0" noProof="0" dirty="0">
                <a:ln>
                  <a:noFill/>
                </a:ln>
                <a:solidFill>
                  <a:srgbClr val="FFFFFF"/>
                </a:solidFill>
                <a:effectLst/>
                <a:uLnTx/>
                <a:uFillTx/>
                <a:latin typeface="Arial Black"/>
                <a:ea typeface="Verdana" panose="020B0604030504040204" pitchFamily="34" charset="0"/>
                <a:cs typeface="Arial" panose="020B0604020202020204" pitchFamily="34" charset="0"/>
              </a:endParaRPr>
            </a:p>
          </p:txBody>
        </p:sp>
        <p:sp>
          <p:nvSpPr>
            <p:cNvPr id="17" name="文本框 55">
              <a:extLst>
                <a:ext uri="{FF2B5EF4-FFF2-40B4-BE49-F238E27FC236}">
                  <a16:creationId xmlns:a16="http://schemas.microsoft.com/office/drawing/2014/main" id="{F21F3902-5BB6-1835-4AFD-BD8BB2614D84}"/>
                </a:ext>
              </a:extLst>
            </p:cNvPr>
            <p:cNvSpPr txBox="1">
              <a:spLocks noChangeArrowheads="1"/>
            </p:cNvSpPr>
            <p:nvPr/>
          </p:nvSpPr>
          <p:spPr bwMode="auto">
            <a:xfrm rot="1834046">
              <a:off x="4961733" y="3469233"/>
              <a:ext cx="438296" cy="37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FFFFFF"/>
                  </a:solidFill>
                  <a:effectLst/>
                  <a:uLnTx/>
                  <a:uFillTx/>
                  <a:latin typeface="Arial Black"/>
                  <a:ea typeface="Verdana" panose="020B0604030504040204" pitchFamily="34" charset="0"/>
                  <a:cs typeface="Arial" panose="020B0604020202020204" pitchFamily="34" charset="0"/>
                </a:rPr>
                <a:t>03</a:t>
              </a:r>
              <a:endParaRPr kumimoji="0" lang="zh-CN" altLang="en-US" sz="1800" b="1" i="0" u="none" strike="noStrike" kern="1200" cap="none" spc="0" normalizeH="0" baseline="0" noProof="0">
                <a:ln>
                  <a:noFill/>
                </a:ln>
                <a:solidFill>
                  <a:srgbClr val="FFFFFF"/>
                </a:solidFill>
                <a:effectLst/>
                <a:uLnTx/>
                <a:uFillTx/>
                <a:latin typeface="Arial Black"/>
                <a:ea typeface="Verdana" panose="020B0604030504040204" pitchFamily="34" charset="0"/>
                <a:cs typeface="Arial" panose="020B0604020202020204" pitchFamily="34" charset="0"/>
              </a:endParaRPr>
            </a:p>
          </p:txBody>
        </p:sp>
        <p:sp>
          <p:nvSpPr>
            <p:cNvPr id="18" name="文本框 56">
              <a:extLst>
                <a:ext uri="{FF2B5EF4-FFF2-40B4-BE49-F238E27FC236}">
                  <a16:creationId xmlns:a16="http://schemas.microsoft.com/office/drawing/2014/main" id="{44239B31-09BC-5BA3-90D1-8BB65E3E92C3}"/>
                </a:ext>
              </a:extLst>
            </p:cNvPr>
            <p:cNvSpPr txBox="1">
              <a:spLocks noChangeArrowheads="1"/>
            </p:cNvSpPr>
            <p:nvPr/>
          </p:nvSpPr>
          <p:spPr bwMode="auto">
            <a:xfrm>
              <a:off x="4312452" y="4496250"/>
              <a:ext cx="438296" cy="37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Arial Black"/>
                  <a:ea typeface="Verdana" panose="020B0604030504040204" pitchFamily="34" charset="0"/>
                  <a:cs typeface="Arial" panose="020B0604020202020204" pitchFamily="34" charset="0"/>
                </a:rPr>
                <a:t>04</a:t>
              </a:r>
              <a:endParaRPr kumimoji="0" lang="zh-CN" altLang="en-US" sz="1800" b="1" i="0" u="none" strike="noStrike" kern="1200" cap="none" spc="0" normalizeH="0" baseline="0" noProof="0" dirty="0">
                <a:ln>
                  <a:noFill/>
                </a:ln>
                <a:solidFill>
                  <a:srgbClr val="FFFFFF"/>
                </a:solidFill>
                <a:effectLst/>
                <a:uLnTx/>
                <a:uFillTx/>
                <a:latin typeface="Arial Black"/>
                <a:ea typeface="Verdana" panose="020B0604030504040204" pitchFamily="34" charset="0"/>
                <a:cs typeface="Arial" panose="020B0604020202020204" pitchFamily="34" charset="0"/>
              </a:endParaRPr>
            </a:p>
          </p:txBody>
        </p:sp>
        <p:sp>
          <p:nvSpPr>
            <p:cNvPr id="21" name="文本框 57">
              <a:extLst>
                <a:ext uri="{FF2B5EF4-FFF2-40B4-BE49-F238E27FC236}">
                  <a16:creationId xmlns:a16="http://schemas.microsoft.com/office/drawing/2014/main" id="{CD365F8A-53EC-E7EE-447E-466185869995}"/>
                </a:ext>
              </a:extLst>
            </p:cNvPr>
            <p:cNvSpPr txBox="1">
              <a:spLocks noChangeArrowheads="1"/>
            </p:cNvSpPr>
            <p:nvPr/>
          </p:nvSpPr>
          <p:spPr bwMode="auto">
            <a:xfrm rot="-1875197">
              <a:off x="3298568" y="4364700"/>
              <a:ext cx="438296" cy="37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FFFFFF"/>
                  </a:solidFill>
                  <a:effectLst/>
                  <a:uLnTx/>
                  <a:uFillTx/>
                  <a:latin typeface="Arial Black"/>
                  <a:ea typeface="Verdana" panose="020B0604030504040204" pitchFamily="34" charset="0"/>
                  <a:cs typeface="Arial" panose="020B0604020202020204" pitchFamily="34" charset="0"/>
                </a:rPr>
                <a:t>05</a:t>
              </a:r>
              <a:endParaRPr kumimoji="0" lang="zh-CN" altLang="en-US" sz="1800" b="1" i="0" u="none" strike="noStrike" kern="1200" cap="none" spc="0" normalizeH="0" baseline="0" noProof="0">
                <a:ln>
                  <a:noFill/>
                </a:ln>
                <a:solidFill>
                  <a:srgbClr val="FFFFFF"/>
                </a:solidFill>
                <a:effectLst/>
                <a:uLnTx/>
                <a:uFillTx/>
                <a:latin typeface="Arial Black"/>
                <a:ea typeface="Verdana" panose="020B0604030504040204" pitchFamily="34" charset="0"/>
                <a:cs typeface="Arial" panose="020B0604020202020204" pitchFamily="34" charset="0"/>
              </a:endParaRPr>
            </a:p>
          </p:txBody>
        </p:sp>
        <p:sp>
          <p:nvSpPr>
            <p:cNvPr id="22" name="文本框 58">
              <a:extLst>
                <a:ext uri="{FF2B5EF4-FFF2-40B4-BE49-F238E27FC236}">
                  <a16:creationId xmlns:a16="http://schemas.microsoft.com/office/drawing/2014/main" id="{0AFBAD7E-5981-EAB2-3A43-2DF64500B139}"/>
                </a:ext>
              </a:extLst>
            </p:cNvPr>
            <p:cNvSpPr txBox="1">
              <a:spLocks noChangeArrowheads="1"/>
            </p:cNvSpPr>
            <p:nvPr/>
          </p:nvSpPr>
          <p:spPr bwMode="auto">
            <a:xfrm rot="1643363">
              <a:off x="2707026" y="3484903"/>
              <a:ext cx="438296" cy="37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Arial Black"/>
                  <a:ea typeface="Verdana" panose="020B0604030504040204" pitchFamily="34" charset="0"/>
                  <a:cs typeface="Arial" panose="020B0604020202020204" pitchFamily="34" charset="0"/>
                </a:rPr>
                <a:t>06</a:t>
              </a:r>
              <a:endParaRPr kumimoji="0" lang="zh-CN" altLang="en-US" sz="1800" b="1" i="0" u="none" strike="noStrike" kern="1200" cap="none" spc="0" normalizeH="0" baseline="0" noProof="0" dirty="0">
                <a:ln>
                  <a:noFill/>
                </a:ln>
                <a:solidFill>
                  <a:srgbClr val="FFFFFF"/>
                </a:solidFill>
                <a:effectLst/>
                <a:uLnTx/>
                <a:uFillTx/>
                <a:latin typeface="Arial Black"/>
                <a:ea typeface="Verdana" panose="020B0604030504040204" pitchFamily="34" charset="0"/>
                <a:cs typeface="Arial" panose="020B0604020202020204" pitchFamily="34" charset="0"/>
              </a:endParaRPr>
            </a:p>
          </p:txBody>
        </p:sp>
        <p:sp>
          <p:nvSpPr>
            <p:cNvPr id="23" name="矩形 59">
              <a:extLst>
                <a:ext uri="{FF2B5EF4-FFF2-40B4-BE49-F238E27FC236}">
                  <a16:creationId xmlns:a16="http://schemas.microsoft.com/office/drawing/2014/main" id="{5FD50B38-D97C-C858-87FA-422A9D6D4FF0}"/>
                </a:ext>
              </a:extLst>
            </p:cNvPr>
            <p:cNvSpPr>
              <a:spLocks noChangeArrowheads="1"/>
            </p:cNvSpPr>
            <p:nvPr/>
          </p:nvSpPr>
          <p:spPr bwMode="auto">
            <a:xfrm>
              <a:off x="3233763" y="2950595"/>
              <a:ext cx="1516986" cy="122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sz="1800" b="1" dirty="0">
                  <a:effectLst/>
                  <a:latin typeface="Times New Roman" panose="02020603050405020304" pitchFamily="18" charset="0"/>
                  <a:ea typeface="宋体" panose="02010600030101010101" pitchFamily="2" charset="-122"/>
                  <a:cs typeface="Times New Roman" panose="02020603050405020304" pitchFamily="18" charset="0"/>
                </a:rPr>
                <a:t>研究目标</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准确并高效</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识别车辆异常行为</a:t>
              </a:r>
              <a:endParaRPr kumimoji="0" lang="zh-CN" altLang="en-US" sz="2000" b="1" i="0" u="none" strike="noStrike" kern="1200" cap="none" spc="0" normalizeH="0" baseline="0" noProof="0" dirty="0">
                <a:ln>
                  <a:noFill/>
                </a:ln>
                <a:solidFill>
                  <a:srgbClr val="3D3F41">
                    <a:lumMod val="50000"/>
                  </a:srgbClr>
                </a:solidFill>
                <a:effectLst/>
                <a:uLnTx/>
                <a:uFillTx/>
                <a:latin typeface="微软雅黑"/>
                <a:ea typeface="微软雅黑"/>
                <a:cs typeface="微软雅黑"/>
              </a:endParaRPr>
            </a:p>
          </p:txBody>
        </p:sp>
      </p:grpSp>
      <p:sp>
        <p:nvSpPr>
          <p:cNvPr id="26" name="矩形 25">
            <a:extLst>
              <a:ext uri="{FF2B5EF4-FFF2-40B4-BE49-F238E27FC236}">
                <a16:creationId xmlns:a16="http://schemas.microsoft.com/office/drawing/2014/main" id="{A0940DAA-A57D-1D92-3D1F-53A2A860129E}"/>
              </a:ext>
            </a:extLst>
          </p:cNvPr>
          <p:cNvSpPr/>
          <p:nvPr/>
        </p:nvSpPr>
        <p:spPr>
          <a:xfrm>
            <a:off x="3103506" y="1794728"/>
            <a:ext cx="1766301" cy="33855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454749"/>
                </a:solidFill>
                <a:effectLst/>
                <a:uLnTx/>
                <a:uFillTx/>
                <a:latin typeface="微软雅黑"/>
                <a:ea typeface="微软雅黑"/>
                <a:cs typeface="微软雅黑"/>
              </a:rPr>
              <a:t>数据驱动</a:t>
            </a:r>
            <a:endParaRPr kumimoji="0" lang="en-US" altLang="zh-CN" sz="1600" b="0" i="0" u="none" strike="noStrike" kern="1200" cap="none" spc="0" normalizeH="0" baseline="0" noProof="0" dirty="0">
              <a:ln>
                <a:noFill/>
              </a:ln>
              <a:solidFill>
                <a:srgbClr val="454749"/>
              </a:solidFill>
              <a:effectLst/>
              <a:uLnTx/>
              <a:uFillTx/>
              <a:latin typeface="微软雅黑"/>
              <a:ea typeface="微软雅黑"/>
              <a:cs typeface="微软雅黑"/>
            </a:endParaRPr>
          </a:p>
        </p:txBody>
      </p:sp>
      <p:sp>
        <p:nvSpPr>
          <p:cNvPr id="27" name="矩形 26">
            <a:extLst>
              <a:ext uri="{FF2B5EF4-FFF2-40B4-BE49-F238E27FC236}">
                <a16:creationId xmlns:a16="http://schemas.microsoft.com/office/drawing/2014/main" id="{BFFC870C-4030-DB9F-39F6-E6E8F34E3E82}"/>
              </a:ext>
            </a:extLst>
          </p:cNvPr>
          <p:cNvSpPr/>
          <p:nvPr/>
        </p:nvSpPr>
        <p:spPr>
          <a:xfrm>
            <a:off x="5216281" y="2523251"/>
            <a:ext cx="1623116" cy="338554"/>
          </a:xfrm>
          <a:prstGeom prst="rect">
            <a:avLst/>
          </a:prstGeom>
        </p:spPr>
        <p:txBody>
          <a:bodyPr wrap="square">
            <a:spAutoFit/>
          </a:bodyPr>
          <a:lstStyle/>
          <a:p>
            <a:pPr lvl="0" defTabSz="457200">
              <a:defRPr/>
            </a:pPr>
            <a:r>
              <a:rPr lang="zh-CN" altLang="en-US" sz="1600" dirty="0">
                <a:solidFill>
                  <a:srgbClr val="454749"/>
                </a:solidFill>
                <a:latin typeface="微软雅黑"/>
                <a:ea typeface="微软雅黑"/>
                <a:cs typeface="微软雅黑"/>
              </a:rPr>
              <a:t>基于深度学习</a:t>
            </a:r>
            <a:endParaRPr lang="zh-CN" altLang="en-US" sz="1600" dirty="0">
              <a:solidFill>
                <a:srgbClr val="3D3F41"/>
              </a:solidFill>
              <a:latin typeface="微软雅黑"/>
              <a:ea typeface="微软雅黑"/>
            </a:endParaRPr>
          </a:p>
        </p:txBody>
      </p:sp>
      <p:sp>
        <p:nvSpPr>
          <p:cNvPr id="28" name="矩形 27">
            <a:extLst>
              <a:ext uri="{FF2B5EF4-FFF2-40B4-BE49-F238E27FC236}">
                <a16:creationId xmlns:a16="http://schemas.microsoft.com/office/drawing/2014/main" id="{F156F9B8-1CD1-58F5-9F84-7260DFF90D12}"/>
              </a:ext>
            </a:extLst>
          </p:cNvPr>
          <p:cNvSpPr/>
          <p:nvPr/>
        </p:nvSpPr>
        <p:spPr>
          <a:xfrm>
            <a:off x="5439284" y="3987127"/>
            <a:ext cx="1788830" cy="33855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a:solidFill>
                  <a:srgbClr val="454749"/>
                </a:solidFill>
                <a:latin typeface="微软雅黑"/>
                <a:ea typeface="微软雅黑"/>
                <a:cs typeface="微软雅黑"/>
              </a:rPr>
              <a:t>无</a:t>
            </a:r>
            <a:r>
              <a:rPr lang="en-US" altLang="zh-CN" sz="1600" dirty="0">
                <a:solidFill>
                  <a:srgbClr val="454749"/>
                </a:solidFill>
                <a:latin typeface="微软雅黑"/>
                <a:ea typeface="微软雅黑"/>
                <a:cs typeface="微软雅黑"/>
              </a:rPr>
              <a:t>/</a:t>
            </a:r>
            <a:r>
              <a:rPr lang="zh-CN" altLang="en-US" sz="1600" dirty="0">
                <a:solidFill>
                  <a:srgbClr val="454749"/>
                </a:solidFill>
                <a:latin typeface="微软雅黑"/>
                <a:ea typeface="微软雅黑"/>
                <a:cs typeface="微软雅黑"/>
              </a:rPr>
              <a:t>半</a:t>
            </a:r>
            <a:r>
              <a:rPr kumimoji="0" lang="zh-CN" altLang="en-US" sz="1600" b="0" i="0" u="none" strike="noStrike" kern="1200" cap="none" spc="0" normalizeH="0" baseline="0" noProof="0" dirty="0">
                <a:ln>
                  <a:noFill/>
                </a:ln>
                <a:solidFill>
                  <a:srgbClr val="454749"/>
                </a:solidFill>
                <a:effectLst/>
                <a:uLnTx/>
                <a:uFillTx/>
                <a:latin typeface="微软雅黑"/>
                <a:ea typeface="微软雅黑"/>
                <a:cs typeface="微软雅黑"/>
              </a:rPr>
              <a:t>监督学习</a:t>
            </a:r>
            <a:endParaRPr kumimoji="0" lang="zh-CN" altLang="en-US" sz="1600" b="0" i="0" u="none" strike="noStrike" kern="1200" cap="none" spc="0" normalizeH="0" baseline="0" noProof="0" dirty="0">
              <a:ln>
                <a:noFill/>
              </a:ln>
              <a:solidFill>
                <a:srgbClr val="3D3F41"/>
              </a:solidFill>
              <a:effectLst/>
              <a:uLnTx/>
              <a:uFillTx/>
              <a:latin typeface="微软雅黑"/>
              <a:ea typeface="微软雅黑"/>
              <a:cs typeface="+mn-cs"/>
            </a:endParaRPr>
          </a:p>
        </p:txBody>
      </p:sp>
      <p:sp>
        <p:nvSpPr>
          <p:cNvPr id="31" name="矩形 30">
            <a:extLst>
              <a:ext uri="{FF2B5EF4-FFF2-40B4-BE49-F238E27FC236}">
                <a16:creationId xmlns:a16="http://schemas.microsoft.com/office/drawing/2014/main" id="{8538568C-1A8B-25A5-F508-17EA58D4378A}"/>
              </a:ext>
            </a:extLst>
          </p:cNvPr>
          <p:cNvSpPr/>
          <p:nvPr/>
        </p:nvSpPr>
        <p:spPr>
          <a:xfrm>
            <a:off x="3281774" y="5002471"/>
            <a:ext cx="1454150" cy="33855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454749"/>
                </a:solidFill>
                <a:effectLst/>
                <a:uLnTx/>
                <a:uFillTx/>
                <a:latin typeface="微软雅黑"/>
                <a:ea typeface="微软雅黑"/>
                <a:cs typeface="微软雅黑"/>
              </a:rPr>
              <a:t>异常检测算法</a:t>
            </a:r>
            <a:endParaRPr kumimoji="0" lang="en-US" altLang="zh-CN" sz="1600" b="0" i="0" u="none" strike="noStrike" kern="1200" cap="none" spc="0" normalizeH="0" baseline="0" noProof="0" dirty="0">
              <a:ln>
                <a:noFill/>
              </a:ln>
              <a:solidFill>
                <a:srgbClr val="454749"/>
              </a:solidFill>
              <a:effectLst/>
              <a:uLnTx/>
              <a:uFillTx/>
              <a:latin typeface="微软雅黑"/>
              <a:ea typeface="微软雅黑"/>
              <a:cs typeface="微软雅黑"/>
            </a:endParaRPr>
          </a:p>
        </p:txBody>
      </p:sp>
      <p:sp>
        <p:nvSpPr>
          <p:cNvPr id="32" name="矩形 31">
            <a:extLst>
              <a:ext uri="{FF2B5EF4-FFF2-40B4-BE49-F238E27FC236}">
                <a16:creationId xmlns:a16="http://schemas.microsoft.com/office/drawing/2014/main" id="{CED65268-FBFA-A28C-DF81-78EB57BB466D}"/>
              </a:ext>
            </a:extLst>
          </p:cNvPr>
          <p:cNvSpPr/>
          <p:nvPr/>
        </p:nvSpPr>
        <p:spPr>
          <a:xfrm>
            <a:off x="1538613" y="2619763"/>
            <a:ext cx="1171189" cy="33855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454749"/>
                </a:solidFill>
                <a:effectLst/>
                <a:uLnTx/>
                <a:uFillTx/>
                <a:latin typeface="微软雅黑"/>
                <a:ea typeface="微软雅黑"/>
                <a:cs typeface="微软雅黑"/>
              </a:rPr>
              <a:t>边缘计算</a:t>
            </a:r>
          </a:p>
        </p:txBody>
      </p:sp>
      <p:sp>
        <p:nvSpPr>
          <p:cNvPr id="34" name="矩形 33">
            <a:extLst>
              <a:ext uri="{FF2B5EF4-FFF2-40B4-BE49-F238E27FC236}">
                <a16:creationId xmlns:a16="http://schemas.microsoft.com/office/drawing/2014/main" id="{82764319-A53C-C40F-0727-CB4823E8F1D6}"/>
              </a:ext>
            </a:extLst>
          </p:cNvPr>
          <p:cNvSpPr/>
          <p:nvPr/>
        </p:nvSpPr>
        <p:spPr>
          <a:xfrm>
            <a:off x="1689703" y="4188111"/>
            <a:ext cx="1101188" cy="33855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454749"/>
                </a:solidFill>
                <a:effectLst/>
                <a:uLnTx/>
                <a:uFillTx/>
                <a:latin typeface="微软雅黑"/>
                <a:ea typeface="微软雅黑"/>
                <a:cs typeface="微软雅黑"/>
              </a:rPr>
              <a:t>实时检测</a:t>
            </a:r>
            <a:endParaRPr kumimoji="0" lang="en-US" altLang="zh-CN" sz="1600" b="0" i="0" u="none" strike="noStrike" kern="1200" cap="none" spc="0" normalizeH="0" baseline="0" noProof="0" dirty="0">
              <a:ln>
                <a:noFill/>
              </a:ln>
              <a:solidFill>
                <a:srgbClr val="454749"/>
              </a:solidFill>
              <a:effectLst/>
              <a:uLnTx/>
              <a:uFillTx/>
              <a:latin typeface="微软雅黑"/>
              <a:ea typeface="微软雅黑"/>
              <a:cs typeface="微软雅黑"/>
            </a:endParaRPr>
          </a:p>
        </p:txBody>
      </p:sp>
      <p:sp>
        <p:nvSpPr>
          <p:cNvPr id="35" name="Line 3">
            <a:extLst>
              <a:ext uri="{FF2B5EF4-FFF2-40B4-BE49-F238E27FC236}">
                <a16:creationId xmlns:a16="http://schemas.microsoft.com/office/drawing/2014/main" id="{705EC016-6E3B-F83B-0D44-CA0E27A20A5C}"/>
              </a:ext>
            </a:extLst>
          </p:cNvPr>
          <p:cNvSpPr>
            <a:spLocks noChangeShapeType="1"/>
          </p:cNvSpPr>
          <p:nvPr/>
        </p:nvSpPr>
        <p:spPr bwMode="black">
          <a:xfrm>
            <a:off x="7950354" y="2398430"/>
            <a:ext cx="0" cy="1574347"/>
          </a:xfrm>
          <a:prstGeom prst="line">
            <a:avLst/>
          </a:prstGeom>
          <a:noFill/>
          <a:ln w="28575">
            <a:solidFill>
              <a:schemeClr val="accent5">
                <a:alpha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D3F41"/>
              </a:solidFill>
              <a:effectLst/>
              <a:uLnTx/>
              <a:uFillTx/>
              <a:latin typeface="Arial"/>
              <a:ea typeface="微软雅黑"/>
              <a:cs typeface="+mn-cs"/>
            </a:endParaRPr>
          </a:p>
        </p:txBody>
      </p:sp>
      <p:grpSp>
        <p:nvGrpSpPr>
          <p:cNvPr id="37" name="Group 4">
            <a:extLst>
              <a:ext uri="{FF2B5EF4-FFF2-40B4-BE49-F238E27FC236}">
                <a16:creationId xmlns:a16="http://schemas.microsoft.com/office/drawing/2014/main" id="{D16C5A9B-6668-586E-2281-1F0FD7A7C783}"/>
              </a:ext>
            </a:extLst>
          </p:cNvPr>
          <p:cNvGrpSpPr>
            <a:grpSpLocks/>
          </p:cNvGrpSpPr>
          <p:nvPr/>
        </p:nvGrpSpPr>
        <p:grpSpPr bwMode="auto">
          <a:xfrm>
            <a:off x="7856693" y="2624895"/>
            <a:ext cx="168275" cy="168275"/>
            <a:chOff x="2928" y="2208"/>
            <a:chExt cx="262" cy="262"/>
          </a:xfrm>
        </p:grpSpPr>
        <p:sp>
          <p:nvSpPr>
            <p:cNvPr id="38" name="Oval 5">
              <a:extLst>
                <a:ext uri="{FF2B5EF4-FFF2-40B4-BE49-F238E27FC236}">
                  <a16:creationId xmlns:a16="http://schemas.microsoft.com/office/drawing/2014/main" id="{13D4E9F5-F207-DAE9-7E92-B805BD5A087E}"/>
                </a:ext>
              </a:extLst>
            </p:cNvPr>
            <p:cNvSpPr>
              <a:spLocks noChangeArrowheads="1"/>
            </p:cNvSpPr>
            <p:nvPr/>
          </p:nvSpPr>
          <p:spPr bwMode="gray">
            <a:xfrm>
              <a:off x="2928" y="2208"/>
              <a:ext cx="262" cy="262"/>
            </a:xfrm>
            <a:prstGeom prst="ellipse">
              <a:avLst/>
            </a:prstGeom>
            <a:gradFill rotWithShape="1">
              <a:gsLst>
                <a:gs pos="0">
                  <a:schemeClr val="accent2">
                    <a:gamma/>
                    <a:tint val="28627"/>
                    <a:invGamma/>
                  </a:schemeClr>
                </a:gs>
                <a:gs pos="100000">
                  <a:schemeClr val="accent2"/>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D3F41"/>
                </a:solidFill>
                <a:effectLst/>
                <a:uLnTx/>
                <a:uFillTx/>
                <a:latin typeface="Arial"/>
                <a:ea typeface="微软雅黑"/>
                <a:cs typeface="+mn-cs"/>
              </a:endParaRPr>
            </a:p>
          </p:txBody>
        </p:sp>
        <p:sp>
          <p:nvSpPr>
            <p:cNvPr id="41" name="Oval 6">
              <a:extLst>
                <a:ext uri="{FF2B5EF4-FFF2-40B4-BE49-F238E27FC236}">
                  <a16:creationId xmlns:a16="http://schemas.microsoft.com/office/drawing/2014/main" id="{06A2AC9D-3AC9-51BA-8C5E-2A4BB604CE30}"/>
                </a:ext>
              </a:extLst>
            </p:cNvPr>
            <p:cNvSpPr>
              <a:spLocks noChangeArrowheads="1"/>
            </p:cNvSpPr>
            <p:nvPr/>
          </p:nvSpPr>
          <p:spPr bwMode="gray">
            <a:xfrm>
              <a:off x="2949" y="2230"/>
              <a:ext cx="218" cy="218"/>
            </a:xfrm>
            <a:prstGeom prst="ellipse">
              <a:avLst/>
            </a:prstGeom>
            <a:solidFill>
              <a:srgbClr val="071F65"/>
            </a:solidFill>
            <a:ln>
              <a:solidFill>
                <a:srgbClr val="071F65"/>
              </a:solidFill>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43" name="TextBox 5">
            <a:extLst>
              <a:ext uri="{FF2B5EF4-FFF2-40B4-BE49-F238E27FC236}">
                <a16:creationId xmlns:a16="http://schemas.microsoft.com/office/drawing/2014/main" id="{05D43C38-8568-3595-4F8E-26B1F44F2C98}"/>
              </a:ext>
            </a:extLst>
          </p:cNvPr>
          <p:cNvSpPr txBox="1"/>
          <p:nvPr/>
        </p:nvSpPr>
        <p:spPr>
          <a:xfrm>
            <a:off x="8153400" y="2523251"/>
            <a:ext cx="3270359" cy="954107"/>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3D3F41"/>
                </a:solidFill>
                <a:effectLst/>
                <a:uLnTx/>
                <a:uFillTx/>
                <a:latin typeface="微软雅黑"/>
                <a:ea typeface="微软雅黑"/>
                <a:cs typeface="微软雅黑"/>
              </a:rPr>
              <a:t>最后：</a:t>
            </a:r>
            <a:endParaRPr kumimoji="0" lang="en-US" altLang="zh-CN" sz="2000" b="1" i="0" u="none" strike="noStrike" kern="1200" cap="none" spc="0" normalizeH="0" baseline="0" noProof="0" dirty="0">
              <a:ln>
                <a:noFill/>
              </a:ln>
              <a:solidFill>
                <a:srgbClr val="3D3F41"/>
              </a:solidFill>
              <a:effectLst/>
              <a:uLnTx/>
              <a:uFillTx/>
              <a:latin typeface="微软雅黑"/>
              <a:ea typeface="微软雅黑"/>
              <a:cs typeface="微软雅黑"/>
            </a:endParaRPr>
          </a:p>
          <a:p>
            <a:pPr lvl="0" defTabSz="457200">
              <a:defRPr/>
            </a:pPr>
            <a:r>
              <a:rPr lang="zh-CN" altLang="en-US" dirty="0"/>
              <a:t>设计</a:t>
            </a:r>
            <a:r>
              <a:rPr lang="zh-CN" altLang="zh-CN" dirty="0"/>
              <a:t>一</a:t>
            </a:r>
            <a:r>
              <a:rPr lang="zh-CN" altLang="en-US" dirty="0"/>
              <a:t>个</a:t>
            </a:r>
            <a:r>
              <a:rPr lang="zh-CN" altLang="zh-CN" dirty="0"/>
              <a:t>即准确又高效的车辆异常检测系统</a:t>
            </a:r>
            <a:endParaRPr kumimoji="0" lang="zh-CN" altLang="en-US" sz="1600" b="0" i="0" u="none" strike="noStrike" kern="1200" cap="none" spc="0" normalizeH="0" baseline="0" noProof="0" dirty="0">
              <a:ln>
                <a:noFill/>
              </a:ln>
              <a:solidFill>
                <a:srgbClr val="3D3F41"/>
              </a:solidFill>
              <a:effectLst/>
              <a:uLnTx/>
              <a:uFillTx/>
              <a:latin typeface="微软雅黑"/>
              <a:ea typeface="微软雅黑"/>
              <a:cs typeface="微软雅黑"/>
            </a:endParaRPr>
          </a:p>
        </p:txBody>
      </p:sp>
      <p:sp>
        <p:nvSpPr>
          <p:cNvPr id="73" name="页脚占位符 1">
            <a:extLst>
              <a:ext uri="{FF2B5EF4-FFF2-40B4-BE49-F238E27FC236}">
                <a16:creationId xmlns:a16="http://schemas.microsoft.com/office/drawing/2014/main" id="{A5BBDFFF-F4D5-F8E0-3ABF-8D494B06A839}"/>
              </a:ext>
            </a:extLst>
          </p:cNvPr>
          <p:cNvSpPr>
            <a:spLocks noGrp="1"/>
          </p:cNvSpPr>
          <p:nvPr>
            <p:ph type="ftr" sz="quarter" idx="11"/>
          </p:nvPr>
        </p:nvSpPr>
        <p:spPr>
          <a:xfrm>
            <a:off x="4038600" y="6364444"/>
            <a:ext cx="41148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3D3F41">
                    <a:tint val="75000"/>
                  </a:srgbClr>
                </a:solidFill>
                <a:effectLst/>
                <a:uLnTx/>
                <a:uFillTx/>
                <a:latin typeface="Arial"/>
                <a:ea typeface="微软雅黑"/>
                <a:cs typeface="+mn-cs"/>
              </a:rPr>
              <a:t>华南理工大学</a:t>
            </a:r>
          </a:p>
        </p:txBody>
      </p:sp>
    </p:spTree>
    <p:extLst>
      <p:ext uri="{BB962C8B-B14F-4D97-AF65-F5344CB8AC3E}">
        <p14:creationId xmlns:p14="http://schemas.microsoft.com/office/powerpoint/2010/main" val="2877090945"/>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0" fill="hold"/>
                                        <p:tgtEl>
                                          <p:spTgt spid="5"/>
                                        </p:tgtEl>
                                        <p:attrNameLst>
                                          <p:attrName>ppt_w</p:attrName>
                                        </p:attrNameLst>
                                      </p:cBhvr>
                                      <p:tavLst>
                                        <p:tav tm="0">
                                          <p:val>
                                            <p:fltVal val="0"/>
                                          </p:val>
                                        </p:tav>
                                        <p:tav tm="100000">
                                          <p:val>
                                            <p:strVal val="#ppt_w"/>
                                          </p:val>
                                        </p:tav>
                                      </p:tavLst>
                                    </p:anim>
                                    <p:anim calcmode="lin" valueType="num">
                                      <p:cBhvr>
                                        <p:cTn id="8" dur="1500" fill="hold"/>
                                        <p:tgtEl>
                                          <p:spTgt spid="5"/>
                                        </p:tgtEl>
                                        <p:attrNameLst>
                                          <p:attrName>ppt_h</p:attrName>
                                        </p:attrNameLst>
                                      </p:cBhvr>
                                      <p:tavLst>
                                        <p:tav tm="0">
                                          <p:val>
                                            <p:fltVal val="0"/>
                                          </p:val>
                                        </p:tav>
                                        <p:tav tm="100000">
                                          <p:val>
                                            <p:strVal val="#ppt_h"/>
                                          </p:val>
                                        </p:tav>
                                      </p:tavLst>
                                    </p:anim>
                                    <p:anim calcmode="lin" valueType="num">
                                      <p:cBhvr>
                                        <p:cTn id="9" dur="1500" fill="hold"/>
                                        <p:tgtEl>
                                          <p:spTgt spid="5"/>
                                        </p:tgtEl>
                                        <p:attrNameLst>
                                          <p:attrName>style.rotation</p:attrName>
                                        </p:attrNameLst>
                                      </p:cBhvr>
                                      <p:tavLst>
                                        <p:tav tm="0">
                                          <p:val>
                                            <p:fltVal val="90"/>
                                          </p:val>
                                        </p:tav>
                                        <p:tav tm="100000">
                                          <p:val>
                                            <p:fltVal val="0"/>
                                          </p:val>
                                        </p:tav>
                                      </p:tavLst>
                                    </p:anim>
                                    <p:animEffect transition="in" filter="fade">
                                      <p:cBhvr>
                                        <p:cTn id="10" dur="1500"/>
                                        <p:tgtEl>
                                          <p:spTgt spid="5"/>
                                        </p:tgtEl>
                                      </p:cBhvr>
                                    </p:animEffect>
                                  </p:childTnLst>
                                </p:cTn>
                              </p:par>
                            </p:childTnLst>
                          </p:cTn>
                        </p:par>
                        <p:par>
                          <p:cTn id="11" fill="hold">
                            <p:stCondLst>
                              <p:cond delay="1500"/>
                            </p:stCondLst>
                            <p:childTnLst>
                              <p:par>
                                <p:cTn id="12" presetID="14" presetClass="entr" presetSubtype="1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randombar(horizontal)">
                                      <p:cBhvr>
                                        <p:cTn id="14" dur="500"/>
                                        <p:tgtEl>
                                          <p:spTgt spid="26"/>
                                        </p:tgtEl>
                                      </p:cBhvr>
                                    </p:animEffect>
                                  </p:childTnLst>
                                </p:cTn>
                              </p:par>
                            </p:childTnLst>
                          </p:cTn>
                        </p:par>
                        <p:par>
                          <p:cTn id="15" fill="hold">
                            <p:stCondLst>
                              <p:cond delay="2000"/>
                            </p:stCondLst>
                            <p:childTnLst>
                              <p:par>
                                <p:cTn id="16" presetID="14" presetClass="entr" presetSubtype="1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par>
                          <p:cTn id="19" fill="hold">
                            <p:stCondLst>
                              <p:cond delay="2500"/>
                            </p:stCondLst>
                            <p:childTnLst>
                              <p:par>
                                <p:cTn id="20" presetID="14" presetClass="entr" presetSubtype="10"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randombar(horizontal)">
                                      <p:cBhvr>
                                        <p:cTn id="22" dur="500"/>
                                        <p:tgtEl>
                                          <p:spTgt spid="28"/>
                                        </p:tgtEl>
                                      </p:cBhvr>
                                    </p:animEffect>
                                  </p:childTnLst>
                                </p:cTn>
                              </p:par>
                            </p:childTnLst>
                          </p:cTn>
                        </p:par>
                        <p:par>
                          <p:cTn id="23" fill="hold">
                            <p:stCondLst>
                              <p:cond delay="3000"/>
                            </p:stCondLst>
                            <p:childTnLst>
                              <p:par>
                                <p:cTn id="24" presetID="14" presetClass="entr" presetSubtype="1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randombar(horizontal)">
                                      <p:cBhvr>
                                        <p:cTn id="26" dur="500"/>
                                        <p:tgtEl>
                                          <p:spTgt spid="31"/>
                                        </p:tgtEl>
                                      </p:cBhvr>
                                    </p:animEffect>
                                  </p:childTnLst>
                                </p:cTn>
                              </p:par>
                            </p:childTnLst>
                          </p:cTn>
                        </p:par>
                        <p:par>
                          <p:cTn id="27" fill="hold">
                            <p:stCondLst>
                              <p:cond delay="3500"/>
                            </p:stCondLst>
                            <p:childTnLst>
                              <p:par>
                                <p:cTn id="28" presetID="14" presetClass="entr" presetSubtype="1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randombar(horizontal)">
                                      <p:cBhvr>
                                        <p:cTn id="30" dur="500"/>
                                        <p:tgtEl>
                                          <p:spTgt spid="34"/>
                                        </p:tgtEl>
                                      </p:cBhvr>
                                    </p:animEffect>
                                  </p:childTnLst>
                                </p:cTn>
                              </p:par>
                            </p:childTnLst>
                          </p:cTn>
                        </p:par>
                        <p:par>
                          <p:cTn id="31" fill="hold">
                            <p:stCondLst>
                              <p:cond delay="4000"/>
                            </p:stCondLst>
                            <p:childTnLst>
                              <p:par>
                                <p:cTn id="32" presetID="14" presetClass="entr" presetSubtype="10"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randombar(horizontal)">
                                      <p:cBhvr>
                                        <p:cTn id="34" dur="500"/>
                                        <p:tgtEl>
                                          <p:spTgt spid="32"/>
                                        </p:tgtEl>
                                      </p:cBhvr>
                                    </p:animEffect>
                                  </p:childTnLst>
                                </p:cTn>
                              </p:par>
                            </p:childTnLst>
                          </p:cTn>
                        </p:par>
                        <p:par>
                          <p:cTn id="35" fill="hold">
                            <p:stCondLst>
                              <p:cond delay="4500"/>
                            </p:stCondLst>
                            <p:childTnLst>
                              <p:par>
                                <p:cTn id="36" presetID="22" presetClass="entr" presetSubtype="1"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up)">
                                      <p:cBhvr>
                                        <p:cTn id="38" dur="500"/>
                                        <p:tgtEl>
                                          <p:spTgt spid="35"/>
                                        </p:tgtEl>
                                      </p:cBhvr>
                                    </p:animEffect>
                                  </p:childTnLst>
                                </p:cTn>
                              </p:par>
                            </p:childTnLst>
                          </p:cTn>
                        </p:par>
                        <p:par>
                          <p:cTn id="39" fill="hold">
                            <p:stCondLst>
                              <p:cond delay="5000"/>
                            </p:stCondLst>
                            <p:childTnLst>
                              <p:par>
                                <p:cTn id="40" presetID="53" presetClass="entr" presetSubtype="16" fill="hold" nodeType="after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p:cTn id="42" dur="500" fill="hold"/>
                                        <p:tgtEl>
                                          <p:spTgt spid="37"/>
                                        </p:tgtEl>
                                        <p:attrNameLst>
                                          <p:attrName>ppt_w</p:attrName>
                                        </p:attrNameLst>
                                      </p:cBhvr>
                                      <p:tavLst>
                                        <p:tav tm="0">
                                          <p:val>
                                            <p:fltVal val="0"/>
                                          </p:val>
                                        </p:tav>
                                        <p:tav tm="100000">
                                          <p:val>
                                            <p:strVal val="#ppt_w"/>
                                          </p:val>
                                        </p:tav>
                                      </p:tavLst>
                                    </p:anim>
                                    <p:anim calcmode="lin" valueType="num">
                                      <p:cBhvr>
                                        <p:cTn id="43" dur="500" fill="hold"/>
                                        <p:tgtEl>
                                          <p:spTgt spid="37"/>
                                        </p:tgtEl>
                                        <p:attrNameLst>
                                          <p:attrName>ppt_h</p:attrName>
                                        </p:attrNameLst>
                                      </p:cBhvr>
                                      <p:tavLst>
                                        <p:tav tm="0">
                                          <p:val>
                                            <p:fltVal val="0"/>
                                          </p:val>
                                        </p:tav>
                                        <p:tav tm="100000">
                                          <p:val>
                                            <p:strVal val="#ppt_h"/>
                                          </p:val>
                                        </p:tav>
                                      </p:tavLst>
                                    </p:anim>
                                    <p:animEffect transition="in" filter="fade">
                                      <p:cBhvr>
                                        <p:cTn id="44" dur="500"/>
                                        <p:tgtEl>
                                          <p:spTgt spid="37"/>
                                        </p:tgtEl>
                                      </p:cBhvr>
                                    </p:animEffect>
                                  </p:childTnLst>
                                </p:cTn>
                              </p:par>
                            </p:childTnLst>
                          </p:cTn>
                        </p:par>
                        <p:par>
                          <p:cTn id="45" fill="hold">
                            <p:stCondLst>
                              <p:cond delay="5500"/>
                            </p:stCondLst>
                            <p:childTnLst>
                              <p:par>
                                <p:cTn id="46" presetID="14" presetClass="entr" presetSubtype="10"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randombar(horizontal)">
                                      <p:cBhvr>
                                        <p:cTn id="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31" grpId="0"/>
      <p:bldP spid="32" grpId="0"/>
      <p:bldP spid="34" grpId="0"/>
      <p:bldP spid="35" grpId="0" animBg="1"/>
      <p:bldP spid="4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5040</TotalTime>
  <Words>1828</Words>
  <Application>Microsoft Office PowerPoint</Application>
  <PresentationFormat>宽屏</PresentationFormat>
  <Paragraphs>211</Paragraphs>
  <Slides>17</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PingFang SC</vt:lpstr>
      <vt:lpstr>等线</vt:lpstr>
      <vt:lpstr>等线 Light</vt:lpstr>
      <vt:lpstr>微软雅黑</vt:lpstr>
      <vt:lpstr>印品黑体</vt:lpstr>
      <vt:lpstr>Arial</vt:lpstr>
      <vt:lpstr>Arial Black</vt:lpstr>
      <vt:lpstr>Calibri</vt:lpstr>
      <vt:lpstr>Times New Roman</vt:lpstr>
      <vt:lpstr>Office 主题​​</vt:lpstr>
      <vt:lpstr>PowerPoint 演示文稿</vt:lpstr>
      <vt:lpstr>PowerPoint 演示文稿</vt:lpstr>
      <vt:lpstr>PowerPoint 演示文稿</vt:lpstr>
      <vt:lpstr>1.1 车联网发展现状</vt:lpstr>
      <vt:lpstr>1.1 车联网发展现状</vt:lpstr>
      <vt:lpstr>1.1 车联网发展现状</vt:lpstr>
      <vt:lpstr>1.2 车联网安全问题</vt:lpstr>
      <vt:lpstr>1.2 车联网安全问题</vt:lpstr>
      <vt:lpstr>1.3 研究目标与研究方法</vt:lpstr>
      <vt:lpstr>PowerPoint 演示文稿</vt:lpstr>
      <vt:lpstr>3.2 技术路线与创新点</vt:lpstr>
      <vt:lpstr>PowerPoint 演示文稿</vt:lpstr>
      <vt:lpstr>个人成果</vt:lpstr>
      <vt:lpstr>PowerPoint 演示文稿</vt:lpstr>
      <vt:lpstr>4.1 现工作</vt:lpstr>
      <vt:lpstr>4.2 未来计划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lzk</dc:creator>
  <cp:lastModifiedBy>刘 志康</cp:lastModifiedBy>
  <cp:revision>205</cp:revision>
  <dcterms:created xsi:type="dcterms:W3CDTF">2022-03-03T08:29:31Z</dcterms:created>
  <dcterms:modified xsi:type="dcterms:W3CDTF">2023-03-22T09:50:42Z</dcterms:modified>
</cp:coreProperties>
</file>