
<file path=[Content_Types].xml><?xml version="1.0" encoding="utf-8"?>
<Types xmlns="http://schemas.openxmlformats.org/package/2006/content-types">
  <Default Extension="bin" ContentType="application/vnd.openxmlformats-officedocument.presentationml.printerSettings"/>
  <Default Extension="pdf" ContentType="application/pdf"/>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0.xml" ContentType="application/vnd.openxmlformats-officedocument.presentationml.slide+xml"/>
  <Override PartName="/ppt/slides/slide38.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39.xml" ContentType="application/vnd.openxmlformats-officedocument.presentationml.slide+xml"/>
  <Override PartName="/ppt/slides/slide6.xml" ContentType="application/vnd.openxmlformats-officedocument.presentationml.slide+xml"/>
  <Override PartName="/ppt/slides/slide3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4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35.xml" ContentType="application/vnd.openxmlformats-officedocument.presentationml.notesSlide+xml"/>
  <Override PartName="/ppt/notesSlides/notesSlide33.xml" ContentType="application/vnd.openxmlformats-officedocument.presentationml.notesSlide+xml"/>
  <Override PartName="/ppt/notesSlides/notesSlide36.xml" ContentType="application/vnd.openxmlformats-officedocument.presentationml.notesSlide+xml"/>
  <Override PartName="/ppt/slideMasters/slideMaster1.xml" ContentType="application/vnd.openxmlformats-officedocument.presentationml.slideMaster+xml"/>
  <Override PartName="/ppt/notesSlides/notesSlide26.xml" ContentType="application/vnd.openxmlformats-officedocument.presentationml.notesSlide+xml"/>
  <Override PartName="/ppt/notesSlides/notesSlide34.xml" ContentType="application/vnd.openxmlformats-officedocument.presentationml.notesSlide+xml"/>
  <Override PartName="/ppt/notesSlides/notesSlide37.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2.xml" ContentType="application/vnd.openxmlformats-officedocument.presentationml.notesSlide+xml"/>
  <Override PartName="/ppt/notesSlides/notesSlide1.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25.xml" ContentType="application/vnd.openxmlformats-officedocument.presentationml.notesSlide+xml"/>
  <Override PartName="/ppt/notesSlides/notesSlide6.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drawing2.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diagrams/drawing1.xml" ContentType="application/vnd.ms-office.drawingml.diagramDrawing+xml"/>
  <Override PartName="/ppt/handoutMasters/handoutMaster1.xml" ContentType="application/vnd.openxmlformats-officedocument.presentationml.handoutMaster+xml"/>
  <Override PartName="/ppt/diagrams/drawing3.xml" ContentType="application/vnd.ms-office.drawingml.diagramDrawing+xml"/>
  <Override PartName="/ppt/diagrams/colors3.xml" ContentType="application/vnd.openxmlformats-officedocument.drawingml.diagramColors+xml"/>
  <Override PartName="/ppt/diagrams/layout3.xml" ContentType="application/vnd.openxmlformats-officedocument.drawingml.diagramLayout+xml"/>
  <Override PartName="/ppt/diagrams/quickStyle3.xml" ContentType="application/vnd.openxmlformats-officedocument.drawingml.diagramStyl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69" r:id="rId1"/>
  </p:sldMasterIdLst>
  <p:notesMasterIdLst>
    <p:notesMasterId r:id="rId42"/>
  </p:notesMasterIdLst>
  <p:handoutMasterIdLst>
    <p:handoutMasterId r:id="rId43"/>
  </p:handoutMasterIdLst>
  <p:sldIdLst>
    <p:sldId id="298" r:id="rId2"/>
    <p:sldId id="299" r:id="rId3"/>
    <p:sldId id="258" r:id="rId4"/>
    <p:sldId id="301" r:id="rId5"/>
    <p:sldId id="296" r:id="rId6"/>
    <p:sldId id="265" r:id="rId7"/>
    <p:sldId id="266" r:id="rId8"/>
    <p:sldId id="267" r:id="rId9"/>
    <p:sldId id="268" r:id="rId10"/>
    <p:sldId id="271" r:id="rId11"/>
    <p:sldId id="274" r:id="rId12"/>
    <p:sldId id="276" r:id="rId13"/>
    <p:sldId id="277" r:id="rId14"/>
    <p:sldId id="280" r:id="rId15"/>
    <p:sldId id="281" r:id="rId16"/>
    <p:sldId id="285" r:id="rId17"/>
    <p:sldId id="286" r:id="rId18"/>
    <p:sldId id="278" r:id="rId19"/>
    <p:sldId id="289" r:id="rId20"/>
    <p:sldId id="287" r:id="rId21"/>
    <p:sldId id="288" r:id="rId22"/>
    <p:sldId id="290" r:id="rId23"/>
    <p:sldId id="302" r:id="rId24"/>
    <p:sldId id="303" r:id="rId25"/>
    <p:sldId id="297" r:id="rId26"/>
    <p:sldId id="304" r:id="rId27"/>
    <p:sldId id="305" r:id="rId28"/>
    <p:sldId id="306" r:id="rId29"/>
    <p:sldId id="307" r:id="rId30"/>
    <p:sldId id="308" r:id="rId31"/>
    <p:sldId id="309" r:id="rId32"/>
    <p:sldId id="310" r:id="rId33"/>
    <p:sldId id="311" r:id="rId34"/>
    <p:sldId id="312" r:id="rId35"/>
    <p:sldId id="313" r:id="rId36"/>
    <p:sldId id="314" r:id="rId37"/>
    <p:sldId id="316" r:id="rId38"/>
    <p:sldId id="315" r:id="rId39"/>
    <p:sldId id="294" r:id="rId40"/>
    <p:sldId id="300"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21239" autoAdjust="0"/>
    <p:restoredTop sz="90929"/>
  </p:normalViewPr>
  <p:slideViewPr>
    <p:cSldViewPr>
      <p:cViewPr varScale="1">
        <p:scale>
          <a:sx n="137" d="100"/>
          <a:sy n="137" d="100"/>
        </p:scale>
        <p:origin x="-728"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47"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50" Type="http://schemas.openxmlformats.org/officeDocument/2006/relationships/customXml" Target="../customXml/item2.xml"/><Relationship Id="rId7" Type="http://schemas.openxmlformats.org/officeDocument/2006/relationships/slide" Target="slides/slide6.xml"/><Relationship Id="rId29" Type="http://schemas.openxmlformats.org/officeDocument/2006/relationships/slide" Target="slides/slide28.xml"/><Relationship Id="rId2" Type="http://schemas.openxmlformats.org/officeDocument/2006/relationships/slide" Target="slides/slide1.xml"/><Relationship Id="rId16" Type="http://schemas.openxmlformats.org/officeDocument/2006/relationships/slide" Target="slides/slide15.xml"/><Relationship Id="rId24" Type="http://schemas.openxmlformats.org/officeDocument/2006/relationships/slide" Target="slides/slide23.xml"/><Relationship Id="rId32" Type="http://schemas.openxmlformats.org/officeDocument/2006/relationships/slide" Target="slides/slide31.xml"/><Relationship Id="rId11" Type="http://schemas.openxmlformats.org/officeDocument/2006/relationships/slide" Target="slides/slide10.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5" Type="http://schemas.openxmlformats.org/officeDocument/2006/relationships/slide" Target="slides/slide4.xml"/><Relationship Id="rId36" Type="http://schemas.openxmlformats.org/officeDocument/2006/relationships/slide" Target="slides/slide35.xml"/><Relationship Id="rId15" Type="http://schemas.openxmlformats.org/officeDocument/2006/relationships/slide" Target="slides/slide14.xml"/><Relationship Id="rId49" Type="http://schemas.openxmlformats.org/officeDocument/2006/relationships/customXml" Target="../customXml/item1.xml"/><Relationship Id="rId31" Type="http://schemas.openxmlformats.org/officeDocument/2006/relationships/slide" Target="slides/slide30.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printerSettings" Target="printerSettings/printerSettings1.bin"/><Relationship Id="rId48"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 Type="http://schemas.openxmlformats.org/officeDocument/2006/relationships/slide" Target="slides/slide3.xml"/><Relationship Id="rId30" Type="http://schemas.openxmlformats.org/officeDocument/2006/relationships/slide" Target="slides/slide29.xml"/><Relationship Id="rId9" Type="http://schemas.openxmlformats.org/officeDocument/2006/relationships/slide" Target="slides/slide8.xml"/><Relationship Id="rId35" Type="http://schemas.openxmlformats.org/officeDocument/2006/relationships/slide" Target="slides/slide34.xml"/><Relationship Id="rId14" Type="http://schemas.openxmlformats.org/officeDocument/2006/relationships/slide" Target="slides/slide13.xml"/><Relationship Id="rId43"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46" Type="http://schemas.openxmlformats.org/officeDocument/2006/relationships/viewProps" Target="viewProps.xml"/><Relationship Id="rId25" Type="http://schemas.openxmlformats.org/officeDocument/2006/relationships/slide" Target="slides/slide24.xml"/><Relationship Id="rId33" Type="http://schemas.openxmlformats.org/officeDocument/2006/relationships/slide" Target="slides/slide32.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1" Type="http://schemas.openxmlformats.org/officeDocument/2006/relationships/slide" Target="slides/slide18.xml"/><Relationship Id="rId12" Type="http://schemas.openxmlformats.org/officeDocument/2006/relationships/slide" Target="slides/slide20.xml"/><Relationship Id="rId13" Type="http://schemas.openxmlformats.org/officeDocument/2006/relationships/slide" Target="slides/slide21.xml"/><Relationship Id="rId14" Type="http://schemas.openxmlformats.org/officeDocument/2006/relationships/slide" Target="slides/slide22.xml"/><Relationship Id="rId15" Type="http://schemas.openxmlformats.org/officeDocument/2006/relationships/slide" Target="slides/slide39.xml"/><Relationship Id="rId16" Type="http://schemas.openxmlformats.org/officeDocument/2006/relationships/slide" Target="slides/slide40.xml"/><Relationship Id="rId1" Type="http://schemas.openxmlformats.org/officeDocument/2006/relationships/slide" Target="slides/slide1.xml"/><Relationship Id="rId2" Type="http://schemas.openxmlformats.org/officeDocument/2006/relationships/slide" Target="slides/slide3.xml"/><Relationship Id="rId3" Type="http://schemas.openxmlformats.org/officeDocument/2006/relationships/slide" Target="slides/slide6.xml"/><Relationship Id="rId4" Type="http://schemas.openxmlformats.org/officeDocument/2006/relationships/slide" Target="slides/slide7.xml"/><Relationship Id="rId5" Type="http://schemas.openxmlformats.org/officeDocument/2006/relationships/slide" Target="slides/slide8.xml"/><Relationship Id="rId6" Type="http://schemas.openxmlformats.org/officeDocument/2006/relationships/slide" Target="slides/slide9.xml"/><Relationship Id="rId7" Type="http://schemas.openxmlformats.org/officeDocument/2006/relationships/slide" Target="slides/slide10.xml"/><Relationship Id="rId8" Type="http://schemas.openxmlformats.org/officeDocument/2006/relationships/slide" Target="slides/slide12.xml"/><Relationship Id="rId9" Type="http://schemas.openxmlformats.org/officeDocument/2006/relationships/slide" Target="slides/slide16.xml"/><Relationship Id="rId10"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646FD-BCE0-8542-9814-B243963DED0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1C306A93-11C9-B041-AA71-29C2542915B0}">
      <dgm:prSet/>
      <dgm:spPr/>
      <dgm:t>
        <a:bodyPr/>
        <a:lstStyle/>
        <a:p>
          <a:pPr rtl="0"/>
          <a:r>
            <a:rPr lang="en-US" b="1" dirty="0" smtClean="0"/>
            <a:t>High-level languages (</a:t>
          </a:r>
          <a:r>
            <a:rPr lang="en-US" b="1" dirty="0" err="1" smtClean="0"/>
            <a:t>HLLs</a:t>
          </a:r>
          <a:r>
            <a:rPr lang="en-US" b="1" dirty="0" smtClean="0"/>
            <a:t>)</a:t>
          </a:r>
          <a:endParaRPr lang="en-US" b="1" dirty="0"/>
        </a:p>
      </dgm:t>
    </dgm:pt>
    <dgm:pt modelId="{C625C32F-CC1F-FA4D-9D3B-B79C573CF7F7}" type="parTrans" cxnId="{BC4652A9-1A26-FD48-965C-592F1998633A}">
      <dgm:prSet/>
      <dgm:spPr/>
      <dgm:t>
        <a:bodyPr/>
        <a:lstStyle/>
        <a:p>
          <a:endParaRPr lang="en-US"/>
        </a:p>
      </dgm:t>
    </dgm:pt>
    <dgm:pt modelId="{CA8E21F4-7F48-B84E-95B8-A0BA459AA8A0}" type="sibTrans" cxnId="{BC4652A9-1A26-FD48-965C-592F1998633A}">
      <dgm:prSet/>
      <dgm:spPr/>
      <dgm:t>
        <a:bodyPr/>
        <a:lstStyle/>
        <a:p>
          <a:endParaRPr lang="en-US"/>
        </a:p>
      </dgm:t>
    </dgm:pt>
    <dgm:pt modelId="{DB57A243-0F22-FB46-A11E-E5DC4F71289E}">
      <dgm:prSet/>
      <dgm:spPr/>
      <dgm:t>
        <a:bodyPr/>
        <a:lstStyle/>
        <a:p>
          <a:pPr rtl="0"/>
          <a:r>
            <a:rPr lang="en-US" dirty="0" smtClean="0"/>
            <a:t>Allow the programmer to express algorithms more concisely</a:t>
          </a:r>
          <a:endParaRPr lang="en-US" dirty="0"/>
        </a:p>
      </dgm:t>
    </dgm:pt>
    <dgm:pt modelId="{6F5081DD-40D9-1448-ADEC-2901A911F4C9}" type="parTrans" cxnId="{2544E3A7-6EF8-3B4B-B712-2B64D67222E6}">
      <dgm:prSet/>
      <dgm:spPr/>
      <dgm:t>
        <a:bodyPr/>
        <a:lstStyle/>
        <a:p>
          <a:endParaRPr lang="en-US"/>
        </a:p>
      </dgm:t>
    </dgm:pt>
    <dgm:pt modelId="{64A61296-03EF-D247-85FA-865055BE755D}" type="sibTrans" cxnId="{2544E3A7-6EF8-3B4B-B712-2B64D67222E6}">
      <dgm:prSet/>
      <dgm:spPr/>
      <dgm:t>
        <a:bodyPr/>
        <a:lstStyle/>
        <a:p>
          <a:endParaRPr lang="en-US"/>
        </a:p>
      </dgm:t>
    </dgm:pt>
    <dgm:pt modelId="{D3D35D0E-8B44-1C44-8A6F-83502F88CFF6}">
      <dgm:prSet/>
      <dgm:spPr/>
      <dgm:t>
        <a:bodyPr/>
        <a:lstStyle/>
        <a:p>
          <a:pPr rtl="0"/>
          <a:r>
            <a:rPr lang="en-US" dirty="0" smtClean="0"/>
            <a:t>Allow the compiler to take care of details that are not important in the programmer’s expression of algorithms</a:t>
          </a:r>
          <a:endParaRPr lang="en-US" dirty="0"/>
        </a:p>
      </dgm:t>
    </dgm:pt>
    <dgm:pt modelId="{7CD11CFC-3FCE-7D45-BAE5-A005C23D5B6E}" type="parTrans" cxnId="{AC2C923E-6511-E848-A759-572E8989A868}">
      <dgm:prSet/>
      <dgm:spPr/>
      <dgm:t>
        <a:bodyPr/>
        <a:lstStyle/>
        <a:p>
          <a:endParaRPr lang="en-US"/>
        </a:p>
      </dgm:t>
    </dgm:pt>
    <dgm:pt modelId="{DE5A41A5-F688-9649-9505-6F10236B3EA8}" type="sibTrans" cxnId="{AC2C923E-6511-E848-A759-572E8989A868}">
      <dgm:prSet/>
      <dgm:spPr/>
      <dgm:t>
        <a:bodyPr/>
        <a:lstStyle/>
        <a:p>
          <a:endParaRPr lang="en-US"/>
        </a:p>
      </dgm:t>
    </dgm:pt>
    <dgm:pt modelId="{57F262E6-20EE-E544-8A86-C19696EAD634}">
      <dgm:prSet/>
      <dgm:spPr/>
      <dgm:t>
        <a:bodyPr/>
        <a:lstStyle/>
        <a:p>
          <a:pPr rtl="0"/>
          <a:r>
            <a:rPr lang="en-US" dirty="0" smtClean="0"/>
            <a:t>Often support naturally the use of structured programming and/or object-oriented design</a:t>
          </a:r>
          <a:endParaRPr lang="en-US" dirty="0"/>
        </a:p>
      </dgm:t>
    </dgm:pt>
    <dgm:pt modelId="{A5BD7042-0B6B-474A-99CD-1BB0242DFC79}" type="parTrans" cxnId="{2298494D-80B8-104E-AF35-4E04C2B90331}">
      <dgm:prSet/>
      <dgm:spPr/>
      <dgm:t>
        <a:bodyPr/>
        <a:lstStyle/>
        <a:p>
          <a:endParaRPr lang="en-US"/>
        </a:p>
      </dgm:t>
    </dgm:pt>
    <dgm:pt modelId="{17792524-3AC7-F747-84C4-CADBA3B76277}" type="sibTrans" cxnId="{2298494D-80B8-104E-AF35-4E04C2B90331}">
      <dgm:prSet/>
      <dgm:spPr/>
      <dgm:t>
        <a:bodyPr/>
        <a:lstStyle/>
        <a:p>
          <a:endParaRPr lang="en-US"/>
        </a:p>
      </dgm:t>
    </dgm:pt>
    <dgm:pt modelId="{55C070F2-D4B9-F544-8C26-DE1BAC1283E3}">
      <dgm:prSet/>
      <dgm:spPr/>
      <dgm:t>
        <a:bodyPr/>
        <a:lstStyle/>
        <a:p>
          <a:pPr rtl="0"/>
          <a:r>
            <a:rPr lang="en-US" b="1" dirty="0" smtClean="0"/>
            <a:t>Semantic gap</a:t>
          </a:r>
          <a:endParaRPr lang="en-US" b="1" dirty="0"/>
        </a:p>
      </dgm:t>
    </dgm:pt>
    <dgm:pt modelId="{2F47751B-F130-EE46-8BCF-F7A1EF428959}" type="parTrans" cxnId="{DA8EEF47-6FD5-604D-A082-EA8FDDE9F2EA}">
      <dgm:prSet/>
      <dgm:spPr/>
      <dgm:t>
        <a:bodyPr/>
        <a:lstStyle/>
        <a:p>
          <a:endParaRPr lang="en-US"/>
        </a:p>
      </dgm:t>
    </dgm:pt>
    <dgm:pt modelId="{830EF5B3-F76E-3848-84F7-ABCBC3192DFE}" type="sibTrans" cxnId="{DA8EEF47-6FD5-604D-A082-EA8FDDE9F2EA}">
      <dgm:prSet/>
      <dgm:spPr/>
      <dgm:t>
        <a:bodyPr/>
        <a:lstStyle/>
        <a:p>
          <a:endParaRPr lang="en-US"/>
        </a:p>
      </dgm:t>
    </dgm:pt>
    <dgm:pt modelId="{EF011CB1-1B41-044E-AD01-77B2F4C6860A}">
      <dgm:prSet/>
      <dgm:spPr/>
      <dgm:t>
        <a:bodyPr/>
        <a:lstStyle/>
        <a:p>
          <a:pPr rtl="0"/>
          <a:r>
            <a:rPr lang="en-US" dirty="0" smtClean="0"/>
            <a:t>The difference between the operations provided in </a:t>
          </a:r>
          <a:r>
            <a:rPr lang="en-US" dirty="0" err="1" smtClean="0"/>
            <a:t>HLLs</a:t>
          </a:r>
          <a:r>
            <a:rPr lang="en-US" dirty="0" smtClean="0"/>
            <a:t>     and those provided in computer architecture</a:t>
          </a:r>
          <a:endParaRPr lang="en-US" dirty="0"/>
        </a:p>
      </dgm:t>
    </dgm:pt>
    <dgm:pt modelId="{6A3023F9-5A42-1C4C-B049-138E203CE560}" type="parTrans" cxnId="{50304172-1E11-0747-9083-DCF61D6B60F0}">
      <dgm:prSet/>
      <dgm:spPr/>
      <dgm:t>
        <a:bodyPr/>
        <a:lstStyle/>
        <a:p>
          <a:endParaRPr lang="en-US"/>
        </a:p>
      </dgm:t>
    </dgm:pt>
    <dgm:pt modelId="{294EE0E0-A5F6-7647-ABB1-EE700D7F6176}" type="sibTrans" cxnId="{50304172-1E11-0747-9083-DCF61D6B60F0}">
      <dgm:prSet/>
      <dgm:spPr/>
      <dgm:t>
        <a:bodyPr/>
        <a:lstStyle/>
        <a:p>
          <a:endParaRPr lang="en-US"/>
        </a:p>
      </dgm:t>
    </dgm:pt>
    <dgm:pt modelId="{51527142-FC2E-9444-8639-C878AE52A9AB}">
      <dgm:prSet/>
      <dgm:spPr/>
      <dgm:t>
        <a:bodyPr/>
        <a:lstStyle/>
        <a:p>
          <a:pPr rtl="0"/>
          <a:r>
            <a:rPr lang="en-US" b="1" dirty="0" smtClean="0"/>
            <a:t>Operations performed</a:t>
          </a:r>
          <a:endParaRPr lang="en-US" b="1" dirty="0"/>
        </a:p>
      </dgm:t>
    </dgm:pt>
    <dgm:pt modelId="{726EEA93-1DE1-8049-92D5-54BB45481F6F}" type="parTrans" cxnId="{32763038-F11A-F142-9371-62C18001E903}">
      <dgm:prSet/>
      <dgm:spPr/>
      <dgm:t>
        <a:bodyPr/>
        <a:lstStyle/>
        <a:p>
          <a:endParaRPr lang="en-US"/>
        </a:p>
      </dgm:t>
    </dgm:pt>
    <dgm:pt modelId="{708ECFFE-332D-4141-B657-D4FDD70DC52A}" type="sibTrans" cxnId="{32763038-F11A-F142-9371-62C18001E903}">
      <dgm:prSet/>
      <dgm:spPr/>
      <dgm:t>
        <a:bodyPr/>
        <a:lstStyle/>
        <a:p>
          <a:endParaRPr lang="en-US"/>
        </a:p>
      </dgm:t>
    </dgm:pt>
    <dgm:pt modelId="{B83B7B7C-5AF8-D143-B6EA-CA7E7F43549F}">
      <dgm:prSet/>
      <dgm:spPr/>
      <dgm:t>
        <a:bodyPr/>
        <a:lstStyle/>
        <a:p>
          <a:pPr rtl="0"/>
          <a:r>
            <a:rPr lang="en-US" dirty="0" smtClean="0"/>
            <a:t>Determine the functions to be performed by the processor and its interaction with memory</a:t>
          </a:r>
          <a:endParaRPr lang="en-US" dirty="0"/>
        </a:p>
      </dgm:t>
    </dgm:pt>
    <dgm:pt modelId="{1207F9CD-9D3E-754E-928E-0FA959E41FD3}" type="parTrans" cxnId="{C16E71AF-D0B7-E34E-806B-3941B59E54A2}">
      <dgm:prSet/>
      <dgm:spPr/>
      <dgm:t>
        <a:bodyPr/>
        <a:lstStyle/>
        <a:p>
          <a:endParaRPr lang="en-US"/>
        </a:p>
      </dgm:t>
    </dgm:pt>
    <dgm:pt modelId="{B0E5244A-D83C-DD48-AD86-47F2F49B3E18}" type="sibTrans" cxnId="{C16E71AF-D0B7-E34E-806B-3941B59E54A2}">
      <dgm:prSet/>
      <dgm:spPr/>
      <dgm:t>
        <a:bodyPr/>
        <a:lstStyle/>
        <a:p>
          <a:endParaRPr lang="en-US"/>
        </a:p>
      </dgm:t>
    </dgm:pt>
    <dgm:pt modelId="{9F3B3F56-958F-0442-90F3-87FCF3AA6678}">
      <dgm:prSet/>
      <dgm:spPr/>
      <dgm:t>
        <a:bodyPr/>
        <a:lstStyle/>
        <a:p>
          <a:pPr rtl="0"/>
          <a:r>
            <a:rPr lang="en-US" b="1" dirty="0" smtClean="0"/>
            <a:t>Operands used</a:t>
          </a:r>
          <a:endParaRPr lang="en-US" b="1" dirty="0"/>
        </a:p>
      </dgm:t>
    </dgm:pt>
    <dgm:pt modelId="{F117939D-1086-2F49-9091-FBA8D5AEE25F}" type="parTrans" cxnId="{3523FCB7-0A00-AE48-BF94-12C8BAF5350D}">
      <dgm:prSet/>
      <dgm:spPr/>
      <dgm:t>
        <a:bodyPr/>
        <a:lstStyle/>
        <a:p>
          <a:endParaRPr lang="en-US"/>
        </a:p>
      </dgm:t>
    </dgm:pt>
    <dgm:pt modelId="{07B3EB2D-E735-A349-BBAA-BCF2CCA3C15C}" type="sibTrans" cxnId="{3523FCB7-0A00-AE48-BF94-12C8BAF5350D}">
      <dgm:prSet/>
      <dgm:spPr/>
      <dgm:t>
        <a:bodyPr/>
        <a:lstStyle/>
        <a:p>
          <a:endParaRPr lang="en-US"/>
        </a:p>
      </dgm:t>
    </dgm:pt>
    <dgm:pt modelId="{261D59D9-73E4-6F4F-A6B5-7C2CB54E7B34}">
      <dgm:prSet/>
      <dgm:spPr/>
      <dgm:t>
        <a:bodyPr/>
        <a:lstStyle/>
        <a:p>
          <a:pPr rtl="0"/>
          <a:r>
            <a:rPr lang="en-US" dirty="0" smtClean="0"/>
            <a:t>The types of operands and the frequency of their use determine the memory organization for storing them and the addressing modes for accessing them</a:t>
          </a:r>
          <a:endParaRPr lang="en-US" dirty="0"/>
        </a:p>
      </dgm:t>
    </dgm:pt>
    <dgm:pt modelId="{D460DD62-70C2-D045-B964-9137BFCA38D9}" type="parTrans" cxnId="{00E17532-A389-A447-BDD2-1D3DB55D76EE}">
      <dgm:prSet/>
      <dgm:spPr/>
      <dgm:t>
        <a:bodyPr/>
        <a:lstStyle/>
        <a:p>
          <a:endParaRPr lang="en-US"/>
        </a:p>
      </dgm:t>
    </dgm:pt>
    <dgm:pt modelId="{9396C9B9-A21B-5247-94D7-A2A150516889}" type="sibTrans" cxnId="{00E17532-A389-A447-BDD2-1D3DB55D76EE}">
      <dgm:prSet/>
      <dgm:spPr/>
      <dgm:t>
        <a:bodyPr/>
        <a:lstStyle/>
        <a:p>
          <a:endParaRPr lang="en-US"/>
        </a:p>
      </dgm:t>
    </dgm:pt>
    <dgm:pt modelId="{6D1BB519-C90D-0246-8696-70E0DC54B562}">
      <dgm:prSet/>
      <dgm:spPr/>
      <dgm:t>
        <a:bodyPr/>
        <a:lstStyle/>
        <a:p>
          <a:pPr rtl="0"/>
          <a:r>
            <a:rPr lang="en-US" b="1" dirty="0" smtClean="0"/>
            <a:t>Execution sequencing</a:t>
          </a:r>
          <a:endParaRPr lang="en-US" b="1" dirty="0"/>
        </a:p>
      </dgm:t>
    </dgm:pt>
    <dgm:pt modelId="{605A90C6-68E2-724C-B994-DB0F8EE3089C}" type="parTrans" cxnId="{55F524A9-30C4-0A40-9AE0-DB75E998AB4F}">
      <dgm:prSet/>
      <dgm:spPr/>
      <dgm:t>
        <a:bodyPr/>
        <a:lstStyle/>
        <a:p>
          <a:endParaRPr lang="en-US"/>
        </a:p>
      </dgm:t>
    </dgm:pt>
    <dgm:pt modelId="{57404B05-46AE-EE4F-9A8E-DCB737A4E8B3}" type="sibTrans" cxnId="{55F524A9-30C4-0A40-9AE0-DB75E998AB4F}">
      <dgm:prSet/>
      <dgm:spPr/>
      <dgm:t>
        <a:bodyPr/>
        <a:lstStyle/>
        <a:p>
          <a:endParaRPr lang="en-US"/>
        </a:p>
      </dgm:t>
    </dgm:pt>
    <dgm:pt modelId="{4C35E983-3A9C-8F45-B20B-4ABA71D304A7}">
      <dgm:prSet/>
      <dgm:spPr/>
      <dgm:t>
        <a:bodyPr/>
        <a:lstStyle/>
        <a:p>
          <a:pPr rtl="0"/>
          <a:r>
            <a:rPr lang="en-US" dirty="0" smtClean="0"/>
            <a:t>Determines the control and pipeline organization</a:t>
          </a:r>
          <a:endParaRPr lang="en-US" dirty="0"/>
        </a:p>
      </dgm:t>
    </dgm:pt>
    <dgm:pt modelId="{4D6F9C6D-B018-7F47-8363-6CFD14A6D521}" type="parTrans" cxnId="{C3DCEC48-E86B-A14E-A999-183C17FA588C}">
      <dgm:prSet/>
      <dgm:spPr/>
      <dgm:t>
        <a:bodyPr/>
        <a:lstStyle/>
        <a:p>
          <a:endParaRPr lang="en-US"/>
        </a:p>
      </dgm:t>
    </dgm:pt>
    <dgm:pt modelId="{6333021F-AE66-7C47-ACD1-8E5CBDE5F308}" type="sibTrans" cxnId="{C3DCEC48-E86B-A14E-A999-183C17FA588C}">
      <dgm:prSet/>
      <dgm:spPr/>
      <dgm:t>
        <a:bodyPr/>
        <a:lstStyle/>
        <a:p>
          <a:endParaRPr lang="en-US"/>
        </a:p>
      </dgm:t>
    </dgm:pt>
    <dgm:pt modelId="{38D3AC4E-6E4B-0E40-BE77-112CFE60DC55}" type="pres">
      <dgm:prSet presAssocID="{A17646FD-BCE0-8542-9814-B243963DED07}" presName="compositeShape" presStyleCnt="0">
        <dgm:presLayoutVars>
          <dgm:chMax val="7"/>
          <dgm:dir/>
          <dgm:resizeHandles val="exact"/>
        </dgm:presLayoutVars>
      </dgm:prSet>
      <dgm:spPr/>
    </dgm:pt>
    <dgm:pt modelId="{ACFB808D-2E61-934B-ACD9-C7EEF7C732DD}" type="pres">
      <dgm:prSet presAssocID="{1C306A93-11C9-B041-AA71-29C2542915B0}" presName="circ1" presStyleLbl="vennNode1" presStyleIdx="0" presStyleCnt="5"/>
      <dgm:spPr>
        <a:solidFill>
          <a:schemeClr val="accent3"/>
        </a:solidFill>
      </dgm:spPr>
    </dgm:pt>
    <dgm:pt modelId="{0A426012-B87A-EE46-A39B-A0BE9E3ACB09}" type="pres">
      <dgm:prSet presAssocID="{1C306A93-11C9-B041-AA71-29C2542915B0}" presName="circ1Tx" presStyleLbl="revTx" presStyleIdx="0" presStyleCnt="0" custScaleX="139140" custLinFactNeighborX="36298" custLinFactNeighborY="8959">
        <dgm:presLayoutVars>
          <dgm:chMax val="0"/>
          <dgm:chPref val="0"/>
          <dgm:bulletEnabled val="1"/>
        </dgm:presLayoutVars>
      </dgm:prSet>
      <dgm:spPr/>
    </dgm:pt>
    <dgm:pt modelId="{28E12091-6E79-1C48-ACA3-FE28558A8D44}" type="pres">
      <dgm:prSet presAssocID="{55C070F2-D4B9-F544-8C26-DE1BAC1283E3}" presName="circ2" presStyleLbl="vennNode1" presStyleIdx="1" presStyleCnt="5"/>
      <dgm:spPr>
        <a:solidFill>
          <a:schemeClr val="accent4"/>
        </a:solidFill>
      </dgm:spPr>
    </dgm:pt>
    <dgm:pt modelId="{EEBD2FB1-A570-0148-86FF-F07E227B0A4D}" type="pres">
      <dgm:prSet presAssocID="{55C070F2-D4B9-F544-8C26-DE1BAC1283E3}" presName="circ2Tx" presStyleLbl="revTx" presStyleIdx="0" presStyleCnt="0" custLinFactNeighborX="0" custLinFactNeighborY="16718">
        <dgm:presLayoutVars>
          <dgm:chMax val="0"/>
          <dgm:chPref val="0"/>
          <dgm:bulletEnabled val="1"/>
        </dgm:presLayoutVars>
      </dgm:prSet>
      <dgm:spPr/>
      <dgm:t>
        <a:bodyPr/>
        <a:lstStyle/>
        <a:p>
          <a:endParaRPr lang="en-US"/>
        </a:p>
      </dgm:t>
    </dgm:pt>
    <dgm:pt modelId="{94FB81A9-EAC4-E444-93E9-119BDE45DF01}" type="pres">
      <dgm:prSet presAssocID="{51527142-FC2E-9444-8639-C878AE52A9AB}" presName="circ3" presStyleLbl="vennNode1" presStyleIdx="2" presStyleCnt="5"/>
      <dgm:spPr/>
    </dgm:pt>
    <dgm:pt modelId="{4DE40C66-C83B-7840-B18A-0B81C98CC140}" type="pres">
      <dgm:prSet presAssocID="{51527142-FC2E-9444-8639-C878AE52A9AB}" presName="circ3Tx" presStyleLbl="revTx" presStyleIdx="0" presStyleCnt="0">
        <dgm:presLayoutVars>
          <dgm:chMax val="0"/>
          <dgm:chPref val="0"/>
          <dgm:bulletEnabled val="1"/>
        </dgm:presLayoutVars>
      </dgm:prSet>
      <dgm:spPr/>
    </dgm:pt>
    <dgm:pt modelId="{7EDF63E7-FFAF-D647-8DF4-644383900574}" type="pres">
      <dgm:prSet presAssocID="{9F3B3F56-958F-0442-90F3-87FCF3AA6678}" presName="circ4" presStyleLbl="vennNode1" presStyleIdx="3" presStyleCnt="5"/>
      <dgm:spPr>
        <a:solidFill>
          <a:schemeClr val="accent4"/>
        </a:solidFill>
      </dgm:spPr>
    </dgm:pt>
    <dgm:pt modelId="{359ABF93-55A7-144A-904E-1B5749C88B1A}" type="pres">
      <dgm:prSet presAssocID="{9F3B3F56-958F-0442-90F3-87FCF3AA6678}" presName="circ4Tx" presStyleLbl="revTx" presStyleIdx="0" presStyleCnt="0">
        <dgm:presLayoutVars>
          <dgm:chMax val="0"/>
          <dgm:chPref val="0"/>
          <dgm:bulletEnabled val="1"/>
        </dgm:presLayoutVars>
      </dgm:prSet>
      <dgm:spPr/>
    </dgm:pt>
    <dgm:pt modelId="{676057F4-B576-244E-B097-0DEE18A72123}" type="pres">
      <dgm:prSet presAssocID="{6D1BB519-C90D-0246-8696-70E0DC54B562}" presName="circ5" presStyleLbl="vennNode1" presStyleIdx="4" presStyleCnt="5"/>
      <dgm:spPr/>
    </dgm:pt>
    <dgm:pt modelId="{EDAD9BF1-7143-1748-BC9E-1F5B136E6FDF}" type="pres">
      <dgm:prSet presAssocID="{6D1BB519-C90D-0246-8696-70E0DC54B562}" presName="circ5Tx" presStyleLbl="revTx" presStyleIdx="0" presStyleCnt="0">
        <dgm:presLayoutVars>
          <dgm:chMax val="0"/>
          <dgm:chPref val="0"/>
          <dgm:bulletEnabled val="1"/>
        </dgm:presLayoutVars>
      </dgm:prSet>
      <dgm:spPr/>
    </dgm:pt>
  </dgm:ptLst>
  <dgm:cxnLst>
    <dgm:cxn modelId="{BC4652A9-1A26-FD48-965C-592F1998633A}" srcId="{A17646FD-BCE0-8542-9814-B243963DED07}" destId="{1C306A93-11C9-B041-AA71-29C2542915B0}" srcOrd="0" destOrd="0" parTransId="{C625C32F-CC1F-FA4D-9D3B-B79C573CF7F7}" sibTransId="{CA8E21F4-7F48-B84E-95B8-A0BA459AA8A0}"/>
    <dgm:cxn modelId="{D08E344B-C675-8F48-84EC-A140BD67FB49}" type="presOf" srcId="{EF011CB1-1B41-044E-AD01-77B2F4C6860A}" destId="{EEBD2FB1-A570-0148-86FF-F07E227B0A4D}" srcOrd="0" destOrd="1" presId="urn:microsoft.com/office/officeart/2005/8/layout/venn1"/>
    <dgm:cxn modelId="{CF83684D-8643-3C4A-9DF9-FA3F3E632C5D}" type="presOf" srcId="{4C35E983-3A9C-8F45-B20B-4ABA71D304A7}" destId="{EDAD9BF1-7143-1748-BC9E-1F5B136E6FDF}" srcOrd="0" destOrd="1" presId="urn:microsoft.com/office/officeart/2005/8/layout/venn1"/>
    <dgm:cxn modelId="{55F524A9-30C4-0A40-9AE0-DB75E998AB4F}" srcId="{A17646FD-BCE0-8542-9814-B243963DED07}" destId="{6D1BB519-C90D-0246-8696-70E0DC54B562}" srcOrd="4" destOrd="0" parTransId="{605A90C6-68E2-724C-B994-DB0F8EE3089C}" sibTransId="{57404B05-46AE-EE4F-9A8E-DCB737A4E8B3}"/>
    <dgm:cxn modelId="{30E8D766-6B52-3B4C-93A8-7DBA2B49DDCF}" type="presOf" srcId="{DB57A243-0F22-FB46-A11E-E5DC4F71289E}" destId="{0A426012-B87A-EE46-A39B-A0BE9E3ACB09}" srcOrd="0" destOrd="1" presId="urn:microsoft.com/office/officeart/2005/8/layout/venn1"/>
    <dgm:cxn modelId="{3523FCB7-0A00-AE48-BF94-12C8BAF5350D}" srcId="{A17646FD-BCE0-8542-9814-B243963DED07}" destId="{9F3B3F56-958F-0442-90F3-87FCF3AA6678}" srcOrd="3" destOrd="0" parTransId="{F117939D-1086-2F49-9091-FBA8D5AEE25F}" sibTransId="{07B3EB2D-E735-A349-BBAA-BCF2CCA3C15C}"/>
    <dgm:cxn modelId="{50304172-1E11-0747-9083-DCF61D6B60F0}" srcId="{55C070F2-D4B9-F544-8C26-DE1BAC1283E3}" destId="{EF011CB1-1B41-044E-AD01-77B2F4C6860A}" srcOrd="0" destOrd="0" parTransId="{6A3023F9-5A42-1C4C-B049-138E203CE560}" sibTransId="{294EE0E0-A5F6-7647-ABB1-EE700D7F6176}"/>
    <dgm:cxn modelId="{1120EA53-02E9-894F-B27C-D3CCE77A33F8}" type="presOf" srcId="{51527142-FC2E-9444-8639-C878AE52A9AB}" destId="{4DE40C66-C83B-7840-B18A-0B81C98CC140}" srcOrd="0" destOrd="0" presId="urn:microsoft.com/office/officeart/2005/8/layout/venn1"/>
    <dgm:cxn modelId="{8380EC6B-3D9B-4841-A26C-E6AD389B3658}" type="presOf" srcId="{B83B7B7C-5AF8-D143-B6EA-CA7E7F43549F}" destId="{4DE40C66-C83B-7840-B18A-0B81C98CC140}" srcOrd="0" destOrd="1" presId="urn:microsoft.com/office/officeart/2005/8/layout/venn1"/>
    <dgm:cxn modelId="{6FCF820F-2F57-424A-BAC4-1A41B3502F5D}" type="presOf" srcId="{9F3B3F56-958F-0442-90F3-87FCF3AA6678}" destId="{359ABF93-55A7-144A-904E-1B5749C88B1A}" srcOrd="0" destOrd="0" presId="urn:microsoft.com/office/officeart/2005/8/layout/venn1"/>
    <dgm:cxn modelId="{97D5CEFF-740F-FF44-8266-7B1077418C9E}" type="presOf" srcId="{261D59D9-73E4-6F4F-A6B5-7C2CB54E7B34}" destId="{359ABF93-55A7-144A-904E-1B5749C88B1A}" srcOrd="0" destOrd="1" presId="urn:microsoft.com/office/officeart/2005/8/layout/venn1"/>
    <dgm:cxn modelId="{777F0C13-4B0B-C140-B3E6-9FDA5A50F8A3}" type="presOf" srcId="{A17646FD-BCE0-8542-9814-B243963DED07}" destId="{38D3AC4E-6E4B-0E40-BE77-112CFE60DC55}" srcOrd="0" destOrd="0" presId="urn:microsoft.com/office/officeart/2005/8/layout/venn1"/>
    <dgm:cxn modelId="{00E17532-A389-A447-BDD2-1D3DB55D76EE}" srcId="{9F3B3F56-958F-0442-90F3-87FCF3AA6678}" destId="{261D59D9-73E4-6F4F-A6B5-7C2CB54E7B34}" srcOrd="0" destOrd="0" parTransId="{D460DD62-70C2-D045-B964-9137BFCA38D9}" sibTransId="{9396C9B9-A21B-5247-94D7-A2A150516889}"/>
    <dgm:cxn modelId="{0A2A3510-BF89-B649-B800-4FFFE56FB639}" type="presOf" srcId="{57F262E6-20EE-E544-8A86-C19696EAD634}" destId="{0A426012-B87A-EE46-A39B-A0BE9E3ACB09}" srcOrd="0" destOrd="3" presId="urn:microsoft.com/office/officeart/2005/8/layout/venn1"/>
    <dgm:cxn modelId="{C3DCEC48-E86B-A14E-A999-183C17FA588C}" srcId="{6D1BB519-C90D-0246-8696-70E0DC54B562}" destId="{4C35E983-3A9C-8F45-B20B-4ABA71D304A7}" srcOrd="0" destOrd="0" parTransId="{4D6F9C6D-B018-7F47-8363-6CFD14A6D521}" sibTransId="{6333021F-AE66-7C47-ACD1-8E5CBDE5F308}"/>
    <dgm:cxn modelId="{C16E71AF-D0B7-E34E-806B-3941B59E54A2}" srcId="{51527142-FC2E-9444-8639-C878AE52A9AB}" destId="{B83B7B7C-5AF8-D143-B6EA-CA7E7F43549F}" srcOrd="0" destOrd="0" parTransId="{1207F9CD-9D3E-754E-928E-0FA959E41FD3}" sibTransId="{B0E5244A-D83C-DD48-AD86-47F2F49B3E18}"/>
    <dgm:cxn modelId="{2544E3A7-6EF8-3B4B-B712-2B64D67222E6}" srcId="{1C306A93-11C9-B041-AA71-29C2542915B0}" destId="{DB57A243-0F22-FB46-A11E-E5DC4F71289E}" srcOrd="0" destOrd="0" parTransId="{6F5081DD-40D9-1448-ADEC-2901A911F4C9}" sibTransId="{64A61296-03EF-D247-85FA-865055BE755D}"/>
    <dgm:cxn modelId="{C8A5FA68-1543-D548-9DD7-F4D530EF00BA}" type="presOf" srcId="{6D1BB519-C90D-0246-8696-70E0DC54B562}" destId="{EDAD9BF1-7143-1748-BC9E-1F5B136E6FDF}" srcOrd="0" destOrd="0" presId="urn:microsoft.com/office/officeart/2005/8/layout/venn1"/>
    <dgm:cxn modelId="{14E72AD9-2EC9-014E-B79F-E4789028077A}" type="presOf" srcId="{1C306A93-11C9-B041-AA71-29C2542915B0}" destId="{0A426012-B87A-EE46-A39B-A0BE9E3ACB09}" srcOrd="0" destOrd="0" presId="urn:microsoft.com/office/officeart/2005/8/layout/venn1"/>
    <dgm:cxn modelId="{AC2C923E-6511-E848-A759-572E8989A868}" srcId="{1C306A93-11C9-B041-AA71-29C2542915B0}" destId="{D3D35D0E-8B44-1C44-8A6F-83502F88CFF6}" srcOrd="1" destOrd="0" parTransId="{7CD11CFC-3FCE-7D45-BAE5-A005C23D5B6E}" sibTransId="{DE5A41A5-F688-9649-9505-6F10236B3EA8}"/>
    <dgm:cxn modelId="{8F931E8D-62F9-9048-BC0F-59907ED0E787}" type="presOf" srcId="{55C070F2-D4B9-F544-8C26-DE1BAC1283E3}" destId="{EEBD2FB1-A570-0148-86FF-F07E227B0A4D}" srcOrd="0" destOrd="0" presId="urn:microsoft.com/office/officeart/2005/8/layout/venn1"/>
    <dgm:cxn modelId="{2298494D-80B8-104E-AF35-4E04C2B90331}" srcId="{1C306A93-11C9-B041-AA71-29C2542915B0}" destId="{57F262E6-20EE-E544-8A86-C19696EAD634}" srcOrd="2" destOrd="0" parTransId="{A5BD7042-0B6B-474A-99CD-1BB0242DFC79}" sibTransId="{17792524-3AC7-F747-84C4-CADBA3B76277}"/>
    <dgm:cxn modelId="{04C58BC6-F53E-194A-8D3B-57A18422034D}" type="presOf" srcId="{D3D35D0E-8B44-1C44-8A6F-83502F88CFF6}" destId="{0A426012-B87A-EE46-A39B-A0BE9E3ACB09}" srcOrd="0" destOrd="2" presId="urn:microsoft.com/office/officeart/2005/8/layout/venn1"/>
    <dgm:cxn modelId="{DA8EEF47-6FD5-604D-A082-EA8FDDE9F2EA}" srcId="{A17646FD-BCE0-8542-9814-B243963DED07}" destId="{55C070F2-D4B9-F544-8C26-DE1BAC1283E3}" srcOrd="1" destOrd="0" parTransId="{2F47751B-F130-EE46-8BCF-F7A1EF428959}" sibTransId="{830EF5B3-F76E-3848-84F7-ABCBC3192DFE}"/>
    <dgm:cxn modelId="{32763038-F11A-F142-9371-62C18001E903}" srcId="{A17646FD-BCE0-8542-9814-B243963DED07}" destId="{51527142-FC2E-9444-8639-C878AE52A9AB}" srcOrd="2" destOrd="0" parTransId="{726EEA93-1DE1-8049-92D5-54BB45481F6F}" sibTransId="{708ECFFE-332D-4141-B657-D4FDD70DC52A}"/>
    <dgm:cxn modelId="{32E7A22D-AD28-7145-8696-856D7C9A577D}" type="presParOf" srcId="{38D3AC4E-6E4B-0E40-BE77-112CFE60DC55}" destId="{ACFB808D-2E61-934B-ACD9-C7EEF7C732DD}" srcOrd="0" destOrd="0" presId="urn:microsoft.com/office/officeart/2005/8/layout/venn1"/>
    <dgm:cxn modelId="{27C13C95-EDC1-2045-9460-B185153E8481}" type="presParOf" srcId="{38D3AC4E-6E4B-0E40-BE77-112CFE60DC55}" destId="{0A426012-B87A-EE46-A39B-A0BE9E3ACB09}" srcOrd="1" destOrd="0" presId="urn:microsoft.com/office/officeart/2005/8/layout/venn1"/>
    <dgm:cxn modelId="{8FEE17FF-2522-4D44-BBCD-340805D1305C}" type="presParOf" srcId="{38D3AC4E-6E4B-0E40-BE77-112CFE60DC55}" destId="{28E12091-6E79-1C48-ACA3-FE28558A8D44}" srcOrd="2" destOrd="0" presId="urn:microsoft.com/office/officeart/2005/8/layout/venn1"/>
    <dgm:cxn modelId="{47B7EA31-E321-D343-9EB8-EE3431AEC100}" type="presParOf" srcId="{38D3AC4E-6E4B-0E40-BE77-112CFE60DC55}" destId="{EEBD2FB1-A570-0148-86FF-F07E227B0A4D}" srcOrd="3" destOrd="0" presId="urn:microsoft.com/office/officeart/2005/8/layout/venn1"/>
    <dgm:cxn modelId="{1EC85ACF-83B5-C74B-8019-7D5D75000A2D}" type="presParOf" srcId="{38D3AC4E-6E4B-0E40-BE77-112CFE60DC55}" destId="{94FB81A9-EAC4-E444-93E9-119BDE45DF01}" srcOrd="4" destOrd="0" presId="urn:microsoft.com/office/officeart/2005/8/layout/venn1"/>
    <dgm:cxn modelId="{92107939-94BE-EB47-837A-52829D79445F}" type="presParOf" srcId="{38D3AC4E-6E4B-0E40-BE77-112CFE60DC55}" destId="{4DE40C66-C83B-7840-B18A-0B81C98CC140}" srcOrd="5" destOrd="0" presId="urn:microsoft.com/office/officeart/2005/8/layout/venn1"/>
    <dgm:cxn modelId="{9E446B24-78E0-7641-BB66-68378890C105}" type="presParOf" srcId="{38D3AC4E-6E4B-0E40-BE77-112CFE60DC55}" destId="{7EDF63E7-FFAF-D647-8DF4-644383900574}" srcOrd="6" destOrd="0" presId="urn:microsoft.com/office/officeart/2005/8/layout/venn1"/>
    <dgm:cxn modelId="{5FEA8994-EDB2-3B49-B3F4-56282A69B796}" type="presParOf" srcId="{38D3AC4E-6E4B-0E40-BE77-112CFE60DC55}" destId="{359ABF93-55A7-144A-904E-1B5749C88B1A}" srcOrd="7" destOrd="0" presId="urn:microsoft.com/office/officeart/2005/8/layout/venn1"/>
    <dgm:cxn modelId="{E3845394-30A2-DC46-BEC7-335E45C7A8F4}" type="presParOf" srcId="{38D3AC4E-6E4B-0E40-BE77-112CFE60DC55}" destId="{676057F4-B576-244E-B097-0DEE18A72123}" srcOrd="8" destOrd="0" presId="urn:microsoft.com/office/officeart/2005/8/layout/venn1"/>
    <dgm:cxn modelId="{500A8945-17D1-BA42-9BF7-DFFFD1DDF859}" type="presParOf" srcId="{38D3AC4E-6E4B-0E40-BE77-112CFE60DC55}" destId="{EDAD9BF1-7143-1748-BC9E-1F5B136E6FDF}" srcOrd="9"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58A60D-FE78-0F40-BCD3-E8EAB604BC4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69C4F0F-B3D5-5443-8C30-94DC07DAD9C7}">
      <dgm:prSet/>
      <dgm:spPr/>
      <dgm:t>
        <a:bodyPr/>
        <a:lstStyle/>
        <a:p>
          <a:pPr rtl="0"/>
          <a:r>
            <a:rPr lang="en-US" dirty="0" smtClean="0"/>
            <a:t>One machine instruction per machine cycle</a:t>
          </a:r>
          <a:endParaRPr lang="en-US" dirty="0"/>
        </a:p>
      </dgm:t>
    </dgm:pt>
    <dgm:pt modelId="{DDA9615D-95D6-404F-87E6-C35F182BCE49}" type="parTrans" cxnId="{28E11289-8B94-8B40-B967-84612DB9A6C8}">
      <dgm:prSet/>
      <dgm:spPr/>
      <dgm:t>
        <a:bodyPr/>
        <a:lstStyle/>
        <a:p>
          <a:endParaRPr lang="en-US"/>
        </a:p>
      </dgm:t>
    </dgm:pt>
    <dgm:pt modelId="{4D73B6E0-561C-8C4B-B5C7-3DDEE33AA52B}" type="sibTrans" cxnId="{28E11289-8B94-8B40-B967-84612DB9A6C8}">
      <dgm:prSet/>
      <dgm:spPr/>
      <dgm:t>
        <a:bodyPr/>
        <a:lstStyle/>
        <a:p>
          <a:endParaRPr lang="en-US"/>
        </a:p>
      </dgm:t>
    </dgm:pt>
    <dgm:pt modelId="{1B1A0421-080C-344A-A3E1-BB1FCF757927}">
      <dgm:prSet/>
      <dgm:spPr>
        <a:ln>
          <a:solidFill>
            <a:schemeClr val="accent1"/>
          </a:solidFill>
        </a:ln>
      </dgm:spPr>
      <dgm:t>
        <a:bodyPr/>
        <a:lstStyle/>
        <a:p>
          <a:pPr rtl="0"/>
          <a:r>
            <a:rPr lang="en-US" i="1" dirty="0" smtClean="0"/>
            <a:t>Machine cycle --- </a:t>
          </a:r>
          <a:r>
            <a:rPr lang="en-US" dirty="0" smtClean="0"/>
            <a:t>the time it takes to fetch two operands from registers, perform an ALU operation, and store the result in a register</a:t>
          </a:r>
          <a:endParaRPr lang="en-US" dirty="0"/>
        </a:p>
      </dgm:t>
    </dgm:pt>
    <dgm:pt modelId="{08E5C0DB-C6B2-B64B-9F42-97ED2381A45B}" type="parTrans" cxnId="{3F5A3832-B78A-6047-B376-C05E6E67C818}">
      <dgm:prSet/>
      <dgm:spPr/>
      <dgm:t>
        <a:bodyPr/>
        <a:lstStyle/>
        <a:p>
          <a:endParaRPr lang="en-US"/>
        </a:p>
      </dgm:t>
    </dgm:pt>
    <dgm:pt modelId="{B9552DE0-6A1C-1344-BBF4-33EE31EB054E}" type="sibTrans" cxnId="{3F5A3832-B78A-6047-B376-C05E6E67C818}">
      <dgm:prSet/>
      <dgm:spPr/>
      <dgm:t>
        <a:bodyPr/>
        <a:lstStyle/>
        <a:p>
          <a:endParaRPr lang="en-US"/>
        </a:p>
      </dgm:t>
    </dgm:pt>
    <dgm:pt modelId="{60120AB5-B5D7-4244-A4C4-93F546098E67}">
      <dgm:prSet/>
      <dgm:spPr/>
      <dgm:t>
        <a:bodyPr/>
        <a:lstStyle/>
        <a:p>
          <a:pPr rtl="0"/>
          <a:r>
            <a:rPr lang="en-GB" dirty="0" smtClean="0"/>
            <a:t>Register-to-register operations</a:t>
          </a:r>
          <a:endParaRPr lang="en-GB" dirty="0"/>
        </a:p>
      </dgm:t>
    </dgm:pt>
    <dgm:pt modelId="{538980F7-7F93-C34C-8D35-2D41B4E79A6A}" type="parTrans" cxnId="{0A54D7E8-7B20-584C-870B-3F00F434DE7E}">
      <dgm:prSet/>
      <dgm:spPr/>
      <dgm:t>
        <a:bodyPr/>
        <a:lstStyle/>
        <a:p>
          <a:endParaRPr lang="en-US"/>
        </a:p>
      </dgm:t>
    </dgm:pt>
    <dgm:pt modelId="{F940C37C-6E76-EB49-A3A1-0DC390E0CC70}" type="sibTrans" cxnId="{0A54D7E8-7B20-584C-870B-3F00F434DE7E}">
      <dgm:prSet/>
      <dgm:spPr/>
      <dgm:t>
        <a:bodyPr/>
        <a:lstStyle/>
        <a:p>
          <a:endParaRPr lang="en-US"/>
        </a:p>
      </dgm:t>
    </dgm:pt>
    <dgm:pt modelId="{35121F1A-C7A0-6848-870C-B28B2861A87E}">
      <dgm:prSet/>
      <dgm:spPr>
        <a:ln>
          <a:solidFill>
            <a:schemeClr val="accent1"/>
          </a:solidFill>
        </a:ln>
      </dgm:spPr>
      <dgm:t>
        <a:bodyPr/>
        <a:lstStyle/>
        <a:p>
          <a:pPr rtl="0"/>
          <a:r>
            <a:rPr lang="en-US" dirty="0" smtClean="0"/>
            <a:t>Only simple LOAD and STORE operations accessing memory</a:t>
          </a:r>
          <a:endParaRPr lang="en-US" dirty="0"/>
        </a:p>
      </dgm:t>
    </dgm:pt>
    <dgm:pt modelId="{86FE6B7B-B4E0-0C40-98F3-CBB697CC6A2A}" type="parTrans" cxnId="{45FAE5DE-E44A-EB40-BB1A-F57201DAA944}">
      <dgm:prSet/>
      <dgm:spPr/>
      <dgm:t>
        <a:bodyPr/>
        <a:lstStyle/>
        <a:p>
          <a:endParaRPr lang="en-US"/>
        </a:p>
      </dgm:t>
    </dgm:pt>
    <dgm:pt modelId="{7E3571F0-E73E-D448-B8D7-5D0D8B9EF23F}" type="sibTrans" cxnId="{45FAE5DE-E44A-EB40-BB1A-F57201DAA944}">
      <dgm:prSet/>
      <dgm:spPr/>
      <dgm:t>
        <a:bodyPr/>
        <a:lstStyle/>
        <a:p>
          <a:endParaRPr lang="en-US"/>
        </a:p>
      </dgm:t>
    </dgm:pt>
    <dgm:pt modelId="{B31EFF2C-952C-264C-AD27-94C0D94C474F}">
      <dgm:prSet/>
      <dgm:spPr>
        <a:ln>
          <a:solidFill>
            <a:schemeClr val="accent1"/>
          </a:solidFill>
        </a:ln>
      </dgm:spPr>
      <dgm:t>
        <a:bodyPr/>
        <a:lstStyle/>
        <a:p>
          <a:pPr rtl="0"/>
          <a:r>
            <a:rPr lang="en-US" dirty="0" smtClean="0"/>
            <a:t>This simplifies the instruction set and therefore the control unit</a:t>
          </a:r>
          <a:endParaRPr lang="en-US" dirty="0"/>
        </a:p>
      </dgm:t>
    </dgm:pt>
    <dgm:pt modelId="{4925417B-A127-3D4E-B428-A22026C2BD9C}" type="parTrans" cxnId="{5FA3113C-671C-9148-8F76-7F261B2CBC02}">
      <dgm:prSet/>
      <dgm:spPr/>
      <dgm:t>
        <a:bodyPr/>
        <a:lstStyle/>
        <a:p>
          <a:endParaRPr lang="en-US"/>
        </a:p>
      </dgm:t>
    </dgm:pt>
    <dgm:pt modelId="{BFC3BB77-34C4-A64E-9DD5-26AC6CCE7605}" type="sibTrans" cxnId="{5FA3113C-671C-9148-8F76-7F261B2CBC02}">
      <dgm:prSet/>
      <dgm:spPr/>
      <dgm:t>
        <a:bodyPr/>
        <a:lstStyle/>
        <a:p>
          <a:endParaRPr lang="en-US"/>
        </a:p>
      </dgm:t>
    </dgm:pt>
    <dgm:pt modelId="{8D51B169-5F12-984F-9E21-DFAFCB8C1762}">
      <dgm:prSet/>
      <dgm:spPr/>
      <dgm:t>
        <a:bodyPr/>
        <a:lstStyle/>
        <a:p>
          <a:pPr rtl="0"/>
          <a:r>
            <a:rPr lang="en-US" dirty="0" smtClean="0"/>
            <a:t>Simple addressing modes</a:t>
          </a:r>
          <a:endParaRPr lang="en-US" dirty="0"/>
        </a:p>
      </dgm:t>
    </dgm:pt>
    <dgm:pt modelId="{1F42CE0B-C0BA-B34F-A30E-611CB009B6E1}" type="parTrans" cxnId="{3131A3F9-C6D5-A84C-9F4E-B4AB434ADE2B}">
      <dgm:prSet/>
      <dgm:spPr/>
      <dgm:t>
        <a:bodyPr/>
        <a:lstStyle/>
        <a:p>
          <a:endParaRPr lang="en-US"/>
        </a:p>
      </dgm:t>
    </dgm:pt>
    <dgm:pt modelId="{67389ADB-46EA-A449-9E9C-1C0EDA8EFA37}" type="sibTrans" cxnId="{3131A3F9-C6D5-A84C-9F4E-B4AB434ADE2B}">
      <dgm:prSet/>
      <dgm:spPr/>
      <dgm:t>
        <a:bodyPr/>
        <a:lstStyle/>
        <a:p>
          <a:endParaRPr lang="en-US"/>
        </a:p>
      </dgm:t>
    </dgm:pt>
    <dgm:pt modelId="{279BE4F5-B5CF-7145-8AC4-291BEFBFA557}">
      <dgm:prSet/>
      <dgm:spPr>
        <a:ln>
          <a:solidFill>
            <a:schemeClr val="accent1"/>
          </a:solidFill>
        </a:ln>
      </dgm:spPr>
      <dgm:t>
        <a:bodyPr/>
        <a:lstStyle/>
        <a:p>
          <a:pPr rtl="0"/>
          <a:r>
            <a:rPr lang="en-US" dirty="0" smtClean="0"/>
            <a:t>Simplifies the instruction set and the control unit</a:t>
          </a:r>
          <a:endParaRPr lang="en-US" dirty="0"/>
        </a:p>
      </dgm:t>
    </dgm:pt>
    <dgm:pt modelId="{74CBD9CF-FFC0-214D-B309-F71C39672931}" type="parTrans" cxnId="{FAF26CEA-0E87-AB44-B57C-5F16BD222A5C}">
      <dgm:prSet/>
      <dgm:spPr/>
      <dgm:t>
        <a:bodyPr/>
        <a:lstStyle/>
        <a:p>
          <a:endParaRPr lang="en-US"/>
        </a:p>
      </dgm:t>
    </dgm:pt>
    <dgm:pt modelId="{BBE29709-E103-2348-90BE-C166CFB79720}" type="sibTrans" cxnId="{FAF26CEA-0E87-AB44-B57C-5F16BD222A5C}">
      <dgm:prSet/>
      <dgm:spPr/>
      <dgm:t>
        <a:bodyPr/>
        <a:lstStyle/>
        <a:p>
          <a:endParaRPr lang="en-US"/>
        </a:p>
      </dgm:t>
    </dgm:pt>
    <dgm:pt modelId="{F6870BE2-4932-1247-AB69-278F71D85997}">
      <dgm:prSet/>
      <dgm:spPr/>
      <dgm:t>
        <a:bodyPr/>
        <a:lstStyle/>
        <a:p>
          <a:pPr rtl="0"/>
          <a:r>
            <a:rPr lang="en-US" dirty="0" smtClean="0"/>
            <a:t>Simple instruction formats</a:t>
          </a:r>
          <a:endParaRPr lang="en-US" dirty="0"/>
        </a:p>
      </dgm:t>
    </dgm:pt>
    <dgm:pt modelId="{BA78A1DF-317D-DF47-B7AE-F1AEDDBB4F38}" type="parTrans" cxnId="{1307917C-899E-764B-A3D7-FFB6AF9DB95E}">
      <dgm:prSet/>
      <dgm:spPr/>
      <dgm:t>
        <a:bodyPr/>
        <a:lstStyle/>
        <a:p>
          <a:endParaRPr lang="en-US"/>
        </a:p>
      </dgm:t>
    </dgm:pt>
    <dgm:pt modelId="{953C6E7E-9EE0-8B4C-94C4-F62C6CC909C7}" type="sibTrans" cxnId="{1307917C-899E-764B-A3D7-FFB6AF9DB95E}">
      <dgm:prSet/>
      <dgm:spPr/>
      <dgm:t>
        <a:bodyPr/>
        <a:lstStyle/>
        <a:p>
          <a:endParaRPr lang="en-US"/>
        </a:p>
      </dgm:t>
    </dgm:pt>
    <dgm:pt modelId="{064F0035-76C0-2B4B-910F-114E64396006}">
      <dgm:prSet/>
      <dgm:spPr>
        <a:ln>
          <a:solidFill>
            <a:schemeClr val="accent1"/>
          </a:solidFill>
        </a:ln>
      </dgm:spPr>
      <dgm:t>
        <a:bodyPr/>
        <a:lstStyle/>
        <a:p>
          <a:pPr rtl="0"/>
          <a:r>
            <a:rPr lang="en-US" dirty="0" smtClean="0"/>
            <a:t>Generally only one or a few formats are used</a:t>
          </a:r>
          <a:endParaRPr lang="en-US" dirty="0"/>
        </a:p>
      </dgm:t>
    </dgm:pt>
    <dgm:pt modelId="{A663C3F2-A414-8743-A99B-913C0360F914}" type="parTrans" cxnId="{DEF1544C-3E7E-B54B-B008-E243A666DA4C}">
      <dgm:prSet/>
      <dgm:spPr/>
      <dgm:t>
        <a:bodyPr/>
        <a:lstStyle/>
        <a:p>
          <a:endParaRPr lang="en-US"/>
        </a:p>
      </dgm:t>
    </dgm:pt>
    <dgm:pt modelId="{059C506A-124F-1D49-99C9-FF5F1F56002C}" type="sibTrans" cxnId="{DEF1544C-3E7E-B54B-B008-E243A666DA4C}">
      <dgm:prSet/>
      <dgm:spPr/>
      <dgm:t>
        <a:bodyPr/>
        <a:lstStyle/>
        <a:p>
          <a:endParaRPr lang="en-US"/>
        </a:p>
      </dgm:t>
    </dgm:pt>
    <dgm:pt modelId="{322C46EA-8C4A-8C4F-998C-2DD967E5ABD6}">
      <dgm:prSet/>
      <dgm:spPr>
        <a:ln>
          <a:solidFill>
            <a:schemeClr val="accent1"/>
          </a:solidFill>
        </a:ln>
      </dgm:spPr>
      <dgm:t>
        <a:bodyPr/>
        <a:lstStyle/>
        <a:p>
          <a:pPr rtl="0"/>
          <a:r>
            <a:rPr lang="en-US" dirty="0" smtClean="0"/>
            <a:t>Instruction length is fixed and aligned on word boundaries</a:t>
          </a:r>
          <a:endParaRPr lang="en-US" dirty="0"/>
        </a:p>
      </dgm:t>
    </dgm:pt>
    <dgm:pt modelId="{0DD71FD1-FE00-124E-9822-A9812F3B042A}" type="parTrans" cxnId="{26A32A88-3D3C-F444-BB09-7914FC49435B}">
      <dgm:prSet/>
      <dgm:spPr/>
      <dgm:t>
        <a:bodyPr/>
        <a:lstStyle/>
        <a:p>
          <a:endParaRPr lang="en-US"/>
        </a:p>
      </dgm:t>
    </dgm:pt>
    <dgm:pt modelId="{E6BBB571-5AD1-3144-A96B-4ACFA53F749E}" type="sibTrans" cxnId="{26A32A88-3D3C-F444-BB09-7914FC49435B}">
      <dgm:prSet/>
      <dgm:spPr/>
      <dgm:t>
        <a:bodyPr/>
        <a:lstStyle/>
        <a:p>
          <a:endParaRPr lang="en-US"/>
        </a:p>
      </dgm:t>
    </dgm:pt>
    <dgm:pt modelId="{117B9951-5B27-BF40-AA27-B2975CDA20B7}">
      <dgm:prSet/>
      <dgm:spPr>
        <a:ln>
          <a:solidFill>
            <a:schemeClr val="accent1"/>
          </a:solidFill>
        </a:ln>
      </dgm:spPr>
      <dgm:t>
        <a:bodyPr/>
        <a:lstStyle/>
        <a:p>
          <a:pPr rtl="0"/>
          <a:r>
            <a:rPr lang="en-US" dirty="0" smtClean="0"/>
            <a:t>Opcode decoding and register operand accessing can occur simultaneously</a:t>
          </a:r>
          <a:endParaRPr lang="en-US" dirty="0"/>
        </a:p>
      </dgm:t>
    </dgm:pt>
    <dgm:pt modelId="{8B69F20F-A676-FF4B-A0CC-582F81BACDF0}" type="parTrans" cxnId="{AE0B61C3-D738-0E40-A82D-7D09301D1E40}">
      <dgm:prSet/>
      <dgm:spPr/>
      <dgm:t>
        <a:bodyPr/>
        <a:lstStyle/>
        <a:p>
          <a:endParaRPr lang="en-US"/>
        </a:p>
      </dgm:t>
    </dgm:pt>
    <dgm:pt modelId="{1CEAB8C4-7ECD-B344-BE95-4264D4DE7504}" type="sibTrans" cxnId="{AE0B61C3-D738-0E40-A82D-7D09301D1E40}">
      <dgm:prSet/>
      <dgm:spPr/>
      <dgm:t>
        <a:bodyPr/>
        <a:lstStyle/>
        <a:p>
          <a:endParaRPr lang="en-US"/>
        </a:p>
      </dgm:t>
    </dgm:pt>
    <dgm:pt modelId="{C0B5BDF5-E4FE-7D4C-8430-4767A2A2E9F6}" type="pres">
      <dgm:prSet presAssocID="{FC58A60D-FE78-0F40-BCD3-E8EAB604BC40}" presName="Name0" presStyleCnt="0">
        <dgm:presLayoutVars>
          <dgm:dir/>
          <dgm:animLvl val="lvl"/>
          <dgm:resizeHandles val="exact"/>
        </dgm:presLayoutVars>
      </dgm:prSet>
      <dgm:spPr/>
    </dgm:pt>
    <dgm:pt modelId="{D051A1E3-898D-9B4D-B246-3F9E3B977966}" type="pres">
      <dgm:prSet presAssocID="{369C4F0F-B3D5-5443-8C30-94DC07DAD9C7}" presName="linNode" presStyleCnt="0"/>
      <dgm:spPr/>
    </dgm:pt>
    <dgm:pt modelId="{AED22860-8EC3-0C44-B182-3D54D1B6BC53}" type="pres">
      <dgm:prSet presAssocID="{369C4F0F-B3D5-5443-8C30-94DC07DAD9C7}" presName="parentText" presStyleLbl="node1" presStyleIdx="0" presStyleCnt="4">
        <dgm:presLayoutVars>
          <dgm:chMax val="1"/>
          <dgm:bulletEnabled val="1"/>
        </dgm:presLayoutVars>
      </dgm:prSet>
      <dgm:spPr/>
    </dgm:pt>
    <dgm:pt modelId="{A714525F-49B4-A546-922D-317910E8D6AF}" type="pres">
      <dgm:prSet presAssocID="{369C4F0F-B3D5-5443-8C30-94DC07DAD9C7}" presName="descendantText" presStyleLbl="alignAccFollowNode1" presStyleIdx="0" presStyleCnt="4">
        <dgm:presLayoutVars>
          <dgm:bulletEnabled val="1"/>
        </dgm:presLayoutVars>
      </dgm:prSet>
      <dgm:spPr/>
    </dgm:pt>
    <dgm:pt modelId="{163057F4-1E5E-9C4B-8406-DAAA996F4538}" type="pres">
      <dgm:prSet presAssocID="{4D73B6E0-561C-8C4B-B5C7-3DDEE33AA52B}" presName="sp" presStyleCnt="0"/>
      <dgm:spPr/>
    </dgm:pt>
    <dgm:pt modelId="{18E643B1-229F-2745-BBE8-E33546860B79}" type="pres">
      <dgm:prSet presAssocID="{60120AB5-B5D7-4244-A4C4-93F546098E67}" presName="linNode" presStyleCnt="0"/>
      <dgm:spPr/>
    </dgm:pt>
    <dgm:pt modelId="{E1E1CE50-7595-E541-A597-7711F2B2ABEC}" type="pres">
      <dgm:prSet presAssocID="{60120AB5-B5D7-4244-A4C4-93F546098E67}" presName="parentText" presStyleLbl="node1" presStyleIdx="1" presStyleCnt="4">
        <dgm:presLayoutVars>
          <dgm:chMax val="1"/>
          <dgm:bulletEnabled val="1"/>
        </dgm:presLayoutVars>
      </dgm:prSet>
      <dgm:spPr/>
    </dgm:pt>
    <dgm:pt modelId="{DA03D12E-AB34-374F-B634-779D4E356CFB}" type="pres">
      <dgm:prSet presAssocID="{60120AB5-B5D7-4244-A4C4-93F546098E67}" presName="descendantText" presStyleLbl="alignAccFollowNode1" presStyleIdx="1" presStyleCnt="4">
        <dgm:presLayoutVars>
          <dgm:bulletEnabled val="1"/>
        </dgm:presLayoutVars>
      </dgm:prSet>
      <dgm:spPr/>
    </dgm:pt>
    <dgm:pt modelId="{B7DC8172-070A-A444-8470-3E378A5298D4}" type="pres">
      <dgm:prSet presAssocID="{F940C37C-6E76-EB49-A3A1-0DC390E0CC70}" presName="sp" presStyleCnt="0"/>
      <dgm:spPr/>
    </dgm:pt>
    <dgm:pt modelId="{23A10F00-0333-2B4D-92C7-2E0BD8CC3603}" type="pres">
      <dgm:prSet presAssocID="{8D51B169-5F12-984F-9E21-DFAFCB8C1762}" presName="linNode" presStyleCnt="0"/>
      <dgm:spPr/>
    </dgm:pt>
    <dgm:pt modelId="{954ED7E9-69E7-A04A-BED1-84C8C9114105}" type="pres">
      <dgm:prSet presAssocID="{8D51B169-5F12-984F-9E21-DFAFCB8C1762}" presName="parentText" presStyleLbl="node1" presStyleIdx="2" presStyleCnt="4">
        <dgm:presLayoutVars>
          <dgm:chMax val="1"/>
          <dgm:bulletEnabled val="1"/>
        </dgm:presLayoutVars>
      </dgm:prSet>
      <dgm:spPr/>
    </dgm:pt>
    <dgm:pt modelId="{84AA3C5E-B111-C047-B36D-F05048ED2FAF}" type="pres">
      <dgm:prSet presAssocID="{8D51B169-5F12-984F-9E21-DFAFCB8C1762}" presName="descendantText" presStyleLbl="alignAccFollowNode1" presStyleIdx="2" presStyleCnt="4">
        <dgm:presLayoutVars>
          <dgm:bulletEnabled val="1"/>
        </dgm:presLayoutVars>
      </dgm:prSet>
      <dgm:spPr/>
    </dgm:pt>
    <dgm:pt modelId="{37A78BF5-F37D-0648-A621-80DC1BCDDBC5}" type="pres">
      <dgm:prSet presAssocID="{67389ADB-46EA-A449-9E9C-1C0EDA8EFA37}" presName="sp" presStyleCnt="0"/>
      <dgm:spPr/>
    </dgm:pt>
    <dgm:pt modelId="{B5A27071-D7B0-444D-A1D0-F43476EBA28F}" type="pres">
      <dgm:prSet presAssocID="{F6870BE2-4932-1247-AB69-278F71D85997}" presName="linNode" presStyleCnt="0"/>
      <dgm:spPr/>
    </dgm:pt>
    <dgm:pt modelId="{B0DD2493-A39C-B44F-B504-729F5132EC05}" type="pres">
      <dgm:prSet presAssocID="{F6870BE2-4932-1247-AB69-278F71D85997}" presName="parentText" presStyleLbl="node1" presStyleIdx="3" presStyleCnt="4">
        <dgm:presLayoutVars>
          <dgm:chMax val="1"/>
          <dgm:bulletEnabled val="1"/>
        </dgm:presLayoutVars>
      </dgm:prSet>
      <dgm:spPr/>
    </dgm:pt>
    <dgm:pt modelId="{02169971-A5B0-B746-BBD6-49F2F99B81A8}" type="pres">
      <dgm:prSet presAssocID="{F6870BE2-4932-1247-AB69-278F71D85997}" presName="descendantText" presStyleLbl="alignAccFollowNode1" presStyleIdx="3" presStyleCnt="4">
        <dgm:presLayoutVars>
          <dgm:bulletEnabled val="1"/>
        </dgm:presLayoutVars>
      </dgm:prSet>
      <dgm:spPr/>
    </dgm:pt>
  </dgm:ptLst>
  <dgm:cxnLst>
    <dgm:cxn modelId="{DEF1544C-3E7E-B54B-B008-E243A666DA4C}" srcId="{F6870BE2-4932-1247-AB69-278F71D85997}" destId="{064F0035-76C0-2B4B-910F-114E64396006}" srcOrd="0" destOrd="0" parTransId="{A663C3F2-A414-8743-A99B-913C0360F914}" sibTransId="{059C506A-124F-1D49-99C9-FF5F1F56002C}"/>
    <dgm:cxn modelId="{3F5A3832-B78A-6047-B376-C05E6E67C818}" srcId="{369C4F0F-B3D5-5443-8C30-94DC07DAD9C7}" destId="{1B1A0421-080C-344A-A3E1-BB1FCF757927}" srcOrd="0" destOrd="0" parTransId="{08E5C0DB-C6B2-B64B-9F42-97ED2381A45B}" sibTransId="{B9552DE0-6A1C-1344-BBF4-33EE31EB054E}"/>
    <dgm:cxn modelId="{711BFBB3-2DE2-2448-9CB3-3E867BC83DE9}" type="presOf" srcId="{064F0035-76C0-2B4B-910F-114E64396006}" destId="{02169971-A5B0-B746-BBD6-49F2F99B81A8}" srcOrd="0" destOrd="0" presId="urn:microsoft.com/office/officeart/2005/8/layout/vList5"/>
    <dgm:cxn modelId="{699C7DFF-D400-0745-9DAA-9FF8FFD6627A}" type="presOf" srcId="{117B9951-5B27-BF40-AA27-B2975CDA20B7}" destId="{02169971-A5B0-B746-BBD6-49F2F99B81A8}" srcOrd="0" destOrd="2" presId="urn:microsoft.com/office/officeart/2005/8/layout/vList5"/>
    <dgm:cxn modelId="{28E11289-8B94-8B40-B967-84612DB9A6C8}" srcId="{FC58A60D-FE78-0F40-BCD3-E8EAB604BC40}" destId="{369C4F0F-B3D5-5443-8C30-94DC07DAD9C7}" srcOrd="0" destOrd="0" parTransId="{DDA9615D-95D6-404F-87E6-C35F182BCE49}" sibTransId="{4D73B6E0-561C-8C4B-B5C7-3DDEE33AA52B}"/>
    <dgm:cxn modelId="{26A32A88-3D3C-F444-BB09-7914FC49435B}" srcId="{F6870BE2-4932-1247-AB69-278F71D85997}" destId="{322C46EA-8C4A-8C4F-998C-2DD967E5ABD6}" srcOrd="1" destOrd="0" parTransId="{0DD71FD1-FE00-124E-9822-A9812F3B042A}" sibTransId="{E6BBB571-5AD1-3144-A96B-4ACFA53F749E}"/>
    <dgm:cxn modelId="{5FA3113C-671C-9148-8F76-7F261B2CBC02}" srcId="{60120AB5-B5D7-4244-A4C4-93F546098E67}" destId="{B31EFF2C-952C-264C-AD27-94C0D94C474F}" srcOrd="1" destOrd="0" parTransId="{4925417B-A127-3D4E-B428-A22026C2BD9C}" sibTransId="{BFC3BB77-34C4-A64E-9DD5-26AC6CCE7605}"/>
    <dgm:cxn modelId="{0A54D7E8-7B20-584C-870B-3F00F434DE7E}" srcId="{FC58A60D-FE78-0F40-BCD3-E8EAB604BC40}" destId="{60120AB5-B5D7-4244-A4C4-93F546098E67}" srcOrd="1" destOrd="0" parTransId="{538980F7-7F93-C34C-8D35-2D41B4E79A6A}" sibTransId="{F940C37C-6E76-EB49-A3A1-0DC390E0CC70}"/>
    <dgm:cxn modelId="{45FAE5DE-E44A-EB40-BB1A-F57201DAA944}" srcId="{60120AB5-B5D7-4244-A4C4-93F546098E67}" destId="{35121F1A-C7A0-6848-870C-B28B2861A87E}" srcOrd="0" destOrd="0" parTransId="{86FE6B7B-B4E0-0C40-98F3-CBB697CC6A2A}" sibTransId="{7E3571F0-E73E-D448-B8D7-5D0D8B9EF23F}"/>
    <dgm:cxn modelId="{EA0D52C6-16FC-264D-94B7-234E6C214284}" type="presOf" srcId="{F6870BE2-4932-1247-AB69-278F71D85997}" destId="{B0DD2493-A39C-B44F-B504-729F5132EC05}" srcOrd="0" destOrd="0" presId="urn:microsoft.com/office/officeart/2005/8/layout/vList5"/>
    <dgm:cxn modelId="{68D4B266-E138-7948-B191-7A5E2529DDEF}" type="presOf" srcId="{B31EFF2C-952C-264C-AD27-94C0D94C474F}" destId="{DA03D12E-AB34-374F-B634-779D4E356CFB}" srcOrd="0" destOrd="1" presId="urn:microsoft.com/office/officeart/2005/8/layout/vList5"/>
    <dgm:cxn modelId="{D0554ECD-D1A2-0241-8F47-8099D793A492}" type="presOf" srcId="{35121F1A-C7A0-6848-870C-B28B2861A87E}" destId="{DA03D12E-AB34-374F-B634-779D4E356CFB}" srcOrd="0" destOrd="0" presId="urn:microsoft.com/office/officeart/2005/8/layout/vList5"/>
    <dgm:cxn modelId="{C9E720B1-7A12-004B-8C4D-AFDC0E71D6EB}" type="presOf" srcId="{322C46EA-8C4A-8C4F-998C-2DD967E5ABD6}" destId="{02169971-A5B0-B746-BBD6-49F2F99B81A8}" srcOrd="0" destOrd="1" presId="urn:microsoft.com/office/officeart/2005/8/layout/vList5"/>
    <dgm:cxn modelId="{1307917C-899E-764B-A3D7-FFB6AF9DB95E}" srcId="{FC58A60D-FE78-0F40-BCD3-E8EAB604BC40}" destId="{F6870BE2-4932-1247-AB69-278F71D85997}" srcOrd="3" destOrd="0" parTransId="{BA78A1DF-317D-DF47-B7AE-F1AEDDBB4F38}" sibTransId="{953C6E7E-9EE0-8B4C-94C4-F62C6CC909C7}"/>
    <dgm:cxn modelId="{AE0B61C3-D738-0E40-A82D-7D09301D1E40}" srcId="{F6870BE2-4932-1247-AB69-278F71D85997}" destId="{117B9951-5B27-BF40-AA27-B2975CDA20B7}" srcOrd="2" destOrd="0" parTransId="{8B69F20F-A676-FF4B-A0CC-582F81BACDF0}" sibTransId="{1CEAB8C4-7ECD-B344-BE95-4264D4DE7504}"/>
    <dgm:cxn modelId="{FAF26CEA-0E87-AB44-B57C-5F16BD222A5C}" srcId="{8D51B169-5F12-984F-9E21-DFAFCB8C1762}" destId="{279BE4F5-B5CF-7145-8AC4-291BEFBFA557}" srcOrd="0" destOrd="0" parTransId="{74CBD9CF-FFC0-214D-B309-F71C39672931}" sibTransId="{BBE29709-E103-2348-90BE-C166CFB79720}"/>
    <dgm:cxn modelId="{3131A3F9-C6D5-A84C-9F4E-B4AB434ADE2B}" srcId="{FC58A60D-FE78-0F40-BCD3-E8EAB604BC40}" destId="{8D51B169-5F12-984F-9E21-DFAFCB8C1762}" srcOrd="2" destOrd="0" parTransId="{1F42CE0B-C0BA-B34F-A30E-611CB009B6E1}" sibTransId="{67389ADB-46EA-A449-9E9C-1C0EDA8EFA37}"/>
    <dgm:cxn modelId="{E98FD546-C216-FD40-8D04-CEB11862484A}" type="presOf" srcId="{279BE4F5-B5CF-7145-8AC4-291BEFBFA557}" destId="{84AA3C5E-B111-C047-B36D-F05048ED2FAF}" srcOrd="0" destOrd="0" presId="urn:microsoft.com/office/officeart/2005/8/layout/vList5"/>
    <dgm:cxn modelId="{5D3448B2-9B04-2246-A34E-50460411EB84}" type="presOf" srcId="{369C4F0F-B3D5-5443-8C30-94DC07DAD9C7}" destId="{AED22860-8EC3-0C44-B182-3D54D1B6BC53}" srcOrd="0" destOrd="0" presId="urn:microsoft.com/office/officeart/2005/8/layout/vList5"/>
    <dgm:cxn modelId="{BC45E2F8-46DF-1B4E-943F-94088BDBE0A1}" type="presOf" srcId="{60120AB5-B5D7-4244-A4C4-93F546098E67}" destId="{E1E1CE50-7595-E541-A597-7711F2B2ABEC}" srcOrd="0" destOrd="0" presId="urn:microsoft.com/office/officeart/2005/8/layout/vList5"/>
    <dgm:cxn modelId="{BC662618-F952-E04E-8159-3478854EC0B5}" type="presOf" srcId="{8D51B169-5F12-984F-9E21-DFAFCB8C1762}" destId="{954ED7E9-69E7-A04A-BED1-84C8C9114105}" srcOrd="0" destOrd="0" presId="urn:microsoft.com/office/officeart/2005/8/layout/vList5"/>
    <dgm:cxn modelId="{3A76B28D-5F85-174F-8885-4FE93749FD12}" type="presOf" srcId="{1B1A0421-080C-344A-A3E1-BB1FCF757927}" destId="{A714525F-49B4-A546-922D-317910E8D6AF}" srcOrd="0" destOrd="0" presId="urn:microsoft.com/office/officeart/2005/8/layout/vList5"/>
    <dgm:cxn modelId="{72DABFB7-AA53-BF42-B3F7-CF53C04085D4}" type="presOf" srcId="{FC58A60D-FE78-0F40-BCD3-E8EAB604BC40}" destId="{C0B5BDF5-E4FE-7D4C-8430-4767A2A2E9F6}" srcOrd="0" destOrd="0" presId="urn:microsoft.com/office/officeart/2005/8/layout/vList5"/>
    <dgm:cxn modelId="{66B791AB-909B-DB42-A2B0-685E6C4155B2}" type="presParOf" srcId="{C0B5BDF5-E4FE-7D4C-8430-4767A2A2E9F6}" destId="{D051A1E3-898D-9B4D-B246-3F9E3B977966}" srcOrd="0" destOrd="0" presId="urn:microsoft.com/office/officeart/2005/8/layout/vList5"/>
    <dgm:cxn modelId="{7C95052C-5009-4D49-B9F9-9135F3A7A21E}" type="presParOf" srcId="{D051A1E3-898D-9B4D-B246-3F9E3B977966}" destId="{AED22860-8EC3-0C44-B182-3D54D1B6BC53}" srcOrd="0" destOrd="0" presId="urn:microsoft.com/office/officeart/2005/8/layout/vList5"/>
    <dgm:cxn modelId="{D16CF401-5ECC-424D-A361-E80E1BFBEC83}" type="presParOf" srcId="{D051A1E3-898D-9B4D-B246-3F9E3B977966}" destId="{A714525F-49B4-A546-922D-317910E8D6AF}" srcOrd="1" destOrd="0" presId="urn:microsoft.com/office/officeart/2005/8/layout/vList5"/>
    <dgm:cxn modelId="{A9E00F60-94F4-A44F-889C-BE9C961461F6}" type="presParOf" srcId="{C0B5BDF5-E4FE-7D4C-8430-4767A2A2E9F6}" destId="{163057F4-1E5E-9C4B-8406-DAAA996F4538}" srcOrd="1" destOrd="0" presId="urn:microsoft.com/office/officeart/2005/8/layout/vList5"/>
    <dgm:cxn modelId="{5F274778-A5F9-6F44-871A-AEF5BEAA11A9}" type="presParOf" srcId="{C0B5BDF5-E4FE-7D4C-8430-4767A2A2E9F6}" destId="{18E643B1-229F-2745-BBE8-E33546860B79}" srcOrd="2" destOrd="0" presId="urn:microsoft.com/office/officeart/2005/8/layout/vList5"/>
    <dgm:cxn modelId="{EBE9B9D7-81CC-4D40-BF80-9F7DA0EA3C7D}" type="presParOf" srcId="{18E643B1-229F-2745-BBE8-E33546860B79}" destId="{E1E1CE50-7595-E541-A597-7711F2B2ABEC}" srcOrd="0" destOrd="0" presId="urn:microsoft.com/office/officeart/2005/8/layout/vList5"/>
    <dgm:cxn modelId="{2B152776-0A41-734A-A327-BA802E5EA22F}" type="presParOf" srcId="{18E643B1-229F-2745-BBE8-E33546860B79}" destId="{DA03D12E-AB34-374F-B634-779D4E356CFB}" srcOrd="1" destOrd="0" presId="urn:microsoft.com/office/officeart/2005/8/layout/vList5"/>
    <dgm:cxn modelId="{5BBD1BEC-FA1B-7445-BFDE-50D024DD077A}" type="presParOf" srcId="{C0B5BDF5-E4FE-7D4C-8430-4767A2A2E9F6}" destId="{B7DC8172-070A-A444-8470-3E378A5298D4}" srcOrd="3" destOrd="0" presId="urn:microsoft.com/office/officeart/2005/8/layout/vList5"/>
    <dgm:cxn modelId="{D8DD6BDB-146F-3748-94F0-DF29EC2DCBDC}" type="presParOf" srcId="{C0B5BDF5-E4FE-7D4C-8430-4767A2A2E9F6}" destId="{23A10F00-0333-2B4D-92C7-2E0BD8CC3603}" srcOrd="4" destOrd="0" presId="urn:microsoft.com/office/officeart/2005/8/layout/vList5"/>
    <dgm:cxn modelId="{4358BD7E-44D8-6843-A756-6851C02F7BF8}" type="presParOf" srcId="{23A10F00-0333-2B4D-92C7-2E0BD8CC3603}" destId="{954ED7E9-69E7-A04A-BED1-84C8C9114105}" srcOrd="0" destOrd="0" presId="urn:microsoft.com/office/officeart/2005/8/layout/vList5"/>
    <dgm:cxn modelId="{C5AB1D13-F0E3-3F48-A874-7C12854AFD5B}" type="presParOf" srcId="{23A10F00-0333-2B4D-92C7-2E0BD8CC3603}" destId="{84AA3C5E-B111-C047-B36D-F05048ED2FAF}" srcOrd="1" destOrd="0" presId="urn:microsoft.com/office/officeart/2005/8/layout/vList5"/>
    <dgm:cxn modelId="{1618CD0E-01CD-ED49-8F60-FD8F26860CD8}" type="presParOf" srcId="{C0B5BDF5-E4FE-7D4C-8430-4767A2A2E9F6}" destId="{37A78BF5-F37D-0648-A621-80DC1BCDDBC5}" srcOrd="5" destOrd="0" presId="urn:microsoft.com/office/officeart/2005/8/layout/vList5"/>
    <dgm:cxn modelId="{5AFCFFA7-297F-9B49-A02A-19CDD8CA4A61}" type="presParOf" srcId="{C0B5BDF5-E4FE-7D4C-8430-4767A2A2E9F6}" destId="{B5A27071-D7B0-444D-A1D0-F43476EBA28F}" srcOrd="6" destOrd="0" presId="urn:microsoft.com/office/officeart/2005/8/layout/vList5"/>
    <dgm:cxn modelId="{08B4C96E-E12E-804F-9182-223DF3E82B3F}" type="presParOf" srcId="{B5A27071-D7B0-444D-A1D0-F43476EBA28F}" destId="{B0DD2493-A39C-B44F-B504-729F5132EC05}" srcOrd="0" destOrd="0" presId="urn:microsoft.com/office/officeart/2005/8/layout/vList5"/>
    <dgm:cxn modelId="{9C0CF5D6-3503-D64C-AC8F-35FC15452C0C}" type="presParOf" srcId="{B5A27071-D7B0-444D-A1D0-F43476EBA28F}" destId="{02169971-A5B0-B746-BBD6-49F2F99B81A8}"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3C9F75-F1DA-3045-BFCF-F66AFFFE50F0}"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E364C77-50E3-0945-A399-2C7984EFB21D}">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One of the first commercially available RISC chip sets was developed by MIPS Technology Inc.</a:t>
          </a:r>
          <a:endParaRPr lang="en-US" dirty="0">
            <a:effectLst>
              <a:outerShdw blurRad="38100" dist="38100" dir="2700000" algn="tl">
                <a:srgbClr val="000000">
                  <a:alpha val="43137"/>
                </a:srgbClr>
              </a:outerShdw>
            </a:effectLst>
          </a:endParaRPr>
        </a:p>
      </dgm:t>
    </dgm:pt>
    <dgm:pt modelId="{81091F12-398A-E446-9D6B-63E1A544B3DF}" type="parTrans" cxnId="{064764E4-353C-F34D-97B6-2A346E359BD1}">
      <dgm:prSet/>
      <dgm:spPr/>
      <dgm:t>
        <a:bodyPr/>
        <a:lstStyle/>
        <a:p>
          <a:endParaRPr lang="en-US"/>
        </a:p>
      </dgm:t>
    </dgm:pt>
    <dgm:pt modelId="{48E55DD0-1C68-9A43-85B0-40AB74DF3CC6}" type="sibTrans" cxnId="{064764E4-353C-F34D-97B6-2A346E359BD1}">
      <dgm:prSet/>
      <dgm:spPr/>
      <dgm:t>
        <a:bodyPr/>
        <a:lstStyle/>
        <a:p>
          <a:endParaRPr lang="en-US"/>
        </a:p>
      </dgm:t>
    </dgm:pt>
    <dgm:pt modelId="{0EB946D0-23E9-3345-82D1-390778861C17}">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Inspired by an experimental system developed at Stanford</a:t>
          </a:r>
          <a:endParaRPr lang="en-US" dirty="0">
            <a:effectLst>
              <a:outerShdw blurRad="38100" dist="38100" dir="2700000" algn="tl">
                <a:srgbClr val="000000">
                  <a:alpha val="43137"/>
                </a:srgbClr>
              </a:outerShdw>
            </a:effectLst>
          </a:endParaRPr>
        </a:p>
      </dgm:t>
    </dgm:pt>
    <dgm:pt modelId="{52200265-2DBD-964C-A84A-11D67BB41EE1}" type="parTrans" cxnId="{F3446791-C330-EE47-8E6E-11EF6FF46A10}">
      <dgm:prSet/>
      <dgm:spPr/>
      <dgm:t>
        <a:bodyPr/>
        <a:lstStyle/>
        <a:p>
          <a:endParaRPr lang="en-US"/>
        </a:p>
      </dgm:t>
    </dgm:pt>
    <dgm:pt modelId="{D9CD5CDD-4631-8B4B-B1E7-7032431FE710}" type="sibTrans" cxnId="{F3446791-C330-EE47-8E6E-11EF6FF46A10}">
      <dgm:prSet/>
      <dgm:spPr/>
      <dgm:t>
        <a:bodyPr/>
        <a:lstStyle/>
        <a:p>
          <a:endParaRPr lang="en-US"/>
        </a:p>
      </dgm:t>
    </dgm:pt>
    <dgm:pt modelId="{44E0024F-34A8-9046-93A1-CD6386D6CD4C}">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Has substantially the same architecture and instruction set of the earlier MIPS designs (R2000 and R3000)</a:t>
          </a:r>
          <a:endParaRPr lang="en-US" dirty="0">
            <a:effectLst>
              <a:outerShdw blurRad="38100" dist="38100" dir="2700000" algn="tl">
                <a:srgbClr val="000000">
                  <a:alpha val="43137"/>
                </a:srgbClr>
              </a:outerShdw>
            </a:effectLst>
          </a:endParaRPr>
        </a:p>
      </dgm:t>
    </dgm:pt>
    <dgm:pt modelId="{7EE5DB00-E9A4-8140-9583-E2D3085B5D5B}" type="parTrans" cxnId="{FEFEA7C5-5CA2-4940-8E92-C2C7DE9F7550}">
      <dgm:prSet/>
      <dgm:spPr/>
      <dgm:t>
        <a:bodyPr/>
        <a:lstStyle/>
        <a:p>
          <a:endParaRPr lang="en-US"/>
        </a:p>
      </dgm:t>
    </dgm:pt>
    <dgm:pt modelId="{E90A73CD-FE83-7941-A40E-F3B7225340F8}" type="sibTrans" cxnId="{FEFEA7C5-5CA2-4940-8E92-C2C7DE9F7550}">
      <dgm:prSet/>
      <dgm:spPr/>
      <dgm:t>
        <a:bodyPr/>
        <a:lstStyle/>
        <a:p>
          <a:endParaRPr lang="en-US"/>
        </a:p>
      </dgm:t>
    </dgm:pt>
    <dgm:pt modelId="{1D607B33-3AA7-4448-842B-CE8FEF53004A}">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Uses 64 bits for all internal and external data paths and for addresses, registers, and the ALU</a:t>
          </a:r>
          <a:endParaRPr lang="en-US" dirty="0">
            <a:effectLst>
              <a:outerShdw blurRad="38100" dist="38100" dir="2700000" algn="tl">
                <a:srgbClr val="000000">
                  <a:alpha val="43137"/>
                </a:srgbClr>
              </a:outerShdw>
            </a:effectLst>
          </a:endParaRPr>
        </a:p>
      </dgm:t>
    </dgm:pt>
    <dgm:pt modelId="{ED75DACF-5B87-1747-BC8D-063474D39F78}" type="parTrans" cxnId="{A8BA0A6F-C5B2-2746-A3DC-2FF7B8459294}">
      <dgm:prSet/>
      <dgm:spPr/>
      <dgm:t>
        <a:bodyPr/>
        <a:lstStyle/>
        <a:p>
          <a:endParaRPr lang="en-US"/>
        </a:p>
      </dgm:t>
    </dgm:pt>
    <dgm:pt modelId="{D3DEB27E-7062-3B4B-9CF1-A3C0E46FA740}" type="sibTrans" cxnId="{A8BA0A6F-C5B2-2746-A3DC-2FF7B8459294}">
      <dgm:prSet/>
      <dgm:spPr/>
      <dgm:t>
        <a:bodyPr/>
        <a:lstStyle/>
        <a:p>
          <a:endParaRPr lang="en-US"/>
        </a:p>
      </dgm:t>
    </dgm:pt>
    <dgm:pt modelId="{D8354CA3-27FF-0743-B1E9-20EED4EB569E}">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Is partitioned into two sections, one containing the CPU and the other containing a coprocessor for memory management</a:t>
          </a:r>
          <a:endParaRPr lang="en-US" dirty="0">
            <a:effectLst>
              <a:outerShdw blurRad="38100" dist="38100" dir="2700000" algn="tl">
                <a:srgbClr val="000000">
                  <a:alpha val="43137"/>
                </a:srgbClr>
              </a:outerShdw>
            </a:effectLst>
          </a:endParaRPr>
        </a:p>
      </dgm:t>
    </dgm:pt>
    <dgm:pt modelId="{BC83EDA2-2319-7B41-890D-49AAE2DF7BC6}" type="parTrans" cxnId="{6144829D-9527-C544-982B-43FE2092BA29}">
      <dgm:prSet/>
      <dgm:spPr/>
      <dgm:t>
        <a:bodyPr/>
        <a:lstStyle/>
        <a:p>
          <a:endParaRPr lang="en-US"/>
        </a:p>
      </dgm:t>
    </dgm:pt>
    <dgm:pt modelId="{63BFCCFF-085C-C249-ACD7-55A93F6383F9}" type="sibTrans" cxnId="{6144829D-9527-C544-982B-43FE2092BA29}">
      <dgm:prSet/>
      <dgm:spPr/>
      <dgm:t>
        <a:bodyPr/>
        <a:lstStyle/>
        <a:p>
          <a:endParaRPr lang="en-US"/>
        </a:p>
      </dgm:t>
    </dgm:pt>
    <dgm:pt modelId="{6DFB9F55-8257-8547-88F1-FEAD72046A85}">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Supports thirty-two 64-bit registers</a:t>
          </a:r>
          <a:endParaRPr lang="en-US" dirty="0">
            <a:effectLst>
              <a:outerShdw blurRad="38100" dist="38100" dir="2700000" algn="tl">
                <a:srgbClr val="000000">
                  <a:alpha val="43137"/>
                </a:srgbClr>
              </a:outerShdw>
            </a:effectLst>
          </a:endParaRPr>
        </a:p>
      </dgm:t>
    </dgm:pt>
    <dgm:pt modelId="{67A7B395-C3F2-624B-BC6A-A459526F9A63}" type="parTrans" cxnId="{17319FB4-4CE0-A14E-A64F-D0385D5995F2}">
      <dgm:prSet/>
      <dgm:spPr/>
      <dgm:t>
        <a:bodyPr/>
        <a:lstStyle/>
        <a:p>
          <a:endParaRPr lang="en-US"/>
        </a:p>
      </dgm:t>
    </dgm:pt>
    <dgm:pt modelId="{A6CECF16-17B1-9F42-99F5-57CF47FBE942}" type="sibTrans" cxnId="{17319FB4-4CE0-A14E-A64F-D0385D5995F2}">
      <dgm:prSet/>
      <dgm:spPr/>
      <dgm:t>
        <a:bodyPr/>
        <a:lstStyle/>
        <a:p>
          <a:endParaRPr lang="en-US"/>
        </a:p>
      </dgm:t>
    </dgm:pt>
    <dgm:pt modelId="{FAE3CFFD-EFE4-ED40-A7B8-4FCF94B1D3E6}">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Provides for up to 128 Kbytes of high-speed cache, half each for instructions and data</a:t>
          </a:r>
          <a:endParaRPr lang="en-US" dirty="0">
            <a:effectLst>
              <a:outerShdw blurRad="38100" dist="38100" dir="2700000" algn="tl">
                <a:srgbClr val="000000">
                  <a:alpha val="43137"/>
                </a:srgbClr>
              </a:outerShdw>
            </a:effectLst>
          </a:endParaRPr>
        </a:p>
      </dgm:t>
    </dgm:pt>
    <dgm:pt modelId="{2D804F1C-CC13-544F-901D-17467A31C668}" type="parTrans" cxnId="{6A7A73CC-86FD-DD47-BC61-F7A3A65A9E06}">
      <dgm:prSet/>
      <dgm:spPr/>
      <dgm:t>
        <a:bodyPr/>
        <a:lstStyle/>
        <a:p>
          <a:endParaRPr lang="en-US"/>
        </a:p>
      </dgm:t>
    </dgm:pt>
    <dgm:pt modelId="{6A45EDB6-DBE1-8D40-8EFF-704087412B47}" type="sibTrans" cxnId="{6A7A73CC-86FD-DD47-BC61-F7A3A65A9E06}">
      <dgm:prSet/>
      <dgm:spPr/>
      <dgm:t>
        <a:bodyPr/>
        <a:lstStyle/>
        <a:p>
          <a:endParaRPr lang="en-US"/>
        </a:p>
      </dgm:t>
    </dgm:pt>
    <dgm:pt modelId="{5D344F71-E438-6344-BEB3-899A6285C101}" type="pres">
      <dgm:prSet presAssocID="{0C3C9F75-F1DA-3045-BFCF-F66AFFFE50F0}" presName="diagram" presStyleCnt="0">
        <dgm:presLayoutVars>
          <dgm:dir/>
          <dgm:resizeHandles val="exact"/>
        </dgm:presLayoutVars>
      </dgm:prSet>
      <dgm:spPr/>
    </dgm:pt>
    <dgm:pt modelId="{4DEE5DB5-6D07-B348-A1F0-44DF6917B795}" type="pres">
      <dgm:prSet presAssocID="{2E364C77-50E3-0945-A399-2C7984EFB21D}" presName="node" presStyleLbl="node1" presStyleIdx="0" presStyleCnt="7">
        <dgm:presLayoutVars>
          <dgm:bulletEnabled val="1"/>
        </dgm:presLayoutVars>
      </dgm:prSet>
      <dgm:spPr/>
    </dgm:pt>
    <dgm:pt modelId="{EECA9387-2C92-5B41-9901-166FE0BE9736}" type="pres">
      <dgm:prSet presAssocID="{48E55DD0-1C68-9A43-85B0-40AB74DF3CC6}" presName="sibTrans" presStyleCnt="0"/>
      <dgm:spPr/>
    </dgm:pt>
    <dgm:pt modelId="{DE6849D9-DF3F-BD46-B864-43004480FA89}" type="pres">
      <dgm:prSet presAssocID="{0EB946D0-23E9-3345-82D1-390778861C17}" presName="node" presStyleLbl="node1" presStyleIdx="1" presStyleCnt="7">
        <dgm:presLayoutVars>
          <dgm:bulletEnabled val="1"/>
        </dgm:presLayoutVars>
      </dgm:prSet>
      <dgm:spPr/>
    </dgm:pt>
    <dgm:pt modelId="{63DA1CE2-286A-FF4D-9169-69207A10BEA2}" type="pres">
      <dgm:prSet presAssocID="{D9CD5CDD-4631-8B4B-B1E7-7032431FE710}" presName="sibTrans" presStyleCnt="0"/>
      <dgm:spPr/>
    </dgm:pt>
    <dgm:pt modelId="{542395E6-C90D-5341-A5F8-BE0695CFB1C8}" type="pres">
      <dgm:prSet presAssocID="{44E0024F-34A8-9046-93A1-CD6386D6CD4C}" presName="node" presStyleLbl="node1" presStyleIdx="2" presStyleCnt="7">
        <dgm:presLayoutVars>
          <dgm:bulletEnabled val="1"/>
        </dgm:presLayoutVars>
      </dgm:prSet>
      <dgm:spPr/>
    </dgm:pt>
    <dgm:pt modelId="{4AAE5638-4D91-6044-9E40-2C40D2B3A0E2}" type="pres">
      <dgm:prSet presAssocID="{E90A73CD-FE83-7941-A40E-F3B7225340F8}" presName="sibTrans" presStyleCnt="0"/>
      <dgm:spPr/>
    </dgm:pt>
    <dgm:pt modelId="{996010A2-6335-EF4F-B8E6-596836D0B702}" type="pres">
      <dgm:prSet presAssocID="{1D607B33-3AA7-4448-842B-CE8FEF53004A}" presName="node" presStyleLbl="node1" presStyleIdx="3" presStyleCnt="7">
        <dgm:presLayoutVars>
          <dgm:bulletEnabled val="1"/>
        </dgm:presLayoutVars>
      </dgm:prSet>
      <dgm:spPr/>
    </dgm:pt>
    <dgm:pt modelId="{5438AA30-D323-1F43-A560-1ABB1452D5CB}" type="pres">
      <dgm:prSet presAssocID="{D3DEB27E-7062-3B4B-9CF1-A3C0E46FA740}" presName="sibTrans" presStyleCnt="0"/>
      <dgm:spPr/>
    </dgm:pt>
    <dgm:pt modelId="{66896177-5A46-6C4B-B900-AE1794CB77D2}" type="pres">
      <dgm:prSet presAssocID="{D8354CA3-27FF-0743-B1E9-20EED4EB569E}" presName="node" presStyleLbl="node1" presStyleIdx="4" presStyleCnt="7">
        <dgm:presLayoutVars>
          <dgm:bulletEnabled val="1"/>
        </dgm:presLayoutVars>
      </dgm:prSet>
      <dgm:spPr/>
    </dgm:pt>
    <dgm:pt modelId="{AF79D20A-51FE-F146-8540-50455A1B69DD}" type="pres">
      <dgm:prSet presAssocID="{63BFCCFF-085C-C249-ACD7-55A93F6383F9}" presName="sibTrans" presStyleCnt="0"/>
      <dgm:spPr/>
    </dgm:pt>
    <dgm:pt modelId="{9264F507-78AE-234A-82F4-6AA32F136254}" type="pres">
      <dgm:prSet presAssocID="{6DFB9F55-8257-8547-88F1-FEAD72046A85}" presName="node" presStyleLbl="node1" presStyleIdx="5" presStyleCnt="7">
        <dgm:presLayoutVars>
          <dgm:bulletEnabled val="1"/>
        </dgm:presLayoutVars>
      </dgm:prSet>
      <dgm:spPr/>
    </dgm:pt>
    <dgm:pt modelId="{A2B646FA-3490-244E-B8B8-E62EF3FDEDDF}" type="pres">
      <dgm:prSet presAssocID="{A6CECF16-17B1-9F42-99F5-57CF47FBE942}" presName="sibTrans" presStyleCnt="0"/>
      <dgm:spPr/>
    </dgm:pt>
    <dgm:pt modelId="{E0034F8E-F19F-3E40-8569-093A55850339}" type="pres">
      <dgm:prSet presAssocID="{FAE3CFFD-EFE4-ED40-A7B8-4FCF94B1D3E6}" presName="node" presStyleLbl="node1" presStyleIdx="6" presStyleCnt="7">
        <dgm:presLayoutVars>
          <dgm:bulletEnabled val="1"/>
        </dgm:presLayoutVars>
      </dgm:prSet>
      <dgm:spPr/>
    </dgm:pt>
  </dgm:ptLst>
  <dgm:cxnLst>
    <dgm:cxn modelId="{77DF3171-E54B-FB4F-ADF7-EE80F1CAF647}" type="presOf" srcId="{44E0024F-34A8-9046-93A1-CD6386D6CD4C}" destId="{542395E6-C90D-5341-A5F8-BE0695CFB1C8}" srcOrd="0" destOrd="0" presId="urn:microsoft.com/office/officeart/2005/8/layout/default"/>
    <dgm:cxn modelId="{3362A2C2-A1F9-FD48-82F8-AAAEC3C54F97}" type="presOf" srcId="{2E364C77-50E3-0945-A399-2C7984EFB21D}" destId="{4DEE5DB5-6D07-B348-A1F0-44DF6917B795}" srcOrd="0" destOrd="0" presId="urn:microsoft.com/office/officeart/2005/8/layout/default"/>
    <dgm:cxn modelId="{FEFEA7C5-5CA2-4940-8E92-C2C7DE9F7550}" srcId="{0C3C9F75-F1DA-3045-BFCF-F66AFFFE50F0}" destId="{44E0024F-34A8-9046-93A1-CD6386D6CD4C}" srcOrd="2" destOrd="0" parTransId="{7EE5DB00-E9A4-8140-9583-E2D3085B5D5B}" sibTransId="{E90A73CD-FE83-7941-A40E-F3B7225340F8}"/>
    <dgm:cxn modelId="{6144829D-9527-C544-982B-43FE2092BA29}" srcId="{0C3C9F75-F1DA-3045-BFCF-F66AFFFE50F0}" destId="{D8354CA3-27FF-0743-B1E9-20EED4EB569E}" srcOrd="4" destOrd="0" parTransId="{BC83EDA2-2319-7B41-890D-49AAE2DF7BC6}" sibTransId="{63BFCCFF-085C-C249-ACD7-55A93F6383F9}"/>
    <dgm:cxn modelId="{F3446791-C330-EE47-8E6E-11EF6FF46A10}" srcId="{0C3C9F75-F1DA-3045-BFCF-F66AFFFE50F0}" destId="{0EB946D0-23E9-3345-82D1-390778861C17}" srcOrd="1" destOrd="0" parTransId="{52200265-2DBD-964C-A84A-11D67BB41EE1}" sibTransId="{D9CD5CDD-4631-8B4B-B1E7-7032431FE710}"/>
    <dgm:cxn modelId="{19B42AB1-16E2-C647-ADF7-7FCC30669B89}" type="presOf" srcId="{6DFB9F55-8257-8547-88F1-FEAD72046A85}" destId="{9264F507-78AE-234A-82F4-6AA32F136254}" srcOrd="0" destOrd="0" presId="urn:microsoft.com/office/officeart/2005/8/layout/default"/>
    <dgm:cxn modelId="{A8BA0A6F-C5B2-2746-A3DC-2FF7B8459294}" srcId="{0C3C9F75-F1DA-3045-BFCF-F66AFFFE50F0}" destId="{1D607B33-3AA7-4448-842B-CE8FEF53004A}" srcOrd="3" destOrd="0" parTransId="{ED75DACF-5B87-1747-BC8D-063474D39F78}" sibTransId="{D3DEB27E-7062-3B4B-9CF1-A3C0E46FA740}"/>
    <dgm:cxn modelId="{064764E4-353C-F34D-97B6-2A346E359BD1}" srcId="{0C3C9F75-F1DA-3045-BFCF-F66AFFFE50F0}" destId="{2E364C77-50E3-0945-A399-2C7984EFB21D}" srcOrd="0" destOrd="0" parTransId="{81091F12-398A-E446-9D6B-63E1A544B3DF}" sibTransId="{48E55DD0-1C68-9A43-85B0-40AB74DF3CC6}"/>
    <dgm:cxn modelId="{DD28DCA6-6122-8149-96AA-47F02AD67048}" type="presOf" srcId="{1D607B33-3AA7-4448-842B-CE8FEF53004A}" destId="{996010A2-6335-EF4F-B8E6-596836D0B702}" srcOrd="0" destOrd="0" presId="urn:microsoft.com/office/officeart/2005/8/layout/default"/>
    <dgm:cxn modelId="{564DE65A-E6E7-7347-8039-5CC45D681344}" type="presOf" srcId="{0EB946D0-23E9-3345-82D1-390778861C17}" destId="{DE6849D9-DF3F-BD46-B864-43004480FA89}" srcOrd="0" destOrd="0" presId="urn:microsoft.com/office/officeart/2005/8/layout/default"/>
    <dgm:cxn modelId="{17319FB4-4CE0-A14E-A64F-D0385D5995F2}" srcId="{0C3C9F75-F1DA-3045-BFCF-F66AFFFE50F0}" destId="{6DFB9F55-8257-8547-88F1-FEAD72046A85}" srcOrd="5" destOrd="0" parTransId="{67A7B395-C3F2-624B-BC6A-A459526F9A63}" sibTransId="{A6CECF16-17B1-9F42-99F5-57CF47FBE942}"/>
    <dgm:cxn modelId="{97F50980-929A-8344-8500-C4436325B037}" type="presOf" srcId="{FAE3CFFD-EFE4-ED40-A7B8-4FCF94B1D3E6}" destId="{E0034F8E-F19F-3E40-8569-093A55850339}" srcOrd="0" destOrd="0" presId="urn:microsoft.com/office/officeart/2005/8/layout/default"/>
    <dgm:cxn modelId="{7AD88127-46B0-7C4D-B6C0-4632CBEF48A3}" type="presOf" srcId="{0C3C9F75-F1DA-3045-BFCF-F66AFFFE50F0}" destId="{5D344F71-E438-6344-BEB3-899A6285C101}" srcOrd="0" destOrd="0" presId="urn:microsoft.com/office/officeart/2005/8/layout/default"/>
    <dgm:cxn modelId="{6A7A73CC-86FD-DD47-BC61-F7A3A65A9E06}" srcId="{0C3C9F75-F1DA-3045-BFCF-F66AFFFE50F0}" destId="{FAE3CFFD-EFE4-ED40-A7B8-4FCF94B1D3E6}" srcOrd="6" destOrd="0" parTransId="{2D804F1C-CC13-544F-901D-17467A31C668}" sibTransId="{6A45EDB6-DBE1-8D40-8EFF-704087412B47}"/>
    <dgm:cxn modelId="{90820C72-5B2B-CB42-B592-ABFB91FDCE76}" type="presOf" srcId="{D8354CA3-27FF-0743-B1E9-20EED4EB569E}" destId="{66896177-5A46-6C4B-B900-AE1794CB77D2}" srcOrd="0" destOrd="0" presId="urn:microsoft.com/office/officeart/2005/8/layout/default"/>
    <dgm:cxn modelId="{2A6BEB39-6779-BF4E-9E16-20EE9BB9F8BB}" type="presParOf" srcId="{5D344F71-E438-6344-BEB3-899A6285C101}" destId="{4DEE5DB5-6D07-B348-A1F0-44DF6917B795}" srcOrd="0" destOrd="0" presId="urn:microsoft.com/office/officeart/2005/8/layout/default"/>
    <dgm:cxn modelId="{1DDB1353-1BE1-2B4E-926E-8966CD71621A}" type="presParOf" srcId="{5D344F71-E438-6344-BEB3-899A6285C101}" destId="{EECA9387-2C92-5B41-9901-166FE0BE9736}" srcOrd="1" destOrd="0" presId="urn:microsoft.com/office/officeart/2005/8/layout/default"/>
    <dgm:cxn modelId="{8BB53224-1289-3E4D-98CD-29FA97FEF2D6}" type="presParOf" srcId="{5D344F71-E438-6344-BEB3-899A6285C101}" destId="{DE6849D9-DF3F-BD46-B864-43004480FA89}" srcOrd="2" destOrd="0" presId="urn:microsoft.com/office/officeart/2005/8/layout/default"/>
    <dgm:cxn modelId="{5A460EEE-0DC5-824F-BCF7-1B11590729A7}" type="presParOf" srcId="{5D344F71-E438-6344-BEB3-899A6285C101}" destId="{63DA1CE2-286A-FF4D-9169-69207A10BEA2}" srcOrd="3" destOrd="0" presId="urn:microsoft.com/office/officeart/2005/8/layout/default"/>
    <dgm:cxn modelId="{71243FB8-9560-C543-BE48-B9BADAEB892B}" type="presParOf" srcId="{5D344F71-E438-6344-BEB3-899A6285C101}" destId="{542395E6-C90D-5341-A5F8-BE0695CFB1C8}" srcOrd="4" destOrd="0" presId="urn:microsoft.com/office/officeart/2005/8/layout/default"/>
    <dgm:cxn modelId="{5078D9CB-7329-844F-A8E6-433C7FBA1201}" type="presParOf" srcId="{5D344F71-E438-6344-BEB3-899A6285C101}" destId="{4AAE5638-4D91-6044-9E40-2C40D2B3A0E2}" srcOrd="5" destOrd="0" presId="urn:microsoft.com/office/officeart/2005/8/layout/default"/>
    <dgm:cxn modelId="{DA6AD033-BD7C-2B4F-9948-3C80A66B5EC8}" type="presParOf" srcId="{5D344F71-E438-6344-BEB3-899A6285C101}" destId="{996010A2-6335-EF4F-B8E6-596836D0B702}" srcOrd="6" destOrd="0" presId="urn:microsoft.com/office/officeart/2005/8/layout/default"/>
    <dgm:cxn modelId="{66E4C9E6-231B-1547-B5D4-5D4AFBD86BE1}" type="presParOf" srcId="{5D344F71-E438-6344-BEB3-899A6285C101}" destId="{5438AA30-D323-1F43-A560-1ABB1452D5CB}" srcOrd="7" destOrd="0" presId="urn:microsoft.com/office/officeart/2005/8/layout/default"/>
    <dgm:cxn modelId="{FDB9ABC6-B98D-714A-93B1-43A6F8C61A37}" type="presParOf" srcId="{5D344F71-E438-6344-BEB3-899A6285C101}" destId="{66896177-5A46-6C4B-B900-AE1794CB77D2}" srcOrd="8" destOrd="0" presId="urn:microsoft.com/office/officeart/2005/8/layout/default"/>
    <dgm:cxn modelId="{8AADA9D6-1599-6641-954C-31C7E5BE0958}" type="presParOf" srcId="{5D344F71-E438-6344-BEB3-899A6285C101}" destId="{AF79D20A-51FE-F146-8540-50455A1B69DD}" srcOrd="9" destOrd="0" presId="urn:microsoft.com/office/officeart/2005/8/layout/default"/>
    <dgm:cxn modelId="{D12B112F-6B0A-9949-890B-71A92D6CFD1B}" type="presParOf" srcId="{5D344F71-E438-6344-BEB3-899A6285C101}" destId="{9264F507-78AE-234A-82F4-6AA32F136254}" srcOrd="10" destOrd="0" presId="urn:microsoft.com/office/officeart/2005/8/layout/default"/>
    <dgm:cxn modelId="{5E22767B-6EF9-0A48-940C-5463FD6B97FC}" type="presParOf" srcId="{5D344F71-E438-6344-BEB3-899A6285C101}" destId="{A2B646FA-3490-244E-B8B8-E62EF3FDEDDF}" srcOrd="11" destOrd="0" presId="urn:microsoft.com/office/officeart/2005/8/layout/default"/>
    <dgm:cxn modelId="{83FD18D6-025B-284D-B2DF-2BDF7D35505B}" type="presParOf" srcId="{5D344F71-E438-6344-BEB3-899A6285C101}" destId="{E0034F8E-F19F-3E40-8569-093A55850339}" srcOrd="12"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FB808D-2E61-934B-ACD9-C7EEF7C732DD}">
      <dsp:nvSpPr>
        <dsp:cNvPr id="0" name=""/>
        <dsp:cNvSpPr/>
      </dsp:nvSpPr>
      <dsp:spPr>
        <a:xfrm>
          <a:off x="3257550" y="1942555"/>
          <a:ext cx="2171700" cy="2171700"/>
        </a:xfrm>
        <a:prstGeom prst="ellipse">
          <a:avLst/>
        </a:prstGeom>
        <a:solidFill>
          <a:schemeClr val="accent3"/>
        </a:solidFill>
        <a:ln>
          <a:noFill/>
        </a:ln>
        <a:effectLst/>
      </dsp:spPr>
      <dsp:style>
        <a:lnRef idx="0">
          <a:scrgbClr r="0" g="0" b="0"/>
        </a:lnRef>
        <a:fillRef idx="3">
          <a:scrgbClr r="0" g="0" b="0"/>
        </a:fillRef>
        <a:effectRef idx="0">
          <a:scrgbClr r="0" g="0" b="0"/>
        </a:effectRef>
        <a:fontRef idx="minor">
          <a:schemeClr val="tx1"/>
        </a:fontRef>
      </dsp:style>
    </dsp:sp>
    <dsp:sp modelId="{0A426012-B87A-EE46-A39B-A0BE9E3ACB09}">
      <dsp:nvSpPr>
        <dsp:cNvPr id="0" name=""/>
        <dsp:cNvSpPr/>
      </dsp:nvSpPr>
      <dsp:spPr>
        <a:xfrm>
          <a:off x="3505221" y="304806"/>
          <a:ext cx="3505175" cy="145814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High-level languages (</a:t>
          </a:r>
          <a:r>
            <a:rPr lang="en-US" sz="1400" b="1" kern="1200" dirty="0" err="1" smtClean="0"/>
            <a:t>HLLs</a:t>
          </a:r>
          <a:r>
            <a:rPr lang="en-US" sz="1400" b="1" kern="1200" dirty="0" smtClean="0"/>
            <a:t>)</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Allow the programmer to express algorithms more concisely</a:t>
          </a:r>
          <a:endParaRPr lang="en-US" sz="1100" kern="1200" dirty="0"/>
        </a:p>
        <a:p>
          <a:pPr marL="57150" lvl="1" indent="-57150" algn="l" defTabSz="488950" rtl="0">
            <a:lnSpc>
              <a:spcPct val="90000"/>
            </a:lnSpc>
            <a:spcBef>
              <a:spcPct val="0"/>
            </a:spcBef>
            <a:spcAft>
              <a:spcPct val="15000"/>
            </a:spcAft>
            <a:buChar char="••"/>
          </a:pPr>
          <a:r>
            <a:rPr lang="en-US" sz="1100" kern="1200" dirty="0" smtClean="0"/>
            <a:t>Allow the compiler to take care of details that are not important in the programmer’s expression of algorithms</a:t>
          </a:r>
          <a:endParaRPr lang="en-US" sz="1100" kern="1200" dirty="0"/>
        </a:p>
        <a:p>
          <a:pPr marL="57150" lvl="1" indent="-57150" algn="l" defTabSz="488950" rtl="0">
            <a:lnSpc>
              <a:spcPct val="90000"/>
            </a:lnSpc>
            <a:spcBef>
              <a:spcPct val="0"/>
            </a:spcBef>
            <a:spcAft>
              <a:spcPct val="15000"/>
            </a:spcAft>
            <a:buChar char="••"/>
          </a:pPr>
          <a:r>
            <a:rPr lang="en-US" sz="1100" kern="1200" dirty="0" smtClean="0"/>
            <a:t>Often support naturally the use of structured programming and/or object-oriented design</a:t>
          </a:r>
          <a:endParaRPr lang="en-US" sz="1100" kern="1200" dirty="0"/>
        </a:p>
      </dsp:txBody>
      <dsp:txXfrm>
        <a:off x="3505221" y="304806"/>
        <a:ext cx="3505175" cy="1458141"/>
      </dsp:txXfrm>
    </dsp:sp>
    <dsp:sp modelId="{28E12091-6E79-1C48-ACA3-FE28558A8D44}">
      <dsp:nvSpPr>
        <dsp:cNvPr id="0" name=""/>
        <dsp:cNvSpPr/>
      </dsp:nvSpPr>
      <dsp:spPr>
        <a:xfrm>
          <a:off x="4083664" y="2542565"/>
          <a:ext cx="2171700" cy="217170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EEBD2FB1-A570-0148-86FF-F07E227B0A4D}">
      <dsp:nvSpPr>
        <dsp:cNvPr id="0" name=""/>
        <dsp:cNvSpPr/>
      </dsp:nvSpPr>
      <dsp:spPr>
        <a:xfrm>
          <a:off x="6428232" y="2362195"/>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Semantic gap</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The difference between the operations provided in </a:t>
          </a:r>
          <a:r>
            <a:rPr lang="en-US" sz="1100" kern="1200" dirty="0" err="1" smtClean="0"/>
            <a:t>HLLs</a:t>
          </a:r>
          <a:r>
            <a:rPr lang="en-US" sz="1100" kern="1200" dirty="0" smtClean="0"/>
            <a:t>     and those provided in computer architecture</a:t>
          </a:r>
          <a:endParaRPr lang="en-US" sz="1100" kern="1200" dirty="0"/>
        </a:p>
      </dsp:txBody>
      <dsp:txXfrm>
        <a:off x="6428232" y="2362195"/>
        <a:ext cx="2258568" cy="1582238"/>
      </dsp:txXfrm>
    </dsp:sp>
    <dsp:sp modelId="{94FB81A9-EAC4-E444-93E9-119BDE45DF01}">
      <dsp:nvSpPr>
        <dsp:cNvPr id="0" name=""/>
        <dsp:cNvSpPr/>
      </dsp:nvSpPr>
      <dsp:spPr>
        <a:xfrm>
          <a:off x="3768333" y="3514246"/>
          <a:ext cx="2171700" cy="217170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DE40C66-C83B-7840-B18A-0B81C98CC140}">
      <dsp:nvSpPr>
        <dsp:cNvPr id="0" name=""/>
        <dsp:cNvSpPr/>
      </dsp:nvSpPr>
      <dsp:spPr>
        <a:xfrm>
          <a:off x="6080760"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Operations performed</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Determine the functions to be performed by the processor and its interaction with memory</a:t>
          </a:r>
          <a:endParaRPr lang="en-US" sz="1100" kern="1200" dirty="0"/>
        </a:p>
      </dsp:txBody>
      <dsp:txXfrm>
        <a:off x="6080760" y="4796790"/>
        <a:ext cx="2258568" cy="1582238"/>
      </dsp:txXfrm>
    </dsp:sp>
    <dsp:sp modelId="{7EDF63E7-FFAF-D647-8DF4-644383900574}">
      <dsp:nvSpPr>
        <dsp:cNvPr id="0" name=""/>
        <dsp:cNvSpPr/>
      </dsp:nvSpPr>
      <dsp:spPr>
        <a:xfrm>
          <a:off x="2746766" y="3514246"/>
          <a:ext cx="2171700" cy="217170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359ABF93-55A7-144A-904E-1B5749C88B1A}">
      <dsp:nvSpPr>
        <dsp:cNvPr id="0" name=""/>
        <dsp:cNvSpPr/>
      </dsp:nvSpPr>
      <dsp:spPr>
        <a:xfrm>
          <a:off x="347472"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Operands used</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The types of operands and the frequency of their use determine the memory organization for storing them and the addressing modes for accessing them</a:t>
          </a:r>
          <a:endParaRPr lang="en-US" sz="1100" kern="1200" dirty="0"/>
        </a:p>
      </dsp:txBody>
      <dsp:txXfrm>
        <a:off x="347472" y="4796790"/>
        <a:ext cx="2258568" cy="1582238"/>
      </dsp:txXfrm>
    </dsp:sp>
    <dsp:sp modelId="{676057F4-B576-244E-B097-0DEE18A72123}">
      <dsp:nvSpPr>
        <dsp:cNvPr id="0" name=""/>
        <dsp:cNvSpPr/>
      </dsp:nvSpPr>
      <dsp:spPr>
        <a:xfrm>
          <a:off x="2431435" y="2542565"/>
          <a:ext cx="2171700" cy="217170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EDAD9BF1-7143-1748-BC9E-1F5B136E6FDF}">
      <dsp:nvSpPr>
        <dsp:cNvPr id="0" name=""/>
        <dsp:cNvSpPr/>
      </dsp:nvSpPr>
      <dsp:spPr>
        <a:xfrm>
          <a:off x="0" y="2097677"/>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Execution sequencing</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Determines the control and pipeline organization</a:t>
          </a:r>
          <a:endParaRPr lang="en-US" sz="1100" kern="1200" dirty="0"/>
        </a:p>
      </dsp:txBody>
      <dsp:txXfrm>
        <a:off x="0" y="2097677"/>
        <a:ext cx="2258568" cy="158223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714525F-49B4-A546-922D-317910E8D6AF}">
      <dsp:nvSpPr>
        <dsp:cNvPr id="0" name=""/>
        <dsp:cNvSpPr/>
      </dsp:nvSpPr>
      <dsp:spPr>
        <a:xfrm rot="5400000">
          <a:off x="5237514" y="-2102030"/>
          <a:ext cx="924490" cy="5364480"/>
        </a:xfrm>
        <a:prstGeom prst="round2SameRect">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i="1" kern="1200" dirty="0" smtClean="0"/>
            <a:t>Machine cycle --- </a:t>
          </a:r>
          <a:r>
            <a:rPr lang="en-US" sz="1300" kern="1200" dirty="0" smtClean="0"/>
            <a:t>the time it takes to fetch two operands from registers, perform an ALU operation, and store the result in a register</a:t>
          </a:r>
          <a:endParaRPr lang="en-US" sz="1300" kern="1200" dirty="0"/>
        </a:p>
      </dsp:txBody>
      <dsp:txXfrm rot="5400000">
        <a:off x="5237514" y="-2102030"/>
        <a:ext cx="924490" cy="5364480"/>
      </dsp:txXfrm>
    </dsp:sp>
    <dsp:sp modelId="{AED22860-8EC3-0C44-B182-3D54D1B6BC53}">
      <dsp:nvSpPr>
        <dsp:cNvPr id="0" name=""/>
        <dsp:cNvSpPr/>
      </dsp:nvSpPr>
      <dsp:spPr>
        <a:xfrm>
          <a:off x="0" y="2402"/>
          <a:ext cx="3017520" cy="1155613"/>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US" sz="2300" kern="1200" dirty="0" smtClean="0"/>
            <a:t>One machine instruction per machine cycle</a:t>
          </a:r>
          <a:endParaRPr lang="en-US" sz="2300" kern="1200" dirty="0"/>
        </a:p>
      </dsp:txBody>
      <dsp:txXfrm>
        <a:off x="0" y="2402"/>
        <a:ext cx="3017520" cy="1155613"/>
      </dsp:txXfrm>
    </dsp:sp>
    <dsp:sp modelId="{DA03D12E-AB34-374F-B634-779D4E356CFB}">
      <dsp:nvSpPr>
        <dsp:cNvPr id="0" name=""/>
        <dsp:cNvSpPr/>
      </dsp:nvSpPr>
      <dsp:spPr>
        <a:xfrm rot="5400000">
          <a:off x="5237514" y="-888636"/>
          <a:ext cx="924490" cy="5364480"/>
        </a:xfrm>
        <a:prstGeom prst="round2SameRect">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Only simple LOAD and STORE operations accessing memory</a:t>
          </a:r>
          <a:endParaRPr lang="en-US" sz="1300" kern="1200" dirty="0"/>
        </a:p>
        <a:p>
          <a:pPr marL="114300" lvl="1" indent="-114300" algn="l" defTabSz="577850" rtl="0">
            <a:lnSpc>
              <a:spcPct val="90000"/>
            </a:lnSpc>
            <a:spcBef>
              <a:spcPct val="0"/>
            </a:spcBef>
            <a:spcAft>
              <a:spcPct val="15000"/>
            </a:spcAft>
            <a:buChar char="••"/>
          </a:pPr>
          <a:r>
            <a:rPr lang="en-US" sz="1300" kern="1200" dirty="0" smtClean="0"/>
            <a:t>This simplifies the instruction set and therefore the control unit</a:t>
          </a:r>
          <a:endParaRPr lang="en-US" sz="1300" kern="1200" dirty="0"/>
        </a:p>
      </dsp:txBody>
      <dsp:txXfrm rot="5400000">
        <a:off x="5237514" y="-888636"/>
        <a:ext cx="924490" cy="5364480"/>
      </dsp:txXfrm>
    </dsp:sp>
    <dsp:sp modelId="{E1E1CE50-7595-E541-A597-7711F2B2ABEC}">
      <dsp:nvSpPr>
        <dsp:cNvPr id="0" name=""/>
        <dsp:cNvSpPr/>
      </dsp:nvSpPr>
      <dsp:spPr>
        <a:xfrm>
          <a:off x="0" y="1215796"/>
          <a:ext cx="3017520" cy="1155613"/>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GB" sz="2300" kern="1200" dirty="0" smtClean="0"/>
            <a:t>Register-to-register operations</a:t>
          </a:r>
          <a:endParaRPr lang="en-GB" sz="2300" kern="1200" dirty="0"/>
        </a:p>
      </dsp:txBody>
      <dsp:txXfrm>
        <a:off x="0" y="1215796"/>
        <a:ext cx="3017520" cy="1155613"/>
      </dsp:txXfrm>
    </dsp:sp>
    <dsp:sp modelId="{84AA3C5E-B111-C047-B36D-F05048ED2FAF}">
      <dsp:nvSpPr>
        <dsp:cNvPr id="0" name=""/>
        <dsp:cNvSpPr/>
      </dsp:nvSpPr>
      <dsp:spPr>
        <a:xfrm rot="5400000">
          <a:off x="5237514" y="324756"/>
          <a:ext cx="924490" cy="5364480"/>
        </a:xfrm>
        <a:prstGeom prst="round2SameRect">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Simplifies the instruction set and the control unit</a:t>
          </a:r>
          <a:endParaRPr lang="en-US" sz="1300" kern="1200" dirty="0"/>
        </a:p>
      </dsp:txBody>
      <dsp:txXfrm rot="5400000">
        <a:off x="5237514" y="324756"/>
        <a:ext cx="924490" cy="5364480"/>
      </dsp:txXfrm>
    </dsp:sp>
    <dsp:sp modelId="{954ED7E9-69E7-A04A-BED1-84C8C9114105}">
      <dsp:nvSpPr>
        <dsp:cNvPr id="0" name=""/>
        <dsp:cNvSpPr/>
      </dsp:nvSpPr>
      <dsp:spPr>
        <a:xfrm>
          <a:off x="0" y="2429190"/>
          <a:ext cx="3017520" cy="1155613"/>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US" sz="2300" kern="1200" dirty="0" smtClean="0"/>
            <a:t>Simple addressing modes</a:t>
          </a:r>
          <a:endParaRPr lang="en-US" sz="2300" kern="1200" dirty="0"/>
        </a:p>
      </dsp:txBody>
      <dsp:txXfrm>
        <a:off x="0" y="2429190"/>
        <a:ext cx="3017520" cy="1155613"/>
      </dsp:txXfrm>
    </dsp:sp>
    <dsp:sp modelId="{02169971-A5B0-B746-BBD6-49F2F99B81A8}">
      <dsp:nvSpPr>
        <dsp:cNvPr id="0" name=""/>
        <dsp:cNvSpPr/>
      </dsp:nvSpPr>
      <dsp:spPr>
        <a:xfrm rot="5400000">
          <a:off x="5237514" y="1538150"/>
          <a:ext cx="924490" cy="5364480"/>
        </a:xfrm>
        <a:prstGeom prst="round2SameRect">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Generally only one or a few formats are used</a:t>
          </a:r>
          <a:endParaRPr lang="en-US" sz="1300" kern="1200" dirty="0"/>
        </a:p>
        <a:p>
          <a:pPr marL="114300" lvl="1" indent="-114300" algn="l" defTabSz="577850" rtl="0">
            <a:lnSpc>
              <a:spcPct val="90000"/>
            </a:lnSpc>
            <a:spcBef>
              <a:spcPct val="0"/>
            </a:spcBef>
            <a:spcAft>
              <a:spcPct val="15000"/>
            </a:spcAft>
            <a:buChar char="••"/>
          </a:pPr>
          <a:r>
            <a:rPr lang="en-US" sz="1300" kern="1200" dirty="0" smtClean="0"/>
            <a:t>Instruction length is fixed and aligned on word boundaries</a:t>
          </a:r>
          <a:endParaRPr lang="en-US" sz="1300" kern="1200" dirty="0"/>
        </a:p>
        <a:p>
          <a:pPr marL="114300" lvl="1" indent="-114300" algn="l" defTabSz="577850" rtl="0">
            <a:lnSpc>
              <a:spcPct val="90000"/>
            </a:lnSpc>
            <a:spcBef>
              <a:spcPct val="0"/>
            </a:spcBef>
            <a:spcAft>
              <a:spcPct val="15000"/>
            </a:spcAft>
            <a:buChar char="••"/>
          </a:pPr>
          <a:r>
            <a:rPr lang="en-US" sz="1300" kern="1200" dirty="0" smtClean="0"/>
            <a:t>Opcode decoding and register operand accessing can occur simultaneously</a:t>
          </a:r>
          <a:endParaRPr lang="en-US" sz="1300" kern="1200" dirty="0"/>
        </a:p>
      </dsp:txBody>
      <dsp:txXfrm rot="5400000">
        <a:off x="5237514" y="1538150"/>
        <a:ext cx="924490" cy="5364480"/>
      </dsp:txXfrm>
    </dsp:sp>
    <dsp:sp modelId="{B0DD2493-A39C-B44F-B504-729F5132EC05}">
      <dsp:nvSpPr>
        <dsp:cNvPr id="0" name=""/>
        <dsp:cNvSpPr/>
      </dsp:nvSpPr>
      <dsp:spPr>
        <a:xfrm>
          <a:off x="0" y="3642584"/>
          <a:ext cx="3017520" cy="1155613"/>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US" sz="2300" kern="1200" dirty="0" smtClean="0"/>
            <a:t>Simple instruction formats</a:t>
          </a:r>
          <a:endParaRPr lang="en-US" sz="2300" kern="1200" dirty="0"/>
        </a:p>
      </dsp:txBody>
      <dsp:txXfrm>
        <a:off x="0" y="3642584"/>
        <a:ext cx="3017520" cy="115561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DEE5DB5-6D07-B348-A1F0-44DF6917B795}">
      <dsp:nvSpPr>
        <dsp:cNvPr id="0" name=""/>
        <dsp:cNvSpPr/>
      </dsp:nvSpPr>
      <dsp:spPr>
        <a:xfrm>
          <a:off x="0" y="138112"/>
          <a:ext cx="2643187" cy="158591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One of the first commercially available RISC chip sets was developed by MIPS Technology Inc.</a:t>
          </a:r>
          <a:endParaRPr lang="en-US" sz="1700" kern="1200" dirty="0">
            <a:effectLst>
              <a:outerShdw blurRad="38100" dist="38100" dir="2700000" algn="tl">
                <a:srgbClr val="000000">
                  <a:alpha val="43137"/>
                </a:srgbClr>
              </a:outerShdw>
            </a:effectLst>
          </a:endParaRPr>
        </a:p>
      </dsp:txBody>
      <dsp:txXfrm>
        <a:off x="0" y="138112"/>
        <a:ext cx="2643187" cy="1585912"/>
      </dsp:txXfrm>
    </dsp:sp>
    <dsp:sp modelId="{DE6849D9-DF3F-BD46-B864-43004480FA89}">
      <dsp:nvSpPr>
        <dsp:cNvPr id="0" name=""/>
        <dsp:cNvSpPr/>
      </dsp:nvSpPr>
      <dsp:spPr>
        <a:xfrm>
          <a:off x="2907506" y="138112"/>
          <a:ext cx="2643187" cy="1585912"/>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Inspired by an experimental system developed at Stanford</a:t>
          </a:r>
          <a:endParaRPr lang="en-US" sz="1700" kern="1200" dirty="0">
            <a:effectLst>
              <a:outerShdw blurRad="38100" dist="38100" dir="2700000" algn="tl">
                <a:srgbClr val="000000">
                  <a:alpha val="43137"/>
                </a:srgbClr>
              </a:outerShdw>
            </a:effectLst>
          </a:endParaRPr>
        </a:p>
      </dsp:txBody>
      <dsp:txXfrm>
        <a:off x="2907506" y="138112"/>
        <a:ext cx="2643187" cy="1585912"/>
      </dsp:txXfrm>
    </dsp:sp>
    <dsp:sp modelId="{542395E6-C90D-5341-A5F8-BE0695CFB1C8}">
      <dsp:nvSpPr>
        <dsp:cNvPr id="0" name=""/>
        <dsp:cNvSpPr/>
      </dsp:nvSpPr>
      <dsp:spPr>
        <a:xfrm>
          <a:off x="5815012" y="138112"/>
          <a:ext cx="2643187" cy="158591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Has substantially the same architecture and instruction set of the earlier MIPS designs (R2000 and R3000)</a:t>
          </a:r>
          <a:endParaRPr lang="en-US" sz="1700" kern="1200" dirty="0">
            <a:effectLst>
              <a:outerShdw blurRad="38100" dist="38100" dir="2700000" algn="tl">
                <a:srgbClr val="000000">
                  <a:alpha val="43137"/>
                </a:srgbClr>
              </a:outerShdw>
            </a:effectLst>
          </a:endParaRPr>
        </a:p>
      </dsp:txBody>
      <dsp:txXfrm>
        <a:off x="5815012" y="138112"/>
        <a:ext cx="2643187" cy="1585912"/>
      </dsp:txXfrm>
    </dsp:sp>
    <dsp:sp modelId="{996010A2-6335-EF4F-B8E6-596836D0B702}">
      <dsp:nvSpPr>
        <dsp:cNvPr id="0" name=""/>
        <dsp:cNvSpPr/>
      </dsp:nvSpPr>
      <dsp:spPr>
        <a:xfrm>
          <a:off x="0" y="1988343"/>
          <a:ext cx="2643187" cy="1585912"/>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Uses 64 bits for all internal and external data paths and for addresses, registers, and the ALU</a:t>
          </a:r>
          <a:endParaRPr lang="en-US" sz="1700" kern="1200" dirty="0">
            <a:effectLst>
              <a:outerShdw blurRad="38100" dist="38100" dir="2700000" algn="tl">
                <a:srgbClr val="000000">
                  <a:alpha val="43137"/>
                </a:srgbClr>
              </a:outerShdw>
            </a:effectLst>
          </a:endParaRPr>
        </a:p>
      </dsp:txBody>
      <dsp:txXfrm>
        <a:off x="0" y="1988343"/>
        <a:ext cx="2643187" cy="1585912"/>
      </dsp:txXfrm>
    </dsp:sp>
    <dsp:sp modelId="{66896177-5A46-6C4B-B900-AE1794CB77D2}">
      <dsp:nvSpPr>
        <dsp:cNvPr id="0" name=""/>
        <dsp:cNvSpPr/>
      </dsp:nvSpPr>
      <dsp:spPr>
        <a:xfrm>
          <a:off x="2907506" y="1988343"/>
          <a:ext cx="2643187" cy="158591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Is partitioned into two sections, one containing the CPU and the other containing a coprocessor for memory management</a:t>
          </a:r>
          <a:endParaRPr lang="en-US" sz="1700" kern="1200" dirty="0">
            <a:effectLst>
              <a:outerShdw blurRad="38100" dist="38100" dir="2700000" algn="tl">
                <a:srgbClr val="000000">
                  <a:alpha val="43137"/>
                </a:srgbClr>
              </a:outerShdw>
            </a:effectLst>
          </a:endParaRPr>
        </a:p>
      </dsp:txBody>
      <dsp:txXfrm>
        <a:off x="2907506" y="1988343"/>
        <a:ext cx="2643187" cy="1585912"/>
      </dsp:txXfrm>
    </dsp:sp>
    <dsp:sp modelId="{9264F507-78AE-234A-82F4-6AA32F136254}">
      <dsp:nvSpPr>
        <dsp:cNvPr id="0" name=""/>
        <dsp:cNvSpPr/>
      </dsp:nvSpPr>
      <dsp:spPr>
        <a:xfrm>
          <a:off x="5815012" y="1988343"/>
          <a:ext cx="2643187" cy="1585912"/>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Supports thirty-two 64-bit registers</a:t>
          </a:r>
          <a:endParaRPr lang="en-US" sz="1700" kern="1200" dirty="0">
            <a:effectLst>
              <a:outerShdw blurRad="38100" dist="38100" dir="2700000" algn="tl">
                <a:srgbClr val="000000">
                  <a:alpha val="43137"/>
                </a:srgbClr>
              </a:outerShdw>
            </a:effectLst>
          </a:endParaRPr>
        </a:p>
      </dsp:txBody>
      <dsp:txXfrm>
        <a:off x="5815012" y="1988343"/>
        <a:ext cx="2643187" cy="1585912"/>
      </dsp:txXfrm>
    </dsp:sp>
    <dsp:sp modelId="{E0034F8E-F19F-3E40-8569-093A55850339}">
      <dsp:nvSpPr>
        <dsp:cNvPr id="0" name=""/>
        <dsp:cNvSpPr/>
      </dsp:nvSpPr>
      <dsp:spPr>
        <a:xfrm>
          <a:off x="2907506" y="3838575"/>
          <a:ext cx="2643187" cy="1585912"/>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Provides for up to 128 Kbytes of high-speed cache, half each for instructions and data</a:t>
          </a:r>
          <a:endParaRPr lang="en-US" sz="1700" kern="1200" dirty="0">
            <a:effectLst>
              <a:outerShdw blurRad="38100" dist="38100" dir="2700000" algn="tl">
                <a:srgbClr val="000000">
                  <a:alpha val="43137"/>
                </a:srgbClr>
              </a:outerShdw>
            </a:effectLst>
          </a:endParaRPr>
        </a:p>
      </dsp:txBody>
      <dsp:txXfrm>
        <a:off x="2907506" y="3838575"/>
        <a:ext cx="2643187" cy="158591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9BEC88F5-8E82-BB4D-B313-635C13E6D6D7}"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2C76E9C9-1785-8A43-9998-D636E20504C4}"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15 “Reduced</a:t>
            </a:r>
            <a:r>
              <a:rPr lang="en-US" baseline="0" dirty="0" smtClean="0">
                <a:latin typeface="Times New Roman" pitchFamily="-110" charset="0"/>
              </a:rPr>
              <a:t> Instruction Set Computers</a:t>
            </a:r>
            <a:r>
              <a:rPr lang="en-US" dirty="0" smtClean="0">
                <a:latin typeface="Times New Roman" pitchFamily="-110" charset="0"/>
              </a:rPr>
              <a:t>”.</a:t>
            </a: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1B947C-8D81-3049-B286-A0C66033C336}" type="slidenum">
              <a:rPr lang="en-US"/>
              <a:pPr/>
              <a:t>10</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On the face of it, the use of a large set of registers should decrease the need to access memory. The design task is to organize the registers in such a fashion that this goal is realized.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most operand references are to local scalars, the obvious approach is to store these in registers, with perhaps a few registers reserved for global variables. The problem is that the definition of </a:t>
            </a:r>
            <a:r>
              <a:rPr kumimoji="1" lang="en-US" sz="1200" i="1" kern="1200" dirty="0" smtClean="0">
                <a:solidFill>
                  <a:schemeClr val="tx1"/>
                </a:solidFill>
                <a:latin typeface="Times New Roman" pitchFamily="-84" charset="0"/>
                <a:ea typeface="+mn-ea"/>
                <a:cs typeface="+mn-cs"/>
              </a:rPr>
              <a:t>local </a:t>
            </a:r>
            <a:r>
              <a:rPr kumimoji="1" lang="en-US" sz="1200" kern="1200" dirty="0" smtClean="0">
                <a:solidFill>
                  <a:schemeClr val="tx1"/>
                </a:solidFill>
                <a:latin typeface="Times New Roman" pitchFamily="-84" charset="0"/>
                <a:ea typeface="+mn-ea"/>
                <a:cs typeface="+mn-cs"/>
              </a:rPr>
              <a:t>changes with each procedure call and return, operations that occur frequently. On every call, local variables must be saved from the registers into memory, so that the registers can be reused by the called procedure. Furthermore, parameters must be passed. On return, the variables of the calling procedure must be restored (loaded back into registers) and results must be passed back to the calling procedure.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solution is based on two other results reported in Section 15.1. First, a typical procedure employs only a few passed parameters and local variables (Table 15.4). Second, the depth of procedure activation fluctuates within a relatively narrow range (Figure 4.21). To exploit these properties, multiple small sets of registers are used, each assigned to a different procedure. A procedure call automatically switches the processor to use a different fixed-size window of registers, rather than saving registers in memory. Windows for adjacent procedures are overlapped to allow parameter passing.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concept is illustrated in Figure 15.1. At any time, only one window of registers is visible and is addressable as if it were the only set of registers (e.g., addresses 0 through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The window is divided into three fixed-size areas. Parameter registers hold parameters passed down from the procedure that called the current procedure and hold results to be passed back up. Local registers are used for local variables, as assigned by the compiler. Temporary registers are used to exchange parameters and results with the next lower level (procedure called by current procedure). The temporary registers at one level are physically the same as the parameter registers at the next lower level. This overlap permits parameters to be passed without the actual movement of data. Keep in mind that, except for the overlap, the registers at two different levels are physically distinct. That is, the parameter and local registers at level </a:t>
            </a:r>
            <a:r>
              <a:rPr kumimoji="1" lang="en-US" sz="1200" i="1" kern="1200" dirty="0" smtClean="0">
                <a:solidFill>
                  <a:schemeClr val="tx1"/>
                </a:solidFill>
                <a:latin typeface="Times New Roman" pitchFamily="-84" charset="0"/>
                <a:ea typeface="+mn-ea"/>
                <a:cs typeface="+mn-cs"/>
              </a:rPr>
              <a:t>J </a:t>
            </a:r>
            <a:r>
              <a:rPr kumimoji="1" lang="en-US" sz="1200" kern="1200" dirty="0" smtClean="0">
                <a:solidFill>
                  <a:schemeClr val="tx1"/>
                </a:solidFill>
                <a:latin typeface="Times New Roman" pitchFamily="-84" charset="0"/>
                <a:ea typeface="+mn-ea"/>
                <a:cs typeface="+mn-cs"/>
              </a:rPr>
              <a:t>are disjoint from the local and temporary registers at level </a:t>
            </a:r>
            <a:r>
              <a:rPr kumimoji="1" lang="en-US" sz="1200" i="1" kern="1200" dirty="0" smtClean="0">
                <a:solidFill>
                  <a:schemeClr val="tx1"/>
                </a:solidFill>
                <a:latin typeface="Times New Roman" pitchFamily="-84" charset="0"/>
                <a:ea typeface="+mn-ea"/>
                <a:cs typeface="+mn-cs"/>
              </a:rPr>
              <a:t>J </a:t>
            </a:r>
            <a:r>
              <a:rPr kumimoji="1" lang="en-US" sz="1200" kern="1200" dirty="0" smtClean="0">
                <a:solidFill>
                  <a:schemeClr val="tx1"/>
                </a:solidFill>
                <a:latin typeface="Times New Roman" pitchFamily="-84" charset="0"/>
                <a:ea typeface="+mn-ea"/>
                <a:cs typeface="+mn-cs"/>
              </a:rPr>
              <a:t>+ 1.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To handle any possible pattern of calls and returns, the number of </a:t>
            </a:r>
            <a:r>
              <a:rPr kumimoji="1" lang="en-US" sz="1200" b="1" kern="1200" dirty="0" smtClean="0">
                <a:solidFill>
                  <a:schemeClr val="tx1"/>
                </a:solidFill>
                <a:latin typeface="Times New Roman" pitchFamily="-84" charset="0"/>
                <a:ea typeface="+mn-ea"/>
                <a:cs typeface="+mn-cs"/>
              </a:rPr>
              <a:t>register windows </a:t>
            </a:r>
            <a:r>
              <a:rPr kumimoji="1" lang="en-US" sz="1200" kern="1200" dirty="0" smtClean="0">
                <a:solidFill>
                  <a:schemeClr val="tx1"/>
                </a:solidFill>
                <a:latin typeface="Times New Roman" pitchFamily="-84" charset="0"/>
                <a:ea typeface="+mn-ea"/>
                <a:cs typeface="+mn-cs"/>
              </a:rPr>
              <a:t>would have to be unbounded. Instead, the register windows can be used to hold the few most recent procedure activations. Older activations must be saved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 memory and later restored when the nesting depth decreases. Thus, the actual organization of the register file is as a circular buffer of overlapping windows. Two notable examples of this approach are Sun’s SPARC architecture, described in Section 15.7, and the IA-64 architecture used in Intel’s Itanium processor. </a:t>
            </a: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C14CD8-D822-704D-ACC6-FDB79F179966}" type="slidenum">
              <a:rPr lang="en-US"/>
              <a:pPr/>
              <a:t>11</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circular organization is shown in Figure 15.2, which depicts a circular buffer of six windows. The buffer is filled to a depth of 4 (A called B; B called C; C called D) with procedure D active. The current-window pointer (CWP) points to the window of the currently active procedure. Register references by a machine instruction are offset by this pointer to determine the actual physical register. The saved-window pointer (SWP) identifies the window most recently saved in memory. If procedure D now calls procedure E, arguments for E are placed in D’s temporary registers (the overlap between w3 and w4) and the CWP is advanced by one window.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If procedure E then makes a call to procedure F, the call cannot be made with the current status of the buffer. This is because F’s window overlaps A’s window. If F begins to load its temporary registers, preparatory to a call, it will overwrite the parameter registers of A (A.in). Thus, when CWP is incremented (modulo 6) so that it becomes equal to SWP, an interrupt occurs, and A’s window is saved. Only the first two portions (A.in and A.loc) need be saved. Then, the SWP is incremented and the call to F proceeds. A similar interrupt can occur on returns. For example, subsequent to the activation of F, when B returns to A, CWP is decremented and becomes equal to SWP. This causes an interrupt that results in the restoration of A’s window.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From the preceding, it can be seen that an </a:t>
            </a:r>
            <a:r>
              <a:rPr kumimoji="1" lang="en-US" sz="1200" i="1" kern="1200" dirty="0" smtClean="0">
                <a:solidFill>
                  <a:schemeClr val="tx1"/>
                </a:solidFill>
                <a:latin typeface="Times New Roman" pitchFamily="-84" charset="0"/>
                <a:ea typeface="+mn-ea"/>
                <a:cs typeface="+mn-cs"/>
              </a:rPr>
              <a:t>N-window </a:t>
            </a:r>
            <a:r>
              <a:rPr kumimoji="1" lang="en-US" sz="1200" kern="1200" dirty="0" smtClean="0">
                <a:solidFill>
                  <a:schemeClr val="tx1"/>
                </a:solidFill>
                <a:latin typeface="Times New Roman" pitchFamily="-84" charset="0"/>
                <a:ea typeface="+mn-ea"/>
                <a:cs typeface="+mn-cs"/>
              </a:rPr>
              <a:t>register file can hold only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value of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need not be large. As was mentioned in Appendix 4A, one study [TAMI83] found that, with 8 windows, a save or restore is needed on only 1% of the calls or returns. The Berkeley RISC computers use 8 windows of 16 registers each. The Pyramid computer employs 16 windows of 32 registers each. </a:t>
            </a:r>
            <a:endParaRPr lang="en-US" dirty="0" smtClean="0"/>
          </a:p>
          <a:p>
            <a:r>
              <a:rPr kumimoji="1" lang="en-US" sz="1200" kern="1200" dirty="0" smtClean="0">
                <a:solidFill>
                  <a:schemeClr val="tx1"/>
                </a:solidFill>
                <a:latin typeface="Times New Roman" pitchFamily="-84" charset="0"/>
                <a:ea typeface="+mn-ea"/>
                <a:cs typeface="+mn-cs"/>
              </a:rPr>
              <a:t>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F289E-FA03-CB4B-9D2D-A1E3117354B4}" type="slidenum">
              <a:rPr lang="en-US"/>
              <a:pPr/>
              <a:t>12</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window scheme just described provides an efficient organization for storing local scalar variables in registers. However, this scheme does not address the need to store global variables, those accessed by more than one procedure. Two options suggest themselves. First, variables declared as global in an HLL can be assigned memory locations by the compiler, and all machine instructions that reference these variables will use memory-reference operands. This is straightforward, from both the hardware and software (compiler) points of view. However, for frequently accessed global variables, this scheme is inefficient.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 alternative is to incorporate a set of global registers in the processor. These registers would be fixed in number and available to all procedures. A unified numbering scheme can be used to simplify the instruction format. For example, references to registers 0 through 7 could refer to unique global registers, and references to registers 8 through 31 could be offset to refer to physical registers in the current window. There is an increased hardware burden to accommodate the split in register addressing. In addition, the linker must decide which global variables should be assigned to registers. </a:t>
            </a:r>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81489-475B-F24C-973F-0EFBFABFDBBF}" type="slidenum">
              <a:rPr lang="en-US"/>
              <a:pPr/>
              <a:t>13</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register file, organized into windows, acts as a small, fast buffer for holding a subset of all variables that are likely to be used the most heavily. From this point of view, the register file acts much like a cache memory, although a much faster memory. The question therefore arises as to whether it would be simpler and better to use a cache and a small traditional register file.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Table 15.5 compares characteristics of the two approaches. The window-based register file holds all the local scalar variables (except in the rare case of window overflow) of the most recent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cache holds a selection of recently used scalar variables. The register file should save time, because all local scalar variables are retained. On the other hand, the cache may make more efficient use of space, because it is reacting to the situation dynamically. Furthermore, caches generally treat all memory references alike, including instructions and other types of data. Thus, savings in these other areas are possible with a cache and not a register file.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register file may make inefficient use of space, because not all procedures will need the full window space allotted to them. On the other hand, the cache suffers from another sort of inefficiency: Data are read into the cache in blocks. Whereas the register file contains only those variables in use, the cache reads in a block of data, some or much of which will not be used.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cache is capable of handling global as well as local variables. There are usually many global scalars, but only a few of them are heavily used [KATE83]. A cache will dynamically discover these variables and hold them. If the window- based register file is supplemented with global registers, it too can hold some global scalars. However, when program modules are separately compiled, it is impossible for the compiler to assign global values to registers; the linker must perform this task.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register file, the movement of data between registers and memory is determined by the procedure nesting depth. Because this depth usually fluctuates within a narrow range, the use of memory is relatively infrequent. Most cache memories are set associative with a small set size. Thus, there is the danger that other data or instructions will compete for cache residency. </a:t>
            </a:r>
            <a:endParaRPr lang="en-US" dirty="0" smtClean="0"/>
          </a:p>
          <a:p>
            <a:r>
              <a:rPr kumimoji="1" lang="en-US" sz="1200" kern="1200" dirty="0" smtClean="0">
                <a:solidFill>
                  <a:schemeClr val="tx1"/>
                </a:solidFill>
                <a:latin typeface="Times New Roman" pitchFamily="-84" charset="0"/>
                <a:ea typeface="+mn-ea"/>
                <a:cs typeface="+mn-cs"/>
              </a:rPr>
              <a:t> </a:t>
            </a:r>
            <a:endParaRPr lang="en-US" dirty="0" smtClean="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2DC3-18DA-A74D-A004-32085136946A}" type="slidenum">
              <a:rPr lang="en-US"/>
              <a:pPr/>
              <a:t>14</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Based on the discussion so far, the choice between a large window-based register file and a cache is not clear-cut. There is one characteristic, however, in which the register approach is clearly superior and which suggests that a cache-based sys- tem will be noticeably slower. This distinction shows up in the amount of addressing overhead experienced by the two approaches.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15.3 illustrates the difference. To reference a local scalar in a window- based register file, a “virtual” register number and a window number are used. These can pass through a relatively simple decoder to select one of the physical registers. To reference a memory location in cache, a full-width memory address must be generated. The complexity of this operation depends on the addressing mode. In a set associative cache, a portion of the address is used to read a number of words and tags equal to the set size. Another portion of the address is compared with the tags, and one of the words that were read is selected. It should be clear that even if the cache is as fast as the register file, the access time will be considerably longer. Thus, from the point of view of performance, the window-based register file is superior for local scalars. Further performance improvement could be achieved by the addition of a cache for instructions only.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essence of the optimization task is to decide which quantities are to be assigned to registers at any given point in the program. The technique most commonly used in RISC compilers is known as graph coloring, which is a technique borrowed from the discipline of topology [CHAI82, CHOW86, COUT86, CHOW90]. </a:t>
            </a:r>
            <a:endParaRPr lang="en-US" dirty="0" smtClean="0"/>
          </a:p>
          <a:p>
            <a:r>
              <a:rPr kumimoji="1" lang="en-US" sz="1200" kern="1200" dirty="0" smtClean="0">
                <a:solidFill>
                  <a:schemeClr val="tx1"/>
                </a:solidFill>
                <a:latin typeface="Times New Roman" pitchFamily="-84" charset="0"/>
                <a:ea typeface="+mn-ea"/>
                <a:cs typeface="+mn-cs"/>
              </a:rPr>
              <a:t>The graph coloring problem is this. Given a graph consisting of nodes and edges, assign colors to nodes such that adjacent nodes have different colors, and do this in such a way as to minimize the number of different colors. This problem is adapted to the compiler problem in the following way. First, the program is ana;yzed to build a register interference graph. The nodes of the graph are the symbolic registers. If two symbolic registers are “live” during the same program fragment, then they are joined by an edge to depict interference. An attempt is then made to color the graph with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colors, where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is the number of registers. Nodes that share the same color can be assigned to the same register. If this process does not fully succeed, then those nodes that cannot be colored must be placed in memory, and loads and stores must be used to make space for the affected quantities when they are needed. </a:t>
            </a:r>
            <a:endParaRPr lang="en-US" dirty="0" smtClean="0"/>
          </a:p>
          <a:p>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1C0D68-798D-0A46-86CC-AA3ABB9327F3}" type="slidenum">
              <a:rPr lang="en-US"/>
              <a:pPr/>
              <a:t>15</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Figure 15.4 is a simple example of the process. Assume a program with six symbolic registers to be compiled into three actual registers. Figure 15.4a shows the time sequence of active use of each symbolic register. The dashed horizontal lines indicate successive instruction executions. Figure 15.4b shows the register interference graph (shading and cross-hatching are used instead of colors). A possible coloring with three colors is indicated. Because symbolic registers A and D do not interfere, the compile can assign both of these to physical register R1. Similarly, symbolic registers C and E can be assigned to register R3. One symbolic register, F, is left uncolored and must be dealt with using loads and stores. </a:t>
            </a:r>
            <a:endParaRPr lang="en-US" dirty="0" smtClean="0"/>
          </a:p>
          <a:p>
            <a:endParaRPr kumimoji="1"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 general, there is a trade-off between the use of a large set of registers and compiler-based register optimization. For example, [BRAD91a] reports on a study that modeled a RISC architecture with features similar to the Motorola 88000 and the MIPS R2000. The researchers varied the number of registers from 16 to 128, and they considered both the use of all general-purpose registers and registers split between integer and floating-point use. Their study showed that with even simple register optimization, there is little benefit to the use of more than 64 registers. With reasonably sophisticated register optimization techniques, there is only marginal performance improvement with more than 32 registers. Finally, they noted that with a small number of registers (e.g., 16), a machine with a shared register organization executes faster than one with a split organization. Similar conclusions can be drawn from [HUGU91], which reports on a study that is primarily concerned with optimizing the use of a small number of registers rather than comparing the use of large register sets with optimization efforts. </a:t>
            </a:r>
            <a:endParaRPr lang="en-US" dirty="0" smtClean="0"/>
          </a:p>
          <a:p>
            <a:endParaRPr lang="en-US"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2CCC8-0ED2-2A4E-84C7-3221B763ACBB}" type="slidenum">
              <a:rPr lang="en-US"/>
              <a:pPr/>
              <a:t>16</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We have noted the trend to richer instruction sets, which include a larger number of instructions and more complex instructions. Two principal reasons have motivated this trend: a desire to simplify compilers and a desire to improve performance. Underlying both of these reasons was the shift to HLLs on the part of programmers; architects attempted to design machines that provided better support for HLLs.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It is not the intent of this chapter to say that the CISC designers took the wrong direction. Indeed, because technology continues to evolve and because architectures exist along a spectrum rather than in two neat categories, a black-and-white assessment is unlikely ever to emerge. Thus, the comments that follow are simply meant to point out some of the potential pitfalls in the CISC approach and to pro- vide some understanding of the motivation of the RISC adherents.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first of the reasons cited, compiler simplification, seems obvious, but it is not. The task of the compiler writer is to build a compiler that generates good (fast, small, fast and small) sequences of machine instructions for HLL programs (i.e., the compiler views individual HLL statements in the context of surrounding HLL statements). If there are machine instructions that resemble HLL statements, this task is simplified. This reasoning has been disputed by the RISC researchers ([HENN82], [RADI83], [PATT82b]). They have found that complex machine instructions are often hard to exploit because the compiler must find those cases that exactly fit the construct. The task of optimizing the generated code to minimize code size, reduce instruction execution count, and enhance pipelining is much more difficult with a complex instruction set. As evidence of this, studies cited earlier in this chapter indicate that most of the instructions in a compiled program are the relatively simple ones.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other major reason cited is the expectation that a CISC will yield smaller, faster programs. Let us examine both aspects of this assertion: that programs will be smaller and that they will execute faster.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There are two advantages to smaller programs. First, because the program takes up less memory, there is a savings in that resource. With memory today being so inexpensive, this potential advantage is no longer compelling. More important, smaller programs should improve performance, and this will happen in three ways. First, fewer instructions means fewer instruction bytes to be fetched. Second, in a paging environment, smaller programs occupy fewer pages, reducing page faults. Third, more instructions fit in cache(s). </a:t>
            </a:r>
            <a:endParaRPr lang="en-US" dirty="0" smtClean="0"/>
          </a:p>
          <a:p>
            <a:endParaRPr lang="en-US" dirty="0" smtClean="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25FF1B-9B04-C341-B940-D33CBAD517F9}" type="slidenum">
              <a:rPr lang="en-US"/>
              <a:pPr/>
              <a:t>17</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problem with this line of reasoning is that it is far from certain that a CISC program will be smaller than a corresponding RISC program. In many cases, the CISC program, expressed in symbolic machine language, may be </a:t>
            </a:r>
            <a:r>
              <a:rPr kumimoji="1" lang="en-US" sz="1200" i="1" kern="1200" dirty="0" smtClean="0">
                <a:solidFill>
                  <a:schemeClr val="tx1"/>
                </a:solidFill>
                <a:latin typeface="Times New Roman" pitchFamily="-84" charset="0"/>
                <a:ea typeface="+mn-ea"/>
                <a:cs typeface="+mn-cs"/>
              </a:rPr>
              <a:t>shorter </a:t>
            </a:r>
            <a:r>
              <a:rPr kumimoji="1" lang="en-US" sz="1200" kern="1200" dirty="0" smtClean="0">
                <a:solidFill>
                  <a:schemeClr val="tx1"/>
                </a:solidFill>
                <a:latin typeface="Times New Roman" pitchFamily="-84" charset="0"/>
                <a:ea typeface="+mn-ea"/>
                <a:cs typeface="+mn-cs"/>
              </a:rPr>
              <a:t>(i.e., fewer instructions), but the number of bits of memory occupied may not be noticeably </a:t>
            </a:r>
            <a:r>
              <a:rPr kumimoji="1" lang="en-US" sz="1200" i="1" kern="1200" dirty="0" smtClean="0">
                <a:solidFill>
                  <a:schemeClr val="tx1"/>
                </a:solidFill>
                <a:latin typeface="Times New Roman" pitchFamily="-84" charset="0"/>
                <a:ea typeface="+mn-ea"/>
                <a:cs typeface="+mn-cs"/>
              </a:rPr>
              <a:t>smaller. </a:t>
            </a:r>
            <a:r>
              <a:rPr kumimoji="1" lang="en-US" sz="1200" kern="1200" dirty="0" smtClean="0">
                <a:solidFill>
                  <a:schemeClr val="tx1"/>
                </a:solidFill>
                <a:latin typeface="Times New Roman" pitchFamily="-84" charset="0"/>
                <a:ea typeface="+mn-ea"/>
                <a:cs typeface="+mn-cs"/>
              </a:rPr>
              <a:t>Table 15.6 shows results from three studies that compared the size of com- piled C programs on a variety of machines, including RISC I, which has a reduced instruction set architecture. Note that there is little or no savings using a CISC over a RISC. It is also interesting to note that the VAX, which has a much more complex instruction set than the PDP-11, achieves very little savings over the latter. These results were confirmed by IBM researchers [RADI83], who found that the IBM 801 (a RISC) produced code that was 0.9 times the size of code on an IBM S/370. The study used a set of PL/I programs.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There are several reasons for these rather surprising results. We have already noted that compilers on CISCs tend to favor simpler instructions, so that the conciseness of the complex instructions seldom comes into play. Also, because there are more instructions on a CISC, longer opcodes are required, producing longer instructions. Finally, RISCs tend to emphasize register rather than memory references, and the former require fewer bits. An example of this last effect is discussed presently.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So the expectation that a CISC will produce smaller programs, with the attend- ant advantages, may not be realized. The second motivating factor for increasingly complex instruction sets was that instruction execution would be faster. It seems to make sense that a complex HLL operation will execute more quickly as a single machine instruction rather than as a series of more primitive instructions. However, because of the bias toward the use of those simpler instructions, this may not be so. </a:t>
            </a:r>
            <a:endParaRPr lang="en-US" dirty="0" smtClean="0"/>
          </a:p>
          <a:p>
            <a:endParaRPr lang="en-GB" dirty="0" smtClean="0"/>
          </a:p>
          <a:p>
            <a:r>
              <a:rPr kumimoji="1" lang="en-US" sz="1200" kern="1200" dirty="0" smtClean="0">
                <a:solidFill>
                  <a:schemeClr val="tx1"/>
                </a:solidFill>
                <a:latin typeface="Times New Roman" pitchFamily="-84" charset="0"/>
                <a:ea typeface="+mn-ea"/>
                <a:cs typeface="+mn-cs"/>
              </a:rPr>
              <a:t>The entire control unit must be made more complex, and/or the microprogram control store must be made larger, to accommodate a richer instruction set. Either factor increases the execution time of the simple instructions.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fact, some researchers have found that the speedup in the execution of complex functions is due not so much to the power of the complex machine instructions as to their residence in high-speed control store [RADI83]. In effect, the control store acts as an instruction cache. Thus, the hardware architect is in the position of trying to determine which subroutines or functions will be used most frequently and assigning those to the control store by implementing them in microcode. The results have been less than encouraging. On S/390 systems, instructions such as Translate and Extended-Precision-Floating-Point-Divide reside in high-speed storage, while the sequence involved in setting up procedure calls or initiating an interrupt handler are in slower main memory.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Thus, it is far from clear that a trend to increasingly complex instruction sets is appropriate. This has led a number of groups to pursue the opposite path. </a:t>
            </a:r>
            <a:endParaRPr lang="en-US" dirty="0" smtClean="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CA410-8DA7-A044-AD5C-CB86F76F2AFD}" type="slidenum">
              <a:rPr lang="en-US"/>
              <a:pPr/>
              <a:t>18</a:t>
            </a:fld>
            <a:endParaRPr lang="en-US" dirty="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Although a variety of different approaches to reduced instruction set architecture have been taken, certain characteristics are common to all of them: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One instruction per cycle</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Register-to-register operations</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Simple addressing modes</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Simple instruction formats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Here, we provide a brief discussion of these characteristics. Specific examples are explored later in this chapter.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first characteristic listed is that there is </a:t>
            </a:r>
            <a:r>
              <a:rPr kumimoji="1" lang="en-US" sz="1200" b="1" kern="1200" dirty="0" smtClean="0">
                <a:solidFill>
                  <a:schemeClr val="tx1"/>
                </a:solidFill>
                <a:latin typeface="Times New Roman" pitchFamily="-84" charset="0"/>
                <a:ea typeface="+mn-ea"/>
                <a:cs typeface="+mn-cs"/>
              </a:rPr>
              <a:t>one machine instruction per machine cycle. </a:t>
            </a:r>
            <a:r>
              <a:rPr kumimoji="1" lang="en-US" sz="1200" kern="1200" dirty="0" smtClean="0">
                <a:solidFill>
                  <a:schemeClr val="tx1"/>
                </a:solidFill>
                <a:latin typeface="Times New Roman" pitchFamily="-84" charset="0"/>
                <a:ea typeface="+mn-ea"/>
                <a:cs typeface="+mn-cs"/>
              </a:rPr>
              <a:t>A </a:t>
            </a:r>
            <a:r>
              <a:rPr kumimoji="1" lang="en-US" sz="1200" i="1" kern="1200" dirty="0" smtClean="0">
                <a:solidFill>
                  <a:schemeClr val="tx1"/>
                </a:solidFill>
                <a:latin typeface="Times New Roman" pitchFamily="-84" charset="0"/>
                <a:ea typeface="+mn-ea"/>
                <a:cs typeface="+mn-cs"/>
              </a:rPr>
              <a:t>machine cycle </a:t>
            </a:r>
            <a:r>
              <a:rPr kumimoji="1" lang="en-US" sz="1200" kern="1200" dirty="0" smtClean="0">
                <a:solidFill>
                  <a:schemeClr val="tx1"/>
                </a:solidFill>
                <a:latin typeface="Times New Roman" pitchFamily="-84" charset="0"/>
                <a:ea typeface="+mn-ea"/>
                <a:cs typeface="+mn-cs"/>
              </a:rPr>
              <a:t>is defined to be the time it takes to fetch two operands from registers, perform an ALU operation, and store the result in a register. Thus, RISC machine instructions should be no more complicated than, and execute about as fast as, microinstructions on CISC machines (discussed in Part Four). With simple, one-cycle instructions, there is little or no need for microcode; the machine instructions can be hardwired. Such instructions should execute faster than comparable machine instructions on other machines, because it is not necessary to access a microprogram control store during instruction execution.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second characteristic is that most operations should be </a:t>
            </a:r>
            <a:r>
              <a:rPr kumimoji="1" lang="en-US" sz="1200" b="1" kern="1200" dirty="0" smtClean="0">
                <a:solidFill>
                  <a:schemeClr val="tx1"/>
                </a:solidFill>
                <a:latin typeface="Times New Roman" pitchFamily="-84" charset="0"/>
                <a:ea typeface="+mn-ea"/>
                <a:cs typeface="+mn-cs"/>
              </a:rPr>
              <a:t>register to register, </a:t>
            </a:r>
            <a:r>
              <a:rPr kumimoji="1" lang="en-US" sz="1200" kern="1200" dirty="0" smtClean="0">
                <a:solidFill>
                  <a:schemeClr val="tx1"/>
                </a:solidFill>
                <a:latin typeface="Times New Roman" pitchFamily="-84" charset="0"/>
                <a:ea typeface="+mn-ea"/>
                <a:cs typeface="+mn-cs"/>
              </a:rPr>
              <a:t>with only simple LOAD and STORE operations accessing memory. This design feature simplifies the instruction set and therefore the control unit. For example, a RISC instruction set may include only one or two ADD instructions (e.g., integer add, add with carry); the VAX has 25 different ADD instructions. Another benefit is that such an architecture encourages the optimization of register use, so that frequently accessed operands remain in high-speed storage.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third characteristic is the use of </a:t>
            </a:r>
            <a:r>
              <a:rPr kumimoji="1" lang="en-US" sz="1200" b="1" kern="1200" dirty="0" smtClean="0">
                <a:solidFill>
                  <a:schemeClr val="tx1"/>
                </a:solidFill>
                <a:latin typeface="Times New Roman" pitchFamily="-84" charset="0"/>
                <a:ea typeface="+mn-ea"/>
                <a:cs typeface="+mn-cs"/>
              </a:rPr>
              <a:t>simple addressing modes. </a:t>
            </a:r>
            <a:r>
              <a:rPr kumimoji="1" lang="en-US" sz="1200" kern="1200" dirty="0" smtClean="0">
                <a:solidFill>
                  <a:schemeClr val="tx1"/>
                </a:solidFill>
                <a:latin typeface="Times New Roman" pitchFamily="-84" charset="0"/>
                <a:ea typeface="+mn-ea"/>
                <a:cs typeface="+mn-cs"/>
              </a:rPr>
              <a:t>Almost all RISC instructions use simple register addressing. Several additional modes, such as displacement and PC-relative, may be included. Other, more complex modes can be synthesized in software from the simple ones. Again, this design feature simplifies the instruction set and the control unit.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final common characteristic is the use of </a:t>
            </a:r>
            <a:r>
              <a:rPr kumimoji="1" lang="en-US" sz="1200" b="1" kern="1200" dirty="0" smtClean="0">
                <a:solidFill>
                  <a:schemeClr val="tx1"/>
                </a:solidFill>
                <a:latin typeface="Times New Roman" pitchFamily="-84" charset="0"/>
                <a:ea typeface="+mn-ea"/>
                <a:cs typeface="+mn-cs"/>
              </a:rPr>
              <a:t>simple instruction formats. </a:t>
            </a:r>
            <a:r>
              <a:rPr kumimoji="1" lang="en-US" sz="1200" kern="1200" dirty="0" smtClean="0">
                <a:solidFill>
                  <a:schemeClr val="tx1"/>
                </a:solidFill>
                <a:latin typeface="Times New Roman" pitchFamily="-84" charset="0"/>
                <a:ea typeface="+mn-ea"/>
                <a:cs typeface="+mn-cs"/>
              </a:rPr>
              <a:t>Generally, only one or a few formats are used. Instruction length is fixed and aligned on word boundaries. Field locations, especially the opcode, are fixed. This design feature has a number of benefits. With fixed fields, opcode decoding and register operand accessing can occur simultaneously. Simplified formats simplify the control unit. Instruction fetching is optimized because word-length units are fetched. Alignment on a word boundary also means that a single instruction does not cross page boundaries. </a:t>
            </a:r>
            <a:endParaRPr lang="en-US" dirty="0" smtClean="0"/>
          </a:p>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67844-8337-4C44-9F28-5907B6062406}" type="slidenum">
              <a:rPr lang="en-US"/>
              <a:pPr/>
              <a:t>19</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This emphasis on register-to-register operations is notable for RISC designs. Contemporary CISC machines provide such instructions but also include memory- to-memory and mixed register/memory operations. Attempts to compare these approaches were made in the 1970s, before the appearance of RISCs. Figure 15.5a illustrates the approach taken. Hypothetical architectures were evaluated on pro- gram size and the number of bits of memory traffic. Results such as this one led one researcher to suggest that future architectures should contain no registers at all [MYER78]. One wonders what he would have thought, at the time, of the RISC machine once produced by Pyramid, which contained no less than 528 registers!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What was missing from those studies was a recognition of the frequent access to a small number of local scalars and that, with a large bank of registers or an optimizing compiler, most operands could be kept in registers for long periods of time. Thus, Figure 15.5b may be a fairer comparison.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dirty="0" smtClean="0">
                <a:solidFill>
                  <a:schemeClr val="tx1"/>
                </a:solidFill>
                <a:latin typeface="Times New Roman" pitchFamily="-84" charset="0"/>
                <a:ea typeface="+mn-ea"/>
                <a:cs typeface="+mn-cs"/>
              </a:rPr>
              <a:t>Since the development of the stored-program computer around 1950, there have been remarkably few true innovations in the areas of computer organization and architecture. The following are some of the major advances since the birth of the computer: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The family concept: </a:t>
            </a:r>
            <a:r>
              <a:rPr kumimoji="1" lang="en-US" sz="1200" kern="1200" dirty="0" smtClean="0">
                <a:solidFill>
                  <a:schemeClr val="tx1"/>
                </a:solidFill>
                <a:latin typeface="Times New Roman" pitchFamily="-84" charset="0"/>
                <a:ea typeface="+mn-ea"/>
                <a:cs typeface="+mn-cs"/>
              </a:rPr>
              <a:t>Introduced by IBM with its System/360 in 1964, followed shortly thereafter by DEC, with its PDP-8. The family concept decouples the architecture of a machine from its implementation. A set of computers is offered, with different price/performance characteristics, that presents the same architecture to the user. The differences in price and performance are due to different implementations of the same architecture.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Microprogrammed control unit: </a:t>
            </a:r>
            <a:r>
              <a:rPr kumimoji="1" lang="en-US" sz="1200" kern="1200" dirty="0" smtClean="0">
                <a:solidFill>
                  <a:schemeClr val="tx1"/>
                </a:solidFill>
                <a:latin typeface="Times New Roman" pitchFamily="-84" charset="0"/>
                <a:ea typeface="+mn-ea"/>
                <a:cs typeface="+mn-cs"/>
              </a:rPr>
              <a:t>Suggested by Wilkes in 1951 and introduced by IBM on the S/360 line in 1964. Microprogramming eases the task of designing and implementing the control unit and provides support for the family concept.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Cache memory: </a:t>
            </a:r>
            <a:r>
              <a:rPr kumimoji="1" lang="en-US" sz="1200" kern="1200" dirty="0" smtClean="0">
                <a:solidFill>
                  <a:schemeClr val="tx1"/>
                </a:solidFill>
                <a:latin typeface="Times New Roman" pitchFamily="-84" charset="0"/>
                <a:ea typeface="+mn-ea"/>
                <a:cs typeface="+mn-cs"/>
              </a:rPr>
              <a:t>First introduced commercially on IBM S/360 Model 85 in 1968. The insertion of this element into the memory hierarchy dramatically improves performance.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Pipelining: </a:t>
            </a:r>
            <a:r>
              <a:rPr kumimoji="1" lang="en-US" sz="1200" kern="1200" dirty="0" smtClean="0">
                <a:solidFill>
                  <a:schemeClr val="tx1"/>
                </a:solidFill>
                <a:latin typeface="Times New Roman" pitchFamily="-84" charset="0"/>
                <a:ea typeface="+mn-ea"/>
                <a:cs typeface="+mn-cs"/>
              </a:rPr>
              <a:t>A means of introducing parallelism into the essentially sequential nature of a machine-instruction program. Examples are instruction pipelining and vector processing.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Multiple processors: </a:t>
            </a:r>
            <a:r>
              <a:rPr kumimoji="1" lang="en-US" sz="1200" kern="1200" dirty="0" smtClean="0">
                <a:solidFill>
                  <a:schemeClr val="tx1"/>
                </a:solidFill>
                <a:latin typeface="Times New Roman" pitchFamily="-84" charset="0"/>
                <a:ea typeface="+mn-ea"/>
                <a:cs typeface="+mn-cs"/>
              </a:rPr>
              <a:t>This category covers a number of different organizations and objectives.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Reduced instruction set computer (RISC) architecture: </a:t>
            </a:r>
            <a:r>
              <a:rPr kumimoji="1" lang="en-US" sz="1200" kern="1200" dirty="0" smtClean="0">
                <a:solidFill>
                  <a:schemeClr val="tx1"/>
                </a:solidFill>
                <a:latin typeface="Times New Roman" pitchFamily="-84" charset="0"/>
                <a:ea typeface="+mn-ea"/>
                <a:cs typeface="+mn-cs"/>
              </a:rPr>
              <a:t>This is the focus of this chapter.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When it appeared, RISC architecture was a dramatic departure from the historical trend in processor architecture. An analysis of the RISC architecture brings into focus many of the important issues in computer organization and architecture.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Although RISC architectures have been defined and designed in a variety of </a:t>
            </a:r>
            <a:endParaRPr lang="en-US" dirty="0" smtClean="0"/>
          </a:p>
          <a:p>
            <a:r>
              <a:rPr kumimoji="1" lang="en-US" sz="1200" kern="1200" dirty="0" smtClean="0">
                <a:solidFill>
                  <a:schemeClr val="tx1"/>
                </a:solidFill>
                <a:latin typeface="Times New Roman" pitchFamily="-84" charset="0"/>
                <a:ea typeface="+mn-ea"/>
                <a:cs typeface="+mn-cs"/>
              </a:rPr>
              <a:t>ways by different groups, the key elements shared by most designs are these: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large number of general-purpose registers, and/or the use of compiler technology to optimize register usage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limited and simple instruction set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 emphasis on optimizing the instruction pipeline </a:t>
            </a:r>
          </a:p>
          <a:p>
            <a:r>
              <a:rPr kumimoji="1" lang="en-US" sz="1200" kern="1200" dirty="0" smtClean="0">
                <a:solidFill>
                  <a:schemeClr val="tx1"/>
                </a:solidFill>
                <a:latin typeface="Times New Roman" pitchFamily="-84"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We begin this chapter with a brief survey of some results on instruction sets, and then examine each of the three topics just listed. This is followed by a description of two of the best-documented RISC designs. </a:t>
            </a:r>
            <a:endParaRPr lang="en-US" dirty="0" smtClean="0"/>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F8BC74-0DB4-504A-8047-10192376C5FF}" type="slidenum">
              <a:rPr lang="en-US"/>
              <a:pPr/>
              <a:t>20</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An interesting comparison in [MASH95] provides some insight into this issue. Table 15.7 lists a number of processors and compares them across a number of characteristics. For purposes of this comparison, the following are considered typical of a classic RISC: </a:t>
            </a:r>
            <a:endParaRPr lang="en-US" dirty="0" smtClean="0"/>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A single instruction size.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That size is typically 4 bytes.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A small number of data addressing modes, typically less than five. This parameter is difficult to pin down. In the table, register and literal modes are not counted and different formats with different offset sizes are counted separately. </a:t>
            </a:r>
          </a:p>
          <a:p>
            <a:endParaRPr lang="en-GB" dirty="0" smtClean="0"/>
          </a:p>
          <a:p>
            <a:r>
              <a:rPr kumimoji="1" lang="en-US" sz="1200" b="0" kern="1200" dirty="0" smtClean="0">
                <a:solidFill>
                  <a:schemeClr val="tx1"/>
                </a:solidFill>
                <a:latin typeface="Times New Roman" pitchFamily="-84" charset="0"/>
                <a:ea typeface="+mn-ea"/>
                <a:cs typeface="+mn-cs"/>
              </a:rPr>
              <a:t>No indirect addressing that requires you to make one memory access to get </a:t>
            </a:r>
          </a:p>
          <a:p>
            <a:r>
              <a:rPr kumimoji="1" lang="en-US" sz="1200" b="0" kern="1200" dirty="0" smtClean="0">
                <a:solidFill>
                  <a:schemeClr val="tx1"/>
                </a:solidFill>
                <a:latin typeface="Times New Roman" pitchFamily="-84" charset="0"/>
                <a:ea typeface="+mn-ea"/>
                <a:cs typeface="+mn-cs"/>
              </a:rPr>
              <a:t>the address of another operand in memory.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No operations that combine load/store with arithmetic (e.g.,add from memory, add to memory).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No more than one memory-addressed operand per instruction.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Does not support arbitrary alignment of data for load/store operations.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Maximum number of uses of the memory management unit (MMU) for a data address in an instruction.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Number of bits for integer register specifier equal to five or more. This means that at least 32 integer registers can be explicitly referenced at a time.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Number of bits for floating-point register specifier equal to four or more. This means that at least 16 floating-point registers can be explicitly referenced at a time.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Items 1 through 3 are an indication of instruction decode complexity. Items 4 </a:t>
            </a:r>
          </a:p>
          <a:p>
            <a:r>
              <a:rPr kumimoji="1" lang="en-US" sz="1200" kern="1200" dirty="0" smtClean="0">
                <a:solidFill>
                  <a:schemeClr val="tx1"/>
                </a:solidFill>
                <a:latin typeface="Times New Roman" pitchFamily="-84" charset="0"/>
                <a:ea typeface="+mn-ea"/>
                <a:cs typeface="+mn-cs"/>
              </a:rPr>
              <a:t>through 8 suggest the ease or difficulty of pipelining, especially in the presence of virtual memory requirements. Items 9 and 10 are related to the ability to take good advantage of compilers.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the table, the first eight processors are clearly RISC architectures, the next five are clearly CISC, and the last two are processors often thought of as RISC that in fact have many CISC characteristics. </a:t>
            </a:r>
            <a:endParaRPr lang="en-US"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146A-9853-7B48-9CA9-2AC8A50050CF}" type="slidenum">
              <a:rPr lang="en-US"/>
              <a:pPr/>
              <a:t>21</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we discussed in Section 12.4, instruction pipelining is often used to enhance performance. Let us reconsider this in the context of a RISC architecture. Most instructions are register to register, and an instruction cycle has the following two 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 Instruction fetch.</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 Execute. Performs an ALU operation with register input and output.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For load and store operations, three stages are required: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 Instruction fetch.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E: Execute. Calculates memory address.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D: Memory. Register-to-memory or memory-to-register operation.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15.6a depicts the timing of a sequence of instructions using no pipelining. Clearly, this is a wasteful process. Even very simple pipelining can substantially improve performance. Figure 15.6b shows a two-stage pipelining scheme, in which the I and E stages of two different instructions are performed simultaneously. The two stages of the pipeline are an instruction fetch stage, and an exe- cute/memory stage that executes the instruction, including register-to-memory and memory-to-register operations. Thus we see that the instruction fetch stage of the second instruction can be performed in parallel with the first part of the execute/ memory stage. However, the execute/memory stage of the second instruction must be delayed until the first instruction clears the second stage of the pipeline. This scheme can yield up to twice the execution rate of a serial scheme. Two problems prevent the maximum speedup from being achieved. First, we assume that a single- port memory is used and that only one memory access is possible per stage. This requires the insertion of a wait state in some instructions. Second, a branch instruction interrupts the sequential flow of execution. To accommodate this with mini- mum circuitry, a NOOP instruction can be inserted into the instruction stream by the compiler or assembler.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Pipelining can be improved further by permitting two memory accesses per stage. This yields the sequence shown in Figure 15.6c. Now, up to three instructions can be overlapped, and the improvement is as much as a factor of 3. Again, branch instructions cause the speedup to fall short of the maximum possible. Also, note that data dependencies have an effect. If an instruction needs an operand that is altered by the preceding instruction, a delay is required. Again, this can be accomplished by a NOOP.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pipelining discussed so far works best if the three stages are of approximately equal duration. Because the E stage usually involves an ALU operation, it may be longer. In this case, we can divide into two substages: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1</a:t>
            </a:r>
            <a:r>
              <a:rPr kumimoji="1" lang="en-US" sz="1200" kern="1200" dirty="0" smtClean="0">
                <a:solidFill>
                  <a:schemeClr val="tx1"/>
                </a:solidFill>
                <a:latin typeface="Times New Roman" pitchFamily="-84" charset="0"/>
                <a:ea typeface="+mn-ea"/>
                <a:cs typeface="+mn-cs"/>
              </a:rPr>
              <a:t>: Register file read</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2</a:t>
            </a:r>
            <a:r>
              <a:rPr kumimoji="1" lang="en-US" sz="1200" kern="1200" dirty="0" smtClean="0">
                <a:solidFill>
                  <a:schemeClr val="tx1"/>
                </a:solidFill>
                <a:latin typeface="Times New Roman" pitchFamily="-84" charset="0"/>
                <a:ea typeface="+mn-ea"/>
                <a:cs typeface="+mn-cs"/>
              </a:rPr>
              <a:t>: ALU operation and register write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of the simplicity and regularity of a RISC instruction set, the design of the phasing into three or four stages is easily accomplished. Figure 15.6d shows the result with a four-stage pipeline. Up to four instructions at a time can be under way, and the maximum potential speedup is a factor of 4. Note again the use of NOOPs to account for data and branch delays. </a:t>
            </a:r>
            <a:endParaRPr lang="en-US" dirty="0" smtClean="0"/>
          </a:p>
          <a:p>
            <a:endParaRPr kumimoji="1" lang="en-US" sz="1200" kern="1200" dirty="0" smtClean="0">
              <a:solidFill>
                <a:schemeClr val="tx1"/>
              </a:solidFill>
              <a:latin typeface="Times New Roman" pitchFamily="-84" charset="0"/>
              <a:ea typeface="+mn-ea"/>
              <a:cs typeface="+mn-cs"/>
            </a:endParaRPr>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51C19B-9F2D-9D46-8046-6C82B841F14C}" type="slidenum">
              <a:rPr lang="en-US"/>
              <a:pPr/>
              <a:t>22</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Because of the simple and regular nature of RISC instructions, it is easier for a hardware designer to implement a simple, fast pipeline. There are few variations in instruction execution duration, and the pipeline can be tailored to reflect this. However, we have seen that data and branch dependencies reduce the overall execution rate.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To compensate for these dependencies, code reorganization techniques have been developed. </a:t>
            </a:r>
            <a:endParaRPr lang="en-US" dirty="0" smtClean="0"/>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First, let us consider branching instructions. </a:t>
            </a:r>
            <a:r>
              <a:rPr kumimoji="1" lang="en-US" sz="1200" b="1" kern="1200" dirty="0" smtClean="0">
                <a:solidFill>
                  <a:schemeClr val="tx1"/>
                </a:solidFill>
                <a:latin typeface="Times New Roman" pitchFamily="-84" charset="0"/>
                <a:ea typeface="+mn-ea"/>
                <a:cs typeface="+mn-cs"/>
              </a:rPr>
              <a:t>Delayed branch, </a:t>
            </a:r>
            <a:r>
              <a:rPr kumimoji="1" lang="en-US" sz="1200" kern="1200" dirty="0" smtClean="0">
                <a:solidFill>
                  <a:schemeClr val="tx1"/>
                </a:solidFill>
                <a:latin typeface="Times New Roman" pitchFamily="-84" charset="0"/>
                <a:ea typeface="+mn-ea"/>
                <a:cs typeface="+mn-cs"/>
              </a:rPr>
              <a:t>a way of increasing the efficiency of the pipeline, makes use of a branch that does not take effect until after execution of the following instruction (hence the term </a:t>
            </a:r>
            <a:r>
              <a:rPr kumimoji="1" lang="en-US" sz="1200" i="1" kern="1200" dirty="0" smtClean="0">
                <a:solidFill>
                  <a:schemeClr val="tx1"/>
                </a:solidFill>
                <a:latin typeface="Times New Roman" pitchFamily="-84" charset="0"/>
                <a:ea typeface="+mn-ea"/>
                <a:cs typeface="+mn-cs"/>
              </a:rPr>
              <a:t>delayed). </a:t>
            </a:r>
            <a:r>
              <a:rPr kumimoji="1" lang="en-US" sz="1200" kern="1200" dirty="0" smtClean="0">
                <a:solidFill>
                  <a:schemeClr val="tx1"/>
                </a:solidFill>
                <a:latin typeface="Times New Roman" pitchFamily="-84" charset="0"/>
                <a:ea typeface="+mn-ea"/>
                <a:cs typeface="+mn-cs"/>
              </a:rPr>
              <a:t>The instruction location immediately following the branch is referred to as the </a:t>
            </a:r>
            <a:r>
              <a:rPr kumimoji="1" lang="en-US" sz="1200" i="1" kern="1200" dirty="0" smtClean="0">
                <a:solidFill>
                  <a:schemeClr val="tx1"/>
                </a:solidFill>
                <a:latin typeface="Times New Roman" pitchFamily="-84" charset="0"/>
                <a:ea typeface="+mn-ea"/>
                <a:cs typeface="+mn-cs"/>
              </a:rPr>
              <a:t>delay slot. </a:t>
            </a:r>
            <a:r>
              <a:rPr kumimoji="1" lang="en-US" sz="1200" kern="1200" dirty="0" smtClean="0">
                <a:solidFill>
                  <a:schemeClr val="tx1"/>
                </a:solidFill>
                <a:latin typeface="Times New Roman" pitchFamily="-84" charset="0"/>
                <a:ea typeface="+mn-ea"/>
                <a:cs typeface="+mn-cs"/>
              </a:rPr>
              <a:t>This strange procedure is illustrated in Table 15.8. In the column labeled “normal branch,” we see a normal symbolic instruction machine-language program. After 102 is executed, the next instruction to be executed is 105. To regularize the pipeline, a NOOP is inserted after this branch. However, increased performance is achieved if the instructions at 101 and 102 are interchanged.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Figure 15.7 shows the result. Figure 15.7a shows the traditional approach to pipelining, of the type discussed in Chapter 14 (e.g., see Figures 14.11 and 14.12). The JUMP instruction is fetched at time 3. At time 4, the JUMP instruction is executed at the same time that instruction 103 (ADD instruction) is fetched. Because a JUMP occurs, which updates the program counter, the pipeline must be cleared of instruction 103; at time 5, instruction 105, which is the target of the JUMP, is loaded. Figure 15.7b shows the same pipeline handled by a typical RISC organization. The timing is the same. However, because of the insertion of the NOOP instruction, we do not need special circuitry to clear the pipeline; the NOOP simply executes with no effect. Figure 15.7c shows the use of the delayed branch. The JUMP instruction is fetched at time 2, before the ADD instruction, which is fetched at time 3. Note, however, that the ADD instruction is fetched before the execution of the JUMP instruction has a chance to alter the program counter. Therefore, during time 4, the ADD instruction is executed at the same time that instruction 105 is fetched.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Thus, the original semantics of the program are retained but one less clock cycle is required for execution.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This interchange of instructions will work successfully for unconditional branches, calls, and returns. For conditional branches, this procedure cannot be blindly applied. If the condition that is tested for the branch can be altered by the immediately preceding instruction, then the compiler must refrain from doing the interchange and instead insert a NOOP. Otherwise, the compiler can seek to insert a useful instruction after the branch. The experience with both the Berkeley RISC and IBM 801 systems is that the majority of conditional branch instructions can be optimized in this fashion ([PATT82a], [RADI83]).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A similar sort of tactic, called the </a:t>
            </a:r>
            <a:r>
              <a:rPr kumimoji="1" lang="en-US" sz="1200" b="1" kern="1200" dirty="0" smtClean="0">
                <a:solidFill>
                  <a:schemeClr val="tx1"/>
                </a:solidFill>
                <a:latin typeface="Times New Roman" pitchFamily="-84" charset="0"/>
                <a:ea typeface="+mn-ea"/>
                <a:cs typeface="+mn-cs"/>
              </a:rPr>
              <a:t>delayed load, </a:t>
            </a:r>
            <a:r>
              <a:rPr kumimoji="1" lang="en-US" sz="1200" kern="1200" dirty="0" smtClean="0">
                <a:solidFill>
                  <a:schemeClr val="tx1"/>
                </a:solidFill>
                <a:latin typeface="Times New Roman" pitchFamily="-84" charset="0"/>
                <a:ea typeface="+mn-ea"/>
                <a:cs typeface="+mn-cs"/>
              </a:rPr>
              <a:t>can be used on LOAD instructions. On LOAD instructions, the register that is to be the target of the load is locked by the processor. The processor then continues execution of the instruction stream until it reaches an instruction requiring that register, at which point it idles until the load is complete. If the compiler can rearrange instructions </a:t>
            </a:r>
            <a:endParaRPr lang="en-US" dirty="0" smtClean="0"/>
          </a:p>
          <a:p>
            <a:r>
              <a:rPr kumimoji="1" lang="en-US" sz="1200" kern="1200" dirty="0" smtClean="0">
                <a:solidFill>
                  <a:schemeClr val="tx1"/>
                </a:solidFill>
                <a:latin typeface="Times New Roman" pitchFamily="-84" charset="0"/>
                <a:ea typeface="+mn-ea"/>
                <a:cs typeface="+mn-cs"/>
              </a:rPr>
              <a:t>so that useful work can be done while the load is in the pipeline, efficiency is </a:t>
            </a:r>
            <a:endParaRPr lang="en-US" dirty="0" smtClean="0"/>
          </a:p>
          <a:p>
            <a:r>
              <a:rPr kumimoji="1" lang="en-US" sz="1200" kern="1200" dirty="0" smtClean="0">
                <a:solidFill>
                  <a:schemeClr val="tx1"/>
                </a:solidFill>
                <a:latin typeface="Times New Roman" pitchFamily="-84" charset="0"/>
                <a:ea typeface="+mn-ea"/>
                <a:cs typeface="+mn-cs"/>
              </a:rPr>
              <a:t>increased.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Another compiler technique to improve instruction parallelism is loop unrolling [BACO94]. Unrolling replicates the body of a loop some number of times called the unrolling factor (u) and iterates by step </a:t>
            </a:r>
            <a:r>
              <a:rPr kumimoji="1" lang="en-US" sz="1200" i="1" kern="1200" dirty="0" smtClean="0">
                <a:solidFill>
                  <a:schemeClr val="tx1"/>
                </a:solidFill>
                <a:latin typeface="Times New Roman" pitchFamily="-84" charset="0"/>
                <a:ea typeface="+mn-ea"/>
                <a:cs typeface="+mn-cs"/>
              </a:rPr>
              <a:t>u </a:t>
            </a:r>
            <a:r>
              <a:rPr kumimoji="1" lang="en-US" sz="1200" kern="1200" dirty="0" smtClean="0">
                <a:solidFill>
                  <a:schemeClr val="tx1"/>
                </a:solidFill>
                <a:latin typeface="Times New Roman" pitchFamily="-84" charset="0"/>
                <a:ea typeface="+mn-ea"/>
                <a:cs typeface="+mn-cs"/>
              </a:rPr>
              <a:t>instead of step 1.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Unrolling can improve the performance by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Reducing loop overhead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Increasing instruction parallelism by improving pipeline performance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Improving register, data cache, or TLB locality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15.8 illustrates all three of these improvements in an example. Loop overhead is cut in half because two iterations are performed before the test and branch at the end of the loop. Instruction parallelism is increased because the second assignment can be performed while the results of the first are being stored and the loop variables are being updated. If array elements are assigned to registers, register locality will improve because a[i] and a[i + 1] are used twice in the loop body, reducing the number of loads per iteration from three to two. </a:t>
            </a:r>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One of the first commercially available RISC chip sets was developed by MIPS Technology Inc. The system was inspired by an experimental system, also using the name MIPS, developed at Stanford [HENN84]. In this section we look at the MIPS R4000. It has substantially the same architecture and instruction set of the earlier MIPS designs: the R2000 and R3000. The most significant difference is that the R4000 uses 64 rather than 32 bits for all internal and external data paths and for addresses, registers, and the ALU.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use of 64 bits has a number of advantages over a 32-bit architecture. It allows a bigger address space—large enough for an operating system to map more than a terabyte of files directly into virtual memory for easy access. With 1-terabyte and larger disk drives now common, the 4-gigabyte address space of a 32-bit machine becomes limiting. Also, the 64-bit capacity allows the R4000 to process data such as IEEE double-precision floating-point numbers and character strings, up to eight characters in a single action.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R4000 processor chip is partitioned into two sections, one containing the CPU and the other containing a coprocessor for memory management. The processor has a very simple architecture. The intent was to design a system in which the instruction execution logic was as simple as possible, leaving space available for logic to enhance performance (e.g., the entire memory-management unit).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processor supports thirty-two 64-bit registers. It also provides for up to 128 Kbytes of high-speed cache, half each for instructions and data. The relatively large cache (the IBM 3090 provides 128 to 256 Kbytes of cache) enables the system to keep large sets of program code and data local to the processor, off-loading the main memory bus and avoiding the need for a large register file with the accompanying windowing logic.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Table 15.9 lists the basic instruction set for all MIPS R series processors. All processor instructions are encoded in a single 32-bit word format. All data operations are register to register; the only memory references are pure load/store operations. </a:t>
            </a:r>
            <a:endParaRPr lang="en-US" dirty="0" smtClean="0"/>
          </a:p>
          <a:p>
            <a:endParaRPr kumimoji="1"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R4000 makes no use of condition codes. If an instruction generates a condition, the corresponding flags are stored in a general-purpose register. This avoids the need for special logic to deal with condition codes as they affect the pipelining mechanism and the reordering of instructions by the compiler. Instead, the mechanisms already implemented to deal with register-value dependencies are employed. Further, conditions mapped onto the register files are subject to the same compile-time optimizations in allocation and reuse as other values stored in registers.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As with most RISC-based machines, the MIPS uses a single 32-bit instruction length. This single instruction length simplifies instruction fetch and decode, and it also simplifies the interaction of instruction fetch with the virtual memory management unit (i.e., instructions do not cross word or page boundaries). The three instruction formats (Figure 15.9) share common formatting of opcodes and register references, simplifying instruction decode. The effect of more complex instructions can be synthesized at compile time.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Figure 15.10a shows the instruction pipeline of the R3000. In the R3000, the pipeline advances once per clock cycle. The MIPS compiler is able to reorder instructions to fill delay slots with code 70 to 90% of the time. All instructions follow the same sequence of five pipeline stages: </a:t>
            </a:r>
            <a:endParaRPr lang="en-US" dirty="0" smtClean="0"/>
          </a:p>
          <a:p>
            <a:pPr>
              <a:buFont typeface="Arial"/>
              <a:buChar char="•"/>
            </a:pPr>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Instruction fetch </a:t>
            </a:r>
          </a:p>
          <a:p>
            <a:pPr>
              <a:buFont typeface="Arial"/>
              <a:buChar char="•"/>
            </a:pPr>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Source operand fetch from register file </a:t>
            </a:r>
          </a:p>
          <a:p>
            <a:pPr>
              <a:buFont typeface="Arial"/>
              <a:buChar char="•"/>
            </a:pPr>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ALU operation or data operand address generation </a:t>
            </a:r>
          </a:p>
          <a:p>
            <a:pPr>
              <a:buFont typeface="Arial"/>
              <a:buChar char="•"/>
            </a:pPr>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Data memory reference </a:t>
            </a:r>
          </a:p>
          <a:p>
            <a:pPr>
              <a:buFont typeface="Arial"/>
              <a:buChar char="•"/>
            </a:pPr>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Write back into register file </a:t>
            </a:r>
          </a:p>
          <a:p>
            <a:endParaRPr kumimoji="1"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As illustrated in Figure 15.10a, there is not only parallelism due to pipelining but also parallelism within the execution of a single instruction. The 60-ns clock cycle is divided into two 30-ns stages. The external instruction and data access operations to the cache each require 60 ns, as do the major internal operations (OP, DA, IA). Instruction decode is a simpler operation, requiring only a single 30-ns stage, over- lapped with register fetch in the same instruction. Calculation of an address for a branch instruction also overlaps instruction decode and register fetch, so that a branch at instruction </a:t>
            </a:r>
            <a:r>
              <a:rPr kumimoji="1" lang="en-US" sz="1200" i="1" kern="1200" dirty="0" smtClean="0">
                <a:solidFill>
                  <a:schemeClr val="tx1"/>
                </a:solidFill>
                <a:latin typeface="Times New Roman" pitchFamily="-84" charset="0"/>
                <a:ea typeface="+mn-ea"/>
                <a:cs typeface="+mn-cs"/>
              </a:rPr>
              <a:t>i </a:t>
            </a:r>
            <a:r>
              <a:rPr kumimoji="1" lang="en-US" sz="1200" kern="1200" dirty="0" smtClean="0">
                <a:solidFill>
                  <a:schemeClr val="tx1"/>
                </a:solidFill>
                <a:latin typeface="Times New Roman" pitchFamily="-84" charset="0"/>
                <a:ea typeface="+mn-ea"/>
                <a:cs typeface="+mn-cs"/>
              </a:rPr>
              <a:t>can address the ICACHE access of instruction </a:t>
            </a:r>
            <a:r>
              <a:rPr kumimoji="1" lang="en-US" sz="1200" i="1" kern="1200" dirty="0" smtClean="0">
                <a:solidFill>
                  <a:schemeClr val="tx1"/>
                </a:solidFill>
                <a:latin typeface="Times New Roman" pitchFamily="-84" charset="0"/>
                <a:ea typeface="+mn-ea"/>
                <a:cs typeface="+mn-cs"/>
              </a:rPr>
              <a:t>i </a:t>
            </a:r>
            <a:r>
              <a:rPr kumimoji="1" lang="en-US" sz="1200" kern="1200" dirty="0" smtClean="0">
                <a:solidFill>
                  <a:schemeClr val="tx1"/>
                </a:solidFill>
                <a:latin typeface="Times New Roman" pitchFamily="-84" charset="0"/>
                <a:ea typeface="+mn-ea"/>
                <a:cs typeface="+mn-cs"/>
              </a:rPr>
              <a:t>+ 2. Similarly, a load at instruction </a:t>
            </a:r>
            <a:r>
              <a:rPr kumimoji="1" lang="en-US" sz="1200" i="1" kern="1200" dirty="0" smtClean="0">
                <a:solidFill>
                  <a:schemeClr val="tx1"/>
                </a:solidFill>
                <a:latin typeface="Times New Roman" pitchFamily="-84" charset="0"/>
                <a:ea typeface="+mn-ea"/>
                <a:cs typeface="+mn-cs"/>
              </a:rPr>
              <a:t>i </a:t>
            </a:r>
            <a:r>
              <a:rPr kumimoji="1" lang="en-US" sz="1200" kern="1200" dirty="0" smtClean="0">
                <a:solidFill>
                  <a:schemeClr val="tx1"/>
                </a:solidFill>
                <a:latin typeface="Times New Roman" pitchFamily="-84" charset="0"/>
                <a:ea typeface="+mn-ea"/>
                <a:cs typeface="+mn-cs"/>
              </a:rPr>
              <a:t>fetches data that are immediately used by the OP of instruction </a:t>
            </a:r>
            <a:r>
              <a:rPr kumimoji="1" lang="en-US" sz="1200" i="1" kern="1200" dirty="0" smtClean="0">
                <a:solidFill>
                  <a:schemeClr val="tx1"/>
                </a:solidFill>
                <a:latin typeface="Times New Roman" pitchFamily="-84" charset="0"/>
                <a:ea typeface="+mn-ea"/>
                <a:cs typeface="+mn-cs"/>
              </a:rPr>
              <a:t>i </a:t>
            </a:r>
            <a:r>
              <a:rPr kumimoji="1" lang="en-US" sz="1200" kern="1200" dirty="0" smtClean="0">
                <a:solidFill>
                  <a:schemeClr val="tx1"/>
                </a:solidFill>
                <a:latin typeface="Times New Roman" pitchFamily="-84" charset="0"/>
                <a:ea typeface="+mn-ea"/>
                <a:cs typeface="+mn-cs"/>
              </a:rPr>
              <a:t>+ 1, while an ALU/shift result gets passed directly into instruction </a:t>
            </a:r>
            <a:r>
              <a:rPr kumimoji="1" lang="en-US" sz="1200" i="1" kern="1200" dirty="0" smtClean="0">
                <a:solidFill>
                  <a:schemeClr val="tx1"/>
                </a:solidFill>
                <a:latin typeface="Times New Roman" pitchFamily="-84" charset="0"/>
                <a:ea typeface="+mn-ea"/>
                <a:cs typeface="+mn-cs"/>
              </a:rPr>
              <a:t>i </a:t>
            </a:r>
            <a:r>
              <a:rPr kumimoji="1" lang="en-US" sz="1200" kern="1200" dirty="0" smtClean="0">
                <a:solidFill>
                  <a:schemeClr val="tx1"/>
                </a:solidFill>
                <a:latin typeface="Times New Roman" pitchFamily="-84" charset="0"/>
                <a:ea typeface="+mn-ea"/>
                <a:cs typeface="+mn-cs"/>
              </a:rPr>
              <a:t>+ 1 with no delay. This tight coupling between instructions makes for a highly efficient pipeline. </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R4000 incorporates a number of technical advances over the R3000. The use of more advanced technology allows the clock cycle time to be cut in half, to 30 ns, and for the access time to the register file to be cut in half. In addition, there is greater density on the chip, which enables the instruction and data caches to be incorporated on the chip. Before looking at the final R4000 pipeline, let us consider how the R3000 pipeline can be modified to improve performance using R4000 technology.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15.10b shows a first step. Remember that the cycles in this figure are half as long as those in Figure 15.10a. Because they are on the same chip, the instruction and data cache stages take only half as long; so they still occupy only one clock cycle. Again, because of the speedup of the register file access, register read and write still occupy only half of a clock cycle.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kumimoji="1" lang="en-US" sz="1200" kern="1200" dirty="0" smtClean="0">
              <a:solidFill>
                <a:schemeClr val="tx1"/>
              </a:solidFill>
              <a:latin typeface="Times New Roman" pitchFamily="-8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3</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Table 15.1 compares several RISC and non-RISC systems. </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The functions performed in each stage are summarized in Table 15.10. </a:t>
            </a:r>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In a superpipelined system, existing hardware is used several times per cycle by inserting pipeline registers to split up each pipe stage. Essentially, each superpipeline stage operates at a multiple of the base clock frequency, the multiple depending on the degree of superpipelining. The R4000 technology has the speed and density to permit superpipelining of degree 2. Figure 15.11a shows the optimized R3000 pipeline using this superpipelining. Note that this is essentially the same dynamic structure as Figure 15.10c.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Further improvements can be made. For the R4000, a much larger and specialized adder was designed. This makes it possible to execute ALU operations at twice the rate. Other improvements allow the execution of loads and stores at twice the rate. The resulting pipeline is shown in Figure 15.11b.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dirty="0" smtClean="0">
                <a:solidFill>
                  <a:schemeClr val="tx1"/>
                </a:solidFill>
                <a:latin typeface="Times New Roman" pitchFamily="-84" charset="0"/>
                <a:ea typeface="+mn-ea"/>
                <a:cs typeface="+mn-cs"/>
              </a:rPr>
              <a:t>The R4000 has eight pipeline stages, meaning that as many as eight instructions can be in the pipeline at the same time. The pipeline advances at the rate of two stages per clock cycle. The eight pipeline stages are as follows: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a:t>
            </a:r>
            <a:r>
              <a:rPr kumimoji="1" lang="en-US" sz="1200" b="1" kern="1200" dirty="0" smtClean="0">
                <a:solidFill>
                  <a:schemeClr val="tx1"/>
                </a:solidFill>
                <a:latin typeface="Times New Roman" pitchFamily="-84" charset="0"/>
                <a:ea typeface="+mn-ea"/>
                <a:cs typeface="+mn-cs"/>
              </a:rPr>
              <a:t>Instruction fetch first half: </a:t>
            </a:r>
            <a:r>
              <a:rPr kumimoji="1" lang="en-US" sz="1200" b="0" kern="1200" dirty="0" smtClean="0">
                <a:solidFill>
                  <a:schemeClr val="tx1"/>
                </a:solidFill>
                <a:latin typeface="Times New Roman" pitchFamily="-84" charset="0"/>
                <a:ea typeface="+mn-ea"/>
                <a:cs typeface="+mn-cs"/>
              </a:rPr>
              <a:t>Virtual address is presented to the instruction cache </a:t>
            </a:r>
            <a:r>
              <a:rPr kumimoji="1" lang="en-US" sz="1200" kern="1200" dirty="0" smtClean="0">
                <a:solidFill>
                  <a:schemeClr val="tx1"/>
                </a:solidFill>
                <a:latin typeface="Times New Roman" pitchFamily="-84" charset="0"/>
                <a:ea typeface="+mn-ea"/>
                <a:cs typeface="+mn-cs"/>
              </a:rPr>
              <a:t>and the translation lookaside buffer.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a:t>
            </a:r>
            <a:r>
              <a:rPr kumimoji="1" lang="en-US" sz="1200" b="1" kern="1200" dirty="0" smtClean="0">
                <a:solidFill>
                  <a:schemeClr val="tx1"/>
                </a:solidFill>
                <a:latin typeface="Times New Roman" pitchFamily="-84" charset="0"/>
                <a:ea typeface="+mn-ea"/>
                <a:cs typeface="+mn-cs"/>
              </a:rPr>
              <a:t>Instruction fetch second half: </a:t>
            </a:r>
            <a:r>
              <a:rPr kumimoji="1" lang="en-US" sz="1200" b="0" kern="1200" dirty="0" smtClean="0">
                <a:solidFill>
                  <a:schemeClr val="tx1"/>
                </a:solidFill>
                <a:latin typeface="Times New Roman" pitchFamily="-84" charset="0"/>
                <a:ea typeface="+mn-ea"/>
                <a:cs typeface="+mn-cs"/>
              </a:rPr>
              <a:t>Instruction cache outputs the instruction and the </a:t>
            </a:r>
            <a:r>
              <a:rPr kumimoji="1" lang="en-US" sz="1200" kern="1200" dirty="0" smtClean="0">
                <a:solidFill>
                  <a:schemeClr val="tx1"/>
                </a:solidFill>
                <a:latin typeface="Times New Roman" pitchFamily="-84" charset="0"/>
                <a:ea typeface="+mn-ea"/>
                <a:cs typeface="+mn-cs"/>
              </a:rPr>
              <a:t>TLB generates the physical address. </a:t>
            </a:r>
            <a:endParaRPr lang="en-US" dirty="0" smtClean="0"/>
          </a:p>
          <a:p>
            <a:endParaRPr lang="en-US" dirty="0" smtClean="0"/>
          </a:p>
          <a:p>
            <a:r>
              <a:rPr kumimoji="1" lang="en-US" sz="1200" b="1" kern="1200" dirty="0" smtClean="0">
                <a:solidFill>
                  <a:schemeClr val="tx1"/>
                </a:solidFill>
                <a:latin typeface="Times New Roman" pitchFamily="-84" charset="0"/>
                <a:ea typeface="+mn-ea"/>
                <a:cs typeface="+mn-cs"/>
              </a:rPr>
              <a:t>Register file: </a:t>
            </a:r>
            <a:r>
              <a:rPr kumimoji="1" lang="en-US" sz="1200" kern="1200" dirty="0" smtClean="0">
                <a:solidFill>
                  <a:schemeClr val="tx1"/>
                </a:solidFill>
                <a:latin typeface="Times New Roman" pitchFamily="-84" charset="0"/>
                <a:ea typeface="+mn-ea"/>
                <a:cs typeface="+mn-cs"/>
              </a:rPr>
              <a:t>Three activities occur in parallel: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—Instruction is decoded and check made for interlock conditions (i.e., this instruction depends on the result of a preceding instruction).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—Instruction cache tag check is made.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—Operands are fetched from the register file.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Instruction execute: </a:t>
            </a:r>
            <a:r>
              <a:rPr kumimoji="1" lang="en-US" sz="1200" kern="1200" dirty="0" smtClean="0">
                <a:solidFill>
                  <a:schemeClr val="tx1"/>
                </a:solidFill>
                <a:latin typeface="Times New Roman" pitchFamily="-84" charset="0"/>
                <a:ea typeface="+mn-ea"/>
                <a:cs typeface="+mn-cs"/>
              </a:rPr>
              <a:t>One of three activities can occur: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—If the instruction is a register-to-register operation, the ALU performs the arithmetic or logical operation.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—If the instruction is a load or store, the data virtual address is calculated.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—If the instruction is a branch, the branch target virtual address is calculated and branch conditions are checked.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Data cache first: </a:t>
            </a:r>
            <a:r>
              <a:rPr kumimoji="1" lang="en-US" sz="1200" kern="1200" dirty="0" smtClean="0">
                <a:solidFill>
                  <a:schemeClr val="tx1"/>
                </a:solidFill>
                <a:latin typeface="Times New Roman" pitchFamily="-84" charset="0"/>
                <a:ea typeface="+mn-ea"/>
                <a:cs typeface="+mn-cs"/>
              </a:rPr>
              <a:t>Virtual address is presented to the data cache and TLB.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Data cache second: </a:t>
            </a:r>
            <a:r>
              <a:rPr kumimoji="1" lang="en-US" sz="1200" kern="1200" dirty="0" smtClean="0">
                <a:solidFill>
                  <a:schemeClr val="tx1"/>
                </a:solidFill>
                <a:latin typeface="Times New Roman" pitchFamily="-84" charset="0"/>
                <a:ea typeface="+mn-ea"/>
                <a:cs typeface="+mn-cs"/>
              </a:rPr>
              <a:t>The TLB generates the physical address, and the data </a:t>
            </a:r>
          </a:p>
          <a:p>
            <a:r>
              <a:rPr kumimoji="1" lang="en-US" sz="1200" kern="1200" dirty="0" smtClean="0">
                <a:solidFill>
                  <a:schemeClr val="tx1"/>
                </a:solidFill>
                <a:latin typeface="Times New Roman" pitchFamily="-84" charset="0"/>
                <a:ea typeface="+mn-ea"/>
                <a:cs typeface="+mn-cs"/>
              </a:rPr>
              <a:t>cache outputs the data.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Tag check: </a:t>
            </a:r>
            <a:r>
              <a:rPr kumimoji="1" lang="en-US" sz="1200" kern="1200" dirty="0" smtClean="0">
                <a:solidFill>
                  <a:schemeClr val="tx1"/>
                </a:solidFill>
                <a:latin typeface="Times New Roman" pitchFamily="-84" charset="0"/>
                <a:ea typeface="+mn-ea"/>
                <a:cs typeface="+mn-cs"/>
              </a:rPr>
              <a:t>Cache tag checks are performed for loads and stores.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Write back: </a:t>
            </a:r>
            <a:r>
              <a:rPr kumimoji="1" lang="en-US" sz="1200" kern="1200" dirty="0" smtClean="0">
                <a:solidFill>
                  <a:schemeClr val="tx1"/>
                </a:solidFill>
                <a:latin typeface="Times New Roman" pitchFamily="-84" charset="0"/>
                <a:ea typeface="+mn-ea"/>
                <a:cs typeface="+mn-cs"/>
              </a:rPr>
              <a:t>Instruction result is written back to register file. </a:t>
            </a:r>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SPARC (Scalable Processor Architecture) refers to an architecture defined by Sun Microsystems. Sun developed its own SPARC implementation but also licenses the architecture to other vendors to produce SPARC-compatible machines. The SPARC </a:t>
            </a:r>
            <a:endParaRPr lang="en-US" dirty="0" smtClean="0"/>
          </a:p>
          <a:p>
            <a:r>
              <a:rPr kumimoji="1" lang="en-US" sz="1200" kern="1200" dirty="0" smtClean="0">
                <a:solidFill>
                  <a:schemeClr val="tx1"/>
                </a:solidFill>
                <a:latin typeface="Times New Roman" pitchFamily="-84" charset="0"/>
                <a:ea typeface="+mn-ea"/>
                <a:cs typeface="+mn-cs"/>
              </a:rPr>
              <a:t>architecture is inspired by the Berkeley RISC I machine, and its instruction set and </a:t>
            </a:r>
            <a:endParaRPr lang="en-US" dirty="0" smtClean="0"/>
          </a:p>
          <a:p>
            <a:r>
              <a:rPr kumimoji="1" lang="en-US" sz="1200" kern="1200" dirty="0" smtClean="0">
                <a:solidFill>
                  <a:schemeClr val="tx1"/>
                </a:solidFill>
                <a:latin typeface="Times New Roman" pitchFamily="-84" charset="0"/>
                <a:ea typeface="+mn-ea"/>
                <a:cs typeface="+mn-cs"/>
              </a:rPr>
              <a:t>register organization is based closely on the Berkeley RISC model.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As with the Berkeley RISC, the SPARC makes use of register windows. Each window gives addressability to 24 registers, and the total number of windows is implementation dependent and ranges from 2 to 32 windows. Figure 15.12 illustrates an implementation that supports 8 windows, using a total of 136 physical registers; as the discussion in Section 15.2 indicates, this seems a reasonable number of windows. Physical registers 0 through 7 are global registers shared by all procedures. Each procedure sees logical registers 0 through 31. Logical registers 24 through 31, referred to as </a:t>
            </a:r>
            <a:r>
              <a:rPr kumimoji="1" lang="en-US" sz="1200" i="1" kern="1200" dirty="0" smtClean="0">
                <a:solidFill>
                  <a:schemeClr val="tx1"/>
                </a:solidFill>
                <a:latin typeface="Times New Roman" pitchFamily="-84" charset="0"/>
                <a:ea typeface="+mn-ea"/>
                <a:cs typeface="+mn-cs"/>
              </a:rPr>
              <a:t>ins, </a:t>
            </a:r>
            <a:r>
              <a:rPr kumimoji="1" lang="en-US" sz="1200" kern="1200" dirty="0" smtClean="0">
                <a:solidFill>
                  <a:schemeClr val="tx1"/>
                </a:solidFill>
                <a:latin typeface="Times New Roman" pitchFamily="-84" charset="0"/>
                <a:ea typeface="+mn-ea"/>
                <a:cs typeface="+mn-cs"/>
              </a:rPr>
              <a:t>are shared with the calling (parent) procedure; and logical registers 8 through 15, referred to as </a:t>
            </a:r>
            <a:r>
              <a:rPr kumimoji="1" lang="en-US" sz="1200" i="1" kern="1200" dirty="0" smtClean="0">
                <a:solidFill>
                  <a:schemeClr val="tx1"/>
                </a:solidFill>
                <a:latin typeface="Times New Roman" pitchFamily="-84" charset="0"/>
                <a:ea typeface="+mn-ea"/>
                <a:cs typeface="+mn-cs"/>
              </a:rPr>
              <a:t>outs, </a:t>
            </a:r>
            <a:r>
              <a:rPr kumimoji="1" lang="en-US" sz="1200" kern="1200" dirty="0" smtClean="0">
                <a:solidFill>
                  <a:schemeClr val="tx1"/>
                </a:solidFill>
                <a:latin typeface="Times New Roman" pitchFamily="-84" charset="0"/>
                <a:ea typeface="+mn-ea"/>
                <a:cs typeface="+mn-cs"/>
              </a:rPr>
              <a:t>are shared with any called (child) procedure. These two portions overlap with other windows. Logical registers 16 through 23, referred to as </a:t>
            </a:r>
            <a:r>
              <a:rPr kumimoji="1" lang="en-US" sz="1200" i="1" kern="1200" dirty="0" smtClean="0">
                <a:solidFill>
                  <a:schemeClr val="tx1"/>
                </a:solidFill>
                <a:latin typeface="Times New Roman" pitchFamily="-84" charset="0"/>
                <a:ea typeface="+mn-ea"/>
                <a:cs typeface="+mn-cs"/>
              </a:rPr>
              <a:t>locals, </a:t>
            </a:r>
            <a:r>
              <a:rPr kumimoji="1" lang="en-US" sz="1200" kern="1200" dirty="0" smtClean="0">
                <a:solidFill>
                  <a:schemeClr val="tx1"/>
                </a:solidFill>
                <a:latin typeface="Times New Roman" pitchFamily="-84" charset="0"/>
                <a:ea typeface="+mn-ea"/>
                <a:cs typeface="+mn-cs"/>
              </a:rPr>
              <a:t>are not shared and do not overlap with other windows. Again, as the discussion of Section 12.1 indicates, the availability of 8 registers for parameter passing should be adequate in most cases (e.g., see Table 15.4).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Figure 15.13 is another view of the register overlap. The calling procedure places any parameters to be passed in its </a:t>
            </a:r>
            <a:r>
              <a:rPr kumimoji="1" lang="en-US" sz="1200" i="1" kern="1200" dirty="0" smtClean="0">
                <a:solidFill>
                  <a:schemeClr val="tx1"/>
                </a:solidFill>
                <a:latin typeface="Times New Roman" pitchFamily="-84" charset="0"/>
                <a:ea typeface="+mn-ea"/>
                <a:cs typeface="+mn-cs"/>
              </a:rPr>
              <a:t>outs </a:t>
            </a:r>
            <a:r>
              <a:rPr kumimoji="1" lang="en-US" sz="1200" kern="1200" dirty="0" smtClean="0">
                <a:solidFill>
                  <a:schemeClr val="tx1"/>
                </a:solidFill>
                <a:latin typeface="Times New Roman" pitchFamily="-84" charset="0"/>
                <a:ea typeface="+mn-ea"/>
                <a:cs typeface="+mn-cs"/>
              </a:rPr>
              <a:t>registers; the called procedure treats these same physical registers as it </a:t>
            </a:r>
            <a:r>
              <a:rPr kumimoji="1" lang="en-US" sz="1200" i="1" kern="1200" dirty="0" smtClean="0">
                <a:solidFill>
                  <a:schemeClr val="tx1"/>
                </a:solidFill>
                <a:latin typeface="Times New Roman" pitchFamily="-84" charset="0"/>
                <a:ea typeface="+mn-ea"/>
                <a:cs typeface="+mn-cs"/>
              </a:rPr>
              <a:t>ins </a:t>
            </a:r>
            <a:r>
              <a:rPr kumimoji="1" lang="en-US" sz="1200" kern="1200" dirty="0" smtClean="0">
                <a:solidFill>
                  <a:schemeClr val="tx1"/>
                </a:solidFill>
                <a:latin typeface="Times New Roman" pitchFamily="-84" charset="0"/>
                <a:ea typeface="+mn-ea"/>
                <a:cs typeface="+mn-cs"/>
              </a:rPr>
              <a:t>registers. The processor maintains a current window pointer (CWP), located in the processor status register (PSR), that points to the window of the currently executing procedure. The window invalid mask (WIM), also in the PSR, indicates which windows are invalid.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SPARC register architecture, it is usually not necessary to save and restore registers for a procedure call. The compiler is simplified because the compiler need be concerned only with allocating the local registers for a procedure in an efficient manner and need not be concerned with register allocation between procedures.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Table 15.11 lists the instructions for the SPARC architecture. Most of the instructions reference only register operands.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To perform a load or store, an extra stage is added to the instruction cycle. During the second stage, the memory address is calculated using the ALU; the load or store occurs in a third stage. This single addressing mode is quite versatile and can be used to synthesize other addressing modes, as indicated in Table 15.12.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As with the MIPS R4000, SPARC uses a simple set of 32-bit instruction formats (Figure 15.14). All instructions begin with a 2-bit opcode. For most instructions, this is extended with additional opcode bits elsewhere in the format. For the Call instruction, a 30-bit immediate operand is extended with two zero bits to the right to form a 32-bit PC-relative address in twos complement form. Instructions are aligned on a 32-bit boundary so that this form of addressing suffices.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Branch instruction includes a 4-bit condition field that corresponds to the four standard condition code bits, so that any combination of conditions can be tested. The 22-bit PC-relative address is extended with two zero bits on the right to form a 24-bit twos complement relative address. An unusual feature of the Branch instruction is the annul bit. When the annul bit is not set, the instruction after the branch is always executed, regardless of whether the branch is taken. This is the typical delayed branch operation found on many RISC machines and described in Section 15.5 (see Figure 15.7). However, when the annul bit is set, the instruction fol- lowing the branch is executed only if the branch is taken. The processor suppresses the effect of that instruction even though it is already in the pipeline. This annul bit is useful because it makes it easier for the compiler to fill the delay slot following a conditional branch. The instruction that is the target of the branch can always be put in the delay slot, because if the branch is not taken, the instruction can be annulled. The reason this technique is desirable is that conditional branches are generally taken more than half the time. </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SETHI instruction is a special instruction used to form a 32-bit constant. This feature is needed to form large data constants; for example, it can be used to form a large offset for a load or store instruction. The SETHI instruction sets the 22 high-order bits of a register with its 22-bit immediate operand, and zeros out the low-order 10 bits. An immediate constant of up to 13 bits can be specified in one of the general formats, and such an instruction could be used to fill in the remaining 10 bits of the register. A load or store instruction can also be used to achieve a direct addressing mode. To load a value from location K in memory, we could use the following SPARC instructions: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Sethi  %hi(K), %r8  ;load high-order 22 bits of address of location </a:t>
            </a:r>
            <a:br>
              <a:rPr kumimoji="1" lang="en-US" sz="1200" kern="1200" dirty="0" smtClean="0">
                <a:solidFill>
                  <a:schemeClr val="tx1"/>
                </a:solidFill>
                <a:latin typeface="Times New Roman" pitchFamily="-84" charset="0"/>
                <a:ea typeface="+mn-ea"/>
                <a:cs typeface="+mn-cs"/>
              </a:rPr>
            </a:br>
            <a:r>
              <a:rPr kumimoji="1" lang="en-US" sz="1200" kern="1200" dirty="0" smtClean="0">
                <a:solidFill>
                  <a:schemeClr val="tx1"/>
                </a:solidFill>
                <a:latin typeface="Times New Roman" pitchFamily="-84" charset="0"/>
                <a:ea typeface="+mn-ea"/>
                <a:cs typeface="+mn-cs"/>
              </a:rPr>
              <a:t>;K into register r8</a:t>
            </a:r>
          </a:p>
          <a:p>
            <a:r>
              <a:rPr kumimoji="1" lang="en-US" sz="1200" kern="1200" dirty="0" smtClean="0">
                <a:solidFill>
                  <a:schemeClr val="tx1"/>
                </a:solidFill>
                <a:latin typeface="Times New Roman" pitchFamily="-84" charset="0"/>
                <a:ea typeface="+mn-ea"/>
                <a:cs typeface="+mn-cs"/>
              </a:rPr>
              <a:t>ld</a:t>
            </a:r>
            <a:r>
              <a:rPr kumimoji="1" lang="en-US" sz="1200" kern="1200" baseline="0" dirty="0" smtClean="0">
                <a:solidFill>
                  <a:schemeClr val="tx1"/>
                </a:solidFill>
                <a:latin typeface="Times New Roman" pitchFamily="-84" charset="0"/>
                <a:ea typeface="+mn-ea"/>
                <a:cs typeface="+mn-cs"/>
              </a:rPr>
              <a:t> </a:t>
            </a:r>
            <a:r>
              <a:rPr kumimoji="1" lang="en-US" sz="1200" kern="1200" dirty="0" smtClean="0">
                <a:solidFill>
                  <a:schemeClr val="tx1"/>
                </a:solidFill>
                <a:latin typeface="Times New Roman" pitchFamily="-84" charset="0"/>
                <a:ea typeface="+mn-ea"/>
                <a:cs typeface="+mn-cs"/>
              </a:rPr>
              <a:t>[%r8 + %lo(K)], %r8 ;load contents of location K into r8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macros %hi and %lo are used to define immediate operands consisting of the appropriate address bits of a location. This use of SETHI is similar to the use of the lui instruction on the MIPS.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floating-point format is used for floating-point operations. Two source and one destination registers are designated.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Finally, all other operations, including loads, stores, arithmetic, and logical operations use one of the last two formats shown in Figure 15.14. One of the formats makes use of two source registers and a destination register, while the other uses one source register, one 13-bit immediate operand, and one destination register.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2C76E9C9-1785-8A43-9998-D636E20504C4}"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F7C502-9076-6648-BD20-127DD19AEC77}" type="slidenum">
              <a:rPr lang="en-US"/>
              <a:pPr/>
              <a:t>39</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For many years, the general trend in computer architecture and organization has been toward increasing processor complexity: more instructions, more addressing modes, more specialized registers, and so on. The RISC movement represents a fundamental break with the philosophy behind that trend. Naturally, the appearance of RISC systems, and the publication of papers by its proponents extolling RISC virtues, led to a reaction from those involved in the design of CISC architectures.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work that has been done on assessing merits of the RISC approach can be grouped into two categories: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Quantitative: </a:t>
            </a:r>
            <a:r>
              <a:rPr kumimoji="1" lang="en-US" sz="1200" kern="1200" dirty="0" smtClean="0">
                <a:solidFill>
                  <a:schemeClr val="tx1"/>
                </a:solidFill>
                <a:latin typeface="Times New Roman" pitchFamily="-84" charset="0"/>
                <a:ea typeface="+mn-ea"/>
                <a:cs typeface="+mn-cs"/>
              </a:rPr>
              <a:t>Attempts to compare program size and execution speed of pro- grams on RISC and CISC machines that use comparable technology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Qualitative: </a:t>
            </a:r>
            <a:r>
              <a:rPr kumimoji="1" lang="en-US" sz="1200" kern="1200" dirty="0" smtClean="0">
                <a:solidFill>
                  <a:schemeClr val="tx1"/>
                </a:solidFill>
                <a:latin typeface="Times New Roman" pitchFamily="-84" charset="0"/>
                <a:ea typeface="+mn-ea"/>
                <a:cs typeface="+mn-cs"/>
              </a:rPr>
              <a:t>Examines issues such as high-level language support and optimum use of VLSI real estate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Most of the work on quantitative assessment has been done by those working on RISC systems [PATT82b, HEAT84, PATT84], and it has been, by and large, favorable to the RISC approach. Others have examined the issue and come away unconvinced [COLW85a, FLYN87, DAVI87]. There are several problems with attempting such comparisons [SERL86]: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There is no pair of RISC and CISC machines that are comparable in life-cycle cost, level of technology, gate complexity, sophistication of compiler, operating system support, and so 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No definitive test set of programs exists. Performance varies with the program.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It is difficult to sort out hardware effects from effects due to skill in compiler </a:t>
            </a:r>
          </a:p>
          <a:p>
            <a:r>
              <a:rPr kumimoji="1" lang="en-US" sz="1200" kern="1200" dirty="0" smtClean="0">
                <a:solidFill>
                  <a:schemeClr val="tx1"/>
                </a:solidFill>
                <a:latin typeface="Times New Roman" pitchFamily="-84" charset="0"/>
                <a:ea typeface="+mn-ea"/>
                <a:cs typeface="+mn-cs"/>
              </a:rPr>
              <a:t>writing.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Most of the comparative analysis on RISC has been done on “toy” machines rather than commercial products. Furthermore, most commercially available machines advertised as RISC possess a mixture of RISC and CISC characteristics. Thus, a fair comparison with a commercial, “pure-play” CISC machine (e.g., VAX, Pentium) is difficult. </a:t>
            </a:r>
          </a:p>
          <a:p>
            <a:r>
              <a:rPr kumimoji="1" lang="en-US" sz="1200" kern="1200" dirty="0" smtClean="0">
                <a:solidFill>
                  <a:schemeClr val="tx1"/>
                </a:solidFill>
                <a:latin typeface="Times New Roman" pitchFamily="-84" charset="0"/>
                <a:ea typeface="+mn-ea"/>
                <a:cs typeface="+mn-cs"/>
              </a:rPr>
              <a:t>The qualitative assessment is, almost by definition, subjective. Several researchers have turned their attention to such an assessment [COLW85a, WALL85], but the results are, at best, ambiguous, and certainly subject to rebuttal [PATT85b] and, of course, counterrebuttal [COLW85b]. </a:t>
            </a:r>
          </a:p>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dirty="0" smtClean="0">
                <a:solidFill>
                  <a:schemeClr val="tx1"/>
                </a:solidFill>
                <a:latin typeface="Times New Roman" pitchFamily="-84" charset="0"/>
                <a:ea typeface="+mn-ea"/>
                <a:cs typeface="+mn-cs"/>
              </a:rPr>
              <a:t>One of the most visible forms of evolution associated with computers is that of programming languages. As the cost of hardware has dropped, the relative cost of soft- ware has risen. Along with that, a chronic shortage of programmers has driven up software costs in absolute terms. Thus, the major cost in the life cycle of a system is software, not hardware. Adding to the cost, and to the inconvenience, is the element of unreliability: it is common for programs, both system and application, to continue to exhibit new bugs after years of operation.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response from researchers and industry has been to develop ever more powerful and complex high-level programming languages. These </a:t>
            </a:r>
            <a:r>
              <a:rPr kumimoji="1" lang="en-US" sz="1200" b="1" kern="1200" dirty="0" smtClean="0">
                <a:solidFill>
                  <a:schemeClr val="tx1"/>
                </a:solidFill>
                <a:latin typeface="Times New Roman" pitchFamily="-84" charset="0"/>
                <a:ea typeface="+mn-ea"/>
                <a:cs typeface="+mn-cs"/>
              </a:rPr>
              <a:t>high-level languages (HLLs): </a:t>
            </a:r>
            <a:r>
              <a:rPr kumimoji="1" lang="en-US" sz="1200" kern="1200" dirty="0" smtClean="0">
                <a:solidFill>
                  <a:schemeClr val="tx1"/>
                </a:solidFill>
                <a:latin typeface="Times New Roman" pitchFamily="-84" charset="0"/>
                <a:ea typeface="+mn-ea"/>
                <a:cs typeface="+mn-cs"/>
              </a:rPr>
              <a:t>(1) allow the programmer to express algorithms more concisely, (2) allow the compiler to take care of details that are not important in the programmer’s expression of algorithms, and (3) often support naturally the use of structured programming and/or object-oriented design.</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Alas, this solution gave rise to a perceived problem, known as the </a:t>
            </a:r>
            <a:r>
              <a:rPr kumimoji="1" lang="en-US" sz="1200" i="1" kern="1200" dirty="0" smtClean="0">
                <a:solidFill>
                  <a:schemeClr val="tx1"/>
                </a:solidFill>
                <a:latin typeface="Times New Roman" pitchFamily="-84" charset="0"/>
                <a:ea typeface="+mn-ea"/>
                <a:cs typeface="+mn-cs"/>
              </a:rPr>
              <a:t>semantic gap, </a:t>
            </a:r>
            <a:r>
              <a:rPr kumimoji="1" lang="en-US" sz="1200" kern="1200" dirty="0" smtClean="0">
                <a:solidFill>
                  <a:schemeClr val="tx1"/>
                </a:solidFill>
                <a:latin typeface="Times New Roman" pitchFamily="-84" charset="0"/>
                <a:ea typeface="+mn-ea"/>
                <a:cs typeface="+mn-cs"/>
              </a:rPr>
              <a:t>the difference between the operations provided in HLLs and those provided in computer architecture. Symptoms of this gap are alleged to include execution inefficiency, excessive machine program size, and compiler complexity. Designers responded with architectures intended to close this gap. Key features include large instruction sets, dozens of addressing modes, and various HLL statements implemented in hardware. An example of the latter is the CASE machine instruction on the VAX. Such complex instruction sets are intended to </a:t>
            </a:r>
            <a:endParaRPr lang="en-US" dirty="0" smtClean="0"/>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Ease the task of the compiler writer.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Improve execution efficiency, because complex sequences of operations can </a:t>
            </a:r>
          </a:p>
          <a:p>
            <a:pPr lvl="1"/>
            <a:r>
              <a:rPr kumimoji="1" lang="en-US" sz="1200" kern="1200" dirty="0" smtClean="0">
                <a:solidFill>
                  <a:schemeClr val="tx1"/>
                </a:solidFill>
                <a:latin typeface="Times New Roman" pitchFamily="-84" charset="0"/>
                <a:ea typeface="ＭＳ Ｐゴシック" pitchFamily="-84" charset="-128"/>
                <a:cs typeface="+mn-cs"/>
              </a:rPr>
              <a:t>be implemented in microcode.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Provide support for even more complex and sophisticated HLLs.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Meanwhile, a number of studies have been done over the years to determine the characteristics and patterns of execution of machine instructions generated from HLL programs. The results of these studies inspired some researchers to look for a different approach: namely, to make the architecture that supports the HLL simpler, rather than more complex. </a:t>
            </a:r>
          </a:p>
          <a:p>
            <a:pPr lvl="1"/>
            <a:endParaRPr kumimoji="1" lang="en-US" sz="1200" kern="1200" dirty="0" smtClean="0">
              <a:solidFill>
                <a:schemeClr val="tx1"/>
              </a:solidFill>
              <a:latin typeface="Times New Roman" pitchFamily="-84" charset="0"/>
              <a:ea typeface="ＭＳ Ｐゴシック" pitchFamily="-84" charset="-128"/>
              <a:cs typeface="+mn-cs"/>
            </a:endParaRPr>
          </a:p>
          <a:p>
            <a:r>
              <a:rPr kumimoji="1" lang="en-US" sz="1200" kern="1200" dirty="0" smtClean="0">
                <a:solidFill>
                  <a:schemeClr val="tx1"/>
                </a:solidFill>
                <a:latin typeface="Times New Roman" pitchFamily="-84" charset="0"/>
                <a:ea typeface="+mn-ea"/>
                <a:cs typeface="+mn-cs"/>
              </a:rPr>
              <a:t>To understand the line of reasoning of the RISC advocates, we begin with a brief review of instruction execution characteristics. The aspects of computation of interest are as follows: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Operations performed: </a:t>
            </a:r>
            <a:r>
              <a:rPr kumimoji="1" lang="en-US" sz="1200" kern="1200" dirty="0" smtClean="0">
                <a:solidFill>
                  <a:schemeClr val="tx1"/>
                </a:solidFill>
                <a:latin typeface="Times New Roman" pitchFamily="-84" charset="0"/>
                <a:ea typeface="+mn-ea"/>
                <a:cs typeface="+mn-cs"/>
              </a:rPr>
              <a:t>These determine the functions to be performed by the processor and its interaction with memory.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Operands used: </a:t>
            </a:r>
            <a:r>
              <a:rPr kumimoji="1" lang="en-US" sz="1200" kern="1200" dirty="0" smtClean="0">
                <a:solidFill>
                  <a:schemeClr val="tx1"/>
                </a:solidFill>
                <a:latin typeface="Times New Roman" pitchFamily="-84" charset="0"/>
                <a:ea typeface="+mn-ea"/>
                <a:cs typeface="+mn-cs"/>
              </a:rPr>
              <a:t>The types of operands and the frequency of their use deter- mine the memory organization for storing them and the addressing modes for accessing them.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Execution sequencing: </a:t>
            </a:r>
            <a:r>
              <a:rPr kumimoji="1" lang="en-US" sz="1200" kern="1200" dirty="0" smtClean="0">
                <a:solidFill>
                  <a:schemeClr val="tx1"/>
                </a:solidFill>
                <a:latin typeface="Times New Roman" pitchFamily="-84" charset="0"/>
                <a:ea typeface="+mn-ea"/>
                <a:cs typeface="+mn-cs"/>
              </a:rPr>
              <a:t>This determines the control and pipeline organization.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the remainder of this section, we summarize the results of a number of studies of high-level-language programs. All of the results are based on dynamic measurements. That is, measurements are collected by executing the program and counting the number of times some feature has appeared or a particular property has held true. In contrast, static measurements merely perform these counts on the source text of a program. They give no useful information on performance, because they are not weighted relative to the number of times each statement is executed. </a:t>
            </a:r>
          </a:p>
          <a:p>
            <a:pPr lvl="1"/>
            <a:endParaRPr kumimoji="1" lang="en-US" sz="1200" kern="1200" dirty="0" smtClean="0">
              <a:solidFill>
                <a:schemeClr val="tx1"/>
              </a:solidFill>
              <a:latin typeface="Times New Roman" pitchFamily="-84" charset="0"/>
              <a:ea typeface="ＭＳ Ｐゴシック" pitchFamily="-84" charset="-128"/>
              <a:cs typeface="+mn-cs"/>
            </a:endParaRPr>
          </a:p>
          <a:p>
            <a:r>
              <a:rPr kumimoji="1"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40</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15 summary.</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To get at this underlying phenomenon, the Patterson programs [PATT82a], described in Appendix 4A, were compiled on the VAX, PDP-11, and Motorola 68000 to determine the average number of machine instructions and memory references per statement type. The second and third columns in Table 15.2 show the relative frequency of occurrence of various HLL statements in a variety of programs; the data were obtained by observing the occurrences in running programs rather than just the number of times that statements occur in the source code. Hence these metrics capture dynamic behavior. To obtain the data in columns four and five (machine-instruction weighted), each value in the second and third columns is multiplied by the number of machine instructions produced by the compiler. These results are then normalized so that columns four and five show the relative frequency of occurrence, weighted by the number of machine instructions per HLL statement. Similarly, the sixth and seventh columns are obtained by multiplying the frequency of occurrence of each statement type by the relative number of memory references caused by each statement. The data in columns four through seven pro- vide surrogate measures of the actual time spent executing the various statement types. The results suggest that the procedure call/return is the most time-consuming operation in typical HLL programs.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reader should be clear on the significance of Table 15.2. This table indicates the relative performance impact of various statement types in an HLL, when that HLL is compiled for a typical contemporary instruction set architecture. Some other architecture could conceivably produce different results. However, this study produces results that are representative for contemporary </a:t>
            </a:r>
            <a:r>
              <a:rPr kumimoji="1" lang="en-US" sz="1200" b="1" kern="1200" dirty="0" smtClean="0">
                <a:solidFill>
                  <a:schemeClr val="tx1"/>
                </a:solidFill>
                <a:latin typeface="Times New Roman" pitchFamily="-84" charset="0"/>
                <a:ea typeface="+mn-ea"/>
                <a:cs typeface="+mn-cs"/>
              </a:rPr>
              <a:t>complex instruction set computer (CISC) </a:t>
            </a:r>
            <a:r>
              <a:rPr kumimoji="1" lang="en-US" sz="1200" kern="1200" dirty="0" smtClean="0">
                <a:solidFill>
                  <a:schemeClr val="tx1"/>
                </a:solidFill>
                <a:latin typeface="Times New Roman" pitchFamily="-84" charset="0"/>
                <a:ea typeface="+mn-ea"/>
                <a:cs typeface="+mn-cs"/>
              </a:rPr>
              <a:t>architectures. Thus, they can provide guidance to those looking for more efficient ways to support HLLs.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8302BF-246B-E54C-B8FF-9D101BCE7DD6}" type="slidenum">
              <a:rPr lang="en-US"/>
              <a:pPr/>
              <a:t>6</a:t>
            </a:fld>
            <a:endParaRPr lang="en-US"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Much less work has been done on the occurrence of types of operands, despite the importance of this topic. There are several aspects that are significant.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Patterson study already referenced [PATT82a] also looked at the dynamic frequency of occurrence of classes of variables (Table 15.3). The results, consistent between Pascal and C programs, show that most references are to simple scalar variables. Further, more than 80% of the scalars were local (to the procedure) variables. In addition, each reference to an array or a structure requires a reference to an index or pointer, which again is usually a local scalar. Thus, there is a preponderance of references to scalars, and these are highly localized.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Patterson study examined the dynamic behavior of HLL programs, independent of the underlying architecture. As discussed before, it is necessary to deal with actual architectures to examine program behavior more deeply. One study, [LUND77], examined DEC-10 instructions dynamically and found that each instruction on the average references 0.5 operand in memory and 1.4 registers. Similar results are reported in [HUCK83] for C, Pascal, and FORTRAN programs on S/370, PDP-11, and VAX. Of course, these figures depend highly on both the architecture and the compiler, but they do illustrate the frequency of operand accessing.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These latter studies suggest the importance of an architecture that lends itself to fast operand accessing, because this operation is performed so frequently. The Patterson study suggests that a prime candidate for optimization is the mechanism for storing and accessing local scalar variables. </a:t>
            </a:r>
            <a:endParaRPr lang="en-US" dirty="0" smtClean="0"/>
          </a:p>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CA78D2-443B-1943-AA27-BE5F858FAE5A}" type="slidenum">
              <a:rPr lang="en-US"/>
              <a:pPr/>
              <a:t>7</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We have seen that procedure calls and returns are an important aspect of HLL programs. The evidence (Table 15.2) suggests that these are the most time-consuming operations in compiled HLL programs. Thus, it will be profitable to consider ways of implementing these operations efficiently. Two aspects are significant: the number of parameters and variables that a procedure deals with, and the depth of nesting.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Tanenbaum’s study [TANE78] found that 98% of dynamically called procedures were passed fewer than six arguments and that 92% of them used fewer than six local scalar variables. Similar results were reported by the Berkeley RISC team [KATE83], as shown in Table 15.4. These results show that the number of words required per procedure activation is not large. The studies reported earlier indicated that a high proportion of operand references is to local scalar variables. These studies show that those references are in fact confined to relatively few variables.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same Berkeley group also looked at the pattern of procedure calls and returns in HLL programs. They found that it is rare to have a long uninterrupted sequence of procedure calls followed by the corresponding sequence of returns. Rather, they found that a program remains confined to a rather narrow window of procedure-invocation depth. This is illustrated in Figure 4.21, which was discussed in Chapter 4. These results reinforce the conclusion that operand references are highly localized. </a:t>
            </a:r>
            <a:endParaRPr lang="en-US" dirty="0" smtClean="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512C53-4770-7847-B807-A23D1C1B7BFD}" type="slidenum">
              <a:rPr lang="en-US"/>
              <a:pPr/>
              <a:t>8</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 number of groups have looked at results such as those just reported and have concluded that the attempt to make the instruction set architecture close to HLLs is not the most effective design strategy. Rather, the HLLs can best be supported by optimizing performance of the most time-consuming features of typical HLL programs.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Generalizing from the work of a number of researchers, three elements emerge that, by and large, characterize RISC architectures. First, use a large number of registers or use a compiler to optimize register usage. This is intended to optimize operand referencing. The studies just discussed show that there are several references per HLL statement and that there is a high proportion of move (assignment) statements. This, coupled with the locality and predominance of scalar references, suggests that performance can be improved by reducing memory references at the expense of more register references. Because of the locality of these references, an expanded register set seems practical.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Second, careful attention needs to be paid to the design of instruction pipe- lines. Because of the high proportion of conditional branch and procedure call instructions, a straightforward instruction pipeline will be inefficient. This manifests itself as a high proportion of instructions that are prefetched but never executed.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Finally, an instruction set consisting of high-performance primitives is indicated. Instructions should have predictable costs (measured in execution time and code size, and increasingly, in energy dissipation) and be consistent with a high-performance implementation (which harmonizes with predictable execution-time cost).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BDE2D-0141-BB4A-9844-841E3037778E}" type="slidenum">
              <a:rPr lang="en-US"/>
              <a:pPr/>
              <a:t>9</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reason that register storage is indicated is that it is the fastest avail- able storage device, faster than both main memory and cache. The register file is physically small, on the same chip as the ALU and control unit, and employs much shorter addresses than addresses for cache and memory. Thus, a strategy is needed that will allow the most frequently accessed operands to be kept in registers and to minimize register-memory operations.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Two basic approaches are possible, one based on software and the other on hardware. The software approach is to rely on the compiler to maximize register usage. The compiler will attempt to assign registers to those variables that will be used the most in a given time period. This approach requires the use of sophisticated program-analysis algorithms. The hardware approach is simply to use more registers so that more variables can be held in registers for longer periods of time. </a:t>
            </a:r>
            <a:endParaRPr lang="en-US" dirty="0" smtClean="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7/22/12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7/22/12</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7/22/12</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7/22/12</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7/22/12</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7/22/12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7/22/12</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7/22/12</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7/22/12</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7/22/12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7/22/12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7/22/12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7/22/12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7/22/12</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7/22/12</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7/22/12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7/22/12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7/22/12</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7/22/12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7/22/12</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df"/><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df"/><Relationship Id="rId4" Type="http://schemas.openxmlformats.org/officeDocument/2006/relationships/image" Target="../media/image12.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df"/><Relationship Id="rId4" Type="http://schemas.openxmlformats.org/officeDocument/2006/relationships/image" Target="../media/image14.png"/><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df"/><Relationship Id="rId4" Type="http://schemas.openxmlformats.org/officeDocument/2006/relationships/image" Target="../media/image16.png"/><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df"/><Relationship Id="rId4" Type="http://schemas.openxmlformats.org/officeDocument/2006/relationships/image" Target="../media/image18.png"/><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df"/><Relationship Id="rId4"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df"/><Relationship Id="rId4"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df"/><Relationship Id="rId4" Type="http://schemas.openxmlformats.org/officeDocument/2006/relationships/image" Target="../media/image24.png"/><Relationship Id="rId5" Type="http://schemas.openxmlformats.org/officeDocument/2006/relationships/image" Target="../media/image25.pdf"/><Relationship Id="rId6"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7.pdf"/><Relationship Id="rId4" Type="http://schemas.openxmlformats.org/officeDocument/2006/relationships/image" Target="../media/image28.png"/><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df"/><Relationship Id="rId4" Type="http://schemas.openxmlformats.org/officeDocument/2006/relationships/image" Target="../media/image30.png"/><Relationship Id="rId5" Type="http://schemas.openxmlformats.org/officeDocument/2006/relationships/image" Target="../media/image31.pdf"/><Relationship Id="rId6" Type="http://schemas.openxmlformats.org/officeDocument/2006/relationships/image" Target="../media/image32.png"/><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df"/><Relationship Id="rId4" Type="http://schemas.openxmlformats.org/officeDocument/2006/relationships/image" Target="../media/image34.png"/><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35.pdf"/><Relationship Id="rId4" Type="http://schemas.openxmlformats.org/officeDocument/2006/relationships/image" Target="../media/image36.png"/><Relationship Id="rId5" Type="http://schemas.openxmlformats.org/officeDocument/2006/relationships/image" Target="../media/image37.pdf"/><Relationship Id="rId6" Type="http://schemas.openxmlformats.org/officeDocument/2006/relationships/image" Target="../media/image38.png"/><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9.pdf"/><Relationship Id="rId4" Type="http://schemas.openxmlformats.org/officeDocument/2006/relationships/image" Target="../media/image40.png"/><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41.pdf"/><Relationship Id="rId4" Type="http://schemas.openxmlformats.org/officeDocument/2006/relationships/image" Target="../media/image42.png"/><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pdf"/><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43.pdf"/><Relationship Id="rId4" Type="http://schemas.openxmlformats.org/officeDocument/2006/relationships/image" Target="../media/image44.png"/><Relationship Id="rId5" Type="http://schemas.openxmlformats.org/officeDocument/2006/relationships/image" Target="../media/image45.pdf"/><Relationship Id="rId6" Type="http://schemas.openxmlformats.org/officeDocument/2006/relationships/image" Target="../media/image46.png"/><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47.pdf"/><Relationship Id="rId4" Type="http://schemas.openxmlformats.org/officeDocument/2006/relationships/image" Target="../media/image48.png"/><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9.wmf"/></Relationships>
</file>

<file path=ppt/slides/_rels/slide34.xml.rels><?xml version="1.0" encoding="UTF-8" standalone="yes"?>
<Relationships xmlns="http://schemas.openxmlformats.org/package/2006/relationships"><Relationship Id="rId3" Type="http://schemas.openxmlformats.org/officeDocument/2006/relationships/image" Target="../media/image50.pdf"/><Relationship Id="rId4" Type="http://schemas.openxmlformats.org/officeDocument/2006/relationships/image" Target="../media/image51.png"/><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52.pdf"/><Relationship Id="rId4" Type="http://schemas.openxmlformats.org/officeDocument/2006/relationships/image" Target="../media/image53.png"/><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54.pdf"/><Relationship Id="rId4" Type="http://schemas.openxmlformats.org/officeDocument/2006/relationships/image" Target="../media/image55.png"/><Relationship Id="rId5" Type="http://schemas.openxmlformats.org/officeDocument/2006/relationships/image" Target="../media/image56.pdf"/><Relationship Id="rId6" Type="http://schemas.openxmlformats.org/officeDocument/2006/relationships/image" Target="../media/image57.png"/><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58.pdf"/><Relationship Id="rId4" Type="http://schemas.openxmlformats.org/officeDocument/2006/relationships/image" Target="../media/image59.png"/><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60.pdf"/><Relationship Id="rId4" Type="http://schemas.openxmlformats.org/officeDocument/2006/relationships/image" Target="../media/image61.png"/><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4.gif"/><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3" Type="http://schemas.openxmlformats.org/officeDocument/2006/relationships/image" Target="../media/image5.pdf"/><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df"/><Relationship Id="rId4" Type="http://schemas.openxmlformats.org/officeDocument/2006/relationships/image" Target="../media/image81.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df"/><Relationship Id="rId4"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533400"/>
            <a:ext cx="7556313" cy="1116106"/>
          </a:xfrm>
        </p:spPr>
        <p:txBody>
          <a:bodyPr/>
          <a:lstStyle/>
          <a:p>
            <a:r>
              <a:rPr lang="en-GB" dirty="0" smtClean="0">
                <a:effectLst>
                  <a:outerShdw blurRad="38100" dist="38100" dir="2700000" algn="tl">
                    <a:srgbClr val="000000">
                      <a:alpha val="43137"/>
                    </a:srgbClr>
                  </a:outerShdw>
                </a:effectLst>
              </a:rPr>
              <a:t>Overlapping Register </a:t>
            </a:r>
            <a:r>
              <a:rPr lang="en-GB" dirty="0">
                <a:effectLst>
                  <a:outerShdw blurRad="38100" dist="38100" dir="2700000" algn="tl">
                    <a:srgbClr val="000000">
                      <a:alpha val="43137"/>
                    </a:srgbClr>
                  </a:outerShdw>
                </a:effectLst>
              </a:rPr>
              <a:t>Windows</a:t>
            </a:r>
          </a:p>
        </p:txBody>
      </p:sp>
      <p:pic>
        <p:nvPicPr>
          <p:cNvPr id="5" name="Picture 4" descr="f1.pdf"/>
          <p:cNvPicPr>
            <a:picLocks noChangeAspect="1"/>
          </p:cNvPicPr>
          <p:nvPr/>
        </p:nvPicPr>
        <mc:AlternateContent>
          <mc:Choice xmlns:ma="http://schemas.microsoft.com/office/mac/drawingml/2008/main" Requires="ma">
            <p:blipFill>
              <a:blip r:embed="rId3"/>
              <a:srcRect l="5455" t="17647" r="7273" b="27059"/>
              <a:stretch>
                <a:fillRect/>
              </a:stretch>
            </p:blipFill>
          </mc:Choice>
          <mc:Fallback>
            <p:blipFill>
              <a:blip r:embed="rId4"/>
              <a:srcRect l="5455" t="17647" r="7273" b="27059"/>
              <a:stretch>
                <a:fillRect/>
              </a:stretch>
            </p:blipFill>
          </mc:Fallback>
        </mc:AlternateContent>
        <p:spPr>
          <a:xfrm>
            <a:off x="0" y="1905000"/>
            <a:ext cx="9047302" cy="4429480"/>
          </a:xfrm>
          <a:prstGeom prst="rect">
            <a:avLst/>
          </a:prstGeom>
        </p:spPr>
      </p:pic>
    </p:spTree>
  </p:cSld>
  <p:clrMapOvr>
    <a:masterClrMapping/>
  </p:clrMapOvr>
  <mc:AlternateContent>
    <mc:Choice xmlns:mp="http://schemas.microsoft.com/office/mac/powerpoint/2008/main" Requires="mp">
      <mp:transition spd="med">
        <mp:cube dir="r"/>
      </mp:transition>
    </mc:Choice>
    <mc:Fallback>
      <p:transition spd="med">
        <p:cover dir="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28600" y="2667000"/>
            <a:ext cx="3254375" cy="2514600"/>
          </a:xfrm>
        </p:spPr>
        <p:txBody>
          <a:bodyPr/>
          <a:lstStyle/>
          <a:p>
            <a:r>
              <a:rPr lang="en-GB" sz="3200" dirty="0">
                <a:effectLst>
                  <a:outerShdw blurRad="38100" dist="38100" dir="2700000" algn="tl">
                    <a:srgbClr val="000000">
                      <a:alpha val="43137"/>
                    </a:srgbClr>
                  </a:outerShdw>
                </a:effectLst>
              </a:rPr>
              <a:t>Circular </a:t>
            </a:r>
            <a:r>
              <a:rPr lang="en-GB" sz="3200" dirty="0" smtClean="0">
                <a:effectLst>
                  <a:outerShdw blurRad="38100" dist="38100" dir="2700000" algn="tl">
                    <a:srgbClr val="000000">
                      <a:alpha val="43137"/>
                    </a:srgbClr>
                  </a:outerShdw>
                </a:effectLst>
              </a:rPr>
              <a:t>Buffer Organization of Overlapped Windows</a:t>
            </a:r>
            <a:endParaRPr lang="en-GB" sz="3200" dirty="0">
              <a:effectLst>
                <a:outerShdw blurRad="38100" dist="38100" dir="2700000" algn="tl">
                  <a:srgbClr val="000000">
                    <a:alpha val="43137"/>
                  </a:srgbClr>
                </a:outerShdw>
              </a:effectLst>
            </a:endParaRPr>
          </a:p>
        </p:txBody>
      </p:sp>
      <p:pic>
        <p:nvPicPr>
          <p:cNvPr id="4" name="Picture 3" descr="f2.pdf"/>
          <p:cNvPicPr>
            <a:picLocks noChangeAspect="1"/>
          </p:cNvPicPr>
          <p:nvPr/>
        </p:nvPicPr>
        <mc:AlternateContent>
          <mc:Choice xmlns:ma="http://schemas.microsoft.com/office/mac/drawingml/2008/main" Requires="ma">
            <p:blipFill>
              <a:blip r:embed="rId3"/>
              <a:srcRect t="8182" b="10000"/>
              <a:stretch>
                <a:fillRect/>
              </a:stretch>
            </p:blipFill>
          </mc:Choice>
          <mc:Fallback>
            <p:blipFill>
              <a:blip r:embed="rId4"/>
              <a:srcRect t="8182" b="10000"/>
              <a:stretch>
                <a:fillRect/>
              </a:stretch>
            </p:blipFill>
          </mc:Fallback>
        </mc:AlternateContent>
        <p:spPr>
          <a:xfrm>
            <a:off x="2209800" y="0"/>
            <a:ext cx="6476984" cy="6858000"/>
          </a:xfrm>
          <a:prstGeom prst="rect">
            <a:avLst/>
          </a:prstGeom>
        </p:spPr>
      </p:pic>
    </p:spTree>
  </p:cSld>
  <p:clrMapOvr>
    <a:masterClrMapping/>
  </p:clrMapOvr>
  <mc:AlternateContent>
    <mc:Choice xmlns:mp="http://schemas.microsoft.com/office/mac/powerpoint/2008/main" Requires="mp">
      <mp:transition spd="med">
        <mp:cube dir="r"/>
      </mp:transition>
    </mc:Choice>
    <mc:Fallback>
      <p:transition spd="med">
        <p:cover dir="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Global Variables</a:t>
            </a:r>
          </a:p>
        </p:txBody>
      </p:sp>
      <p:sp>
        <p:nvSpPr>
          <p:cNvPr id="24579" name="Rectangle 3"/>
          <p:cNvSpPr>
            <a:spLocks noGrp="1" noChangeArrowheads="1"/>
          </p:cNvSpPr>
          <p:nvPr>
            <p:ph idx="1"/>
          </p:nvPr>
        </p:nvSpPr>
        <p:spPr>
          <a:xfrm>
            <a:off x="498474" y="1524000"/>
            <a:ext cx="7556313" cy="4953000"/>
          </a:xfrm>
        </p:spPr>
        <p:txBody>
          <a:bodyPr>
            <a:normAutofit fontScale="92500" lnSpcReduction="10000"/>
          </a:bodyPr>
          <a:lstStyle/>
          <a:p>
            <a:r>
              <a:rPr lang="en-GB" dirty="0" smtClean="0"/>
              <a:t>Variables declared as global in an HLL can be assigned memory locations by the compiler and all machine instructions that reference these variables will use memory reference operands</a:t>
            </a:r>
          </a:p>
          <a:p>
            <a:pPr lvl="1"/>
            <a:r>
              <a:rPr lang="en-GB" dirty="0" smtClean="0"/>
              <a:t>However, for frequently accessed global variables this scheme is inefficient</a:t>
            </a:r>
          </a:p>
          <a:p>
            <a:pPr marL="228600" lvl="1">
              <a:spcBef>
                <a:spcPts val="2000"/>
              </a:spcBef>
              <a:buClr>
                <a:schemeClr val="accent1"/>
              </a:buClr>
            </a:pPr>
            <a:r>
              <a:rPr lang="en-GB" sz="2000" dirty="0" smtClean="0"/>
              <a:t>Alternative is to incorporate a set of global registers in the processor</a:t>
            </a:r>
          </a:p>
          <a:p>
            <a:pPr lvl="1"/>
            <a:r>
              <a:rPr lang="en-GB" dirty="0" smtClean="0"/>
              <a:t>These registers would be fixed in number and available to all procedures</a:t>
            </a:r>
          </a:p>
          <a:p>
            <a:pPr lvl="1"/>
            <a:r>
              <a:rPr lang="en-GB" dirty="0" smtClean="0"/>
              <a:t>A unified numbering scheme can be used to simplify the instruction format</a:t>
            </a:r>
          </a:p>
          <a:p>
            <a:pPr marL="228600" lvl="1">
              <a:spcBef>
                <a:spcPts val="2000"/>
              </a:spcBef>
              <a:buClr>
                <a:schemeClr val="accent1"/>
              </a:buClr>
            </a:pPr>
            <a:r>
              <a:rPr lang="en-GB" sz="2000" dirty="0" smtClean="0"/>
              <a:t>There is an increased hardware burden to accommodate the split in register addressing</a:t>
            </a:r>
          </a:p>
          <a:p>
            <a:pPr marL="228600" lvl="1">
              <a:spcBef>
                <a:spcPts val="2000"/>
              </a:spcBef>
              <a:buClr>
                <a:schemeClr val="accent1"/>
              </a:buClr>
            </a:pPr>
            <a:r>
              <a:rPr lang="en-GB" sz="2000" dirty="0" smtClean="0"/>
              <a:t>In addition, the linker must decide which global variables should be assigned to registers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762000"/>
            <a:ext cx="9144000" cy="1116012"/>
          </a:xfrm>
        </p:spPr>
        <p:txBody>
          <a:bodyPr/>
          <a:lstStyle/>
          <a:p>
            <a:pPr algn="ctr"/>
            <a:r>
              <a:rPr lang="en-GB" sz="3200" dirty="0" smtClean="0">
                <a:effectLst>
                  <a:outerShdw blurRad="38100" dist="38100" dir="2700000" algn="tl">
                    <a:srgbClr val="000000">
                      <a:alpha val="43137"/>
                    </a:srgbClr>
                  </a:outerShdw>
                </a:effectLst>
              </a:rPr>
              <a:t>Characteristics of Large-Register-File and Cache Organizations</a:t>
            </a:r>
            <a:endParaRPr lang="en-GB" sz="3200" dirty="0">
              <a:effectLst>
                <a:outerShdw blurRad="38100" dist="38100" dir="2700000" algn="tl">
                  <a:srgbClr val="000000">
                    <a:alpha val="43137"/>
                  </a:srgbClr>
                </a:outerShdw>
              </a:effectLst>
            </a:endParaRPr>
          </a:p>
        </p:txBody>
      </p:sp>
      <p:pic>
        <p:nvPicPr>
          <p:cNvPr id="66" name="Picture 6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55418" y="2438400"/>
            <a:ext cx="9399418" cy="3505200"/>
          </a:xfrm>
          <a:prstGeom prst="rect">
            <a:avLst/>
          </a:prstGeom>
        </p:spPr>
      </p:pic>
      <p:sp>
        <p:nvSpPr>
          <p:cNvPr id="67" name="Rectangle 66"/>
          <p:cNvSpPr/>
          <p:nvPr/>
        </p:nvSpPr>
        <p:spPr>
          <a:xfrm>
            <a:off x="533400" y="5867400"/>
            <a:ext cx="7772400" cy="338554"/>
          </a:xfrm>
          <a:prstGeom prst="rect">
            <a:avLst/>
          </a:prstGeom>
        </p:spPr>
        <p:txBody>
          <a:bodyPr wrap="square">
            <a:spAutoFit/>
          </a:bodyPr>
          <a:lstStyle/>
          <a:p>
            <a:pPr algn="ctr"/>
            <a:r>
              <a:rPr lang="en-US" sz="1600" dirty="0">
                <a:latin typeface="+mn-lt"/>
              </a:rPr>
              <a:t>Table 15.5  Characteristics of Large-Register-File and Cache Organizations</a:t>
            </a:r>
            <a:r>
              <a:rPr lang="en-US" sz="1600" dirty="0" smtClean="0">
                <a:latin typeface="+mn-lt"/>
              </a:rPr>
              <a:t> </a:t>
            </a:r>
            <a:endParaRPr lang="en-US" sz="1600" dirty="0">
              <a:latin typeface="+mn-lt"/>
            </a:endParaRPr>
          </a:p>
        </p:txBody>
      </p:sp>
    </p:spTree>
  </p:cSld>
  <p:clrMapOvr>
    <a:masterClrMapping/>
  </p:clrMapOvr>
  <p:transition spd="med">
    <p:whee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0555" y="1828800"/>
            <a:ext cx="3255264" cy="1295400"/>
          </a:xfrm>
        </p:spPr>
        <p:txBody>
          <a:bodyPr>
            <a:normAutofit/>
          </a:bodyPr>
          <a:lstStyle/>
          <a:p>
            <a:r>
              <a:rPr lang="en-GB" dirty="0">
                <a:effectLst>
                  <a:outerShdw blurRad="38100" dist="38100" dir="2700000" algn="tl">
                    <a:srgbClr val="000000">
                      <a:alpha val="43137"/>
                    </a:srgbClr>
                  </a:outerShdw>
                </a:effectLst>
              </a:rPr>
              <a:t>Referencing a Scalar</a:t>
            </a:r>
            <a:r>
              <a:rPr lang="en-GB" dirty="0" smtClean="0">
                <a:effectLst>
                  <a:outerShdw blurRad="38100" dist="38100" dir="2700000" algn="tl">
                    <a:srgbClr val="000000">
                      <a:alpha val="43137"/>
                    </a:srgbClr>
                  </a:outerShdw>
                </a:effectLst>
              </a:rPr>
              <a:t> </a:t>
            </a:r>
            <a:endParaRPr lang="en-GB"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mc:AlternateContent>
    <mc:Choice xmlns:mp="http://schemas.microsoft.com/office/mac/powerpoint/2008/main" Requires="mp">
      <mp:transition spd="med">
        <mp:cube dir="r"/>
      </mp:transition>
    </mc:Choice>
    <mc:Fallback>
      <p:transition spd="med">
        <p:cover dir="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381000" y="304800"/>
            <a:ext cx="7556500" cy="1116012"/>
          </a:xfrm>
        </p:spPr>
        <p:txBody>
          <a:bodyPr/>
          <a:lstStyle/>
          <a:p>
            <a:r>
              <a:rPr lang="en-GB" dirty="0" smtClean="0">
                <a:effectLst>
                  <a:outerShdw blurRad="38100" dist="38100" dir="2700000" algn="tl">
                    <a:srgbClr val="000000">
                      <a:alpha val="43137"/>
                    </a:srgbClr>
                  </a:outerShdw>
                </a:effectLst>
              </a:rPr>
              <a:t>Graph Coloring Approach</a:t>
            </a:r>
            <a:endParaRPr lang="en-GB" dirty="0">
              <a:effectLst>
                <a:outerShdw blurRad="38100" dist="38100" dir="2700000" algn="tl">
                  <a:srgbClr val="000000">
                    <a:alpha val="43137"/>
                  </a:srgbClr>
                </a:outerShdw>
              </a:effectLst>
            </a:endParaRPr>
          </a:p>
        </p:txBody>
      </p:sp>
      <p:pic>
        <p:nvPicPr>
          <p:cNvPr id="4" name="Picture 3" descr="f4.pdf"/>
          <p:cNvPicPr>
            <a:picLocks noChangeAspect="1"/>
          </p:cNvPicPr>
          <p:nvPr/>
        </p:nvPicPr>
        <mc:AlternateContent>
          <mc:Choice xmlns:ma="http://schemas.microsoft.com/office/mac/drawingml/2008/main" Requires="ma">
            <p:blipFill>
              <a:blip r:embed="rId3"/>
              <a:srcRect t="15455" b="31818"/>
              <a:stretch>
                <a:fillRect/>
              </a:stretch>
            </p:blipFill>
          </mc:Choice>
          <mc:Fallback>
            <p:blipFill>
              <a:blip r:embed="rId4"/>
              <a:srcRect t="15455" b="31818"/>
              <a:stretch>
                <a:fillRect/>
              </a:stretch>
            </p:blipFill>
          </mc:Fallback>
        </mc:AlternateContent>
        <p:spPr>
          <a:xfrm>
            <a:off x="228600" y="1050719"/>
            <a:ext cx="8510630" cy="5807281"/>
          </a:xfrm>
          <a:prstGeom prst="rect">
            <a:avLst/>
          </a:prstGeom>
        </p:spPr>
      </p:pic>
    </p:spTree>
  </p:cSld>
  <p:clrMapOvr>
    <a:masterClrMapping/>
  </p:clrMapOvr>
  <mc:AlternateContent>
    <mc:Choice xmlns:mp="http://schemas.microsoft.com/office/mac/powerpoint/2008/main" Requires="mp">
      <mp:transition spd="med">
        <mp:cube dir="r"/>
      </mp:transition>
    </mc:Choice>
    <mc:Fallback>
      <p:transition spd="med">
        <p:cover dir="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dirty="0"/>
              <a:t>Why </a:t>
            </a:r>
            <a:r>
              <a:rPr lang="en-GB" dirty="0" smtClean="0"/>
              <a:t>CISC ?</a:t>
            </a:r>
            <a:endParaRPr lang="en-GB" dirty="0"/>
          </a:p>
        </p:txBody>
      </p:sp>
      <p:sp>
        <p:nvSpPr>
          <p:cNvPr id="36867" name="Rectangle 3"/>
          <p:cNvSpPr>
            <a:spLocks noGrp="1" noChangeArrowheads="1"/>
          </p:cNvSpPr>
          <p:nvPr>
            <p:ph idx="1"/>
          </p:nvPr>
        </p:nvSpPr>
        <p:spPr>
          <a:xfrm>
            <a:off x="498474" y="1981200"/>
            <a:ext cx="7556313" cy="4495800"/>
          </a:xfrm>
        </p:spPr>
        <p:txBody>
          <a:bodyPr>
            <a:normAutofit lnSpcReduction="10000"/>
          </a:bodyPr>
          <a:lstStyle/>
          <a:p>
            <a:pPr marL="228600" lvl="1">
              <a:spcBef>
                <a:spcPts val="2000"/>
              </a:spcBef>
              <a:buClr>
                <a:schemeClr val="accent1"/>
              </a:buClr>
            </a:pPr>
            <a:r>
              <a:rPr lang="en-GB" sz="2000" dirty="0" smtClean="0"/>
              <a:t>There is a trend to richer instruction sets which include a larger</a:t>
            </a:r>
            <a:r>
              <a:rPr lang="en-GB" sz="2000" dirty="0" smtClean="0"/>
              <a:t> and more complex number </a:t>
            </a:r>
            <a:r>
              <a:rPr lang="en-GB" sz="2000" dirty="0" smtClean="0"/>
              <a:t>of </a:t>
            </a:r>
            <a:r>
              <a:rPr lang="en-GB" sz="2000" dirty="0" smtClean="0"/>
              <a:t>instructions</a:t>
            </a:r>
          </a:p>
          <a:p>
            <a:pPr marL="228600" lvl="1">
              <a:spcBef>
                <a:spcPts val="2000"/>
              </a:spcBef>
              <a:buClr>
                <a:schemeClr val="accent1"/>
              </a:buClr>
            </a:pPr>
            <a:r>
              <a:rPr lang="en-GB" sz="2000" dirty="0" smtClean="0"/>
              <a:t>Two principal reasons for this trend:</a:t>
            </a:r>
          </a:p>
          <a:p>
            <a:pPr lvl="1"/>
            <a:r>
              <a:rPr lang="en-GB" dirty="0" smtClean="0"/>
              <a:t>A desire to simplify compilers</a:t>
            </a:r>
          </a:p>
          <a:p>
            <a:pPr lvl="1"/>
            <a:r>
              <a:rPr lang="en-GB" dirty="0" smtClean="0"/>
              <a:t>A desire to improve performance</a:t>
            </a:r>
          </a:p>
          <a:p>
            <a:pPr marL="228600" lvl="1">
              <a:spcBef>
                <a:spcPts val="2000"/>
              </a:spcBef>
              <a:buClr>
                <a:schemeClr val="accent1"/>
              </a:buClr>
            </a:pPr>
            <a:r>
              <a:rPr lang="en-GB" sz="2000" dirty="0" smtClean="0"/>
              <a:t>There are two advantages to smaller programs:</a:t>
            </a:r>
          </a:p>
          <a:p>
            <a:pPr lvl="1"/>
            <a:r>
              <a:rPr lang="en-GB" dirty="0" smtClean="0"/>
              <a:t>The program takes up less memory</a:t>
            </a:r>
          </a:p>
          <a:p>
            <a:pPr lvl="1"/>
            <a:r>
              <a:rPr lang="en-GB" dirty="0" smtClean="0"/>
              <a:t>Should improve performance</a:t>
            </a:r>
          </a:p>
          <a:p>
            <a:pPr lvl="2"/>
            <a:r>
              <a:rPr lang="en-GB" dirty="0" smtClean="0"/>
              <a:t>Fewer instructions means fewer instruction bytes to be fetched</a:t>
            </a:r>
          </a:p>
          <a:p>
            <a:pPr lvl="2"/>
            <a:r>
              <a:rPr lang="en-GB" dirty="0" smtClean="0"/>
              <a:t>In a paging environment smaller programs occupy fewer pages, reducing page faults</a:t>
            </a:r>
          </a:p>
          <a:p>
            <a:pPr lvl="2"/>
            <a:r>
              <a:rPr lang="en-GB" dirty="0" smtClean="0"/>
              <a:t>More instructions fit in cache(s)</a:t>
            </a:r>
          </a:p>
          <a:p>
            <a:pPr lvl="1"/>
            <a:endParaRPr lang="en-GB" dirty="0"/>
          </a:p>
          <a:p>
            <a:endParaRPr lang="en-GB" dirty="0"/>
          </a:p>
        </p:txBody>
      </p:sp>
      <p:sp>
        <p:nvSpPr>
          <p:cNvPr id="5" name="Text Placeholder 4"/>
          <p:cNvSpPr>
            <a:spLocks noGrp="1"/>
          </p:cNvSpPr>
          <p:nvPr>
            <p:ph type="body" sz="half" idx="2"/>
          </p:nvPr>
        </p:nvSpPr>
        <p:spPr/>
        <p:txBody>
          <a:bodyPr/>
          <a:lstStyle/>
          <a:p>
            <a:r>
              <a:rPr lang="en-US" dirty="0" smtClean="0"/>
              <a:t>(Complex Instruction Set Computer)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484188"/>
            <a:ext cx="9144000" cy="1116012"/>
          </a:xfrm>
        </p:spPr>
        <p:txBody>
          <a:bodyPr/>
          <a:lstStyle/>
          <a:p>
            <a:pPr algn="ctr"/>
            <a:r>
              <a:rPr lang="en-GB" dirty="0" smtClean="0">
                <a:effectLst>
                  <a:outerShdw blurRad="38100" dist="38100" dir="2700000" algn="tl">
                    <a:srgbClr val="000000">
                      <a:alpha val="43137"/>
                    </a:srgbClr>
                  </a:outerShdw>
                </a:effectLst>
              </a:rPr>
              <a:t>Table 15.6</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Code Size Relative to RISC 1</a:t>
            </a:r>
            <a:endParaRPr lang="en-GB" dirty="0">
              <a:effectLst>
                <a:outerShdw blurRad="38100" dist="38100" dir="2700000" algn="tl">
                  <a:srgbClr val="000000">
                    <a:alpha val="43137"/>
                  </a:srgbClr>
                </a:outerShdw>
              </a:effectLst>
            </a:endParaRPr>
          </a:p>
        </p:txBody>
      </p:sp>
      <p:pic>
        <p:nvPicPr>
          <p:cNvPr id="5" name="Picture 4"/>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28600" y="2819400"/>
            <a:ext cx="8720106" cy="2743200"/>
          </a:xfrm>
          <a:prstGeom prst="rect">
            <a:avLst/>
          </a:prstGeom>
        </p:spPr>
      </p:pic>
      <p:sp>
        <p:nvSpPr>
          <p:cNvPr id="6" name="Rectangle 5"/>
          <p:cNvSpPr/>
          <p:nvPr/>
        </p:nvSpPr>
        <p:spPr>
          <a:xfrm>
            <a:off x="228600" y="6172200"/>
            <a:ext cx="8686800" cy="338554"/>
          </a:xfrm>
          <a:prstGeom prst="rect">
            <a:avLst/>
          </a:prstGeom>
        </p:spPr>
        <p:txBody>
          <a:bodyPr wrap="square">
            <a:spAutoFit/>
          </a:bodyPr>
          <a:lstStyle/>
          <a:p>
            <a:pPr algn="ctr"/>
            <a:r>
              <a:rPr lang="en-US" sz="1600" dirty="0">
                <a:latin typeface="+mn-lt"/>
              </a:rPr>
              <a:t>Table 15.6  Code Size Relative to RISC I</a:t>
            </a:r>
            <a:r>
              <a:rPr lang="en-US" sz="1600" dirty="0" smtClean="0">
                <a:latin typeface="+mn-lt"/>
              </a:rPr>
              <a:t> </a:t>
            </a:r>
            <a:endParaRPr lang="en-US" sz="1600" dirty="0">
              <a:latin typeface="+mn-lt"/>
            </a:endParaRPr>
          </a:p>
        </p:txBody>
      </p:sp>
    </p:spTree>
  </p:cSld>
  <p:clrMapOvr>
    <a:masterClrMapping/>
  </p:clrMapOvr>
  <p:transition spd="med">
    <p:whee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228600" y="152400"/>
            <a:ext cx="7556500" cy="1116012"/>
          </a:xfrm>
        </p:spPr>
        <p:txBody>
          <a:bodyPr/>
          <a:lstStyle/>
          <a:p>
            <a:r>
              <a:rPr lang="en-GB" dirty="0" smtClean="0">
                <a:effectLst>
                  <a:outerShdw blurRad="38100" dist="38100" dir="2700000" algn="tl">
                    <a:srgbClr val="000000">
                      <a:alpha val="43137"/>
                    </a:srgbClr>
                  </a:outerShdw>
                </a:effectLst>
              </a:rPr>
              <a:t>Characteristics of Reduced Instruction Set Architectures</a:t>
            </a:r>
            <a:endParaRPr lang="en-GB"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idx="4294967295"/>
          </p:nvPr>
        </p:nvGraphicFramePr>
        <p:xfrm>
          <a:off x="304800" y="1752600"/>
          <a:ext cx="8382000" cy="4800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52400" y="0"/>
            <a:ext cx="7556500" cy="1116012"/>
          </a:xfrm>
        </p:spPr>
        <p:txBody>
          <a:bodyPr/>
          <a:lstStyle/>
          <a:p>
            <a:r>
              <a:rPr lang="en-GB" sz="2500" dirty="0" smtClean="0">
                <a:effectLst>
                  <a:outerShdw blurRad="38100" dist="38100" dir="2700000" algn="tl">
                    <a:srgbClr val="000000">
                      <a:alpha val="43137"/>
                    </a:srgbClr>
                  </a:outerShdw>
                </a:effectLst>
              </a:rPr>
              <a:t>Comparison of Register-to-Register and </a:t>
            </a:r>
            <a:br>
              <a:rPr lang="en-GB" sz="2500" dirty="0" smtClean="0">
                <a:effectLst>
                  <a:outerShdw blurRad="38100" dist="38100" dir="2700000" algn="tl">
                    <a:srgbClr val="000000">
                      <a:alpha val="43137"/>
                    </a:srgbClr>
                  </a:outerShdw>
                </a:effectLst>
              </a:rPr>
            </a:br>
            <a:r>
              <a:rPr lang="en-GB" sz="2500" dirty="0" smtClean="0">
                <a:effectLst>
                  <a:outerShdw blurRad="38100" dist="38100" dir="2700000" algn="tl">
                    <a:srgbClr val="000000">
                      <a:alpha val="43137"/>
                    </a:srgbClr>
                  </a:outerShdw>
                </a:effectLst>
              </a:rPr>
              <a:t>Memory-to-Memory Approaches</a:t>
            </a:r>
            <a:endParaRPr lang="en-GB" sz="2500" dirty="0">
              <a:effectLst>
                <a:outerShdw blurRad="38100" dist="38100" dir="2700000" algn="tl">
                  <a:srgbClr val="000000">
                    <a:alpha val="43137"/>
                  </a:srgbClr>
                </a:outerShdw>
              </a:effectLst>
            </a:endParaRPr>
          </a:p>
        </p:txBody>
      </p:sp>
      <p:pic>
        <p:nvPicPr>
          <p:cNvPr id="4" name="Picture 3" descr="f5.pdf"/>
          <p:cNvPicPr>
            <a:picLocks noChangeAspect="1"/>
          </p:cNvPicPr>
          <p:nvPr/>
        </p:nvPicPr>
        <mc:AlternateContent>
          <mc:Choice xmlns:ma="http://schemas.microsoft.com/office/mac/drawingml/2008/main" Requires="ma">
            <p:blipFill>
              <a:blip r:embed="rId3"/>
              <a:srcRect l="5455" t="8235" r="7273" b="9412"/>
              <a:stretch>
                <a:fillRect/>
              </a:stretch>
            </p:blipFill>
          </mc:Choice>
          <mc:Fallback>
            <p:blipFill>
              <a:blip r:embed="rId4"/>
              <a:srcRect l="5455" t="8235" r="7273" b="9412"/>
              <a:stretch>
                <a:fillRect/>
              </a:stretch>
            </p:blipFill>
          </mc:Fallback>
        </mc:AlternateContent>
        <p:spPr>
          <a:xfrm>
            <a:off x="304800" y="690624"/>
            <a:ext cx="8458200" cy="6167376"/>
          </a:xfrm>
          <a:prstGeom prst="rect">
            <a:avLst/>
          </a:prstGeom>
        </p:spPr>
      </p:pic>
    </p:spTree>
  </p:cSld>
  <p:clrMapOvr>
    <a:masterClrMapping/>
  </p:clrMapOvr>
  <mc:AlternateContent>
    <mc:Choice xmlns:mp="http://schemas.microsoft.com/office/mac/powerpoint/2008/main" Requires="mp">
      <mp:transition spd="med">
        <mp:cube dir="r"/>
      </mp:transition>
    </mc:Choice>
    <mc:Fallback>
      <p:transition spd="med">
        <p:cover dir="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724400"/>
            <a:ext cx="6191157" cy="833718"/>
          </a:xfrm>
        </p:spPr>
        <p:txBody>
          <a:bodyPr>
            <a:noAutofit/>
          </a:bodyPr>
          <a:lstStyle/>
          <a:p>
            <a:r>
              <a:rPr lang="en-US" sz="5400" dirty="0" smtClean="0">
                <a:effectLst>
                  <a:outerShdw blurRad="38100" dist="38100" dir="2700000" algn="tl">
                    <a:srgbClr val="000000">
                      <a:alpha val="43137"/>
                    </a:srgbClr>
                  </a:outerShdw>
                </a:effectLst>
              </a:rPr>
              <a:t>Chapter 15</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533400" y="5715000"/>
            <a:ext cx="8610600" cy="885825"/>
          </a:xfrm>
        </p:spPr>
        <p:txBody>
          <a:bodyPr>
            <a:normAutofit fontScale="77500" lnSpcReduction="20000"/>
          </a:bodyPr>
          <a:lstStyle/>
          <a:p>
            <a:r>
              <a:rPr lang="en-US" sz="4400" dirty="0" smtClean="0"/>
              <a:t>Reduced Instruction Set Computers (RISC)</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228600"/>
            <a:ext cx="9144000" cy="1268412"/>
          </a:xfrm>
        </p:spPr>
        <p:txBody>
          <a:bodyPr/>
          <a:lstStyle/>
          <a:p>
            <a:pPr algn="ctr"/>
            <a:r>
              <a:rPr lang="en-GB" dirty="0" smtClean="0">
                <a:effectLst>
                  <a:outerShdw blurRad="38100" dist="38100" dir="2700000" algn="tl">
                    <a:srgbClr val="000000">
                      <a:alpha val="43137"/>
                    </a:srgbClr>
                  </a:outerShdw>
                </a:effectLst>
              </a:rPr>
              <a:t>Table 15.7</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Characteristics of Some Processors</a:t>
            </a:r>
            <a:endParaRPr lang="en-GB" dirty="0">
              <a:effectLst>
                <a:outerShdw blurRad="38100" dist="38100" dir="2700000" algn="tl">
                  <a:srgbClr val="000000">
                    <a:alpha val="43137"/>
                  </a:srgbClr>
                </a:outerShdw>
              </a:effectLst>
            </a:endParaRPr>
          </a:p>
        </p:txBody>
      </p:sp>
      <p:pic>
        <p:nvPicPr>
          <p:cNvPr id="5" name="Picture 4"/>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04800" y="1676400"/>
            <a:ext cx="8583744" cy="4545868"/>
          </a:xfrm>
          <a:prstGeom prst="rect">
            <a:avLst/>
          </a:prstGeom>
        </p:spPr>
      </p:pic>
      <p:pic>
        <p:nvPicPr>
          <p:cNvPr id="6" name="Picture 5"/>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304800" y="6248400"/>
            <a:ext cx="8229600" cy="355600"/>
          </a:xfrm>
          <a:prstGeom prst="rect">
            <a:avLst/>
          </a:prstGeom>
        </p:spPr>
      </p:pic>
    </p:spTree>
  </p:cSld>
  <p:clrMapOvr>
    <a:masterClrMapping/>
  </p:clrMapOvr>
  <mc:AlternateContent>
    <mc:Choice xmlns:mp="http://schemas.microsoft.com/office/mac/powerpoint/2008/main" Requires="mp">
      <mp:transition spd="med">
        <mp:cube dir="r"/>
      </mp:transition>
    </mc:Choice>
    <mc:Fallback>
      <p:transition spd="med">
        <p:cover dir="r"/>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52400" y="228600"/>
            <a:ext cx="7556500" cy="887412"/>
          </a:xfrm>
        </p:spPr>
        <p:txBody>
          <a:bodyPr/>
          <a:lstStyle/>
          <a:p>
            <a:pPr algn="ctr"/>
            <a:r>
              <a:rPr lang="en-GB" dirty="0" smtClean="0">
                <a:effectLst>
                  <a:outerShdw blurRad="38100" dist="38100" dir="2700000" algn="tl">
                    <a:srgbClr val="000000">
                      <a:alpha val="43137"/>
                    </a:srgbClr>
                  </a:outerShdw>
                </a:effectLst>
              </a:rPr>
              <a:t>The Effects of Pipelining</a:t>
            </a:r>
            <a:endParaRPr lang="en-GB" dirty="0">
              <a:effectLst>
                <a:outerShdw blurRad="38100" dist="38100" dir="2700000" algn="tl">
                  <a:srgbClr val="000000">
                    <a:alpha val="43137"/>
                  </a:srgbClr>
                </a:outerShdw>
              </a:effectLst>
            </a:endParaRPr>
          </a:p>
        </p:txBody>
      </p:sp>
      <p:pic>
        <p:nvPicPr>
          <p:cNvPr id="5" name="Picture 4" descr="f6.pdf"/>
          <p:cNvPicPr>
            <a:picLocks noChangeAspect="1"/>
          </p:cNvPicPr>
          <p:nvPr/>
        </p:nvPicPr>
        <mc:AlternateContent>
          <mc:Choice xmlns:ma="http://schemas.microsoft.com/office/mac/drawingml/2008/main" Requires="ma">
            <p:blipFill>
              <a:blip r:embed="rId3"/>
              <a:srcRect t="5882" b="9412"/>
              <a:stretch>
                <a:fillRect/>
              </a:stretch>
            </p:blipFill>
          </mc:Choice>
          <mc:Fallback>
            <p:blipFill>
              <a:blip r:embed="rId4"/>
              <a:srcRect t="5882" b="9412"/>
              <a:stretch>
                <a:fillRect/>
              </a:stretch>
            </p:blipFill>
          </mc:Fallback>
        </mc:AlternateContent>
        <p:spPr>
          <a:xfrm>
            <a:off x="0" y="872951"/>
            <a:ext cx="9144000" cy="5985049"/>
          </a:xfrm>
          <a:prstGeom prst="rect">
            <a:avLst/>
          </a:prstGeom>
        </p:spPr>
      </p:pic>
    </p:spTree>
  </p:cSld>
  <p:clrMapOvr>
    <a:masterClrMapping/>
  </p:clrMapOvr>
  <mc:AlternateContent>
    <mc:Choice xmlns:mp="http://schemas.microsoft.com/office/mac/powerpoint/2008/main" Requires="mp">
      <mp:transition spd="med">
        <mp:cube dir="r"/>
      </mp:transition>
    </mc:Choice>
    <mc:Fallback>
      <p:transition spd="med">
        <p:cover dir="r"/>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Optimization of Pipelining</a:t>
            </a:r>
          </a:p>
        </p:txBody>
      </p:sp>
      <p:sp>
        <p:nvSpPr>
          <p:cNvPr id="41987" name="Rectangle 3"/>
          <p:cNvSpPr>
            <a:spLocks noGrp="1" noChangeArrowheads="1"/>
          </p:cNvSpPr>
          <p:nvPr>
            <p:ph idx="1"/>
          </p:nvPr>
        </p:nvSpPr>
        <p:spPr>
          <a:xfrm>
            <a:off x="498474" y="1676400"/>
            <a:ext cx="7556313" cy="4724400"/>
          </a:xfrm>
        </p:spPr>
        <p:txBody>
          <a:bodyPr>
            <a:normAutofit fontScale="92500" lnSpcReduction="20000"/>
          </a:bodyPr>
          <a:lstStyle/>
          <a:p>
            <a:r>
              <a:rPr lang="en-GB" sz="2054" dirty="0"/>
              <a:t>Delayed branch</a:t>
            </a:r>
          </a:p>
          <a:p>
            <a:pPr lvl="1"/>
            <a:r>
              <a:rPr lang="en-GB" sz="1838" dirty="0"/>
              <a:t>Does not take effect until after execution of following instruction</a:t>
            </a:r>
          </a:p>
          <a:p>
            <a:pPr lvl="1"/>
            <a:r>
              <a:rPr lang="en-GB" sz="1838" dirty="0"/>
              <a:t>This following instruction is the delay slot</a:t>
            </a:r>
          </a:p>
          <a:p>
            <a:r>
              <a:rPr lang="en-GB" sz="2054" dirty="0"/>
              <a:t>Delayed Load</a:t>
            </a:r>
          </a:p>
          <a:p>
            <a:pPr lvl="1"/>
            <a:r>
              <a:rPr lang="en-GB" sz="1838" dirty="0"/>
              <a:t>Register to be target is locked by processor</a:t>
            </a:r>
          </a:p>
          <a:p>
            <a:pPr lvl="1"/>
            <a:r>
              <a:rPr lang="en-GB" sz="1838" dirty="0"/>
              <a:t>Continue execution of instruction stream until register required</a:t>
            </a:r>
          </a:p>
          <a:p>
            <a:pPr lvl="1"/>
            <a:r>
              <a:rPr lang="en-GB" sz="1838" dirty="0"/>
              <a:t>Idle until load</a:t>
            </a:r>
            <a:r>
              <a:rPr lang="en-GB" sz="1838" dirty="0" smtClean="0"/>
              <a:t> is complete</a:t>
            </a:r>
            <a:endParaRPr lang="en-GB" sz="1838" dirty="0"/>
          </a:p>
          <a:p>
            <a:pPr lvl="1"/>
            <a:r>
              <a:rPr lang="en-GB" sz="1838" dirty="0"/>
              <a:t>Re-arranging instructions can allow useful work </a:t>
            </a:r>
            <a:r>
              <a:rPr lang="en-GB" sz="1838" dirty="0" smtClean="0"/>
              <a:t>while </a:t>
            </a:r>
            <a:r>
              <a:rPr lang="en-GB" sz="1838" dirty="0"/>
              <a:t>loading</a:t>
            </a:r>
          </a:p>
          <a:p>
            <a:r>
              <a:rPr lang="en-GB" sz="2054" dirty="0"/>
              <a:t>Loop Unrolling</a:t>
            </a:r>
          </a:p>
          <a:p>
            <a:pPr lvl="1"/>
            <a:r>
              <a:rPr lang="en-GB" sz="1838" dirty="0"/>
              <a:t>Replicate body of loop a number of times</a:t>
            </a:r>
          </a:p>
          <a:p>
            <a:pPr lvl="1"/>
            <a:r>
              <a:rPr lang="en-GB" sz="1838" dirty="0"/>
              <a:t>Iterate loop fewer times</a:t>
            </a:r>
          </a:p>
          <a:p>
            <a:pPr lvl="1"/>
            <a:r>
              <a:rPr lang="en-GB" sz="1838" dirty="0"/>
              <a:t>Reduces loop overhead</a:t>
            </a:r>
          </a:p>
          <a:p>
            <a:pPr lvl="1"/>
            <a:r>
              <a:rPr lang="en-GB" sz="1838" dirty="0"/>
              <a:t>Increases instruction parallelism</a:t>
            </a:r>
          </a:p>
          <a:p>
            <a:pPr lvl="1"/>
            <a:r>
              <a:rPr lang="en-GB" sz="1838" dirty="0"/>
              <a:t>Improved register, data </a:t>
            </a:r>
            <a:r>
              <a:rPr lang="en-GB" sz="1838" dirty="0" smtClean="0"/>
              <a:t>cache, </a:t>
            </a:r>
            <a:r>
              <a:rPr lang="en-GB" sz="1838" dirty="0"/>
              <a:t>or TLB locality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4188"/>
            <a:ext cx="9144000" cy="1116012"/>
          </a:xfrm>
        </p:spPr>
        <p:txBody>
          <a:bodyPr/>
          <a:lstStyle/>
          <a:p>
            <a:pPr algn="ctr"/>
            <a:r>
              <a:rPr lang="en-US" dirty="0" smtClean="0">
                <a:effectLst>
                  <a:outerShdw blurRad="38100" dist="38100" dir="2700000" algn="tl">
                    <a:srgbClr val="000000">
                      <a:alpha val="43137"/>
                    </a:srgbClr>
                  </a:outerShdw>
                </a:effectLst>
              </a:rPr>
              <a:t>Table 15.8</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Normal and Delayed Branch</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mc:Choice xmlns:ma="http://schemas.microsoft.com/office/mac/drawingml/2008/main" Requires="ma">
            <p:blipFill>
              <a:blip r:embed="rId3"/>
              <a:srcRect l="6000" r="6000"/>
              <a:stretch>
                <a:fillRect/>
              </a:stretch>
            </p:blipFill>
          </mc:Choice>
          <mc:Fallback>
            <p:blipFill>
              <a:blip r:embed="rId4"/>
              <a:srcRect l="6000" r="6000"/>
              <a:stretch>
                <a:fillRect/>
              </a:stretch>
            </p:blipFill>
          </mc:Fallback>
        </mc:AlternateContent>
        <p:spPr>
          <a:xfrm>
            <a:off x="-41281" y="2209800"/>
            <a:ext cx="9185281" cy="4088145"/>
          </a:xfrm>
          <a:prstGeom prst="rect">
            <a:avLst/>
          </a:prstGeom>
        </p:spPr>
      </p:pic>
      <p:pic>
        <p:nvPicPr>
          <p:cNvPr id="5" name="Picture 4"/>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3657600" y="6324600"/>
            <a:ext cx="6019800" cy="236070"/>
          </a:xfrm>
          <a:prstGeom prst="rect">
            <a:avLst/>
          </a:prstGeom>
        </p:spPr>
      </p:pic>
    </p:spTree>
  </p:cSld>
  <p:clrMapOvr>
    <a:masterClrMapping/>
  </p:clrMapOvr>
  <p:transition spd="med">
    <p:whee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0"/>
            <a:ext cx="3255264" cy="1162050"/>
          </a:xfrm>
        </p:spPr>
        <p:txBody>
          <a:bodyPr/>
          <a:lstStyle/>
          <a:p>
            <a:pPr algn="ctr"/>
            <a:r>
              <a:rPr lang="en-US" dirty="0" smtClean="0">
                <a:effectLst>
                  <a:outerShdw blurRad="38100" dist="38100" dir="2700000" algn="tl">
                    <a:srgbClr val="000000">
                      <a:alpha val="43137"/>
                    </a:srgbClr>
                  </a:outerShdw>
                </a:effectLst>
              </a:rPr>
              <a:t>Use of 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Delayed Branch</a:t>
            </a:r>
            <a:endParaRPr lang="en-US"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44636" y="228600"/>
            <a:ext cx="5299364" cy="6858000"/>
          </a:xfrm>
          <a:prstGeom prst="rect">
            <a:avLst/>
          </a:prstGeom>
        </p:spPr>
      </p:pic>
    </p:spTree>
  </p:cSld>
  <p:clrMapOvr>
    <a:masterClrMapping/>
  </p:clrMapOvr>
  <mc:AlternateContent>
    <mc:Choice xmlns:mp="http://schemas.microsoft.com/office/mac/powerpoint/2008/main" Requires="mp">
      <mp:transition spd="med">
        <mp:cube dir="r"/>
      </mp:transition>
    </mc:Choice>
    <mc:Fallback>
      <p:transition spd="med">
        <p:cover dir="r"/>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5105400" y="1828800"/>
            <a:ext cx="3733800" cy="1116012"/>
          </a:xfrm>
        </p:spPr>
        <p:txBody>
          <a:bodyPr/>
          <a:lstStyle/>
          <a:p>
            <a:r>
              <a:rPr lang="en-GB" sz="3200" dirty="0">
                <a:effectLst>
                  <a:outerShdw blurRad="38100" dist="38100" dir="2700000" algn="tl">
                    <a:srgbClr val="000000">
                      <a:alpha val="43137"/>
                    </a:srgbClr>
                  </a:outerShdw>
                </a:effectLst>
              </a:rPr>
              <a:t>Loop Unrolling</a:t>
            </a:r>
            <a:r>
              <a:rPr lang="en-GB" sz="3200" dirty="0" smtClean="0">
                <a:effectLst>
                  <a:outerShdw blurRad="38100" dist="38100" dir="2700000" algn="tl">
                    <a:srgbClr val="000000">
                      <a:alpha val="43137"/>
                    </a:srgbClr>
                  </a:outerShdw>
                </a:effectLst>
              </a:rPr>
              <a:t> </a:t>
            </a:r>
            <a:br>
              <a:rPr lang="en-GB" sz="3200" dirty="0" smtClean="0">
                <a:effectLst>
                  <a:outerShdw blurRad="38100" dist="38100" dir="2700000" algn="tl">
                    <a:srgbClr val="000000">
                      <a:alpha val="43137"/>
                    </a:srgbClr>
                  </a:outerShdw>
                </a:effectLst>
              </a:rPr>
            </a:br>
            <a:r>
              <a:rPr lang="en-GB" sz="3200" dirty="0" smtClean="0">
                <a:effectLst>
                  <a:outerShdw blurRad="38100" dist="38100" dir="2700000" algn="tl">
                    <a:srgbClr val="000000">
                      <a:alpha val="43137"/>
                    </a:srgbClr>
                  </a:outerShdw>
                </a:effectLst>
              </a:rPr>
              <a:t>Twice Example</a:t>
            </a:r>
            <a:endParaRPr lang="en-GB" sz="3200" dirty="0">
              <a:effectLst>
                <a:outerShdw blurRad="38100" dist="38100" dir="2700000" algn="tl">
                  <a:srgbClr val="000000">
                    <a:alpha val="43137"/>
                  </a:srgbClr>
                </a:outerShdw>
              </a:effectLst>
            </a:endParaRPr>
          </a:p>
        </p:txBody>
      </p:sp>
      <p:sp>
        <p:nvSpPr>
          <p:cNvPr id="95235" name="Rectangle 3"/>
          <p:cNvSpPr>
            <a:spLocks noGrp="1" noChangeArrowheads="1"/>
          </p:cNvSpPr>
          <p:nvPr>
            <p:ph idx="4294967295"/>
          </p:nvPr>
        </p:nvSpPr>
        <p:spPr>
          <a:xfrm>
            <a:off x="609600" y="381000"/>
            <a:ext cx="7556500" cy="6172200"/>
          </a:xfrm>
        </p:spPr>
        <p:txBody>
          <a:bodyPr>
            <a:normAutofit fontScale="85000" lnSpcReduction="20000"/>
          </a:bodyPr>
          <a:lstStyle/>
          <a:p>
            <a:pPr>
              <a:lnSpc>
                <a:spcPct val="90000"/>
              </a:lnSpc>
              <a:buFontTx/>
              <a:buNone/>
            </a:pPr>
            <a:r>
              <a:rPr lang="en-US" sz="2400" dirty="0"/>
              <a:t>do i=2, n-1</a:t>
            </a:r>
          </a:p>
          <a:p>
            <a:pPr>
              <a:lnSpc>
                <a:spcPct val="90000"/>
              </a:lnSpc>
              <a:buFontTx/>
              <a:buNone/>
            </a:pPr>
            <a:r>
              <a:rPr lang="en-US" sz="2400" dirty="0"/>
              <a:t>	a[i] = a[i] + a[i-1] * a[i+l]</a:t>
            </a:r>
          </a:p>
          <a:p>
            <a:pPr>
              <a:lnSpc>
                <a:spcPct val="90000"/>
              </a:lnSpc>
              <a:buFontTx/>
              <a:buNone/>
            </a:pPr>
            <a:r>
              <a:rPr lang="en-US" sz="2400" dirty="0"/>
              <a:t>end do</a:t>
            </a:r>
            <a:endParaRPr lang="en-US" sz="2400" dirty="0" smtClean="0"/>
          </a:p>
          <a:p>
            <a:pPr>
              <a:lnSpc>
                <a:spcPct val="90000"/>
              </a:lnSpc>
              <a:buFontTx/>
              <a:buNone/>
            </a:pPr>
            <a:endParaRPr lang="en-GB" sz="2400" dirty="0" smtClean="0"/>
          </a:p>
          <a:p>
            <a:pPr>
              <a:lnSpc>
                <a:spcPct val="90000"/>
              </a:lnSpc>
              <a:buFontTx/>
              <a:buNone/>
            </a:pPr>
            <a:r>
              <a:rPr lang="en-GB" sz="2400" dirty="0"/>
              <a:t>Becomes</a:t>
            </a:r>
          </a:p>
          <a:p>
            <a:pPr>
              <a:lnSpc>
                <a:spcPct val="90000"/>
              </a:lnSpc>
              <a:buFontTx/>
              <a:buNone/>
            </a:pPr>
            <a:endParaRPr lang="en-GB" sz="2400" dirty="0"/>
          </a:p>
          <a:p>
            <a:pPr>
              <a:lnSpc>
                <a:spcPct val="90000"/>
              </a:lnSpc>
              <a:buFontTx/>
              <a:buNone/>
            </a:pPr>
            <a:r>
              <a:rPr lang="en-US" sz="2400" dirty="0"/>
              <a:t>do i=2, n-2, 2</a:t>
            </a:r>
          </a:p>
          <a:p>
            <a:pPr>
              <a:lnSpc>
                <a:spcPct val="90000"/>
              </a:lnSpc>
              <a:buFontTx/>
              <a:buNone/>
            </a:pPr>
            <a:r>
              <a:rPr lang="en-US" sz="2400" dirty="0"/>
              <a:t>	a[i] = a[i] + a[i-1] * a[i+i]</a:t>
            </a:r>
          </a:p>
          <a:p>
            <a:pPr>
              <a:lnSpc>
                <a:spcPct val="90000"/>
              </a:lnSpc>
              <a:buFontTx/>
              <a:buNone/>
            </a:pPr>
            <a:r>
              <a:rPr lang="en-US" sz="2400" dirty="0"/>
              <a:t>	a[i+l] = a[i+l] + a[i] * a[i+2]</a:t>
            </a:r>
          </a:p>
          <a:p>
            <a:pPr>
              <a:lnSpc>
                <a:spcPct val="90000"/>
              </a:lnSpc>
              <a:buFontTx/>
              <a:buNone/>
            </a:pPr>
            <a:r>
              <a:rPr lang="en-US" sz="2400" dirty="0"/>
              <a:t>end do</a:t>
            </a:r>
          </a:p>
          <a:p>
            <a:pPr>
              <a:lnSpc>
                <a:spcPct val="90000"/>
              </a:lnSpc>
              <a:buFontTx/>
              <a:buNone/>
            </a:pPr>
            <a:r>
              <a:rPr lang="en-US" sz="2400" dirty="0"/>
              <a:t>if (mod(n-2,2) = i) then</a:t>
            </a:r>
          </a:p>
          <a:p>
            <a:pPr>
              <a:lnSpc>
                <a:spcPct val="90000"/>
              </a:lnSpc>
              <a:buFontTx/>
              <a:buNone/>
            </a:pPr>
            <a:r>
              <a:rPr lang="en-US" sz="2400" dirty="0"/>
              <a:t>	a[n-1] = a[n-1] + a[n-2] * a[n]</a:t>
            </a:r>
          </a:p>
          <a:p>
            <a:pPr>
              <a:lnSpc>
                <a:spcPct val="90000"/>
              </a:lnSpc>
              <a:buFontTx/>
              <a:buNone/>
            </a:pPr>
            <a:r>
              <a:rPr lang="en-US" sz="2400" dirty="0"/>
              <a:t>end if</a:t>
            </a:r>
            <a:endParaRPr lang="en-GB" sz="2400" dirty="0"/>
          </a:p>
          <a:p>
            <a:pPr>
              <a:lnSpc>
                <a:spcPct val="90000"/>
              </a:lnSpc>
              <a:buFontTx/>
              <a:buNone/>
            </a:pPr>
            <a:endParaRPr lang="en-GB"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144000" cy="1116012"/>
          </a:xfrm>
        </p:spPr>
        <p:txBody>
          <a:bodyPr/>
          <a:lstStyle/>
          <a:p>
            <a:pPr algn="ctr"/>
            <a:r>
              <a:rPr lang="en-US" dirty="0" smtClean="0">
                <a:effectLst>
                  <a:outerShdw blurRad="38100" dist="38100" dir="2700000" algn="tl">
                    <a:srgbClr val="000000">
                      <a:alpha val="43137"/>
                    </a:srgbClr>
                  </a:outerShdw>
                </a:effectLst>
              </a:rPr>
              <a:t>MIPS R4000</a:t>
            </a:r>
            <a:endParaRPr lang="en-US"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4294967295"/>
          </p:nvPr>
        </p:nvGraphicFramePr>
        <p:xfrm>
          <a:off x="304800" y="1066800"/>
          <a:ext cx="8458200" cy="5562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00800" y="1066800"/>
            <a:ext cx="2743200" cy="1116012"/>
          </a:xfrm>
        </p:spPr>
        <p:txBody>
          <a:bodyPr/>
          <a:lstStyle/>
          <a:p>
            <a:pPr algn="ctr"/>
            <a:r>
              <a:rPr lang="en-US" dirty="0" smtClean="0">
                <a:effectLst>
                  <a:outerShdw blurRad="38100" dist="38100" dir="2700000" algn="tl">
                    <a:srgbClr val="000000">
                      <a:alpha val="43137"/>
                    </a:srgbClr>
                  </a:outerShdw>
                </a:effectLst>
              </a:rPr>
              <a:t>Table 15.9</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MIPS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R-Series Instruction Set</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28600" y="225425"/>
            <a:ext cx="6172200" cy="6429375"/>
          </a:xfrm>
          <a:prstGeom prst="rect">
            <a:avLst/>
          </a:prstGeom>
        </p:spPr>
      </p:pic>
      <p:pic>
        <p:nvPicPr>
          <p:cNvPr id="5" name="Picture 4"/>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1828800" y="6553200"/>
            <a:ext cx="5943600" cy="177800"/>
          </a:xfrm>
          <a:prstGeom prst="rect">
            <a:avLst/>
          </a:prstGeom>
        </p:spPr>
      </p:pic>
    </p:spTree>
  </p:cSld>
  <p:clrMapOvr>
    <a:masterClrMapping/>
  </p:clrMapOvr>
  <p:transition spd="med">
    <p:whee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52400"/>
            <a:ext cx="7556500" cy="1116012"/>
          </a:xfrm>
        </p:spPr>
        <p:txBody>
          <a:bodyPr/>
          <a:lstStyle/>
          <a:p>
            <a:r>
              <a:rPr lang="en-US" dirty="0" smtClean="0">
                <a:effectLst>
                  <a:outerShdw blurRad="38100" dist="38100" dir="2700000" algn="tl">
                    <a:srgbClr val="000000">
                      <a:alpha val="43137"/>
                    </a:srgbClr>
                  </a:outerShdw>
                </a:effectLst>
              </a:rPr>
              <a:t>MIPS Instruction Formats</a:t>
            </a:r>
            <a:endParaRPr lang="en-US" dirty="0">
              <a:effectLst>
                <a:outerShdw blurRad="38100" dist="38100" dir="2700000" algn="tl">
                  <a:srgbClr val="000000">
                    <a:alpha val="43137"/>
                  </a:srgbClr>
                </a:outerShdw>
              </a:effectLst>
            </a:endParaRPr>
          </a:p>
        </p:txBody>
      </p:sp>
      <p:pic>
        <p:nvPicPr>
          <p:cNvPr id="4" name="Picture 3" descr="f9.pdf"/>
          <p:cNvPicPr>
            <a:picLocks noChangeAspect="1"/>
          </p:cNvPicPr>
          <p:nvPr/>
        </p:nvPicPr>
        <mc:AlternateContent>
          <mc:Choice xmlns:ma="http://schemas.microsoft.com/office/mac/drawingml/2008/main" Requires="ma">
            <p:blipFill>
              <a:blip r:embed="rId3"/>
              <a:srcRect l="12941" t="15455" r="8235" b="25455"/>
              <a:stretch>
                <a:fillRect/>
              </a:stretch>
            </p:blipFill>
          </mc:Choice>
          <mc:Fallback>
            <p:blipFill>
              <a:blip r:embed="rId4"/>
              <a:srcRect l="12941" t="15455" r="8235" b="25455"/>
              <a:stretch>
                <a:fillRect/>
              </a:stretch>
            </p:blipFill>
          </mc:Fallback>
        </mc:AlternateContent>
        <p:spPr>
          <a:xfrm>
            <a:off x="1143000" y="648375"/>
            <a:ext cx="6400800" cy="6209625"/>
          </a:xfrm>
          <a:prstGeom prst="rect">
            <a:avLst/>
          </a:prstGeom>
        </p:spPr>
      </p:pic>
    </p:spTree>
  </p:cSld>
  <p:clrMapOvr>
    <a:masterClrMapping/>
  </p:clrMapOvr>
  <mc:AlternateContent>
    <mc:Choice xmlns:mp="http://schemas.microsoft.com/office/mac/powerpoint/2008/main" Requires="mp">
      <mp:transition spd="med">
        <mp:cube dir="r"/>
      </mp:transition>
    </mc:Choice>
    <mc:Fallback>
      <p:transition spd="med">
        <p:cover dir="r"/>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1116013"/>
          </a:xfrm>
        </p:spPr>
        <p:txBody>
          <a:bodyPr/>
          <a:lstStyle/>
          <a:p>
            <a:r>
              <a:rPr lang="en-US" dirty="0" smtClean="0">
                <a:effectLst>
                  <a:outerShdw blurRad="38100" dist="38100" dir="2700000" algn="tl">
                    <a:srgbClr val="000000">
                      <a:alpha val="43137"/>
                    </a:srgbClr>
                  </a:outerShdw>
                </a:effectLst>
              </a:rPr>
              <a:t>Enhancing the R3000 Pipeline</a:t>
            </a:r>
            <a:endParaRPr lang="en-US" dirty="0">
              <a:effectLst>
                <a:outerShdw blurRad="38100" dist="38100" dir="2700000" algn="tl">
                  <a:srgbClr val="000000">
                    <a:alpha val="43137"/>
                  </a:srgbClr>
                </a:outerShdw>
              </a:effectLst>
            </a:endParaRPr>
          </a:p>
        </p:txBody>
      </p:sp>
      <p:pic>
        <p:nvPicPr>
          <p:cNvPr id="4" name="Picture 3" descr="f10.pdf"/>
          <p:cNvPicPr>
            <a:picLocks noChangeAspect="1"/>
          </p:cNvPicPr>
          <p:nvPr/>
        </p:nvPicPr>
        <mc:AlternateContent>
          <mc:Choice xmlns:ma="http://schemas.microsoft.com/office/mac/drawingml/2008/main" Requires="ma">
            <p:blipFill>
              <a:blip r:embed="rId3"/>
              <a:srcRect t="4706" b="4706"/>
              <a:stretch>
                <a:fillRect/>
              </a:stretch>
            </p:blipFill>
          </mc:Choice>
          <mc:Fallback>
            <p:blipFill>
              <a:blip r:embed="rId4"/>
              <a:srcRect t="4706" b="4706"/>
              <a:stretch>
                <a:fillRect/>
              </a:stretch>
            </p:blipFill>
          </mc:Fallback>
        </mc:AlternateContent>
        <p:spPr>
          <a:xfrm>
            <a:off x="268941" y="645563"/>
            <a:ext cx="8875059" cy="6212437"/>
          </a:xfrm>
          <a:prstGeom prst="rect">
            <a:avLst/>
          </a:prstGeom>
        </p:spPr>
      </p:pic>
    </p:spTree>
  </p:cSld>
  <p:clrMapOvr>
    <a:masterClrMapping/>
  </p:clrMapOvr>
  <mc:AlternateContent>
    <mc:Choice xmlns:mp="http://schemas.microsoft.com/office/mac/powerpoint/2008/main" Requires="mp">
      <mp:transition spd="med">
        <mp:cube dir="r"/>
      </mp:transition>
    </mc:Choice>
    <mc:Fallback>
      <p:transition spd="med">
        <p:cover dir="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0" y="152400"/>
            <a:ext cx="9144000" cy="1447800"/>
          </a:xfrm>
        </p:spPr>
        <p:txBody>
          <a:bodyPr/>
          <a:lstStyle/>
          <a:p>
            <a:pPr algn="ctr"/>
            <a:r>
              <a:rPr lang="en-GB" dirty="0" smtClean="0">
                <a:effectLst>
                  <a:outerShdw blurRad="38100" dist="38100" dir="2700000" algn="tl">
                    <a:srgbClr val="000000">
                      <a:alpha val="43137"/>
                    </a:srgbClr>
                  </a:outerShdw>
                </a:effectLst>
              </a:rPr>
              <a:t>Table 15.1</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Characteristics of Some CISCs, RISCs, and Superscalar Processors</a:t>
            </a:r>
            <a:endParaRPr lang="en-GB" dirty="0">
              <a:effectLst>
                <a:outerShdw blurRad="38100" dist="38100" dir="2700000" algn="tl">
                  <a:srgbClr val="000000">
                    <a:alpha val="43137"/>
                  </a:srgbClr>
                </a:outerShdw>
              </a:effectLst>
            </a:endParaRPr>
          </a:p>
        </p:txBody>
      </p:sp>
      <p:pic>
        <p:nvPicPr>
          <p:cNvPr id="5" name="Picture 4"/>
          <p:cNvPicPr>
            <a:picLocks noChangeAspect="1"/>
          </p:cNvPicPr>
          <p:nvPr/>
        </p:nvPicPr>
        <mc:AlternateContent xmlns:ma="http://schemas.microsoft.com/office/mac/drawingml/2008/main">
          <mc:Choice Requires="ma">
            <p:blipFill>
              <a:blip r:embed="rId3"/>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4"/>
              <a:stretch>
                <a:fillRect/>
              </a:stretch>
            </p:blipFill>
          </mc:Fallback>
        </mc:AlternateContent>
        <p:spPr>
          <a:xfrm>
            <a:off x="244011" y="2209800"/>
            <a:ext cx="8899989" cy="3600450"/>
          </a:xfrm>
          <a:prstGeom prst="rect">
            <a:avLst/>
          </a:prstGeom>
        </p:spPr>
      </p:pic>
      <p:sp>
        <p:nvSpPr>
          <p:cNvPr id="6" name="Rectangle 5"/>
          <p:cNvSpPr/>
          <p:nvPr/>
        </p:nvSpPr>
        <p:spPr>
          <a:xfrm>
            <a:off x="228600" y="6019800"/>
            <a:ext cx="8763000" cy="461665"/>
          </a:xfrm>
          <a:prstGeom prst="rect">
            <a:avLst/>
          </a:prstGeom>
        </p:spPr>
        <p:txBody>
          <a:bodyPr wrap="square">
            <a:spAutoFit/>
          </a:bodyPr>
          <a:lstStyle/>
          <a:p>
            <a:pPr algn="ctr"/>
            <a:r>
              <a:rPr lang="en-US" sz="1400" dirty="0">
                <a:latin typeface="+mn-lt"/>
              </a:rPr>
              <a:t>Table 15.1  Characteristics of Some CISCs, RISCs, and Superscalar Processors</a:t>
            </a:r>
            <a:r>
              <a:rPr lang="en-US" dirty="0" smtClean="0"/>
              <a:t> </a:t>
            </a:r>
            <a:endParaRPr lang="en-US" dirty="0"/>
          </a:p>
        </p:txBody>
      </p:sp>
    </p:spTree>
  </p:cSld>
  <p:clrMapOvr>
    <a:masterClrMapping/>
  </p:clrMapOvr>
  <p:transition spd="med">
    <p:whee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610600" cy="1116012"/>
          </a:xfrm>
        </p:spPr>
        <p:txBody>
          <a:bodyPr/>
          <a:lstStyle/>
          <a:p>
            <a:pPr algn="ctr"/>
            <a:r>
              <a:rPr lang="en-US" sz="3200" dirty="0" smtClean="0">
                <a:effectLst>
                  <a:outerShdw blurRad="38100" dist="38100" dir="2700000" algn="tl">
                    <a:srgbClr val="000000">
                      <a:alpha val="43137"/>
                    </a:srgbClr>
                  </a:outerShdw>
                </a:effectLst>
              </a:rPr>
              <a:t>Table 15.10</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R3000 Pipeline Stages</a:t>
            </a:r>
            <a:endParaRPr lang="en-US" sz="3200"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533400" y="1143000"/>
            <a:ext cx="7805057" cy="5463540"/>
          </a:xfrm>
          <a:prstGeom prst="rect">
            <a:avLst/>
          </a:prstGeom>
        </p:spPr>
      </p:pic>
      <p:pic>
        <p:nvPicPr>
          <p:cNvPr id="5" name="Picture 4"/>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3200400" y="6477000"/>
            <a:ext cx="5943600" cy="177800"/>
          </a:xfrm>
          <a:prstGeom prst="rect">
            <a:avLst/>
          </a:prstGeom>
        </p:spPr>
      </p:pic>
    </p:spTree>
  </p:cSld>
  <p:clrMapOvr>
    <a:masterClrMapping/>
  </p:clrMapOvr>
  <p:transition spd="med">
    <p:whee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0"/>
            <a:ext cx="7556500" cy="1116012"/>
          </a:xfrm>
        </p:spPr>
        <p:txBody>
          <a:bodyPr/>
          <a:lstStyle/>
          <a:p>
            <a:r>
              <a:rPr lang="en-US" dirty="0" smtClean="0">
                <a:effectLst>
                  <a:outerShdw blurRad="38100" dist="38100" dir="2700000" algn="tl">
                    <a:srgbClr val="000000">
                      <a:alpha val="43137"/>
                    </a:srgbClr>
                  </a:outerShdw>
                </a:effectLst>
              </a:rPr>
              <a:t>Theoretical R3000 and Actual R4000 Superpipelines</a:t>
            </a:r>
            <a:endParaRPr lang="en-US" dirty="0">
              <a:effectLst>
                <a:outerShdw blurRad="38100" dist="38100" dir="2700000" algn="tl">
                  <a:srgbClr val="000000">
                    <a:alpha val="43137"/>
                  </a:srgbClr>
                </a:outerShdw>
              </a:effectLst>
            </a:endParaRPr>
          </a:p>
        </p:txBody>
      </p:sp>
      <p:pic>
        <p:nvPicPr>
          <p:cNvPr id="4" name="Picture 3" descr="f11.pdf"/>
          <p:cNvPicPr>
            <a:picLocks noChangeAspect="1"/>
          </p:cNvPicPr>
          <p:nvPr/>
        </p:nvPicPr>
        <mc:AlternateContent>
          <mc:Choice xmlns:ma="http://schemas.microsoft.com/office/mac/drawingml/2008/main" Requires="ma">
            <p:blipFill>
              <a:blip r:embed="rId3"/>
              <a:srcRect t="15455" b="21818"/>
              <a:stretch>
                <a:fillRect/>
              </a:stretch>
            </p:blipFill>
          </mc:Choice>
          <mc:Fallback>
            <p:blipFill>
              <a:blip r:embed="rId4"/>
              <a:srcRect t="15455" b="21818"/>
              <a:stretch>
                <a:fillRect/>
              </a:stretch>
            </p:blipFill>
          </mc:Fallback>
        </mc:AlternateContent>
        <p:spPr>
          <a:xfrm>
            <a:off x="838200" y="1059952"/>
            <a:ext cx="7142617" cy="5798048"/>
          </a:xfrm>
          <a:prstGeom prst="rect">
            <a:avLst/>
          </a:prstGeom>
        </p:spPr>
      </p:pic>
    </p:spTree>
  </p:cSld>
  <p:clrMapOvr>
    <a:masterClrMapping/>
  </p:clrMapOvr>
  <mc:AlternateContent>
    <mc:Choice xmlns:mp="http://schemas.microsoft.com/office/mac/powerpoint/2008/main" Requires="mp">
      <mp:transition spd="med">
        <mp:cube dir="r"/>
      </mp:transition>
    </mc:Choice>
    <mc:Fallback>
      <p:transition spd="med">
        <p:cover dir="r"/>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1116012"/>
          </a:xfrm>
        </p:spPr>
        <p:txBody>
          <a:bodyPr/>
          <a:lstStyle/>
          <a:p>
            <a:pPr algn="ctr"/>
            <a:r>
              <a:rPr lang="en-US" dirty="0" smtClean="0">
                <a:effectLst>
                  <a:outerShdw blurRad="38100" dist="38100" dir="2700000" algn="tl">
                    <a:srgbClr val="000000">
                      <a:alpha val="43137"/>
                    </a:srgbClr>
                  </a:outerShdw>
                </a:effectLst>
              </a:rPr>
              <a:t>R4000 Pipeline Stages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sz="half" idx="4294967295"/>
          </p:nvPr>
        </p:nvSpPr>
        <p:spPr>
          <a:xfrm>
            <a:off x="533400" y="1371600"/>
            <a:ext cx="3657600" cy="4953000"/>
          </a:xfrm>
        </p:spPr>
        <p:txBody>
          <a:bodyPr>
            <a:normAutofit fontScale="77500" lnSpcReduction="20000"/>
          </a:bodyPr>
          <a:lstStyle/>
          <a:p>
            <a:r>
              <a:rPr lang="en-US" dirty="0" smtClean="0"/>
              <a:t>Instruction fetch first half</a:t>
            </a:r>
          </a:p>
          <a:p>
            <a:pPr lvl="1"/>
            <a:r>
              <a:rPr lang="en-US" dirty="0" smtClean="0"/>
              <a:t>Virtual address is presented to the instruction cache and the translation lookaside buffer</a:t>
            </a:r>
          </a:p>
          <a:p>
            <a:r>
              <a:rPr lang="en-US" dirty="0" smtClean="0"/>
              <a:t>Instruction fetch second half</a:t>
            </a:r>
          </a:p>
          <a:p>
            <a:pPr lvl="1"/>
            <a:r>
              <a:rPr lang="en-US" dirty="0" smtClean="0"/>
              <a:t>Instruction cache outputs the instruction and the TLB generates the physical address</a:t>
            </a:r>
          </a:p>
          <a:p>
            <a:r>
              <a:rPr lang="en-US" dirty="0" smtClean="0"/>
              <a:t>Register file</a:t>
            </a:r>
          </a:p>
          <a:p>
            <a:pPr lvl="1"/>
            <a:r>
              <a:rPr lang="en-US" dirty="0" smtClean="0"/>
              <a:t>One of three activities can occur:</a:t>
            </a:r>
          </a:p>
          <a:p>
            <a:pPr lvl="2"/>
            <a:r>
              <a:rPr lang="en-US" dirty="0" smtClean="0"/>
              <a:t>Instruction is decoded and check made for interlock conditions</a:t>
            </a:r>
          </a:p>
          <a:p>
            <a:pPr lvl="2"/>
            <a:r>
              <a:rPr lang="en-US" dirty="0" smtClean="0"/>
              <a:t>Instruction cache tag check is made</a:t>
            </a:r>
          </a:p>
          <a:p>
            <a:pPr lvl="2"/>
            <a:r>
              <a:rPr lang="en-US" dirty="0" smtClean="0"/>
              <a:t>Operands are fetched from the register file</a:t>
            </a:r>
          </a:p>
          <a:p>
            <a:r>
              <a:rPr lang="en-US" dirty="0" smtClean="0"/>
              <a:t>Tag check</a:t>
            </a:r>
          </a:p>
          <a:p>
            <a:pPr lvl="1"/>
            <a:r>
              <a:rPr lang="en-US" dirty="0" smtClean="0"/>
              <a:t>Cache tag checks are performed for loads and stores</a:t>
            </a:r>
          </a:p>
        </p:txBody>
      </p:sp>
      <p:sp>
        <p:nvSpPr>
          <p:cNvPr id="4" name="Content Placeholder 3"/>
          <p:cNvSpPr>
            <a:spLocks noGrp="1"/>
          </p:cNvSpPr>
          <p:nvPr>
            <p:ph sz="half" idx="4294967295"/>
          </p:nvPr>
        </p:nvSpPr>
        <p:spPr>
          <a:xfrm>
            <a:off x="4800600" y="1447800"/>
            <a:ext cx="3657600" cy="5029200"/>
          </a:xfrm>
        </p:spPr>
        <p:txBody>
          <a:bodyPr>
            <a:normAutofit fontScale="85000" lnSpcReduction="20000"/>
          </a:bodyPr>
          <a:lstStyle/>
          <a:p>
            <a:r>
              <a:rPr lang="en-US" dirty="0" smtClean="0"/>
              <a:t>Instruction execute</a:t>
            </a:r>
          </a:p>
          <a:p>
            <a:pPr lvl="1"/>
            <a:r>
              <a:rPr lang="en-US" dirty="0" smtClean="0"/>
              <a:t>One of three activities can occur:</a:t>
            </a:r>
          </a:p>
          <a:p>
            <a:pPr lvl="2"/>
            <a:r>
              <a:rPr lang="en-US" dirty="0" smtClean="0"/>
              <a:t>If register-to-register operation the ALU performs the operation</a:t>
            </a:r>
          </a:p>
          <a:p>
            <a:pPr lvl="2"/>
            <a:r>
              <a:rPr lang="en-US" dirty="0" smtClean="0"/>
              <a:t>If a load or store the data virtual address is calculated</a:t>
            </a:r>
          </a:p>
          <a:p>
            <a:pPr lvl="2"/>
            <a:r>
              <a:rPr lang="en-US" dirty="0" smtClean="0"/>
              <a:t>If branch the branch target virtual address is calculated and branch operations checked</a:t>
            </a:r>
          </a:p>
          <a:p>
            <a:r>
              <a:rPr lang="en-US" dirty="0" smtClean="0"/>
              <a:t>Data cache first</a:t>
            </a:r>
          </a:p>
          <a:p>
            <a:pPr lvl="1"/>
            <a:r>
              <a:rPr lang="en-US" dirty="0" smtClean="0"/>
              <a:t>Virtual address is presented to the data cache and TLB </a:t>
            </a:r>
          </a:p>
          <a:p>
            <a:r>
              <a:rPr lang="en-US" dirty="0" smtClean="0"/>
              <a:t>Data cache second</a:t>
            </a:r>
          </a:p>
          <a:p>
            <a:pPr lvl="1"/>
            <a:r>
              <a:rPr lang="en-US" dirty="0" smtClean="0"/>
              <a:t>The TLB generates the physical address and the data cache outputs the data</a:t>
            </a:r>
          </a:p>
          <a:p>
            <a:r>
              <a:rPr lang="en-US" dirty="0" smtClean="0"/>
              <a:t>Write back</a:t>
            </a:r>
          </a:p>
          <a:p>
            <a:pPr lvl="1"/>
            <a:r>
              <a:rPr lang="en-US" dirty="0" smtClean="0"/>
              <a:t>Instruction result is written back to register file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SPARC</a:t>
            </a:r>
            <a:endParaRPr lang="en-US"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533400" y="2438400"/>
            <a:ext cx="7556313" cy="4144963"/>
          </a:xfrm>
        </p:spPr>
        <p:txBody>
          <a:bodyPr/>
          <a:lstStyle/>
          <a:p>
            <a:r>
              <a:rPr lang="en-US" dirty="0" smtClean="0"/>
              <a:t>Architecture defined by Sun Microsystems</a:t>
            </a:r>
          </a:p>
          <a:p>
            <a:r>
              <a:rPr lang="en-US" dirty="0" smtClean="0"/>
              <a:t>Sun licenses the architecture to other vendors to produce SPARC-compatible machines</a:t>
            </a:r>
          </a:p>
          <a:p>
            <a:r>
              <a:rPr lang="en-US" dirty="0" smtClean="0"/>
              <a:t>Inspired by the Berkeley RISC 1 machine, and its instruction set and register organization is based closely on the Berkeley RISC model</a:t>
            </a:r>
            <a:endParaRPr lang="en-US" dirty="0"/>
          </a:p>
        </p:txBody>
      </p:sp>
      <p:sp>
        <p:nvSpPr>
          <p:cNvPr id="5" name="Text Placeholder 4"/>
          <p:cNvSpPr>
            <a:spLocks noGrp="1"/>
          </p:cNvSpPr>
          <p:nvPr>
            <p:ph type="body" sz="half" idx="2"/>
          </p:nvPr>
        </p:nvSpPr>
        <p:spPr/>
        <p:txBody>
          <a:bodyPr/>
          <a:lstStyle/>
          <a:p>
            <a:r>
              <a:rPr lang="en-US" dirty="0" smtClean="0"/>
              <a:t>Scalable Processor Architecture</a:t>
            </a:r>
            <a:endParaRPr lang="en-US" dirty="0"/>
          </a:p>
        </p:txBody>
      </p:sp>
      <p:pic>
        <p:nvPicPr>
          <p:cNvPr id="6" name="Picture 5"/>
          <p:cNvPicPr>
            <a:picLocks noChangeAspect="1"/>
          </p:cNvPicPr>
          <p:nvPr/>
        </p:nvPicPr>
        <p:blipFill>
          <a:blip r:embed="rId3"/>
          <a:stretch>
            <a:fillRect/>
          </a:stretch>
        </p:blipFill>
        <p:spPr>
          <a:xfrm>
            <a:off x="6781800" y="457200"/>
            <a:ext cx="1992161" cy="197647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990600"/>
            <a:ext cx="3255264" cy="3657600"/>
          </a:xfrm>
        </p:spPr>
        <p:txBody>
          <a:bodyPr>
            <a:normAutofit/>
          </a:bodyPr>
          <a:lstStyle/>
          <a:p>
            <a:pPr algn="ctr"/>
            <a:r>
              <a:rPr lang="en-US" dirty="0" smtClean="0">
                <a:effectLst>
                  <a:outerShdw blurRad="38100" dist="38100" dir="2700000" algn="tl">
                    <a:srgbClr val="000000">
                      <a:alpha val="43137"/>
                    </a:srgbClr>
                  </a:outerShdw>
                </a:effectLst>
              </a:rPr>
              <a:t>SPARC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Register</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Window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Layout</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With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Three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Procedures</a:t>
            </a:r>
            <a:endParaRPr lang="en-US" dirty="0">
              <a:effectLst>
                <a:outerShdw blurRad="38100" dist="38100" dir="2700000" algn="tl">
                  <a:srgbClr val="000000">
                    <a:alpha val="43137"/>
                  </a:srgbClr>
                </a:outerShdw>
              </a:effectLst>
            </a:endParaRPr>
          </a:p>
        </p:txBody>
      </p:sp>
      <p:pic>
        <p:nvPicPr>
          <p:cNvPr id="4" name="Picture 3" descr="f12.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mc:AlternateContent>
    <mc:Choice xmlns:mp="http://schemas.microsoft.com/office/mac/powerpoint/2008/main" Requires="mp">
      <mp:transition spd="med">
        <mp:cube dir="r"/>
      </mp:transition>
    </mc:Choice>
    <mc:Fallback>
      <p:transition spd="med">
        <p:cover dir="r"/>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0555" y="1219200"/>
            <a:ext cx="3255264" cy="3505200"/>
          </a:xfrm>
        </p:spPr>
        <p:txBody>
          <a:bodyPr>
            <a:normAutofit/>
          </a:bodyPr>
          <a:lstStyle/>
          <a:p>
            <a:pPr algn="ctr"/>
            <a:r>
              <a:rPr lang="en-US" dirty="0" smtClean="0">
                <a:effectLst>
                  <a:outerShdw blurRad="38100" dist="38100" dir="2700000" algn="tl">
                    <a:srgbClr val="000000">
                      <a:alpha val="43137"/>
                    </a:srgbClr>
                  </a:outerShdw>
                </a:effectLst>
              </a:rPr>
              <a:t>Eight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Register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Windows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Forming a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Circular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Stack in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SPARC</a:t>
            </a:r>
            <a:endParaRPr lang="en-US" dirty="0">
              <a:effectLst>
                <a:outerShdw blurRad="38100" dist="38100" dir="2700000" algn="tl">
                  <a:srgbClr val="000000">
                    <a:alpha val="43137"/>
                  </a:srgbClr>
                </a:outerShdw>
              </a:effectLst>
            </a:endParaRPr>
          </a:p>
        </p:txBody>
      </p:sp>
      <p:pic>
        <p:nvPicPr>
          <p:cNvPr id="4" name="Picture 3" descr="f13.pdf"/>
          <p:cNvPicPr>
            <a:picLocks noChangeAspect="1"/>
          </p:cNvPicPr>
          <p:nvPr/>
        </p:nvPicPr>
        <mc:AlternateContent>
          <mc:Choice xmlns:ma="http://schemas.microsoft.com/office/mac/drawingml/2008/main" Requires="ma">
            <p:blipFill>
              <a:blip r:embed="rId3"/>
              <a:srcRect l="11765" t="10000" r="2353" b="10909"/>
              <a:stretch>
                <a:fillRect/>
              </a:stretch>
            </p:blipFill>
          </mc:Choice>
          <mc:Fallback>
            <p:blipFill>
              <a:blip r:embed="rId4"/>
              <a:srcRect l="11765" t="10000" r="2353" b="10909"/>
              <a:stretch>
                <a:fillRect/>
              </a:stretch>
            </p:blipFill>
          </mc:Fallback>
        </mc:AlternateContent>
        <p:spPr>
          <a:xfrm>
            <a:off x="3769960" y="152400"/>
            <a:ext cx="5374040" cy="6404803"/>
          </a:xfrm>
          <a:prstGeom prst="rect">
            <a:avLst/>
          </a:prstGeom>
        </p:spPr>
      </p:pic>
    </p:spTree>
  </p:cSld>
  <p:clrMapOvr>
    <a:masterClrMapping/>
  </p:clrMapOvr>
  <mc:AlternateContent>
    <mc:Choice xmlns:mp="http://schemas.microsoft.com/office/mac/powerpoint/2008/main" Requires="mp">
      <mp:transition spd="med">
        <mp:cube dir="r"/>
      </mp:transition>
    </mc:Choice>
    <mc:Fallback>
      <p:transition spd="med">
        <p:cover dir="r"/>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48400" y="1371600"/>
            <a:ext cx="2895600" cy="3124200"/>
          </a:xfrm>
        </p:spPr>
        <p:txBody>
          <a:bodyPr/>
          <a:lstStyle/>
          <a:p>
            <a:pPr algn="ctr"/>
            <a:r>
              <a:rPr lang="en-US" dirty="0" smtClean="0">
                <a:effectLst>
                  <a:outerShdw blurRad="38100" dist="38100" dir="2700000" algn="tl">
                    <a:srgbClr val="000000">
                      <a:alpha val="43137"/>
                    </a:srgbClr>
                  </a:outerShdw>
                </a:effectLst>
              </a:rPr>
              <a:t>Table 15.11</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SPARC Instruction Set</a:t>
            </a:r>
            <a:endParaRPr lang="en-US" dirty="0">
              <a:effectLst>
                <a:outerShdw blurRad="38100" dist="38100" dir="2700000" algn="tl">
                  <a:srgbClr val="000000">
                    <a:alpha val="43137"/>
                  </a:srgbClr>
                </a:outerShdw>
              </a:effectLst>
            </a:endParaRPr>
          </a:p>
        </p:txBody>
      </p:sp>
      <p:pic>
        <p:nvPicPr>
          <p:cNvPr id="5" name="Picture 4"/>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52400" y="152400"/>
            <a:ext cx="6096000" cy="6515100"/>
          </a:xfrm>
          <a:prstGeom prst="rect">
            <a:avLst/>
          </a:prstGeom>
        </p:spPr>
      </p:pic>
      <p:pic>
        <p:nvPicPr>
          <p:cNvPr id="6" name="Picture 5"/>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1676400" y="6553200"/>
            <a:ext cx="5943600" cy="177800"/>
          </a:xfrm>
          <a:prstGeom prst="rect">
            <a:avLst/>
          </a:prstGeom>
        </p:spPr>
      </p:pic>
    </p:spTree>
  </p:cSld>
  <p:clrMapOvr>
    <a:masterClrMapping/>
  </p:clrMapOvr>
  <p:transition spd="med">
    <p:whee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9144000" cy="1371600"/>
          </a:xfrm>
        </p:spPr>
        <p:txBody>
          <a:bodyPr/>
          <a:lstStyle/>
          <a:p>
            <a:pPr algn="ctr"/>
            <a:r>
              <a:rPr lang="en-US" dirty="0" smtClean="0">
                <a:effectLst>
                  <a:outerShdw blurRad="38100" dist="38100" dir="2700000" algn="tl">
                    <a:srgbClr val="000000">
                      <a:alpha val="43137"/>
                    </a:srgbClr>
                  </a:outerShdw>
                </a:effectLst>
              </a:rPr>
              <a:t>Table 15.12</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Synthesizing Other Addressing Modes with SPARC Addressing Modes</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28600" y="3048000"/>
            <a:ext cx="8678333" cy="2440781"/>
          </a:xfrm>
          <a:prstGeom prst="rect">
            <a:avLst/>
          </a:prstGeom>
        </p:spPr>
      </p:pic>
      <p:sp>
        <p:nvSpPr>
          <p:cNvPr id="6" name="Rectangle 5"/>
          <p:cNvSpPr/>
          <p:nvPr/>
        </p:nvSpPr>
        <p:spPr>
          <a:xfrm>
            <a:off x="228600" y="5791200"/>
            <a:ext cx="8610600" cy="307777"/>
          </a:xfrm>
          <a:prstGeom prst="rect">
            <a:avLst/>
          </a:prstGeom>
        </p:spPr>
        <p:txBody>
          <a:bodyPr wrap="square">
            <a:spAutoFit/>
          </a:bodyPr>
          <a:lstStyle/>
          <a:p>
            <a:r>
              <a:rPr lang="en-US" sz="1400" dirty="0">
                <a:latin typeface="+mn-lt"/>
              </a:rPr>
              <a:t>S2 = either a register operand or a 13-bit immediate operand</a:t>
            </a:r>
            <a:r>
              <a:rPr lang="en-US" sz="1400" dirty="0" smtClean="0">
                <a:latin typeface="+mn-lt"/>
              </a:rPr>
              <a:t> </a:t>
            </a:r>
            <a:endParaRPr lang="en-US" sz="1400" dirty="0">
              <a:latin typeface="+mn-lt"/>
            </a:endParaRPr>
          </a:p>
        </p:txBody>
      </p:sp>
    </p:spTree>
  </p:cSld>
  <p:clrMapOvr>
    <a:masterClrMapping/>
  </p:clrMapOvr>
  <p:transition spd="med">
    <p:whee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a:xfrm>
            <a:off x="380555" y="1524000"/>
            <a:ext cx="3255264" cy="1676400"/>
          </a:xfrm>
        </p:spPr>
        <p:txBody>
          <a:bodyPr>
            <a:normAutofit/>
          </a:bodyPr>
          <a:lstStyle/>
          <a:p>
            <a:pPr algn="ctr"/>
            <a:r>
              <a:rPr lang="en-US" dirty="0" smtClean="0">
                <a:effectLst>
                  <a:outerShdw blurRad="38100" dist="38100" dir="2700000" algn="tl">
                    <a:srgbClr val="000000">
                      <a:alpha val="43137"/>
                    </a:srgbClr>
                  </a:outerShdw>
                </a:effectLst>
              </a:rPr>
              <a:t>SPARC</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Instruction</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Formats</a:t>
            </a:r>
            <a:endParaRPr lang="en-US" dirty="0">
              <a:effectLst>
                <a:outerShdw blurRad="38100" dist="38100" dir="2700000" algn="tl">
                  <a:srgbClr val="000000">
                    <a:alpha val="43137"/>
                  </a:srgbClr>
                </a:outerShdw>
              </a:effectLst>
            </a:endParaRPr>
          </a:p>
        </p:txBody>
      </p:sp>
      <p:pic>
        <p:nvPicPr>
          <p:cNvPr id="4" name="Picture 3" descr="f14.pdf"/>
          <p:cNvPicPr>
            <a:picLocks noChangeAspect="1"/>
          </p:cNvPicPr>
          <p:nvPr/>
        </p:nvPicPr>
        <mc:AlternateContent>
          <mc:Choice xmlns:ma="http://schemas.microsoft.com/office/mac/drawingml/2008/main" Requires="ma">
            <p:blipFill>
              <a:blip r:embed="rId3"/>
              <a:srcRect l="11765" t="7273" r="12941" b="21818"/>
              <a:stretch>
                <a:fillRect/>
              </a:stretch>
            </p:blipFill>
          </mc:Choice>
          <mc:Fallback>
            <p:blipFill>
              <a:blip r:embed="rId4"/>
              <a:srcRect l="11765" t="7273" r="12941" b="21818"/>
              <a:stretch>
                <a:fillRect/>
              </a:stretch>
            </p:blipFill>
          </mc:Fallback>
        </mc:AlternateContent>
        <p:spPr>
          <a:xfrm>
            <a:off x="3704587" y="228600"/>
            <a:ext cx="5439413" cy="6629400"/>
          </a:xfrm>
          <a:prstGeom prst="rect">
            <a:avLst/>
          </a:prstGeom>
        </p:spPr>
      </p:pic>
    </p:spTree>
  </p:cSld>
  <p:clrMapOvr>
    <a:masterClrMapping/>
  </p:clrMapOvr>
  <mc:AlternateContent>
    <mc:Choice xmlns:mp="http://schemas.microsoft.com/office/mac/powerpoint/2008/main" Requires="mp">
      <mp:transition spd="med">
        <mp:cube dir="r"/>
      </mp:transition>
    </mc:Choice>
    <mc:Fallback>
      <p:transition spd="med">
        <p:cover dir="r"/>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RISC versus CISC Controversy</a:t>
            </a:r>
            <a:endParaRPr lang="en-GB" dirty="0">
              <a:effectLst>
                <a:outerShdw blurRad="38100" dist="38100" dir="2700000" algn="tl">
                  <a:srgbClr val="000000">
                    <a:alpha val="43137"/>
                  </a:srgbClr>
                </a:outerShdw>
              </a:effectLst>
            </a:endParaRPr>
          </a:p>
        </p:txBody>
      </p:sp>
      <p:sp>
        <p:nvSpPr>
          <p:cNvPr id="46083" name="Rectangle 3"/>
          <p:cNvSpPr>
            <a:spLocks noGrp="1" noChangeArrowheads="1"/>
          </p:cNvSpPr>
          <p:nvPr>
            <p:ph idx="1"/>
          </p:nvPr>
        </p:nvSpPr>
        <p:spPr>
          <a:xfrm>
            <a:off x="498474" y="1295400"/>
            <a:ext cx="7556313" cy="5334000"/>
          </a:xfrm>
        </p:spPr>
        <p:txBody>
          <a:bodyPr>
            <a:normAutofit/>
          </a:bodyPr>
          <a:lstStyle/>
          <a:p>
            <a:pPr>
              <a:lnSpc>
                <a:spcPct val="90000"/>
              </a:lnSpc>
            </a:pPr>
            <a:r>
              <a:rPr lang="en-GB" dirty="0"/>
              <a:t>Quantitative</a:t>
            </a:r>
            <a:endParaRPr lang="en-GB" dirty="0" smtClean="0"/>
          </a:p>
          <a:p>
            <a:pPr lvl="1">
              <a:lnSpc>
                <a:spcPct val="90000"/>
              </a:lnSpc>
            </a:pPr>
            <a:r>
              <a:rPr lang="en-GB" dirty="0"/>
              <a:t>C</a:t>
            </a:r>
            <a:r>
              <a:rPr lang="en-GB" dirty="0" smtClean="0"/>
              <a:t>ompare </a:t>
            </a:r>
            <a:r>
              <a:rPr lang="en-GB" dirty="0"/>
              <a:t>program sizes and execution </a:t>
            </a:r>
            <a:r>
              <a:rPr lang="en-GB" dirty="0" smtClean="0"/>
              <a:t>speeds of programs on RISC and CISC machines that use comparable technology</a:t>
            </a:r>
          </a:p>
          <a:p>
            <a:pPr>
              <a:lnSpc>
                <a:spcPct val="90000"/>
              </a:lnSpc>
            </a:pPr>
            <a:r>
              <a:rPr lang="en-GB" dirty="0"/>
              <a:t>Qualitative</a:t>
            </a:r>
            <a:endParaRPr lang="en-GB" dirty="0" smtClean="0"/>
          </a:p>
          <a:p>
            <a:pPr lvl="1">
              <a:lnSpc>
                <a:spcPct val="90000"/>
              </a:lnSpc>
            </a:pPr>
            <a:r>
              <a:rPr lang="en-GB" dirty="0"/>
              <a:t>E</a:t>
            </a:r>
            <a:r>
              <a:rPr lang="en-GB" dirty="0" smtClean="0"/>
              <a:t>xamine </a:t>
            </a:r>
            <a:r>
              <a:rPr lang="en-GB" dirty="0"/>
              <a:t>issues of high level language support and use of VLSI real estate</a:t>
            </a:r>
          </a:p>
          <a:p>
            <a:pPr>
              <a:lnSpc>
                <a:spcPct val="90000"/>
              </a:lnSpc>
            </a:pPr>
            <a:r>
              <a:rPr lang="en-GB" dirty="0" smtClean="0"/>
              <a:t>Problems with comparisons:</a:t>
            </a:r>
          </a:p>
          <a:p>
            <a:pPr lvl="1">
              <a:lnSpc>
                <a:spcPct val="90000"/>
              </a:lnSpc>
            </a:pPr>
            <a:r>
              <a:rPr lang="en-GB" dirty="0"/>
              <a:t>No pair of RISC and CISC</a:t>
            </a:r>
            <a:r>
              <a:rPr lang="en-GB" dirty="0" smtClean="0"/>
              <a:t> machines that are comparable in life-cycle cost, level of technology, gate complexity, sophistication of compiler, operating system support, etc.</a:t>
            </a:r>
          </a:p>
          <a:p>
            <a:pPr lvl="1">
              <a:lnSpc>
                <a:spcPct val="90000"/>
              </a:lnSpc>
            </a:pPr>
            <a:r>
              <a:rPr lang="en-GB" dirty="0"/>
              <a:t>No definitive set of test </a:t>
            </a:r>
            <a:r>
              <a:rPr lang="en-GB" dirty="0" smtClean="0"/>
              <a:t>programs exists</a:t>
            </a:r>
          </a:p>
          <a:p>
            <a:pPr lvl="1">
              <a:lnSpc>
                <a:spcPct val="90000"/>
              </a:lnSpc>
            </a:pPr>
            <a:r>
              <a:rPr lang="en-GB" dirty="0"/>
              <a:t>Difficult to separate hardware effects from complier effects</a:t>
            </a:r>
          </a:p>
          <a:p>
            <a:pPr lvl="1">
              <a:lnSpc>
                <a:spcPct val="90000"/>
              </a:lnSpc>
            </a:pPr>
            <a:r>
              <a:rPr lang="en-GB" dirty="0"/>
              <a:t>Most comparisons done on “toy” rather than</a:t>
            </a:r>
            <a:r>
              <a:rPr lang="en-GB" dirty="0" smtClean="0"/>
              <a:t> commercial products</a:t>
            </a:r>
          </a:p>
          <a:p>
            <a:pPr lvl="1">
              <a:lnSpc>
                <a:spcPct val="90000"/>
              </a:lnSpc>
            </a:pPr>
            <a:r>
              <a:rPr lang="en-GB" dirty="0"/>
              <a:t>Most commercial devices </a:t>
            </a:r>
            <a:r>
              <a:rPr lang="en-GB" dirty="0" smtClean="0"/>
              <a:t>advertised as RISC possess a mixture of RISC and CISC characteristics</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228600"/>
            <a:ext cx="3276600" cy="2057400"/>
          </a:xfrm>
        </p:spPr>
        <p:txBody>
          <a:bodyPr/>
          <a:lstStyle/>
          <a:p>
            <a:r>
              <a:rPr lang="en-US" sz="3400" dirty="0" smtClean="0">
                <a:effectLst>
                  <a:outerShdw blurRad="38100" dist="38100" dir="2700000" algn="tl">
                    <a:srgbClr val="000000">
                      <a:alpha val="43137"/>
                    </a:srgbClr>
                  </a:outerShdw>
                </a:effectLst>
              </a:rPr>
              <a:t>Instruction Execution Characteristics</a:t>
            </a:r>
            <a:endParaRPr lang="en-US" sz="3400" dirty="0">
              <a:effectLst>
                <a:outerShdw blurRad="38100" dist="38100" dir="2700000" algn="tl">
                  <a:srgbClr val="000000">
                    <a:alpha val="43137"/>
                  </a:srgbClr>
                </a:outerShdw>
              </a:effectLst>
            </a:endParaRPr>
          </a:p>
        </p:txBody>
      </p:sp>
      <p:graphicFrame>
        <p:nvGraphicFramePr>
          <p:cNvPr id="24" name="Content Placeholder 23"/>
          <p:cNvGraphicFramePr>
            <a:graphicFrameLocks noGrp="1"/>
          </p:cNvGraphicFramePr>
          <p:nvPr>
            <p:ph idx="4294967295"/>
          </p:nvPr>
        </p:nvGraphicFramePr>
        <p:xfrm>
          <a:off x="457200" y="304800"/>
          <a:ext cx="8686800" cy="6553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25" name="Picture 24"/>
          <p:cNvPicPr>
            <a:picLocks noChangeAspect="1"/>
          </p:cNvPicPr>
          <p:nvPr/>
        </p:nvPicPr>
        <p:blipFill>
          <a:blip r:embed="rId8"/>
          <a:stretch>
            <a:fillRect/>
          </a:stretch>
        </p:blipFill>
        <p:spPr>
          <a:xfrm>
            <a:off x="4191000" y="3276600"/>
            <a:ext cx="1602218" cy="1588754"/>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743200"/>
            <a:ext cx="3657600" cy="3886200"/>
          </a:xfrm>
        </p:spPr>
        <p:txBody>
          <a:bodyPr>
            <a:normAutofit fontScale="62500" lnSpcReduction="20000"/>
          </a:bodyPr>
          <a:lstStyle/>
          <a:p>
            <a:r>
              <a:rPr lang="en-US" sz="2400" dirty="0" smtClean="0"/>
              <a:t>Instruction execution characteristics</a:t>
            </a:r>
          </a:p>
          <a:p>
            <a:pPr lvl="1"/>
            <a:r>
              <a:rPr lang="en-US" sz="2400" dirty="0" smtClean="0"/>
              <a:t>Operations</a:t>
            </a:r>
          </a:p>
          <a:p>
            <a:pPr lvl="1"/>
            <a:r>
              <a:rPr lang="en-US" sz="2400" dirty="0" smtClean="0"/>
              <a:t>Operands</a:t>
            </a:r>
          </a:p>
          <a:p>
            <a:pPr lvl="1"/>
            <a:r>
              <a:rPr lang="en-US" sz="2400" dirty="0" smtClean="0"/>
              <a:t>Procedure calls</a:t>
            </a:r>
          </a:p>
          <a:p>
            <a:pPr lvl="1"/>
            <a:r>
              <a:rPr lang="en-US" sz="2400" dirty="0" smtClean="0"/>
              <a:t>Implications </a:t>
            </a:r>
          </a:p>
          <a:p>
            <a:r>
              <a:rPr lang="en-US" sz="2400" dirty="0" smtClean="0"/>
              <a:t>The use of a large register file</a:t>
            </a:r>
          </a:p>
          <a:p>
            <a:pPr lvl="1"/>
            <a:r>
              <a:rPr lang="en-US" sz="2400" dirty="0" smtClean="0"/>
              <a:t>Register windows</a:t>
            </a:r>
          </a:p>
          <a:p>
            <a:pPr lvl="1"/>
            <a:r>
              <a:rPr lang="en-US" sz="2400" dirty="0" smtClean="0"/>
              <a:t>Global variables</a:t>
            </a:r>
          </a:p>
          <a:p>
            <a:pPr lvl="1"/>
            <a:r>
              <a:rPr lang="en-US" sz="2400" dirty="0" smtClean="0"/>
              <a:t>Large register file versus cache</a:t>
            </a:r>
          </a:p>
          <a:p>
            <a:r>
              <a:rPr lang="en-US" sz="2400" dirty="0" smtClean="0"/>
              <a:t>Reduced instruction set architecture</a:t>
            </a:r>
          </a:p>
          <a:p>
            <a:pPr lvl="1"/>
            <a:r>
              <a:rPr lang="en-US" sz="2400" dirty="0" smtClean="0"/>
              <a:t>Characteristics of RISC</a:t>
            </a:r>
          </a:p>
          <a:p>
            <a:pPr lvl="1"/>
            <a:r>
              <a:rPr lang="en-US" sz="2400" dirty="0" smtClean="0"/>
              <a:t>CISC versus RISC characteristics</a:t>
            </a:r>
            <a:endParaRPr lang="en-US" sz="2400" dirty="0"/>
          </a:p>
        </p:txBody>
      </p:sp>
      <p:sp>
        <p:nvSpPr>
          <p:cNvPr id="32" name="Content Placeholder 31"/>
          <p:cNvSpPr>
            <a:spLocks noGrp="1"/>
          </p:cNvSpPr>
          <p:nvPr>
            <p:ph sz="quarter" idx="4"/>
          </p:nvPr>
        </p:nvSpPr>
        <p:spPr>
          <a:xfrm>
            <a:off x="4572000" y="2286000"/>
            <a:ext cx="4191000" cy="4343400"/>
          </a:xfrm>
        </p:spPr>
        <p:txBody>
          <a:bodyPr>
            <a:noAutofit/>
          </a:bodyPr>
          <a:lstStyle/>
          <a:p>
            <a:r>
              <a:rPr lang="en-US" sz="1500" dirty="0" smtClean="0"/>
              <a:t>RISC pipelining</a:t>
            </a:r>
          </a:p>
          <a:p>
            <a:pPr lvl="1"/>
            <a:r>
              <a:rPr lang="en-US" sz="1500" dirty="0" smtClean="0"/>
              <a:t>Pipelining with regular instructions</a:t>
            </a:r>
          </a:p>
          <a:p>
            <a:pPr lvl="1"/>
            <a:r>
              <a:rPr lang="en-US" sz="1500" dirty="0" smtClean="0"/>
              <a:t>Optimization of pipelining</a:t>
            </a:r>
          </a:p>
          <a:p>
            <a:r>
              <a:rPr lang="en-US" sz="1500" dirty="0" smtClean="0"/>
              <a:t>MIPS R4000</a:t>
            </a:r>
          </a:p>
          <a:p>
            <a:pPr lvl="1"/>
            <a:r>
              <a:rPr lang="en-US" sz="1500" dirty="0" smtClean="0"/>
              <a:t>Instruction set</a:t>
            </a:r>
          </a:p>
          <a:p>
            <a:pPr lvl="1"/>
            <a:r>
              <a:rPr lang="en-US" sz="1500" dirty="0" smtClean="0"/>
              <a:t>Instruction pipeline</a:t>
            </a:r>
          </a:p>
          <a:p>
            <a:r>
              <a:rPr lang="en-US" sz="1500" dirty="0" smtClean="0"/>
              <a:t>SPARC</a:t>
            </a:r>
          </a:p>
          <a:p>
            <a:pPr lvl="1"/>
            <a:r>
              <a:rPr lang="en-US" sz="1500" dirty="0" smtClean="0"/>
              <a:t>SPARC register set</a:t>
            </a:r>
          </a:p>
          <a:p>
            <a:pPr lvl="1"/>
            <a:r>
              <a:rPr lang="en-US" sz="1500" dirty="0" smtClean="0"/>
              <a:t>Instruction set</a:t>
            </a:r>
          </a:p>
          <a:p>
            <a:pPr lvl="1"/>
            <a:r>
              <a:rPr lang="en-US" sz="1500" dirty="0" smtClean="0"/>
              <a:t>Instruction format</a:t>
            </a:r>
          </a:p>
          <a:p>
            <a:pPr marL="228600" lvl="1">
              <a:spcBef>
                <a:spcPts val="2000"/>
              </a:spcBef>
              <a:buClr>
                <a:schemeClr val="accent1"/>
              </a:buClr>
            </a:pPr>
            <a:r>
              <a:rPr lang="en-US" sz="1500" dirty="0" smtClean="0"/>
              <a:t>Compiler-based register optimization</a:t>
            </a:r>
          </a:p>
          <a:p>
            <a:r>
              <a:rPr lang="en-US" sz="1500" dirty="0" smtClean="0"/>
              <a:t>RISC versus CISC controversy</a:t>
            </a:r>
          </a:p>
        </p:txBody>
      </p:sp>
      <p:sp>
        <p:nvSpPr>
          <p:cNvPr id="44035" name="Rectangle 3"/>
          <p:cNvSpPr>
            <a:spLocks noGrp="1" noChangeArrowheads="1"/>
          </p:cNvSpPr>
          <p:nvPr>
            <p:ph type="body" idx="1"/>
          </p:nvPr>
        </p:nvSpPr>
        <p:spPr>
          <a:xfrm>
            <a:off x="497541" y="1295400"/>
            <a:ext cx="3657600" cy="1098177"/>
          </a:xfrm>
        </p:spPr>
        <p:txBody>
          <a:bodyPr>
            <a:normAutofit/>
          </a:bodyPr>
          <a:lstStyle/>
          <a:p>
            <a:r>
              <a:rPr lang="en-US" dirty="0" smtClean="0"/>
              <a:t>    </a:t>
            </a:r>
          </a:p>
          <a:p>
            <a:endParaRPr lang="en-US" sz="800" dirty="0" smtClean="0"/>
          </a:p>
          <a:p>
            <a:endParaRPr lang="en-US" sz="800" dirty="0" smtClean="0"/>
          </a:p>
          <a:p>
            <a:r>
              <a:rPr lang="en-US" sz="3200" dirty="0" smtClean="0"/>
              <a:t>Chapter 15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Reduced Instruction Set Computers</a:t>
            </a:r>
          </a:p>
          <a:p>
            <a:r>
              <a:rPr lang="en-US" sz="2800" dirty="0" smtClean="0">
                <a:solidFill>
                  <a:schemeClr val="accent1">
                    <a:lumMod val="50000"/>
                  </a:schemeClr>
                </a:solidFill>
              </a:rPr>
              <a:t>(RISC)</a:t>
            </a:r>
            <a:endParaRPr lang="en-US" dirty="0">
              <a:solidFill>
                <a:srgbClr val="6666CC"/>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0" y="228600"/>
            <a:ext cx="9144000" cy="1371600"/>
          </a:xfrm>
        </p:spPr>
        <p:txBody>
          <a:bodyPr/>
          <a:lstStyle/>
          <a:p>
            <a:pPr algn="ctr"/>
            <a:r>
              <a:rPr lang="en-US" dirty="0" smtClean="0">
                <a:effectLst>
                  <a:outerShdw blurRad="38100" dist="38100" dir="2700000" algn="tl">
                    <a:srgbClr val="000000">
                      <a:alpha val="43137"/>
                    </a:srgbClr>
                  </a:outerShdw>
                </a:effectLst>
                <a:latin typeface="Times" pitchFamily="-84" charset="0"/>
                <a:ea typeface="Times New Roman" pitchFamily="-84" charset="0"/>
                <a:cs typeface="Times New Roman" pitchFamily="-84" charset="0"/>
              </a:rPr>
              <a:t>Table 15.2</a:t>
            </a:r>
            <a:br>
              <a:rPr lang="en-US" dirty="0" smtClean="0">
                <a:effectLst>
                  <a:outerShdw blurRad="38100" dist="38100" dir="2700000" algn="tl">
                    <a:srgbClr val="000000">
                      <a:alpha val="43137"/>
                    </a:srgbClr>
                  </a:outerShdw>
                </a:effectLst>
                <a:latin typeface="Times" pitchFamily="-84" charset="0"/>
                <a:ea typeface="Times New Roman" pitchFamily="-84" charset="0"/>
                <a:cs typeface="Times New Roman" pitchFamily="-84" charset="0"/>
              </a:rPr>
            </a:br>
            <a:r>
              <a:rPr lang="en-US" dirty="0" smtClean="0">
                <a:effectLst>
                  <a:outerShdw blurRad="38100" dist="38100" dir="2700000" algn="tl">
                    <a:srgbClr val="000000">
                      <a:alpha val="43137"/>
                    </a:srgbClr>
                  </a:outerShdw>
                </a:effectLst>
                <a:latin typeface="Times" pitchFamily="-84" charset="0"/>
                <a:ea typeface="Times New Roman" pitchFamily="-84" charset="0"/>
                <a:cs typeface="Times New Roman" pitchFamily="-84" charset="0"/>
              </a:rPr>
              <a:t>Weighted Relative Dynamic Frequency </a:t>
            </a:r>
            <a:br>
              <a:rPr lang="en-US" dirty="0" smtClean="0">
                <a:effectLst>
                  <a:outerShdw blurRad="38100" dist="38100" dir="2700000" algn="tl">
                    <a:srgbClr val="000000">
                      <a:alpha val="43137"/>
                    </a:srgbClr>
                  </a:outerShdw>
                </a:effectLst>
                <a:latin typeface="Times" pitchFamily="-84" charset="0"/>
                <a:ea typeface="Times New Roman" pitchFamily="-84" charset="0"/>
                <a:cs typeface="Times New Roman" pitchFamily="-84" charset="0"/>
              </a:rPr>
            </a:br>
            <a:r>
              <a:rPr lang="en-US" dirty="0" smtClean="0">
                <a:effectLst>
                  <a:outerShdw blurRad="38100" dist="38100" dir="2700000" algn="tl">
                    <a:srgbClr val="000000">
                      <a:alpha val="43137"/>
                    </a:srgbClr>
                  </a:outerShdw>
                </a:effectLst>
                <a:latin typeface="Times" pitchFamily="-84" charset="0"/>
                <a:ea typeface="Times New Roman" pitchFamily="-84" charset="0"/>
                <a:cs typeface="Times New Roman" pitchFamily="-84" charset="0"/>
              </a:rPr>
              <a:t>of HLL Operations</a:t>
            </a:r>
            <a:endParaRPr lang="en-GB" dirty="0">
              <a:effectLst>
                <a:outerShdw blurRad="38100" dist="38100" dir="2700000" algn="tl">
                  <a:srgbClr val="000000">
                    <a:alpha val="43137"/>
                  </a:srgbClr>
                </a:outerShdw>
              </a:effectLst>
            </a:endParaRPr>
          </a:p>
        </p:txBody>
      </p:sp>
      <p:pic>
        <p:nvPicPr>
          <p:cNvPr id="263" name="Picture 262"/>
          <p:cNvPicPr>
            <a:picLocks noChangeAspect="1"/>
          </p:cNvPicPr>
          <p:nvPr/>
        </p:nvPicPr>
        <mc:AlternateContent xmlns:ma="http://schemas.microsoft.com/office/mac/drawingml/2008/main">
          <mc:Choice Requires="ma">
            <p:blipFill>
              <a:blip r:embed="rId3"/>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4"/>
              <a:stretch>
                <a:fillRect/>
              </a:stretch>
            </p:blipFill>
          </mc:Fallback>
        </mc:AlternateContent>
        <p:spPr>
          <a:xfrm>
            <a:off x="152400" y="2438400"/>
            <a:ext cx="8792922" cy="3498850"/>
          </a:xfrm>
          <a:prstGeom prst="rect">
            <a:avLst/>
          </a:prstGeom>
        </p:spPr>
      </p:pic>
      <p:sp>
        <p:nvSpPr>
          <p:cNvPr id="264" name="Rectangle 263"/>
          <p:cNvSpPr/>
          <p:nvPr/>
        </p:nvSpPr>
        <p:spPr>
          <a:xfrm>
            <a:off x="228600" y="6096000"/>
            <a:ext cx="8686800" cy="338554"/>
          </a:xfrm>
          <a:prstGeom prst="rect">
            <a:avLst/>
          </a:prstGeom>
        </p:spPr>
        <p:txBody>
          <a:bodyPr wrap="square">
            <a:spAutoFit/>
          </a:bodyPr>
          <a:lstStyle/>
          <a:p>
            <a:pPr algn="ctr"/>
            <a:r>
              <a:rPr lang="en-US" sz="1600" dirty="0">
                <a:latin typeface="+mn-lt"/>
              </a:rPr>
              <a:t>Table 15.2  Weighted Relative Dynamic Frequency of HLL Operations [PATT82a]</a:t>
            </a:r>
            <a:r>
              <a:rPr lang="en-US" sz="1600" dirty="0" smtClean="0">
                <a:latin typeface="+mn-lt"/>
              </a:rPr>
              <a:t> </a:t>
            </a:r>
            <a:endParaRPr lang="en-US" sz="1600" dirty="0">
              <a:latin typeface="+mn-lt"/>
            </a:endParaRPr>
          </a:p>
        </p:txBody>
      </p:sp>
    </p:spTree>
  </p:cSld>
  <p:clrMapOvr>
    <a:masterClrMapping/>
  </p:clrMapOvr>
  <p:transition spd="med">
    <p:whee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533400" y="762000"/>
            <a:ext cx="7848600" cy="1371600"/>
          </a:xfrm>
        </p:spPr>
        <p:txBody>
          <a:bodyPr/>
          <a:lstStyle/>
          <a:p>
            <a:pPr algn="ctr"/>
            <a:r>
              <a:rPr lang="en-GB" sz="4400" dirty="0" smtClean="0">
                <a:effectLst>
                  <a:outerShdw blurRad="38100" dist="38100" dir="2700000" algn="tl">
                    <a:srgbClr val="000000">
                      <a:alpha val="43137"/>
                    </a:srgbClr>
                  </a:outerShdw>
                </a:effectLst>
              </a:rPr>
              <a:t>Table 15.3</a:t>
            </a:r>
            <a:br>
              <a:rPr lang="en-GB" sz="4400" dirty="0" smtClean="0">
                <a:effectLst>
                  <a:outerShdw blurRad="38100" dist="38100" dir="2700000" algn="tl">
                    <a:srgbClr val="000000">
                      <a:alpha val="43137"/>
                    </a:srgbClr>
                  </a:outerShdw>
                </a:effectLst>
              </a:rPr>
            </a:br>
            <a:r>
              <a:rPr lang="en-GB" sz="4400" dirty="0" smtClean="0">
                <a:effectLst>
                  <a:outerShdw blurRad="38100" dist="38100" dir="2700000" algn="tl">
                    <a:srgbClr val="000000">
                      <a:alpha val="43137"/>
                    </a:srgbClr>
                  </a:outerShdw>
                </a:effectLst>
              </a:rPr>
              <a:t>Operands</a:t>
            </a:r>
            <a:endParaRPr lang="en-GB" sz="4400" dirty="0">
              <a:effectLst>
                <a:outerShdw blurRad="38100" dist="38100" dir="2700000" algn="tl">
                  <a:srgbClr val="000000">
                    <a:alpha val="43137"/>
                  </a:srgbClr>
                </a:outerShdw>
              </a:effectLst>
            </a:endParaRPr>
          </a:p>
        </p:txBody>
      </p:sp>
      <p:pic>
        <p:nvPicPr>
          <p:cNvPr id="85" name="Picture 84"/>
          <p:cNvPicPr>
            <a:picLocks noChangeAspect="1"/>
          </p:cNvPicPr>
          <p:nvPr/>
        </p:nvPicPr>
        <mc:AlternateContent xmlns:ma="http://schemas.microsoft.com/office/mac/drawingml/2008/main">
          <mc:Choice Requires="ma">
            <p:blipFill>
              <a:blip r:embed="rId3"/>
              <a:srcRect l="12000" r="9000"/>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4"/>
              <a:srcRect l="12000" r="9000"/>
              <a:stretch>
                <a:fillRect/>
              </a:stretch>
            </p:blipFill>
          </mc:Fallback>
        </mc:AlternateContent>
        <p:spPr>
          <a:xfrm>
            <a:off x="152400" y="3124200"/>
            <a:ext cx="9292549" cy="2328038"/>
          </a:xfrm>
          <a:prstGeom prst="rect">
            <a:avLst/>
          </a:prstGeom>
        </p:spPr>
      </p:pic>
      <p:sp>
        <p:nvSpPr>
          <p:cNvPr id="86" name="Rectangle 85"/>
          <p:cNvSpPr/>
          <p:nvPr/>
        </p:nvSpPr>
        <p:spPr>
          <a:xfrm>
            <a:off x="2438400" y="5410200"/>
            <a:ext cx="4572000" cy="307777"/>
          </a:xfrm>
          <a:prstGeom prst="rect">
            <a:avLst/>
          </a:prstGeom>
        </p:spPr>
        <p:txBody>
          <a:bodyPr>
            <a:spAutoFit/>
          </a:bodyPr>
          <a:lstStyle/>
          <a:p>
            <a:r>
              <a:rPr lang="en-US" sz="1400" dirty="0">
                <a:latin typeface="+mn-lt"/>
              </a:rPr>
              <a:t>Table 15.3  Dynamic Percentage of Operands</a:t>
            </a:r>
            <a:r>
              <a:rPr lang="en-US" sz="1400" dirty="0" smtClean="0">
                <a:latin typeface="+mn-lt"/>
              </a:rPr>
              <a:t> </a:t>
            </a:r>
            <a:endParaRPr lang="en-US" sz="1400" dirty="0">
              <a:latin typeface="+mn-lt"/>
            </a:endParaRPr>
          </a:p>
        </p:txBody>
      </p:sp>
    </p:spTree>
  </p:cSld>
  <p:clrMapOvr>
    <a:masterClrMapping/>
  </p:clrMapOvr>
  <p:transition spd="med">
    <p:whee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609600"/>
            <a:ext cx="9144000" cy="1116013"/>
          </a:xfrm>
        </p:spPr>
        <p:txBody>
          <a:bodyPr/>
          <a:lstStyle/>
          <a:p>
            <a:pPr algn="ctr"/>
            <a:r>
              <a:rPr lang="en-GB" dirty="0" smtClean="0">
                <a:effectLst>
                  <a:outerShdw blurRad="38100" dist="38100" dir="2700000" algn="tl">
                    <a:srgbClr val="000000">
                      <a:alpha val="43137"/>
                    </a:srgbClr>
                  </a:outerShdw>
                </a:effectLst>
              </a:rPr>
              <a:t>Table 15.4</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Procedure Arguments and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Local Scalar Variables</a:t>
            </a:r>
            <a:endParaRPr lang="en-GB" dirty="0">
              <a:effectLst>
                <a:outerShdw blurRad="38100" dist="38100" dir="2700000" algn="tl">
                  <a:srgbClr val="000000">
                    <a:alpha val="43137"/>
                  </a:srgbClr>
                </a:outerShdw>
              </a:effectLst>
            </a:endParaRPr>
          </a:p>
        </p:txBody>
      </p:sp>
      <p:pic>
        <p:nvPicPr>
          <p:cNvPr id="5" name="Picture 4"/>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34462" y="3124200"/>
            <a:ext cx="8639907" cy="2807970"/>
          </a:xfrm>
          <a:prstGeom prst="rect">
            <a:avLst/>
          </a:prstGeom>
        </p:spPr>
      </p:pic>
      <p:sp>
        <p:nvSpPr>
          <p:cNvPr id="6" name="Rectangle 5"/>
          <p:cNvSpPr/>
          <p:nvPr/>
        </p:nvSpPr>
        <p:spPr>
          <a:xfrm>
            <a:off x="0" y="6172200"/>
            <a:ext cx="9144000" cy="338554"/>
          </a:xfrm>
          <a:prstGeom prst="rect">
            <a:avLst/>
          </a:prstGeom>
        </p:spPr>
        <p:txBody>
          <a:bodyPr wrap="square">
            <a:spAutoFit/>
          </a:bodyPr>
          <a:lstStyle/>
          <a:p>
            <a:pPr algn="ctr"/>
            <a:r>
              <a:rPr lang="en-US" sz="1600" dirty="0">
                <a:latin typeface="+mn-lt"/>
              </a:rPr>
              <a:t>Table 15.4  Procedure Arguments and Local Scalar Variables</a:t>
            </a:r>
            <a:r>
              <a:rPr lang="en-US" sz="1600" dirty="0" smtClean="0">
                <a:latin typeface="+mn-lt"/>
              </a:rPr>
              <a:t> </a:t>
            </a:r>
            <a:endParaRPr lang="en-US" sz="1600" dirty="0">
              <a:latin typeface="+mn-lt"/>
            </a:endParaRPr>
          </a:p>
        </p:txBody>
      </p:sp>
    </p:spTree>
  </p:cSld>
  <p:clrMapOvr>
    <a:masterClrMapping/>
  </p:clrMapOvr>
  <p:transition spd="med">
    <p:whee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Implications</a:t>
            </a:r>
          </a:p>
        </p:txBody>
      </p:sp>
      <p:sp>
        <p:nvSpPr>
          <p:cNvPr id="15363" name="Rectangle 3"/>
          <p:cNvSpPr>
            <a:spLocks noGrp="1" noChangeArrowheads="1"/>
          </p:cNvSpPr>
          <p:nvPr>
            <p:ph idx="1"/>
          </p:nvPr>
        </p:nvSpPr>
        <p:spPr/>
        <p:txBody>
          <a:bodyPr/>
          <a:lstStyle/>
          <a:p>
            <a:r>
              <a:rPr lang="en-GB" dirty="0" smtClean="0"/>
              <a:t>HLLs can best be supported by optimizing performance of the most time-consuming features of typical HLL programs</a:t>
            </a:r>
          </a:p>
          <a:p>
            <a:r>
              <a:rPr lang="en-GB" dirty="0" smtClean="0"/>
              <a:t>Three elements characterize RISC architectures:</a:t>
            </a:r>
          </a:p>
          <a:p>
            <a:pPr lvl="1">
              <a:spcAft>
                <a:spcPts val="1200"/>
              </a:spcAft>
            </a:pPr>
            <a:r>
              <a:rPr lang="en-GB" dirty="0" smtClean="0"/>
              <a:t>Use a large number of registers or use a compiler to optimize register usage</a:t>
            </a:r>
          </a:p>
          <a:p>
            <a:pPr lvl="1">
              <a:spcAft>
                <a:spcPts val="1200"/>
              </a:spcAft>
            </a:pPr>
            <a:r>
              <a:rPr lang="en-GB" dirty="0" smtClean="0"/>
              <a:t>Careful attention needs to be paid to the design of instruction pipelines</a:t>
            </a:r>
          </a:p>
          <a:p>
            <a:pPr lvl="1">
              <a:spcAft>
                <a:spcPts val="1200"/>
              </a:spcAft>
            </a:pPr>
            <a:r>
              <a:rPr lang="en-GB" dirty="0" smtClean="0"/>
              <a:t>Instructions should have predictable costs and be consistent with a high-performance implementation</a:t>
            </a:r>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8474" y="533400"/>
            <a:ext cx="7556313" cy="1066800"/>
          </a:xfrm>
        </p:spPr>
        <p:txBody>
          <a:bodyPr/>
          <a:lstStyle/>
          <a:p>
            <a:r>
              <a:rPr lang="en-GB" dirty="0" smtClean="0">
                <a:effectLst>
                  <a:outerShdw blurRad="38100" dist="38100" dir="2700000" algn="tl">
                    <a:srgbClr val="000000">
                      <a:alpha val="43137"/>
                    </a:srgbClr>
                  </a:outerShdw>
                </a:effectLst>
              </a:rPr>
              <a:t>The Use of a Large Register </a:t>
            </a:r>
            <a:r>
              <a:rPr lang="en-GB" dirty="0">
                <a:effectLst>
                  <a:outerShdw blurRad="38100" dist="38100" dir="2700000" algn="tl">
                    <a:srgbClr val="000000">
                      <a:alpha val="43137"/>
                    </a:srgbClr>
                  </a:outerShdw>
                </a:effectLst>
              </a:rPr>
              <a:t>File</a:t>
            </a:r>
          </a:p>
        </p:txBody>
      </p:sp>
      <p:sp>
        <p:nvSpPr>
          <p:cNvPr id="16387" name="Rectangle 3"/>
          <p:cNvSpPr>
            <a:spLocks noGrp="1" noChangeArrowheads="1"/>
          </p:cNvSpPr>
          <p:nvPr>
            <p:ph sz="half" idx="2"/>
          </p:nvPr>
        </p:nvSpPr>
        <p:spPr>
          <a:xfrm>
            <a:off x="497541" y="2667000"/>
            <a:ext cx="3657600" cy="3459162"/>
          </a:xfrm>
        </p:spPr>
        <p:txBody>
          <a:bodyPr>
            <a:normAutofit/>
          </a:bodyPr>
          <a:lstStyle/>
          <a:p>
            <a:pPr marL="228600" lvl="1">
              <a:spcBef>
                <a:spcPts val="2000"/>
              </a:spcBef>
              <a:buClr>
                <a:schemeClr val="accent1"/>
              </a:buClr>
            </a:pPr>
            <a:r>
              <a:rPr lang="en-GB" dirty="0" smtClean="0"/>
              <a:t>Requires </a:t>
            </a:r>
            <a:r>
              <a:rPr lang="en-GB" dirty="0"/>
              <a:t>compiler to allocate registers</a:t>
            </a:r>
          </a:p>
          <a:p>
            <a:pPr marL="228600" lvl="1">
              <a:spcBef>
                <a:spcPts val="2000"/>
              </a:spcBef>
              <a:buClr>
                <a:schemeClr val="accent1"/>
              </a:buClr>
            </a:pPr>
            <a:r>
              <a:rPr lang="en-GB" dirty="0" smtClean="0"/>
              <a:t>Allocates </a:t>
            </a:r>
            <a:r>
              <a:rPr lang="en-GB" dirty="0"/>
              <a:t>based on most used variables in a given time</a:t>
            </a:r>
          </a:p>
          <a:p>
            <a:pPr marL="228600" lvl="1">
              <a:spcBef>
                <a:spcPts val="2000"/>
              </a:spcBef>
              <a:buClr>
                <a:schemeClr val="accent1"/>
              </a:buClr>
            </a:pPr>
            <a:r>
              <a:rPr lang="en-GB" dirty="0"/>
              <a:t>Requires sophisticated program </a:t>
            </a:r>
            <a:r>
              <a:rPr lang="en-GB" dirty="0" smtClean="0"/>
              <a:t>analysis</a:t>
            </a:r>
            <a:endParaRPr lang="en-GB" dirty="0"/>
          </a:p>
        </p:txBody>
      </p:sp>
      <p:sp>
        <p:nvSpPr>
          <p:cNvPr id="6" name="Content Placeholder 5"/>
          <p:cNvSpPr>
            <a:spLocks noGrp="1"/>
          </p:cNvSpPr>
          <p:nvPr>
            <p:ph sz="quarter" idx="4"/>
          </p:nvPr>
        </p:nvSpPr>
        <p:spPr>
          <a:xfrm>
            <a:off x="4399878" y="2667000"/>
            <a:ext cx="3657600" cy="3459162"/>
          </a:xfrm>
        </p:spPr>
        <p:txBody>
          <a:bodyPr>
            <a:normAutofit/>
          </a:bodyPr>
          <a:lstStyle/>
          <a:p>
            <a:pPr marL="228600" lvl="1">
              <a:spcBef>
                <a:spcPts val="2000"/>
              </a:spcBef>
              <a:buClr>
                <a:schemeClr val="accent1"/>
              </a:buClr>
            </a:pPr>
            <a:r>
              <a:rPr lang="en-GB" dirty="0" smtClean="0"/>
              <a:t>M</a:t>
            </a:r>
            <a:r>
              <a:rPr lang="en-GB" dirty="0" smtClean="0"/>
              <a:t>ore </a:t>
            </a:r>
            <a:r>
              <a:rPr lang="en-GB" dirty="0" smtClean="0"/>
              <a:t>registers</a:t>
            </a:r>
          </a:p>
          <a:p>
            <a:pPr marL="228600" lvl="1">
              <a:spcBef>
                <a:spcPts val="2000"/>
              </a:spcBef>
              <a:buClr>
                <a:schemeClr val="accent1"/>
              </a:buClr>
            </a:pPr>
            <a:r>
              <a:rPr lang="en-GB" dirty="0" smtClean="0"/>
              <a:t>Thus more variables will be in registers</a:t>
            </a:r>
          </a:p>
        </p:txBody>
      </p:sp>
      <p:sp>
        <p:nvSpPr>
          <p:cNvPr id="4" name="Text Placeholder 3"/>
          <p:cNvSpPr>
            <a:spLocks noGrp="1"/>
          </p:cNvSpPr>
          <p:nvPr>
            <p:ph type="body" idx="1"/>
          </p:nvPr>
        </p:nvSpPr>
        <p:spPr>
          <a:xfrm>
            <a:off x="497541" y="1828801"/>
            <a:ext cx="3657600" cy="564776"/>
          </a:xfrm>
        </p:spPr>
        <p:txBody>
          <a:bodyPr/>
          <a:lstStyle/>
          <a:p>
            <a:r>
              <a:rPr lang="en-US" dirty="0" smtClean="0"/>
              <a:t>Software Solution</a:t>
            </a:r>
            <a:endParaRPr lang="en-US" dirty="0"/>
          </a:p>
        </p:txBody>
      </p:sp>
      <p:sp>
        <p:nvSpPr>
          <p:cNvPr id="5" name="Text Placeholder 4"/>
          <p:cNvSpPr>
            <a:spLocks noGrp="1"/>
          </p:cNvSpPr>
          <p:nvPr>
            <p:ph type="body" sz="quarter" idx="3"/>
          </p:nvPr>
        </p:nvSpPr>
        <p:spPr>
          <a:xfrm>
            <a:off x="4399878" y="1828801"/>
            <a:ext cx="3657600" cy="564776"/>
          </a:xfrm>
        </p:spPr>
        <p:txBody>
          <a:bodyPr/>
          <a:lstStyle/>
          <a:p>
            <a:r>
              <a:rPr lang="en-US" dirty="0" smtClean="0"/>
              <a:t>Hardware Solution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4EB8875-2084-4C66-87E2-20CAEC9200ED}"/>
</file>

<file path=customXml/itemProps2.xml><?xml version="1.0" encoding="utf-8"?>
<ds:datastoreItem xmlns:ds="http://schemas.openxmlformats.org/officeDocument/2006/customXml" ds:itemID="{2FBFE524-737A-4D72-83FE-A3526D9E3CC2}"/>
</file>

<file path=customXml/itemProps3.xml><?xml version="1.0" encoding="utf-8"?>
<ds:datastoreItem xmlns:ds="http://schemas.openxmlformats.org/officeDocument/2006/customXml" ds:itemID="{3882940D-3ACD-4AE1-8B4E-02916344E9C6}"/>
</file>

<file path=docProps/app.xml><?xml version="1.0" encoding="utf-8"?>
<Properties xmlns="http://schemas.openxmlformats.org/officeDocument/2006/extended-properties" xmlns:vt="http://schemas.openxmlformats.org/officeDocument/2006/docPropsVTypes">
  <Template>Advantage.thmx</Template>
  <TotalTime>2002</TotalTime>
  <Words>12873</Words>
  <Application>Microsoft Macintosh PowerPoint</Application>
  <PresentationFormat>On-screen Show (4:3)</PresentationFormat>
  <Paragraphs>584</Paragraphs>
  <Slides>40</Slides>
  <Notes>40</Notes>
  <HiddenSlides>0</HiddenSlides>
  <MMClips>0</MMClips>
  <ScaleCrop>false</ScaleCrop>
  <HeadingPairs>
    <vt:vector size="4" baseType="variant">
      <vt:variant>
        <vt:lpstr>Design Template</vt:lpstr>
      </vt:variant>
      <vt:variant>
        <vt:i4>1</vt:i4>
      </vt:variant>
      <vt:variant>
        <vt:lpstr>Slide Titles</vt:lpstr>
      </vt:variant>
      <vt:variant>
        <vt:i4>40</vt:i4>
      </vt:variant>
    </vt:vector>
  </HeadingPairs>
  <TitlesOfParts>
    <vt:vector size="41" baseType="lpstr">
      <vt:lpstr>Advantage</vt:lpstr>
      <vt:lpstr>William Stallings  Computer Organization  and Architecture 9th Edition</vt:lpstr>
      <vt:lpstr>Chapter 15</vt:lpstr>
      <vt:lpstr>Table 15.1 Characteristics of Some CISCs, RISCs, and Superscalar Processors</vt:lpstr>
      <vt:lpstr>Instruction Execution Characteristics</vt:lpstr>
      <vt:lpstr>Table 15.2 Weighted Relative Dynamic Frequency  of HLL Operations</vt:lpstr>
      <vt:lpstr>Table 15.3 Operands</vt:lpstr>
      <vt:lpstr>Table 15.4 Procedure Arguments and  Local Scalar Variables</vt:lpstr>
      <vt:lpstr>Implications</vt:lpstr>
      <vt:lpstr>The Use of a Large Register File</vt:lpstr>
      <vt:lpstr>Overlapping Register Windows</vt:lpstr>
      <vt:lpstr>Circular Buffer Organization of Overlapped Windows</vt:lpstr>
      <vt:lpstr>Global Variables</vt:lpstr>
      <vt:lpstr>Characteristics of Large-Register-File and Cache Organizations</vt:lpstr>
      <vt:lpstr>Referencing a Scalar </vt:lpstr>
      <vt:lpstr>Graph Coloring Approach</vt:lpstr>
      <vt:lpstr>Why CISC ?</vt:lpstr>
      <vt:lpstr>Table 15.6 Code Size Relative to RISC 1</vt:lpstr>
      <vt:lpstr>Characteristics of Reduced Instruction Set Architectures</vt:lpstr>
      <vt:lpstr>Comparison of Register-to-Register and  Memory-to-Memory Approaches</vt:lpstr>
      <vt:lpstr>Table 15.7 Characteristics of Some Processors</vt:lpstr>
      <vt:lpstr>The Effects of Pipelining</vt:lpstr>
      <vt:lpstr>Optimization of Pipelining</vt:lpstr>
      <vt:lpstr>Table 15.8 Normal and Delayed Branch</vt:lpstr>
      <vt:lpstr>Use of the  Delayed Branch</vt:lpstr>
      <vt:lpstr>Loop Unrolling  Twice Example</vt:lpstr>
      <vt:lpstr>MIPS R4000</vt:lpstr>
      <vt:lpstr>Table 15.9  MIPS  R-Series Instruction Set</vt:lpstr>
      <vt:lpstr>MIPS Instruction Formats</vt:lpstr>
      <vt:lpstr>Enhancing the R3000 Pipeline</vt:lpstr>
      <vt:lpstr>Table 15.10 R3000 Pipeline Stages</vt:lpstr>
      <vt:lpstr>Theoretical R3000 and Actual R4000 Superpipelines</vt:lpstr>
      <vt:lpstr>R4000 Pipeline Stages</vt:lpstr>
      <vt:lpstr>SPARC</vt:lpstr>
      <vt:lpstr>SPARC  Register Window  Layout With  Three  Procedures</vt:lpstr>
      <vt:lpstr>Eight  Register  Windows  Forming a  Circular  Stack in  SPARC</vt:lpstr>
      <vt:lpstr>Table 15.11  SPARC Instruction Set</vt:lpstr>
      <vt:lpstr>Table 15.12 Synthesizing Other Addressing Modes with SPARC Addressing Modes</vt:lpstr>
      <vt:lpstr>SPARC Instruction Formats</vt:lpstr>
      <vt:lpstr>RISC versus CISC Controversy</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Reduced Instruction Set Computers</dc:title>
  <dc:creator>Adrian J Pullin</dc:creator>
  <cp:lastModifiedBy>Kevin McLaughlin</cp:lastModifiedBy>
  <cp:revision>73</cp:revision>
  <dcterms:created xsi:type="dcterms:W3CDTF">2012-07-23T03:58:11Z</dcterms:created>
  <dcterms:modified xsi:type="dcterms:W3CDTF">2012-07-23T05:16:15Z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0x010100544CC4F74CD8DD4DB16C9ACEC42927A1</vt:lpwstr>
  </property>
</Properties>
</file>