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6" r:id="rId2"/>
    <p:sldId id="317" r:id="rId3"/>
    <p:sldId id="320" r:id="rId4"/>
    <p:sldId id="321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87" r:id="rId15"/>
    <p:sldId id="388" r:id="rId16"/>
    <p:sldId id="354" r:id="rId17"/>
    <p:sldId id="355" r:id="rId18"/>
    <p:sldId id="359" r:id="rId19"/>
    <p:sldId id="338" r:id="rId20"/>
    <p:sldId id="360" r:id="rId21"/>
    <p:sldId id="361" r:id="rId22"/>
    <p:sldId id="362" r:id="rId23"/>
    <p:sldId id="340" r:id="rId24"/>
    <p:sldId id="341" r:id="rId25"/>
    <p:sldId id="339" r:id="rId26"/>
    <p:sldId id="342" r:id="rId27"/>
    <p:sldId id="389" r:id="rId28"/>
    <p:sldId id="343" r:id="rId29"/>
    <p:sldId id="344" r:id="rId30"/>
    <p:sldId id="364" r:id="rId31"/>
    <p:sldId id="390" r:id="rId32"/>
    <p:sldId id="346" r:id="rId33"/>
    <p:sldId id="322" r:id="rId34"/>
    <p:sldId id="349" r:id="rId35"/>
    <p:sldId id="356" r:id="rId36"/>
    <p:sldId id="358" r:id="rId37"/>
    <p:sldId id="357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4" r:id="rId47"/>
    <p:sldId id="373" r:id="rId48"/>
    <p:sldId id="375" r:id="rId49"/>
    <p:sldId id="378" r:id="rId50"/>
    <p:sldId id="379" r:id="rId51"/>
    <p:sldId id="380" r:id="rId52"/>
    <p:sldId id="376" r:id="rId53"/>
    <p:sldId id="377" r:id="rId54"/>
    <p:sldId id="381" r:id="rId55"/>
    <p:sldId id="382" r:id="rId56"/>
    <p:sldId id="319" r:id="rId57"/>
    <p:sldId id="350" r:id="rId58"/>
    <p:sldId id="384" r:id="rId59"/>
    <p:sldId id="383" r:id="rId60"/>
    <p:sldId id="385" r:id="rId61"/>
    <p:sldId id="32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74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Red_Hat_Enterprise_Linux" TargetMode="External"/><Relationship Id="rId3" Type="http://schemas.openxmlformats.org/officeDocument/2006/relationships/hyperlink" Target="https://vi.wikipedia.org/w/index.php?title=Sybase&amp;action=edit&amp;redlink=1" TargetMode="External"/><Relationship Id="rId7" Type="http://schemas.openxmlformats.org/officeDocument/2006/relationships/hyperlink" Target="https://vi.wikipedia.org/w/index.php?title=Doanh_nghi%E1%BB%87p_m%C3%A1y_ch%E1%BB%A7_th%C3%ADch_%E1%BB%A9ng&amp;action=edit&amp;redlink=1" TargetMode="External"/><Relationship Id="rId12" Type="http://schemas.openxmlformats.org/officeDocument/2006/relationships/hyperlink" Target="https://vi.wikipedia.org/wiki/Microsoft_SQL_Server#cite_note-3" TargetMode="External"/><Relationship Id="rId2" Type="http://schemas.openxmlformats.org/officeDocument/2006/relationships/hyperlink" Target="https://vi.wikipedia.org/w/index.php?title=M%C3%A1y_ch%E1%BB%A7_SQL_Sybase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Windows_NT" TargetMode="External"/><Relationship Id="rId11" Type="http://schemas.openxmlformats.org/officeDocument/2006/relationships/hyperlink" Target="https://vi.wikipedia.org/wiki/Docker_(ph%E1%BA%A7n_m%E1%BB%81m)" TargetMode="External"/><Relationship Id="rId5" Type="http://schemas.openxmlformats.org/officeDocument/2006/relationships/hyperlink" Target="https://vi.wikipedia.org/wiki/Microsoft" TargetMode="External"/><Relationship Id="rId10" Type="http://schemas.openxmlformats.org/officeDocument/2006/relationships/hyperlink" Target="https://vi.wikipedia.org/wiki/Ubuntu" TargetMode="External"/><Relationship Id="rId4" Type="http://schemas.openxmlformats.org/officeDocument/2006/relationships/hyperlink" Target="https://vi.wikipedia.org/w/index.php?title=Ashton-Tate&amp;action=edit&amp;redlink=1" TargetMode="External"/><Relationship Id="rId9" Type="http://schemas.openxmlformats.org/officeDocument/2006/relationships/hyperlink" Target="https://vi.wikipedia.org/w/index.php?title=M%C3%A1y_ch%E1%BB%A7_doanh_nghi%E1%BB%87p_Linux&amp;action=edit&amp;redlink=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icrosoft_SQL_Server#cite_note-5" TargetMode="External"/><Relationship Id="rId2" Type="http://schemas.openxmlformats.org/officeDocument/2006/relationships/hyperlink" Target="https://vi.wikipedia.org/wiki/Microsoft_SQL_Server#cite_not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.wikipedia.org/wiki/Microsoft_SQL_Server#cite_note-2016_Requirements-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rimang.com/may-ch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QUẢN TRỊ CSDL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smtClean="0"/>
              <a:t>1-1</a:t>
            </a:r>
            <a:endParaRPr lang="en-US" dirty="0"/>
          </a:p>
          <a:p>
            <a:r>
              <a:rPr lang="en-US" dirty="0"/>
              <a:t>TỔNG QUAN VỀ HỆ QUẢN TRỊ CSDL SQL SERVER</a:t>
            </a:r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spcAft>
                <a:spcPts val="0"/>
              </a:spcAft>
              <a:buSzPct val="100000"/>
              <a:buFont typeface="Wingdings" pitchFamily="2" charset="2"/>
              <a:buChar char="v"/>
              <a:defRPr/>
            </a:pP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Mô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hình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client/server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gồm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2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lớp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: client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và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server</a:t>
            </a:r>
          </a:p>
          <a:p>
            <a:pPr marL="465138" indent="-465138" algn="just">
              <a:spcAft>
                <a:spcPts val="0"/>
              </a:spcAft>
              <a:buSzPct val="100000"/>
              <a:buFont typeface="Wingdings" pitchFamily="2" charset="2"/>
              <a:buChar char="v"/>
              <a:defRPr/>
            </a:pP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Các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thành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phần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SQL server:</a:t>
            </a:r>
          </a:p>
          <a:p>
            <a:pPr marL="914400" indent="-465138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SQL Server Database: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lưu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trữ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và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xử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lý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dữ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liệu</a:t>
            </a:r>
            <a:endParaRPr lang="en-US" altLang="ko-KR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marL="914400" indent="-465138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Analysis Services: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tạo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và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quản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lý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việc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phân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tích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dữ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liệu</a:t>
            </a:r>
            <a:endParaRPr lang="en-US" altLang="ko-KR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marL="914400" indent="-465138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Reporting Services: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tạo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và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triển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khai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các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ứng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dụng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về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report</a:t>
            </a:r>
          </a:p>
          <a:p>
            <a:pPr marL="914400" indent="-465138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Intergration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Services: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tạo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,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sao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chép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và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di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chuyển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dữ</a:t>
            </a:r>
            <a:r>
              <a:rPr lang="en-US" altLang="ko-KR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liệu</a:t>
            </a:r>
            <a:endParaRPr lang="en-US" altLang="ko-KR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429000"/>
            <a:ext cx="2590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tabLst>
                <a:tab pos="125095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tabLst>
                <a:tab pos="125095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tabLst>
                <a:tab pos="125095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Arial" pitchFamily="34" charset="0"/>
              </a:rPr>
              <a:t>Enterprise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19800" y="3352800"/>
            <a:ext cx="2590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tabLst>
                <a:tab pos="125095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tabLst>
                <a:tab pos="125095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tabLst>
                <a:tab pos="125095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Arial" pitchFamily="34" charset="0"/>
              </a:rPr>
              <a:t>Standard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6019800"/>
            <a:ext cx="2590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tabLst>
                <a:tab pos="125095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tabLst>
                <a:tab pos="125095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tabLst>
                <a:tab pos="125095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Arial" pitchFamily="34" charset="0"/>
              </a:rPr>
              <a:t>Workgroup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76600" y="5334000"/>
            <a:ext cx="2590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tabLst>
                <a:tab pos="125095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tabLst>
                <a:tab pos="125095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tabLst>
                <a:tab pos="125095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125095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Arial" pitchFamily="34" charset="0"/>
              </a:rPr>
              <a:t>Express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4114800" y="4038600"/>
            <a:ext cx="609600" cy="533400"/>
          </a:xfrm>
          <a:prstGeom prst="line">
            <a:avLst/>
          </a:prstGeom>
          <a:noFill/>
          <a:ln w="412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800600" y="4038600"/>
            <a:ext cx="609600" cy="533400"/>
          </a:xfrm>
          <a:prstGeom prst="line">
            <a:avLst/>
          </a:prstGeom>
          <a:noFill/>
          <a:ln w="412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3429000" y="4876800"/>
            <a:ext cx="914400" cy="0"/>
          </a:xfrm>
          <a:prstGeom prst="line">
            <a:avLst/>
          </a:prstGeom>
          <a:noFill/>
          <a:ln w="444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698"/>
          <p:cNvGrpSpPr>
            <a:grpSpLocks/>
          </p:cNvGrpSpPr>
          <p:nvPr/>
        </p:nvGrpSpPr>
        <p:grpSpPr bwMode="auto">
          <a:xfrm>
            <a:off x="1012825" y="1490663"/>
            <a:ext cx="3025775" cy="2025650"/>
            <a:chOff x="603" y="939"/>
            <a:chExt cx="1906" cy="1276"/>
          </a:xfrm>
        </p:grpSpPr>
        <p:sp>
          <p:nvSpPr>
            <p:cNvPr id="15" name="AutoShape 699"/>
            <p:cNvSpPr>
              <a:spLocks noChangeAspect="1" noChangeArrowheads="1" noTextEdit="1"/>
            </p:cNvSpPr>
            <p:nvPr/>
          </p:nvSpPr>
          <p:spPr bwMode="auto">
            <a:xfrm>
              <a:off x="672" y="1008"/>
              <a:ext cx="1837" cy="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700"/>
            <p:cNvSpPr>
              <a:spLocks noChangeArrowheads="1"/>
            </p:cNvSpPr>
            <p:nvPr/>
          </p:nvSpPr>
          <p:spPr bwMode="auto">
            <a:xfrm>
              <a:off x="1093" y="997"/>
              <a:ext cx="218" cy="397"/>
            </a:xfrm>
            <a:prstGeom prst="rect">
              <a:avLst/>
            </a:pr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1309" y="995"/>
              <a:ext cx="3" cy="399"/>
            </a:xfrm>
            <a:custGeom>
              <a:avLst/>
              <a:gdLst>
                <a:gd name="T0" fmla="*/ 1 w 6"/>
                <a:gd name="T1" fmla="*/ 0 h 799"/>
                <a:gd name="T2" fmla="*/ 1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0 w 6"/>
                <a:gd name="T13" fmla="*/ 0 h 799"/>
                <a:gd name="T14" fmla="*/ 0 w 6"/>
                <a:gd name="T15" fmla="*/ 0 h 799"/>
                <a:gd name="T16" fmla="*/ 1 w 6"/>
                <a:gd name="T17" fmla="*/ 0 h 799"/>
                <a:gd name="T18" fmla="*/ 1 w 6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9"/>
                <a:gd name="T32" fmla="*/ 6 w 6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9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2"/>
            <p:cNvSpPr>
              <a:spLocks/>
            </p:cNvSpPr>
            <p:nvPr/>
          </p:nvSpPr>
          <p:spPr bwMode="auto">
            <a:xfrm>
              <a:off x="1091" y="995"/>
              <a:ext cx="220" cy="3"/>
            </a:xfrm>
            <a:custGeom>
              <a:avLst/>
              <a:gdLst>
                <a:gd name="T0" fmla="*/ 0 w 439"/>
                <a:gd name="T1" fmla="*/ 1 h 6"/>
                <a:gd name="T2" fmla="*/ 0 w 439"/>
                <a:gd name="T3" fmla="*/ 0 h 6"/>
                <a:gd name="T4" fmla="*/ 1 w 439"/>
                <a:gd name="T5" fmla="*/ 0 h 6"/>
                <a:gd name="T6" fmla="*/ 0 w 439"/>
                <a:gd name="T7" fmla="*/ 1 h 6"/>
                <a:gd name="T8" fmla="*/ 1 w 439"/>
                <a:gd name="T9" fmla="*/ 0 h 6"/>
                <a:gd name="T10" fmla="*/ 1 w 439"/>
                <a:gd name="T11" fmla="*/ 0 h 6"/>
                <a:gd name="T12" fmla="*/ 1 w 439"/>
                <a:gd name="T13" fmla="*/ 1 h 6"/>
                <a:gd name="T14" fmla="*/ 1 w 439"/>
                <a:gd name="T15" fmla="*/ 1 h 6"/>
                <a:gd name="T16" fmla="*/ 1 w 439"/>
                <a:gd name="T17" fmla="*/ 1 h 6"/>
                <a:gd name="T18" fmla="*/ 0 w 439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6"/>
                <a:gd name="T32" fmla="*/ 439 w 43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03"/>
            <p:cNvSpPr>
              <a:spLocks/>
            </p:cNvSpPr>
            <p:nvPr/>
          </p:nvSpPr>
          <p:spPr bwMode="auto">
            <a:xfrm>
              <a:off x="1091" y="997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1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04"/>
            <p:cNvSpPr>
              <a:spLocks/>
            </p:cNvSpPr>
            <p:nvPr/>
          </p:nvSpPr>
          <p:spPr bwMode="auto">
            <a:xfrm>
              <a:off x="1093" y="1392"/>
              <a:ext cx="219" cy="3"/>
            </a:xfrm>
            <a:custGeom>
              <a:avLst/>
              <a:gdLst>
                <a:gd name="T0" fmla="*/ 1 w 437"/>
                <a:gd name="T1" fmla="*/ 1 h 6"/>
                <a:gd name="T2" fmla="*/ 1 w 437"/>
                <a:gd name="T3" fmla="*/ 1 h 6"/>
                <a:gd name="T4" fmla="*/ 1 w 437"/>
                <a:gd name="T5" fmla="*/ 1 h 6"/>
                <a:gd name="T6" fmla="*/ 1 w 437"/>
                <a:gd name="T7" fmla="*/ 1 h 6"/>
                <a:gd name="T8" fmla="*/ 1 w 437"/>
                <a:gd name="T9" fmla="*/ 1 h 6"/>
                <a:gd name="T10" fmla="*/ 0 w 437"/>
                <a:gd name="T11" fmla="*/ 1 h 6"/>
                <a:gd name="T12" fmla="*/ 0 w 437"/>
                <a:gd name="T13" fmla="*/ 0 h 6"/>
                <a:gd name="T14" fmla="*/ 1 w 437"/>
                <a:gd name="T15" fmla="*/ 0 h 6"/>
                <a:gd name="T16" fmla="*/ 1 w 437"/>
                <a:gd name="T17" fmla="*/ 1 h 6"/>
                <a:gd name="T18" fmla="*/ 1 w 43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6"/>
                <a:gd name="T32" fmla="*/ 437 w 43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6">
                  <a:moveTo>
                    <a:pt x="437" y="4"/>
                  </a:moveTo>
                  <a:lnTo>
                    <a:pt x="437" y="6"/>
                  </a:lnTo>
                  <a:lnTo>
                    <a:pt x="435" y="6"/>
                  </a:lnTo>
                  <a:lnTo>
                    <a:pt x="437" y="4"/>
                  </a:lnTo>
                  <a:lnTo>
                    <a:pt x="435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5" y="0"/>
                  </a:lnTo>
                  <a:lnTo>
                    <a:pt x="431" y="4"/>
                  </a:lnTo>
                  <a:lnTo>
                    <a:pt x="43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05"/>
            <p:cNvSpPr>
              <a:spLocks/>
            </p:cNvSpPr>
            <p:nvPr/>
          </p:nvSpPr>
          <p:spPr bwMode="auto">
            <a:xfrm>
              <a:off x="1311" y="962"/>
              <a:ext cx="43" cy="432"/>
            </a:xfrm>
            <a:custGeom>
              <a:avLst/>
              <a:gdLst>
                <a:gd name="T0" fmla="*/ 0 w 87"/>
                <a:gd name="T1" fmla="*/ 1 h 864"/>
                <a:gd name="T2" fmla="*/ 0 w 87"/>
                <a:gd name="T3" fmla="*/ 1 h 864"/>
                <a:gd name="T4" fmla="*/ 0 w 87"/>
                <a:gd name="T5" fmla="*/ 0 h 864"/>
                <a:gd name="T6" fmla="*/ 0 w 87"/>
                <a:gd name="T7" fmla="*/ 1 h 864"/>
                <a:gd name="T8" fmla="*/ 0 w 87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4"/>
                <a:gd name="T17" fmla="*/ 87 w 87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4">
                  <a:moveTo>
                    <a:pt x="0" y="864"/>
                  </a:moveTo>
                  <a:lnTo>
                    <a:pt x="87" y="593"/>
                  </a:lnTo>
                  <a:lnTo>
                    <a:pt x="87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06"/>
            <p:cNvSpPr>
              <a:spLocks/>
            </p:cNvSpPr>
            <p:nvPr/>
          </p:nvSpPr>
          <p:spPr bwMode="auto">
            <a:xfrm>
              <a:off x="1309" y="995"/>
              <a:ext cx="3" cy="399"/>
            </a:xfrm>
            <a:custGeom>
              <a:avLst/>
              <a:gdLst>
                <a:gd name="T0" fmla="*/ 0 w 6"/>
                <a:gd name="T1" fmla="*/ 0 h 799"/>
                <a:gd name="T2" fmla="*/ 0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1 w 6"/>
                <a:gd name="T13" fmla="*/ 0 h 799"/>
                <a:gd name="T14" fmla="*/ 1 w 6"/>
                <a:gd name="T15" fmla="*/ 0 h 799"/>
                <a:gd name="T16" fmla="*/ 0 w 6"/>
                <a:gd name="T17" fmla="*/ 0 h 799"/>
                <a:gd name="T18" fmla="*/ 0 w 6"/>
                <a:gd name="T19" fmla="*/ 0 h 799"/>
                <a:gd name="T20" fmla="*/ 1 w 6"/>
                <a:gd name="T21" fmla="*/ 0 h 799"/>
                <a:gd name="T22" fmla="*/ 0 w 6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799"/>
                <a:gd name="T38" fmla="*/ 6 w 6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07"/>
            <p:cNvSpPr>
              <a:spLocks/>
            </p:cNvSpPr>
            <p:nvPr/>
          </p:nvSpPr>
          <p:spPr bwMode="auto">
            <a:xfrm>
              <a:off x="1310" y="960"/>
              <a:ext cx="45" cy="38"/>
            </a:xfrm>
            <a:custGeom>
              <a:avLst/>
              <a:gdLst>
                <a:gd name="T0" fmla="*/ 0 w 91"/>
                <a:gd name="T1" fmla="*/ 0 h 75"/>
                <a:gd name="T2" fmla="*/ 0 w 91"/>
                <a:gd name="T3" fmla="*/ 0 h 75"/>
                <a:gd name="T4" fmla="*/ 0 w 91"/>
                <a:gd name="T5" fmla="*/ 0 h 75"/>
                <a:gd name="T6" fmla="*/ 0 w 91"/>
                <a:gd name="T7" fmla="*/ 1 h 75"/>
                <a:gd name="T8" fmla="*/ 0 w 91"/>
                <a:gd name="T9" fmla="*/ 1 h 75"/>
                <a:gd name="T10" fmla="*/ 0 w 91"/>
                <a:gd name="T11" fmla="*/ 1 h 75"/>
                <a:gd name="T12" fmla="*/ 0 w 91"/>
                <a:gd name="T13" fmla="*/ 1 h 75"/>
                <a:gd name="T14" fmla="*/ 0 w 91"/>
                <a:gd name="T15" fmla="*/ 1 h 75"/>
                <a:gd name="T16" fmla="*/ 0 w 91"/>
                <a:gd name="T17" fmla="*/ 1 h 75"/>
                <a:gd name="T18" fmla="*/ 0 w 91"/>
                <a:gd name="T19" fmla="*/ 0 h 75"/>
                <a:gd name="T20" fmla="*/ 0 w 91"/>
                <a:gd name="T21" fmla="*/ 1 h 75"/>
                <a:gd name="T22" fmla="*/ 0 w 91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"/>
                <a:gd name="T37" fmla="*/ 0 h 75"/>
                <a:gd name="T38" fmla="*/ 91 w 91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" h="75"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91" y="5"/>
                  </a:lnTo>
                  <a:lnTo>
                    <a:pt x="85" y="4"/>
                  </a:lnTo>
                  <a:lnTo>
                    <a:pt x="91" y="5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1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08"/>
            <p:cNvSpPr>
              <a:spLocks/>
            </p:cNvSpPr>
            <p:nvPr/>
          </p:nvSpPr>
          <p:spPr bwMode="auto">
            <a:xfrm>
              <a:off x="1352" y="962"/>
              <a:ext cx="3" cy="298"/>
            </a:xfrm>
            <a:custGeom>
              <a:avLst/>
              <a:gdLst>
                <a:gd name="T0" fmla="*/ 1 w 6"/>
                <a:gd name="T1" fmla="*/ 1 h 595"/>
                <a:gd name="T2" fmla="*/ 1 w 6"/>
                <a:gd name="T3" fmla="*/ 1 h 595"/>
                <a:gd name="T4" fmla="*/ 1 w 6"/>
                <a:gd name="T5" fmla="*/ 1 h 595"/>
                <a:gd name="T6" fmla="*/ 0 w 6"/>
                <a:gd name="T7" fmla="*/ 1 h 595"/>
                <a:gd name="T8" fmla="*/ 0 w 6"/>
                <a:gd name="T9" fmla="*/ 1 h 595"/>
                <a:gd name="T10" fmla="*/ 0 w 6"/>
                <a:gd name="T11" fmla="*/ 1 h 595"/>
                <a:gd name="T12" fmla="*/ 0 w 6"/>
                <a:gd name="T13" fmla="*/ 1 h 595"/>
                <a:gd name="T14" fmla="*/ 0 w 6"/>
                <a:gd name="T15" fmla="*/ 0 h 595"/>
                <a:gd name="T16" fmla="*/ 1 w 6"/>
                <a:gd name="T17" fmla="*/ 0 h 595"/>
                <a:gd name="T18" fmla="*/ 1 w 6"/>
                <a:gd name="T19" fmla="*/ 1 h 595"/>
                <a:gd name="T20" fmla="*/ 1 w 6"/>
                <a:gd name="T21" fmla="*/ 1 h 5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595"/>
                <a:gd name="T35" fmla="*/ 6 w 6"/>
                <a:gd name="T36" fmla="*/ 595 h 5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595">
                  <a:moveTo>
                    <a:pt x="6" y="593"/>
                  </a:moveTo>
                  <a:lnTo>
                    <a:pt x="6" y="595"/>
                  </a:lnTo>
                  <a:lnTo>
                    <a:pt x="4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0" y="591"/>
                  </a:lnTo>
                  <a:lnTo>
                    <a:pt x="0" y="593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09"/>
            <p:cNvSpPr>
              <a:spLocks/>
            </p:cNvSpPr>
            <p:nvPr/>
          </p:nvSpPr>
          <p:spPr bwMode="auto">
            <a:xfrm>
              <a:off x="1309" y="1258"/>
              <a:ext cx="46" cy="137"/>
            </a:xfrm>
            <a:custGeom>
              <a:avLst/>
              <a:gdLst>
                <a:gd name="T0" fmla="*/ 0 w 93"/>
                <a:gd name="T1" fmla="*/ 0 h 275"/>
                <a:gd name="T2" fmla="*/ 0 w 93"/>
                <a:gd name="T3" fmla="*/ 0 h 275"/>
                <a:gd name="T4" fmla="*/ 0 w 93"/>
                <a:gd name="T5" fmla="*/ 0 h 275"/>
                <a:gd name="T6" fmla="*/ 0 w 93"/>
                <a:gd name="T7" fmla="*/ 0 h 275"/>
                <a:gd name="T8" fmla="*/ 0 w 93"/>
                <a:gd name="T9" fmla="*/ 0 h 275"/>
                <a:gd name="T10" fmla="*/ 0 w 93"/>
                <a:gd name="T11" fmla="*/ 0 h 275"/>
                <a:gd name="T12" fmla="*/ 0 w 93"/>
                <a:gd name="T13" fmla="*/ 0 h 275"/>
                <a:gd name="T14" fmla="*/ 0 w 93"/>
                <a:gd name="T15" fmla="*/ 0 h 275"/>
                <a:gd name="T16" fmla="*/ 0 w 93"/>
                <a:gd name="T17" fmla="*/ 0 h 275"/>
                <a:gd name="T18" fmla="*/ 0 w 93"/>
                <a:gd name="T19" fmla="*/ 0 h 275"/>
                <a:gd name="T20" fmla="*/ 0 w 93"/>
                <a:gd name="T21" fmla="*/ 0 h 275"/>
                <a:gd name="T22" fmla="*/ 0 w 93"/>
                <a:gd name="T23" fmla="*/ 0 h 2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275"/>
                <a:gd name="T38" fmla="*/ 93 w 93"/>
                <a:gd name="T39" fmla="*/ 275 h 2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275">
                  <a:moveTo>
                    <a:pt x="6" y="273"/>
                  </a:moveTo>
                  <a:lnTo>
                    <a:pt x="4" y="275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71"/>
                  </a:lnTo>
                  <a:lnTo>
                    <a:pt x="6" y="273"/>
                  </a:lnTo>
                  <a:lnTo>
                    <a:pt x="0" y="271"/>
                  </a:lnTo>
                  <a:lnTo>
                    <a:pt x="87" y="0"/>
                  </a:lnTo>
                  <a:lnTo>
                    <a:pt x="93" y="2"/>
                  </a:lnTo>
                  <a:lnTo>
                    <a:pt x="6" y="273"/>
                  </a:lnTo>
                  <a:lnTo>
                    <a:pt x="0" y="273"/>
                  </a:lnTo>
                  <a:lnTo>
                    <a:pt x="6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10"/>
            <p:cNvSpPr>
              <a:spLocks/>
            </p:cNvSpPr>
            <p:nvPr/>
          </p:nvSpPr>
          <p:spPr bwMode="auto">
            <a:xfrm>
              <a:off x="1093" y="962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6" y="0"/>
                  </a:lnTo>
                  <a:lnTo>
                    <a:pt x="0" y="69"/>
                  </a:lnTo>
                  <a:lnTo>
                    <a:pt x="435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11"/>
            <p:cNvSpPr>
              <a:spLocks/>
            </p:cNvSpPr>
            <p:nvPr/>
          </p:nvSpPr>
          <p:spPr bwMode="auto">
            <a:xfrm>
              <a:off x="1309" y="960"/>
              <a:ext cx="46" cy="38"/>
            </a:xfrm>
            <a:custGeom>
              <a:avLst/>
              <a:gdLst>
                <a:gd name="T0" fmla="*/ 0 w 93"/>
                <a:gd name="T1" fmla="*/ 1 h 75"/>
                <a:gd name="T2" fmla="*/ 0 w 93"/>
                <a:gd name="T3" fmla="*/ 1 h 75"/>
                <a:gd name="T4" fmla="*/ 0 w 93"/>
                <a:gd name="T5" fmla="*/ 1 h 75"/>
                <a:gd name="T6" fmla="*/ 0 w 93"/>
                <a:gd name="T7" fmla="*/ 1 h 75"/>
                <a:gd name="T8" fmla="*/ 0 w 93"/>
                <a:gd name="T9" fmla="*/ 1 h 75"/>
                <a:gd name="T10" fmla="*/ 0 w 93"/>
                <a:gd name="T11" fmla="*/ 1 h 75"/>
                <a:gd name="T12" fmla="*/ 0 w 93"/>
                <a:gd name="T13" fmla="*/ 1 h 75"/>
                <a:gd name="T14" fmla="*/ 0 w 93"/>
                <a:gd name="T15" fmla="*/ 0 h 75"/>
                <a:gd name="T16" fmla="*/ 0 w 93"/>
                <a:gd name="T17" fmla="*/ 1 h 75"/>
                <a:gd name="T18" fmla="*/ 0 w 93"/>
                <a:gd name="T19" fmla="*/ 1 h 75"/>
                <a:gd name="T20" fmla="*/ 0 w 93"/>
                <a:gd name="T21" fmla="*/ 1 h 75"/>
                <a:gd name="T22" fmla="*/ 0 w 93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75"/>
                <a:gd name="T38" fmla="*/ 93 w 93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75">
                  <a:moveTo>
                    <a:pt x="6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7" y="0"/>
                  </a:lnTo>
                  <a:lnTo>
                    <a:pt x="93" y="5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12"/>
            <p:cNvSpPr>
              <a:spLocks/>
            </p:cNvSpPr>
            <p:nvPr/>
          </p:nvSpPr>
          <p:spPr bwMode="auto">
            <a:xfrm>
              <a:off x="1091" y="995"/>
              <a:ext cx="220" cy="3"/>
            </a:xfrm>
            <a:custGeom>
              <a:avLst/>
              <a:gdLst>
                <a:gd name="T0" fmla="*/ 1 w 439"/>
                <a:gd name="T1" fmla="*/ 1 h 6"/>
                <a:gd name="T2" fmla="*/ 0 w 439"/>
                <a:gd name="T3" fmla="*/ 1 h 6"/>
                <a:gd name="T4" fmla="*/ 0 w 439"/>
                <a:gd name="T5" fmla="*/ 1 h 6"/>
                <a:gd name="T6" fmla="*/ 0 w 439"/>
                <a:gd name="T7" fmla="*/ 0 h 6"/>
                <a:gd name="T8" fmla="*/ 1 w 439"/>
                <a:gd name="T9" fmla="*/ 0 h 6"/>
                <a:gd name="T10" fmla="*/ 1 w 439"/>
                <a:gd name="T11" fmla="*/ 1 h 6"/>
                <a:gd name="T12" fmla="*/ 1 w 439"/>
                <a:gd name="T13" fmla="*/ 0 h 6"/>
                <a:gd name="T14" fmla="*/ 1 w 439"/>
                <a:gd name="T15" fmla="*/ 0 h 6"/>
                <a:gd name="T16" fmla="*/ 1 w 439"/>
                <a:gd name="T17" fmla="*/ 1 h 6"/>
                <a:gd name="T18" fmla="*/ 1 w 439"/>
                <a:gd name="T19" fmla="*/ 1 h 6"/>
                <a:gd name="T20" fmla="*/ 1 w 439"/>
                <a:gd name="T21" fmla="*/ 0 h 6"/>
                <a:gd name="T22" fmla="*/ 1 w 439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9"/>
                <a:gd name="T37" fmla="*/ 0 h 6"/>
                <a:gd name="T38" fmla="*/ 439 w 439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9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13"/>
            <p:cNvSpPr>
              <a:spLocks/>
            </p:cNvSpPr>
            <p:nvPr/>
          </p:nvSpPr>
          <p:spPr bwMode="auto">
            <a:xfrm>
              <a:off x="1092" y="960"/>
              <a:ext cx="90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5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4"/>
            <p:cNvSpPr>
              <a:spLocks/>
            </p:cNvSpPr>
            <p:nvPr/>
          </p:nvSpPr>
          <p:spPr bwMode="auto">
            <a:xfrm>
              <a:off x="1181" y="960"/>
              <a:ext cx="174" cy="3"/>
            </a:xfrm>
            <a:custGeom>
              <a:avLst/>
              <a:gdLst>
                <a:gd name="T0" fmla="*/ 1 w 348"/>
                <a:gd name="T1" fmla="*/ 0 h 5"/>
                <a:gd name="T2" fmla="*/ 1 w 348"/>
                <a:gd name="T3" fmla="*/ 0 h 5"/>
                <a:gd name="T4" fmla="*/ 1 w 348"/>
                <a:gd name="T5" fmla="*/ 1 h 5"/>
                <a:gd name="T6" fmla="*/ 1 w 348"/>
                <a:gd name="T7" fmla="*/ 1 h 5"/>
                <a:gd name="T8" fmla="*/ 1 w 348"/>
                <a:gd name="T9" fmla="*/ 1 h 5"/>
                <a:gd name="T10" fmla="*/ 1 w 348"/>
                <a:gd name="T11" fmla="*/ 0 h 5"/>
                <a:gd name="T12" fmla="*/ 1 w 348"/>
                <a:gd name="T13" fmla="*/ 1 h 5"/>
                <a:gd name="T14" fmla="*/ 0 w 348"/>
                <a:gd name="T15" fmla="*/ 1 h 5"/>
                <a:gd name="T16" fmla="*/ 0 w 348"/>
                <a:gd name="T17" fmla="*/ 0 h 5"/>
                <a:gd name="T18" fmla="*/ 1 w 348"/>
                <a:gd name="T19" fmla="*/ 0 h 5"/>
                <a:gd name="T20" fmla="*/ 1 w 348"/>
                <a:gd name="T21" fmla="*/ 1 h 5"/>
                <a:gd name="T22" fmla="*/ 1 w 348"/>
                <a:gd name="T23" fmla="*/ 0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5"/>
                <a:gd name="T38" fmla="*/ 348 w 348"/>
                <a:gd name="T39" fmla="*/ 5 h 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5">
                  <a:moveTo>
                    <a:pt x="346" y="0"/>
                  </a:moveTo>
                  <a:lnTo>
                    <a:pt x="348" y="0"/>
                  </a:lnTo>
                  <a:lnTo>
                    <a:pt x="348" y="4"/>
                  </a:lnTo>
                  <a:lnTo>
                    <a:pt x="348" y="5"/>
                  </a:lnTo>
                  <a:lnTo>
                    <a:pt x="346" y="5"/>
                  </a:lnTo>
                  <a:lnTo>
                    <a:pt x="342" y="0"/>
                  </a:lnTo>
                  <a:lnTo>
                    <a:pt x="34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8" y="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15"/>
            <p:cNvSpPr>
              <a:spLocks noChangeArrowheads="1"/>
            </p:cNvSpPr>
            <p:nvPr/>
          </p:nvSpPr>
          <p:spPr bwMode="auto">
            <a:xfrm>
              <a:off x="1104" y="1006"/>
              <a:ext cx="188" cy="1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2" name="Freeform 716"/>
            <p:cNvSpPr>
              <a:spLocks/>
            </p:cNvSpPr>
            <p:nvPr/>
          </p:nvSpPr>
          <p:spPr bwMode="auto">
            <a:xfrm>
              <a:off x="1291" y="1005"/>
              <a:ext cx="3" cy="116"/>
            </a:xfrm>
            <a:custGeom>
              <a:avLst/>
              <a:gdLst>
                <a:gd name="T0" fmla="*/ 1 w 6"/>
                <a:gd name="T1" fmla="*/ 0 h 232"/>
                <a:gd name="T2" fmla="*/ 1 w 6"/>
                <a:gd name="T3" fmla="*/ 0 h 232"/>
                <a:gd name="T4" fmla="*/ 1 w 6"/>
                <a:gd name="T5" fmla="*/ 1 h 232"/>
                <a:gd name="T6" fmla="*/ 1 w 6"/>
                <a:gd name="T7" fmla="*/ 0 h 232"/>
                <a:gd name="T8" fmla="*/ 1 w 6"/>
                <a:gd name="T9" fmla="*/ 1 h 232"/>
                <a:gd name="T10" fmla="*/ 1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1 w 6"/>
                <a:gd name="T17" fmla="*/ 1 h 232"/>
                <a:gd name="T18" fmla="*/ 1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0"/>
                  </a:lnTo>
                  <a:lnTo>
                    <a:pt x="6" y="4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17"/>
            <p:cNvSpPr>
              <a:spLocks/>
            </p:cNvSpPr>
            <p:nvPr/>
          </p:nvSpPr>
          <p:spPr bwMode="auto">
            <a:xfrm>
              <a:off x="1102" y="1005"/>
              <a:ext cx="190" cy="2"/>
            </a:xfrm>
            <a:custGeom>
              <a:avLst/>
              <a:gdLst>
                <a:gd name="T0" fmla="*/ 0 w 380"/>
                <a:gd name="T1" fmla="*/ 0 h 6"/>
                <a:gd name="T2" fmla="*/ 0 w 380"/>
                <a:gd name="T3" fmla="*/ 0 h 6"/>
                <a:gd name="T4" fmla="*/ 1 w 380"/>
                <a:gd name="T5" fmla="*/ 0 h 6"/>
                <a:gd name="T6" fmla="*/ 0 w 380"/>
                <a:gd name="T7" fmla="*/ 0 h 6"/>
                <a:gd name="T8" fmla="*/ 1 w 380"/>
                <a:gd name="T9" fmla="*/ 0 h 6"/>
                <a:gd name="T10" fmla="*/ 1 w 380"/>
                <a:gd name="T11" fmla="*/ 0 h 6"/>
                <a:gd name="T12" fmla="*/ 1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0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380" y="0"/>
                  </a:lnTo>
                  <a:lnTo>
                    <a:pt x="38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18"/>
            <p:cNvSpPr>
              <a:spLocks/>
            </p:cNvSpPr>
            <p:nvPr/>
          </p:nvSpPr>
          <p:spPr bwMode="auto">
            <a:xfrm>
              <a:off x="1102" y="1006"/>
              <a:ext cx="3" cy="116"/>
            </a:xfrm>
            <a:custGeom>
              <a:avLst/>
              <a:gdLst>
                <a:gd name="T0" fmla="*/ 1 w 6"/>
                <a:gd name="T1" fmla="*/ 1 h 230"/>
                <a:gd name="T2" fmla="*/ 0 w 6"/>
                <a:gd name="T3" fmla="*/ 1 h 230"/>
                <a:gd name="T4" fmla="*/ 0 w 6"/>
                <a:gd name="T5" fmla="*/ 1 h 230"/>
                <a:gd name="T6" fmla="*/ 1 w 6"/>
                <a:gd name="T7" fmla="*/ 1 h 230"/>
                <a:gd name="T8" fmla="*/ 0 w 6"/>
                <a:gd name="T9" fmla="*/ 1 h 230"/>
                <a:gd name="T10" fmla="*/ 0 w 6"/>
                <a:gd name="T11" fmla="*/ 0 h 230"/>
                <a:gd name="T12" fmla="*/ 1 w 6"/>
                <a:gd name="T13" fmla="*/ 0 h 230"/>
                <a:gd name="T14" fmla="*/ 1 w 6"/>
                <a:gd name="T15" fmla="*/ 1 h 230"/>
                <a:gd name="T16" fmla="*/ 1 w 6"/>
                <a:gd name="T17" fmla="*/ 1 h 230"/>
                <a:gd name="T18" fmla="*/ 1 w 6"/>
                <a:gd name="T19" fmla="*/ 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0"/>
                <a:gd name="T32" fmla="*/ 6 w 6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0">
                  <a:moveTo>
                    <a:pt x="4" y="230"/>
                  </a:moveTo>
                  <a:lnTo>
                    <a:pt x="0" y="230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8"/>
                  </a:lnTo>
                  <a:lnTo>
                    <a:pt x="4" y="225"/>
                  </a:lnTo>
                  <a:lnTo>
                    <a:pt x="4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19"/>
            <p:cNvSpPr>
              <a:spLocks/>
            </p:cNvSpPr>
            <p:nvPr/>
          </p:nvSpPr>
          <p:spPr bwMode="auto">
            <a:xfrm>
              <a:off x="1104" y="1119"/>
              <a:ext cx="190" cy="3"/>
            </a:xfrm>
            <a:custGeom>
              <a:avLst/>
              <a:gdLst>
                <a:gd name="T0" fmla="*/ 1 w 380"/>
                <a:gd name="T1" fmla="*/ 1 h 5"/>
                <a:gd name="T2" fmla="*/ 1 w 380"/>
                <a:gd name="T3" fmla="*/ 1 h 5"/>
                <a:gd name="T4" fmla="*/ 1 w 380"/>
                <a:gd name="T5" fmla="*/ 1 h 5"/>
                <a:gd name="T6" fmla="*/ 1 w 380"/>
                <a:gd name="T7" fmla="*/ 1 h 5"/>
                <a:gd name="T8" fmla="*/ 1 w 380"/>
                <a:gd name="T9" fmla="*/ 1 h 5"/>
                <a:gd name="T10" fmla="*/ 0 w 380"/>
                <a:gd name="T11" fmla="*/ 1 h 5"/>
                <a:gd name="T12" fmla="*/ 0 w 380"/>
                <a:gd name="T13" fmla="*/ 0 h 5"/>
                <a:gd name="T14" fmla="*/ 1 w 380"/>
                <a:gd name="T15" fmla="*/ 0 h 5"/>
                <a:gd name="T16" fmla="*/ 1 w 380"/>
                <a:gd name="T17" fmla="*/ 1 h 5"/>
                <a:gd name="T18" fmla="*/ 1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380" y="3"/>
                  </a:moveTo>
                  <a:lnTo>
                    <a:pt x="380" y="5"/>
                  </a:lnTo>
                  <a:lnTo>
                    <a:pt x="376" y="5"/>
                  </a:lnTo>
                  <a:lnTo>
                    <a:pt x="380" y="3"/>
                  </a:lnTo>
                  <a:lnTo>
                    <a:pt x="37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4" y="3"/>
                  </a:lnTo>
                  <a:lnTo>
                    <a:pt x="38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20"/>
            <p:cNvSpPr>
              <a:spLocks noChangeArrowheads="1"/>
            </p:cNvSpPr>
            <p:nvPr/>
          </p:nvSpPr>
          <p:spPr bwMode="auto">
            <a:xfrm>
              <a:off x="1112" y="1012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7" name="Freeform 721"/>
            <p:cNvSpPr>
              <a:spLocks/>
            </p:cNvSpPr>
            <p:nvPr/>
          </p:nvSpPr>
          <p:spPr bwMode="auto">
            <a:xfrm>
              <a:off x="1110" y="1012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22"/>
            <p:cNvSpPr>
              <a:spLocks/>
            </p:cNvSpPr>
            <p:nvPr/>
          </p:nvSpPr>
          <p:spPr bwMode="auto">
            <a:xfrm>
              <a:off x="1112" y="1085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23"/>
            <p:cNvSpPr>
              <a:spLocks/>
            </p:cNvSpPr>
            <p:nvPr/>
          </p:nvSpPr>
          <p:spPr bwMode="auto">
            <a:xfrm>
              <a:off x="1181" y="1010"/>
              <a:ext cx="3" cy="77"/>
            </a:xfrm>
            <a:custGeom>
              <a:avLst/>
              <a:gdLst>
                <a:gd name="T0" fmla="*/ 1 w 6"/>
                <a:gd name="T1" fmla="*/ 0 h 153"/>
                <a:gd name="T2" fmla="*/ 1 w 6"/>
                <a:gd name="T3" fmla="*/ 0 h 153"/>
                <a:gd name="T4" fmla="*/ 1 w 6"/>
                <a:gd name="T5" fmla="*/ 1 h 153"/>
                <a:gd name="T6" fmla="*/ 1 w 6"/>
                <a:gd name="T7" fmla="*/ 0 h 153"/>
                <a:gd name="T8" fmla="*/ 1 w 6"/>
                <a:gd name="T9" fmla="*/ 1 h 153"/>
                <a:gd name="T10" fmla="*/ 1 w 6"/>
                <a:gd name="T11" fmla="*/ 1 h 153"/>
                <a:gd name="T12" fmla="*/ 0 w 6"/>
                <a:gd name="T13" fmla="*/ 1 h 153"/>
                <a:gd name="T14" fmla="*/ 0 w 6"/>
                <a:gd name="T15" fmla="*/ 1 h 153"/>
                <a:gd name="T16" fmla="*/ 1 w 6"/>
                <a:gd name="T17" fmla="*/ 1 h 153"/>
                <a:gd name="T18" fmla="*/ 1 w 6"/>
                <a:gd name="T19" fmla="*/ 0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3"/>
                <a:gd name="T32" fmla="*/ 6 w 6"/>
                <a:gd name="T33" fmla="*/ 153 h 1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3">
                  <a:moveTo>
                    <a:pt x="4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153"/>
                  </a:lnTo>
                  <a:lnTo>
                    <a:pt x="0" y="153"/>
                  </a:lnTo>
                  <a:lnTo>
                    <a:pt x="0" y="3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24"/>
            <p:cNvSpPr>
              <a:spLocks/>
            </p:cNvSpPr>
            <p:nvPr/>
          </p:nvSpPr>
          <p:spPr bwMode="auto">
            <a:xfrm>
              <a:off x="1110" y="1010"/>
              <a:ext cx="73" cy="4"/>
            </a:xfrm>
            <a:custGeom>
              <a:avLst/>
              <a:gdLst>
                <a:gd name="T0" fmla="*/ 0 w 146"/>
                <a:gd name="T1" fmla="*/ 1 h 7"/>
                <a:gd name="T2" fmla="*/ 0 w 146"/>
                <a:gd name="T3" fmla="*/ 0 h 7"/>
                <a:gd name="T4" fmla="*/ 1 w 146"/>
                <a:gd name="T5" fmla="*/ 0 h 7"/>
                <a:gd name="T6" fmla="*/ 0 w 146"/>
                <a:gd name="T7" fmla="*/ 1 h 7"/>
                <a:gd name="T8" fmla="*/ 1 w 146"/>
                <a:gd name="T9" fmla="*/ 0 h 7"/>
                <a:gd name="T10" fmla="*/ 1 w 146"/>
                <a:gd name="T11" fmla="*/ 0 h 7"/>
                <a:gd name="T12" fmla="*/ 1 w 146"/>
                <a:gd name="T13" fmla="*/ 1 h 7"/>
                <a:gd name="T14" fmla="*/ 1 w 146"/>
                <a:gd name="T15" fmla="*/ 1 h 7"/>
                <a:gd name="T16" fmla="*/ 1 w 146"/>
                <a:gd name="T17" fmla="*/ 1 h 7"/>
                <a:gd name="T18" fmla="*/ 0 w 146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7"/>
                <a:gd name="T32" fmla="*/ 146 w 14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7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25"/>
            <p:cNvSpPr>
              <a:spLocks noChangeArrowheads="1"/>
            </p:cNvSpPr>
            <p:nvPr/>
          </p:nvSpPr>
          <p:spPr bwMode="auto">
            <a:xfrm>
              <a:off x="1198" y="1012"/>
              <a:ext cx="87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2" name="Freeform 726"/>
            <p:cNvSpPr>
              <a:spLocks/>
            </p:cNvSpPr>
            <p:nvPr/>
          </p:nvSpPr>
          <p:spPr bwMode="auto">
            <a:xfrm>
              <a:off x="1283" y="1010"/>
              <a:ext cx="4" cy="94"/>
            </a:xfrm>
            <a:custGeom>
              <a:avLst/>
              <a:gdLst>
                <a:gd name="T0" fmla="*/ 1 w 7"/>
                <a:gd name="T1" fmla="*/ 0 h 188"/>
                <a:gd name="T2" fmla="*/ 1 w 7"/>
                <a:gd name="T3" fmla="*/ 0 h 188"/>
                <a:gd name="T4" fmla="*/ 1 w 7"/>
                <a:gd name="T5" fmla="*/ 1 h 188"/>
                <a:gd name="T6" fmla="*/ 1 w 7"/>
                <a:gd name="T7" fmla="*/ 0 h 188"/>
                <a:gd name="T8" fmla="*/ 1 w 7"/>
                <a:gd name="T9" fmla="*/ 1 h 188"/>
                <a:gd name="T10" fmla="*/ 1 w 7"/>
                <a:gd name="T11" fmla="*/ 1 h 188"/>
                <a:gd name="T12" fmla="*/ 0 w 7"/>
                <a:gd name="T13" fmla="*/ 1 h 188"/>
                <a:gd name="T14" fmla="*/ 0 w 7"/>
                <a:gd name="T15" fmla="*/ 1 h 188"/>
                <a:gd name="T16" fmla="*/ 1 w 7"/>
                <a:gd name="T17" fmla="*/ 1 h 188"/>
                <a:gd name="T18" fmla="*/ 1 w 7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88"/>
                <a:gd name="T32" fmla="*/ 7 w 7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88">
                  <a:moveTo>
                    <a:pt x="3" y="0"/>
                  </a:moveTo>
                  <a:lnTo>
                    <a:pt x="7" y="0"/>
                  </a:lnTo>
                  <a:lnTo>
                    <a:pt x="7" y="3"/>
                  </a:lnTo>
                  <a:lnTo>
                    <a:pt x="3" y="0"/>
                  </a:lnTo>
                  <a:lnTo>
                    <a:pt x="7" y="3"/>
                  </a:lnTo>
                  <a:lnTo>
                    <a:pt x="7" y="188"/>
                  </a:lnTo>
                  <a:lnTo>
                    <a:pt x="0" y="188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27"/>
            <p:cNvSpPr>
              <a:spLocks/>
            </p:cNvSpPr>
            <p:nvPr/>
          </p:nvSpPr>
          <p:spPr bwMode="auto">
            <a:xfrm>
              <a:off x="1196" y="1010"/>
              <a:ext cx="89" cy="4"/>
            </a:xfrm>
            <a:custGeom>
              <a:avLst/>
              <a:gdLst>
                <a:gd name="T0" fmla="*/ 0 w 176"/>
                <a:gd name="T1" fmla="*/ 1 h 7"/>
                <a:gd name="T2" fmla="*/ 0 w 176"/>
                <a:gd name="T3" fmla="*/ 0 h 7"/>
                <a:gd name="T4" fmla="*/ 1 w 176"/>
                <a:gd name="T5" fmla="*/ 0 h 7"/>
                <a:gd name="T6" fmla="*/ 0 w 176"/>
                <a:gd name="T7" fmla="*/ 1 h 7"/>
                <a:gd name="T8" fmla="*/ 1 w 176"/>
                <a:gd name="T9" fmla="*/ 0 h 7"/>
                <a:gd name="T10" fmla="*/ 1 w 176"/>
                <a:gd name="T11" fmla="*/ 0 h 7"/>
                <a:gd name="T12" fmla="*/ 1 w 176"/>
                <a:gd name="T13" fmla="*/ 1 h 7"/>
                <a:gd name="T14" fmla="*/ 1 w 176"/>
                <a:gd name="T15" fmla="*/ 1 h 7"/>
                <a:gd name="T16" fmla="*/ 1 w 176"/>
                <a:gd name="T17" fmla="*/ 1 h 7"/>
                <a:gd name="T18" fmla="*/ 0 w 176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7"/>
                <a:gd name="T32" fmla="*/ 176 w 17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7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176" y="0"/>
                  </a:lnTo>
                  <a:lnTo>
                    <a:pt x="176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28"/>
            <p:cNvSpPr>
              <a:spLocks/>
            </p:cNvSpPr>
            <p:nvPr/>
          </p:nvSpPr>
          <p:spPr bwMode="auto">
            <a:xfrm>
              <a:off x="1196" y="1012"/>
              <a:ext cx="3" cy="94"/>
            </a:xfrm>
            <a:custGeom>
              <a:avLst/>
              <a:gdLst>
                <a:gd name="T0" fmla="*/ 1 w 6"/>
                <a:gd name="T1" fmla="*/ 0 h 189"/>
                <a:gd name="T2" fmla="*/ 0 w 6"/>
                <a:gd name="T3" fmla="*/ 0 h 189"/>
                <a:gd name="T4" fmla="*/ 0 w 6"/>
                <a:gd name="T5" fmla="*/ 0 h 189"/>
                <a:gd name="T6" fmla="*/ 1 w 6"/>
                <a:gd name="T7" fmla="*/ 0 h 189"/>
                <a:gd name="T8" fmla="*/ 0 w 6"/>
                <a:gd name="T9" fmla="*/ 0 h 189"/>
                <a:gd name="T10" fmla="*/ 0 w 6"/>
                <a:gd name="T11" fmla="*/ 0 h 189"/>
                <a:gd name="T12" fmla="*/ 1 w 6"/>
                <a:gd name="T13" fmla="*/ 0 h 189"/>
                <a:gd name="T14" fmla="*/ 1 w 6"/>
                <a:gd name="T15" fmla="*/ 0 h 189"/>
                <a:gd name="T16" fmla="*/ 1 w 6"/>
                <a:gd name="T17" fmla="*/ 0 h 189"/>
                <a:gd name="T18" fmla="*/ 1 w 6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9"/>
                <a:gd name="T32" fmla="*/ 6 w 6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9">
                  <a:moveTo>
                    <a:pt x="4" y="189"/>
                  </a:moveTo>
                  <a:lnTo>
                    <a:pt x="0" y="189"/>
                  </a:lnTo>
                  <a:lnTo>
                    <a:pt x="0" y="185"/>
                  </a:lnTo>
                  <a:lnTo>
                    <a:pt x="4" y="189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5"/>
                  </a:lnTo>
                  <a:lnTo>
                    <a:pt x="4" y="183"/>
                  </a:lnTo>
                  <a:lnTo>
                    <a:pt x="4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29"/>
            <p:cNvSpPr>
              <a:spLocks/>
            </p:cNvSpPr>
            <p:nvPr/>
          </p:nvSpPr>
          <p:spPr bwMode="auto">
            <a:xfrm>
              <a:off x="1198" y="1103"/>
              <a:ext cx="89" cy="3"/>
            </a:xfrm>
            <a:custGeom>
              <a:avLst/>
              <a:gdLst>
                <a:gd name="T0" fmla="*/ 1 w 176"/>
                <a:gd name="T1" fmla="*/ 1 h 6"/>
                <a:gd name="T2" fmla="*/ 1 w 176"/>
                <a:gd name="T3" fmla="*/ 1 h 6"/>
                <a:gd name="T4" fmla="*/ 1 w 176"/>
                <a:gd name="T5" fmla="*/ 1 h 6"/>
                <a:gd name="T6" fmla="*/ 1 w 176"/>
                <a:gd name="T7" fmla="*/ 1 h 6"/>
                <a:gd name="T8" fmla="*/ 1 w 176"/>
                <a:gd name="T9" fmla="*/ 1 h 6"/>
                <a:gd name="T10" fmla="*/ 0 w 176"/>
                <a:gd name="T11" fmla="*/ 1 h 6"/>
                <a:gd name="T12" fmla="*/ 0 w 176"/>
                <a:gd name="T13" fmla="*/ 0 h 6"/>
                <a:gd name="T14" fmla="*/ 1 w 176"/>
                <a:gd name="T15" fmla="*/ 0 h 6"/>
                <a:gd name="T16" fmla="*/ 1 w 176"/>
                <a:gd name="T17" fmla="*/ 1 h 6"/>
                <a:gd name="T18" fmla="*/ 1 w 17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6"/>
                <a:gd name="T32" fmla="*/ 176 w 17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6">
                  <a:moveTo>
                    <a:pt x="176" y="2"/>
                  </a:moveTo>
                  <a:lnTo>
                    <a:pt x="176" y="6"/>
                  </a:lnTo>
                  <a:lnTo>
                    <a:pt x="172" y="6"/>
                  </a:lnTo>
                  <a:lnTo>
                    <a:pt x="176" y="2"/>
                  </a:lnTo>
                  <a:lnTo>
                    <a:pt x="17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69" y="2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30"/>
            <p:cNvSpPr>
              <a:spLocks/>
            </p:cNvSpPr>
            <p:nvPr/>
          </p:nvSpPr>
          <p:spPr bwMode="auto">
            <a:xfrm>
              <a:off x="1110" y="1154"/>
              <a:ext cx="81" cy="3"/>
            </a:xfrm>
            <a:custGeom>
              <a:avLst/>
              <a:gdLst>
                <a:gd name="T0" fmla="*/ 1 w 161"/>
                <a:gd name="T1" fmla="*/ 1 h 5"/>
                <a:gd name="T2" fmla="*/ 1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1 w 161"/>
                <a:gd name="T9" fmla="*/ 0 h 5"/>
                <a:gd name="T10" fmla="*/ 1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3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31"/>
            <p:cNvSpPr>
              <a:spLocks/>
            </p:cNvSpPr>
            <p:nvPr/>
          </p:nvSpPr>
          <p:spPr bwMode="auto">
            <a:xfrm>
              <a:off x="1110" y="1178"/>
              <a:ext cx="81" cy="3"/>
            </a:xfrm>
            <a:custGeom>
              <a:avLst/>
              <a:gdLst>
                <a:gd name="T0" fmla="*/ 1 w 161"/>
                <a:gd name="T1" fmla="*/ 1 h 5"/>
                <a:gd name="T2" fmla="*/ 1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1 w 161"/>
                <a:gd name="T9" fmla="*/ 0 h 5"/>
                <a:gd name="T10" fmla="*/ 1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2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32"/>
            <p:cNvSpPr>
              <a:spLocks/>
            </p:cNvSpPr>
            <p:nvPr/>
          </p:nvSpPr>
          <p:spPr bwMode="auto">
            <a:xfrm>
              <a:off x="1110" y="1201"/>
              <a:ext cx="81" cy="3"/>
            </a:xfrm>
            <a:custGeom>
              <a:avLst/>
              <a:gdLst>
                <a:gd name="T0" fmla="*/ 1 w 161"/>
                <a:gd name="T1" fmla="*/ 1 h 5"/>
                <a:gd name="T2" fmla="*/ 1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1 w 161"/>
                <a:gd name="T9" fmla="*/ 0 h 5"/>
                <a:gd name="T10" fmla="*/ 1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4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733"/>
            <p:cNvSpPr>
              <a:spLocks/>
            </p:cNvSpPr>
            <p:nvPr/>
          </p:nvSpPr>
          <p:spPr bwMode="auto">
            <a:xfrm>
              <a:off x="1110" y="121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34"/>
            <p:cNvSpPr>
              <a:spLocks/>
            </p:cNvSpPr>
            <p:nvPr/>
          </p:nvSpPr>
          <p:spPr bwMode="auto">
            <a:xfrm>
              <a:off x="1110" y="1225"/>
              <a:ext cx="81" cy="2"/>
            </a:xfrm>
            <a:custGeom>
              <a:avLst/>
              <a:gdLst>
                <a:gd name="T0" fmla="*/ 1 w 161"/>
                <a:gd name="T1" fmla="*/ 1 h 4"/>
                <a:gd name="T2" fmla="*/ 1 w 161"/>
                <a:gd name="T3" fmla="*/ 1 h 4"/>
                <a:gd name="T4" fmla="*/ 0 w 161"/>
                <a:gd name="T5" fmla="*/ 1 h 4"/>
                <a:gd name="T6" fmla="*/ 0 w 161"/>
                <a:gd name="T7" fmla="*/ 0 h 4"/>
                <a:gd name="T8" fmla="*/ 1 w 161"/>
                <a:gd name="T9" fmla="*/ 0 h 4"/>
                <a:gd name="T10" fmla="*/ 1 w 16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4"/>
                <a:gd name="T20" fmla="*/ 161 w 16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4">
                  <a:moveTo>
                    <a:pt x="161" y="2"/>
                  </a:moveTo>
                  <a:lnTo>
                    <a:pt x="16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735"/>
            <p:cNvSpPr>
              <a:spLocks/>
            </p:cNvSpPr>
            <p:nvPr/>
          </p:nvSpPr>
          <p:spPr bwMode="auto">
            <a:xfrm>
              <a:off x="1110" y="1237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36"/>
            <p:cNvSpPr>
              <a:spLocks/>
            </p:cNvSpPr>
            <p:nvPr/>
          </p:nvSpPr>
          <p:spPr bwMode="auto">
            <a:xfrm>
              <a:off x="1110" y="126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37"/>
            <p:cNvSpPr>
              <a:spLocks/>
            </p:cNvSpPr>
            <p:nvPr/>
          </p:nvSpPr>
          <p:spPr bwMode="auto">
            <a:xfrm>
              <a:off x="1110" y="1284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38"/>
            <p:cNvSpPr>
              <a:spLocks/>
            </p:cNvSpPr>
            <p:nvPr/>
          </p:nvSpPr>
          <p:spPr bwMode="auto">
            <a:xfrm>
              <a:off x="1110" y="1319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739"/>
            <p:cNvSpPr>
              <a:spLocks/>
            </p:cNvSpPr>
            <p:nvPr/>
          </p:nvSpPr>
          <p:spPr bwMode="auto">
            <a:xfrm>
              <a:off x="1110" y="133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40"/>
            <p:cNvSpPr>
              <a:spLocks/>
            </p:cNvSpPr>
            <p:nvPr/>
          </p:nvSpPr>
          <p:spPr bwMode="auto">
            <a:xfrm>
              <a:off x="1198" y="1032"/>
              <a:ext cx="86" cy="2"/>
            </a:xfrm>
            <a:custGeom>
              <a:avLst/>
              <a:gdLst>
                <a:gd name="T0" fmla="*/ 1 w 171"/>
                <a:gd name="T1" fmla="*/ 1 h 4"/>
                <a:gd name="T2" fmla="*/ 1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1 w 171"/>
                <a:gd name="T9" fmla="*/ 0 h 4"/>
                <a:gd name="T10" fmla="*/ 1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41"/>
            <p:cNvSpPr>
              <a:spLocks/>
            </p:cNvSpPr>
            <p:nvPr/>
          </p:nvSpPr>
          <p:spPr bwMode="auto">
            <a:xfrm>
              <a:off x="1150" y="1019"/>
              <a:ext cx="2" cy="11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1 w 4"/>
                <a:gd name="T5" fmla="*/ 0 h 23"/>
                <a:gd name="T6" fmla="*/ 1 w 4"/>
                <a:gd name="T7" fmla="*/ 0 h 23"/>
                <a:gd name="T8" fmla="*/ 1 w 4"/>
                <a:gd name="T9" fmla="*/ 0 h 23"/>
                <a:gd name="T10" fmla="*/ 1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1 w 4"/>
                <a:gd name="T17" fmla="*/ 0 h 23"/>
                <a:gd name="T18" fmla="*/ 0 w 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3"/>
                <a:gd name="T32" fmla="*/ 4 w 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742"/>
            <p:cNvSpPr>
              <a:spLocks/>
            </p:cNvSpPr>
            <p:nvPr/>
          </p:nvSpPr>
          <p:spPr bwMode="auto">
            <a:xfrm>
              <a:off x="1151" y="1019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43"/>
            <p:cNvSpPr>
              <a:spLocks/>
            </p:cNvSpPr>
            <p:nvPr/>
          </p:nvSpPr>
          <p:spPr bwMode="auto">
            <a:xfrm>
              <a:off x="1172" y="1020"/>
              <a:ext cx="3" cy="12"/>
            </a:xfrm>
            <a:custGeom>
              <a:avLst/>
              <a:gdLst>
                <a:gd name="T0" fmla="*/ 1 w 6"/>
                <a:gd name="T1" fmla="*/ 0 h 25"/>
                <a:gd name="T2" fmla="*/ 1 w 6"/>
                <a:gd name="T3" fmla="*/ 0 h 25"/>
                <a:gd name="T4" fmla="*/ 1 w 6"/>
                <a:gd name="T5" fmla="*/ 0 h 25"/>
                <a:gd name="T6" fmla="*/ 1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1 w 6"/>
                <a:gd name="T13" fmla="*/ 0 h 25"/>
                <a:gd name="T14" fmla="*/ 1 w 6"/>
                <a:gd name="T15" fmla="*/ 0 h 25"/>
                <a:gd name="T16" fmla="*/ 1 w 6"/>
                <a:gd name="T17" fmla="*/ 0 h 25"/>
                <a:gd name="T18" fmla="*/ 1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1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1"/>
                  </a:lnTo>
                  <a:lnTo>
                    <a:pt x="2" y="25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44"/>
            <p:cNvSpPr>
              <a:spLocks/>
            </p:cNvSpPr>
            <p:nvPr/>
          </p:nvSpPr>
          <p:spPr bwMode="auto">
            <a:xfrm>
              <a:off x="1150" y="1029"/>
              <a:ext cx="23" cy="3"/>
            </a:xfrm>
            <a:custGeom>
              <a:avLst/>
              <a:gdLst>
                <a:gd name="T0" fmla="*/ 1 w 46"/>
                <a:gd name="T1" fmla="*/ 1 h 6"/>
                <a:gd name="T2" fmla="*/ 0 w 46"/>
                <a:gd name="T3" fmla="*/ 1 h 6"/>
                <a:gd name="T4" fmla="*/ 0 w 46"/>
                <a:gd name="T5" fmla="*/ 1 h 6"/>
                <a:gd name="T6" fmla="*/ 1 w 46"/>
                <a:gd name="T7" fmla="*/ 1 h 6"/>
                <a:gd name="T8" fmla="*/ 1 w 46"/>
                <a:gd name="T9" fmla="*/ 0 h 6"/>
                <a:gd name="T10" fmla="*/ 1 w 46"/>
                <a:gd name="T11" fmla="*/ 0 h 6"/>
                <a:gd name="T12" fmla="*/ 1 w 46"/>
                <a:gd name="T13" fmla="*/ 1 h 6"/>
                <a:gd name="T14" fmla="*/ 1 w 46"/>
                <a:gd name="T15" fmla="*/ 1 h 6"/>
                <a:gd name="T16" fmla="*/ 0 w 46"/>
                <a:gd name="T17" fmla="*/ 1 h 6"/>
                <a:gd name="T18" fmla="*/ 1 w 4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6"/>
                <a:gd name="T32" fmla="*/ 46 w 4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45"/>
            <p:cNvSpPr>
              <a:spLocks/>
            </p:cNvSpPr>
            <p:nvPr/>
          </p:nvSpPr>
          <p:spPr bwMode="auto">
            <a:xfrm>
              <a:off x="1120" y="1038"/>
              <a:ext cx="2" cy="35"/>
            </a:xfrm>
            <a:custGeom>
              <a:avLst/>
              <a:gdLst>
                <a:gd name="T0" fmla="*/ 1 w 4"/>
                <a:gd name="T1" fmla="*/ 1 h 69"/>
                <a:gd name="T2" fmla="*/ 0 w 4"/>
                <a:gd name="T3" fmla="*/ 1 h 69"/>
                <a:gd name="T4" fmla="*/ 0 w 4"/>
                <a:gd name="T5" fmla="*/ 1 h 69"/>
                <a:gd name="T6" fmla="*/ 1 w 4"/>
                <a:gd name="T7" fmla="*/ 1 h 69"/>
                <a:gd name="T8" fmla="*/ 0 w 4"/>
                <a:gd name="T9" fmla="*/ 1 h 69"/>
                <a:gd name="T10" fmla="*/ 0 w 4"/>
                <a:gd name="T11" fmla="*/ 0 h 69"/>
                <a:gd name="T12" fmla="*/ 1 w 4"/>
                <a:gd name="T13" fmla="*/ 0 h 69"/>
                <a:gd name="T14" fmla="*/ 1 w 4"/>
                <a:gd name="T15" fmla="*/ 1 h 69"/>
                <a:gd name="T16" fmla="*/ 1 w 4"/>
                <a:gd name="T17" fmla="*/ 1 h 69"/>
                <a:gd name="T18" fmla="*/ 1 w 4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7"/>
                  </a:lnTo>
                  <a:lnTo>
                    <a:pt x="2" y="66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46"/>
            <p:cNvSpPr>
              <a:spLocks/>
            </p:cNvSpPr>
            <p:nvPr/>
          </p:nvSpPr>
          <p:spPr bwMode="auto">
            <a:xfrm>
              <a:off x="1121" y="1071"/>
              <a:ext cx="54" cy="2"/>
            </a:xfrm>
            <a:custGeom>
              <a:avLst/>
              <a:gdLst>
                <a:gd name="T0" fmla="*/ 0 w 110"/>
                <a:gd name="T1" fmla="*/ 1 h 3"/>
                <a:gd name="T2" fmla="*/ 0 w 110"/>
                <a:gd name="T3" fmla="*/ 1 h 3"/>
                <a:gd name="T4" fmla="*/ 0 w 110"/>
                <a:gd name="T5" fmla="*/ 1 h 3"/>
                <a:gd name="T6" fmla="*/ 0 w 110"/>
                <a:gd name="T7" fmla="*/ 1 h 3"/>
                <a:gd name="T8" fmla="*/ 0 w 110"/>
                <a:gd name="T9" fmla="*/ 1 h 3"/>
                <a:gd name="T10" fmla="*/ 0 w 110"/>
                <a:gd name="T11" fmla="*/ 1 h 3"/>
                <a:gd name="T12" fmla="*/ 0 w 110"/>
                <a:gd name="T13" fmla="*/ 0 h 3"/>
                <a:gd name="T14" fmla="*/ 0 w 110"/>
                <a:gd name="T15" fmla="*/ 0 h 3"/>
                <a:gd name="T16" fmla="*/ 0 w 110"/>
                <a:gd name="T17" fmla="*/ 1 h 3"/>
                <a:gd name="T18" fmla="*/ 0 w 110"/>
                <a:gd name="T19" fmla="*/ 1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3"/>
                <a:gd name="T32" fmla="*/ 110 w 110"/>
                <a:gd name="T33" fmla="*/ 3 h 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3">
                  <a:moveTo>
                    <a:pt x="110" y="1"/>
                  </a:moveTo>
                  <a:lnTo>
                    <a:pt x="110" y="3"/>
                  </a:lnTo>
                  <a:lnTo>
                    <a:pt x="106" y="3"/>
                  </a:lnTo>
                  <a:lnTo>
                    <a:pt x="110" y="1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47"/>
            <p:cNvSpPr>
              <a:spLocks/>
            </p:cNvSpPr>
            <p:nvPr/>
          </p:nvSpPr>
          <p:spPr bwMode="auto">
            <a:xfrm>
              <a:off x="1172" y="1037"/>
              <a:ext cx="3" cy="35"/>
            </a:xfrm>
            <a:custGeom>
              <a:avLst/>
              <a:gdLst>
                <a:gd name="T0" fmla="*/ 1 w 6"/>
                <a:gd name="T1" fmla="*/ 0 h 69"/>
                <a:gd name="T2" fmla="*/ 1 w 6"/>
                <a:gd name="T3" fmla="*/ 0 h 69"/>
                <a:gd name="T4" fmla="*/ 1 w 6"/>
                <a:gd name="T5" fmla="*/ 1 h 69"/>
                <a:gd name="T6" fmla="*/ 1 w 6"/>
                <a:gd name="T7" fmla="*/ 0 h 69"/>
                <a:gd name="T8" fmla="*/ 1 w 6"/>
                <a:gd name="T9" fmla="*/ 1 h 69"/>
                <a:gd name="T10" fmla="*/ 1 w 6"/>
                <a:gd name="T11" fmla="*/ 1 h 69"/>
                <a:gd name="T12" fmla="*/ 0 w 6"/>
                <a:gd name="T13" fmla="*/ 1 h 69"/>
                <a:gd name="T14" fmla="*/ 0 w 6"/>
                <a:gd name="T15" fmla="*/ 1 h 69"/>
                <a:gd name="T16" fmla="*/ 1 w 6"/>
                <a:gd name="T17" fmla="*/ 1 h 69"/>
                <a:gd name="T18" fmla="*/ 1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48"/>
            <p:cNvSpPr>
              <a:spLocks/>
            </p:cNvSpPr>
            <p:nvPr/>
          </p:nvSpPr>
          <p:spPr bwMode="auto">
            <a:xfrm>
              <a:off x="1120" y="1037"/>
              <a:ext cx="53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0 w 108"/>
                <a:gd name="T5" fmla="*/ 0 h 4"/>
                <a:gd name="T6" fmla="*/ 0 w 108"/>
                <a:gd name="T7" fmla="*/ 1 h 4"/>
                <a:gd name="T8" fmla="*/ 0 w 108"/>
                <a:gd name="T9" fmla="*/ 0 h 4"/>
                <a:gd name="T10" fmla="*/ 0 w 108"/>
                <a:gd name="T11" fmla="*/ 0 h 4"/>
                <a:gd name="T12" fmla="*/ 0 w 108"/>
                <a:gd name="T13" fmla="*/ 1 h 4"/>
                <a:gd name="T14" fmla="*/ 0 w 108"/>
                <a:gd name="T15" fmla="*/ 1 h 4"/>
                <a:gd name="T16" fmla="*/ 0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49"/>
            <p:cNvSpPr>
              <a:spLocks/>
            </p:cNvSpPr>
            <p:nvPr/>
          </p:nvSpPr>
          <p:spPr bwMode="auto">
            <a:xfrm>
              <a:off x="1145" y="1096"/>
              <a:ext cx="8" cy="8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0 w 18"/>
                <a:gd name="T5" fmla="*/ 0 h 18"/>
                <a:gd name="T6" fmla="*/ 0 w 18"/>
                <a:gd name="T7" fmla="*/ 0 h 18"/>
                <a:gd name="T8" fmla="*/ 0 w 18"/>
                <a:gd name="T9" fmla="*/ 0 h 18"/>
                <a:gd name="T10" fmla="*/ 0 w 18"/>
                <a:gd name="T11" fmla="*/ 0 h 18"/>
                <a:gd name="T12" fmla="*/ 0 w 18"/>
                <a:gd name="T13" fmla="*/ 0 h 18"/>
                <a:gd name="T14" fmla="*/ 0 w 18"/>
                <a:gd name="T15" fmla="*/ 0 h 18"/>
                <a:gd name="T16" fmla="*/ 0 w 18"/>
                <a:gd name="T17" fmla="*/ 0 h 18"/>
                <a:gd name="T18" fmla="*/ 0 w 18"/>
                <a:gd name="T19" fmla="*/ 0 h 18"/>
                <a:gd name="T20" fmla="*/ 0 w 18"/>
                <a:gd name="T21" fmla="*/ 0 h 18"/>
                <a:gd name="T22" fmla="*/ 0 w 18"/>
                <a:gd name="T23" fmla="*/ 0 h 18"/>
                <a:gd name="T24" fmla="*/ 0 w 18"/>
                <a:gd name="T25" fmla="*/ 0 h 18"/>
                <a:gd name="T26" fmla="*/ 0 w 18"/>
                <a:gd name="T27" fmla="*/ 0 h 18"/>
                <a:gd name="T28" fmla="*/ 0 w 18"/>
                <a:gd name="T29" fmla="*/ 0 h 18"/>
                <a:gd name="T30" fmla="*/ 0 w 18"/>
                <a:gd name="T31" fmla="*/ 0 h 18"/>
                <a:gd name="T32" fmla="*/ 0 w 18"/>
                <a:gd name="T33" fmla="*/ 0 h 18"/>
                <a:gd name="T34" fmla="*/ 0 w 18"/>
                <a:gd name="T35" fmla="*/ 0 h 18"/>
                <a:gd name="T36" fmla="*/ 0 w 18"/>
                <a:gd name="T37" fmla="*/ 0 h 18"/>
                <a:gd name="T38" fmla="*/ 0 w 18"/>
                <a:gd name="T39" fmla="*/ 0 h 18"/>
                <a:gd name="T40" fmla="*/ 0 w 18"/>
                <a:gd name="T41" fmla="*/ 0 h 18"/>
                <a:gd name="T42" fmla="*/ 0 w 18"/>
                <a:gd name="T43" fmla="*/ 0 h 18"/>
                <a:gd name="T44" fmla="*/ 0 w 18"/>
                <a:gd name="T45" fmla="*/ 0 h 18"/>
                <a:gd name="T46" fmla="*/ 0 w 18"/>
                <a:gd name="T47" fmla="*/ 0 h 18"/>
                <a:gd name="T48" fmla="*/ 0 w 18"/>
                <a:gd name="T49" fmla="*/ 0 h 18"/>
                <a:gd name="T50" fmla="*/ 0 w 18"/>
                <a:gd name="T51" fmla="*/ 0 h 18"/>
                <a:gd name="T52" fmla="*/ 0 w 18"/>
                <a:gd name="T53" fmla="*/ 0 h 18"/>
                <a:gd name="T54" fmla="*/ 0 w 18"/>
                <a:gd name="T55" fmla="*/ 0 h 18"/>
                <a:gd name="T56" fmla="*/ 0 w 18"/>
                <a:gd name="T57" fmla="*/ 0 h 1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"/>
                <a:gd name="T88" fmla="*/ 0 h 18"/>
                <a:gd name="T89" fmla="*/ 18 w 18"/>
                <a:gd name="T90" fmla="*/ 18 h 1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" h="18">
                  <a:moveTo>
                    <a:pt x="10" y="0"/>
                  </a:move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50"/>
            <p:cNvSpPr>
              <a:spLocks/>
            </p:cNvSpPr>
            <p:nvPr/>
          </p:nvSpPr>
          <p:spPr bwMode="auto">
            <a:xfrm>
              <a:off x="1144" y="1095"/>
              <a:ext cx="5" cy="5"/>
            </a:xfrm>
            <a:custGeom>
              <a:avLst/>
              <a:gdLst>
                <a:gd name="T0" fmla="*/ 0 w 12"/>
                <a:gd name="T1" fmla="*/ 1 h 9"/>
                <a:gd name="T2" fmla="*/ 0 w 12"/>
                <a:gd name="T3" fmla="*/ 1 h 9"/>
                <a:gd name="T4" fmla="*/ 0 w 12"/>
                <a:gd name="T5" fmla="*/ 1 h 9"/>
                <a:gd name="T6" fmla="*/ 0 w 12"/>
                <a:gd name="T7" fmla="*/ 1 h 9"/>
                <a:gd name="T8" fmla="*/ 0 w 12"/>
                <a:gd name="T9" fmla="*/ 1 h 9"/>
                <a:gd name="T10" fmla="*/ 0 w 12"/>
                <a:gd name="T11" fmla="*/ 1 h 9"/>
                <a:gd name="T12" fmla="*/ 0 w 12"/>
                <a:gd name="T13" fmla="*/ 1 h 9"/>
                <a:gd name="T14" fmla="*/ 0 w 12"/>
                <a:gd name="T15" fmla="*/ 0 h 9"/>
                <a:gd name="T16" fmla="*/ 0 w 12"/>
                <a:gd name="T17" fmla="*/ 0 h 9"/>
                <a:gd name="T18" fmla="*/ 0 w 12"/>
                <a:gd name="T19" fmla="*/ 0 h 9"/>
                <a:gd name="T20" fmla="*/ 0 w 12"/>
                <a:gd name="T21" fmla="*/ 1 h 9"/>
                <a:gd name="T22" fmla="*/ 0 w 12"/>
                <a:gd name="T23" fmla="*/ 1 h 9"/>
                <a:gd name="T24" fmla="*/ 0 w 12"/>
                <a:gd name="T25" fmla="*/ 1 h 9"/>
                <a:gd name="T26" fmla="*/ 0 w 12"/>
                <a:gd name="T27" fmla="*/ 1 h 9"/>
                <a:gd name="T28" fmla="*/ 0 w 12"/>
                <a:gd name="T29" fmla="*/ 1 h 9"/>
                <a:gd name="T30" fmla="*/ 0 w 12"/>
                <a:gd name="T31" fmla="*/ 1 h 9"/>
                <a:gd name="T32" fmla="*/ 0 w 12"/>
                <a:gd name="T33" fmla="*/ 1 h 9"/>
                <a:gd name="T34" fmla="*/ 0 w 12"/>
                <a:gd name="T35" fmla="*/ 1 h 9"/>
                <a:gd name="T36" fmla="*/ 0 w 12"/>
                <a:gd name="T37" fmla="*/ 1 h 9"/>
                <a:gd name="T38" fmla="*/ 0 w 12"/>
                <a:gd name="T39" fmla="*/ 1 h 9"/>
                <a:gd name="T40" fmla="*/ 0 w 12"/>
                <a:gd name="T41" fmla="*/ 1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9"/>
                <a:gd name="T65" fmla="*/ 12 w 12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9">
                  <a:moveTo>
                    <a:pt x="0" y="9"/>
                  </a:move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9"/>
                  </a:lnTo>
                  <a:lnTo>
                    <a:pt x="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51"/>
            <p:cNvSpPr>
              <a:spLocks/>
            </p:cNvSpPr>
            <p:nvPr/>
          </p:nvSpPr>
          <p:spPr bwMode="auto">
            <a:xfrm>
              <a:off x="1144" y="1100"/>
              <a:ext cx="5" cy="5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0 w 12"/>
                <a:gd name="T5" fmla="*/ 0 h 12"/>
                <a:gd name="T6" fmla="*/ 0 w 12"/>
                <a:gd name="T7" fmla="*/ 0 h 12"/>
                <a:gd name="T8" fmla="*/ 0 w 12"/>
                <a:gd name="T9" fmla="*/ 0 h 12"/>
                <a:gd name="T10" fmla="*/ 0 w 12"/>
                <a:gd name="T11" fmla="*/ 0 h 12"/>
                <a:gd name="T12" fmla="*/ 0 w 12"/>
                <a:gd name="T13" fmla="*/ 0 h 12"/>
                <a:gd name="T14" fmla="*/ 0 w 12"/>
                <a:gd name="T15" fmla="*/ 0 h 12"/>
                <a:gd name="T16" fmla="*/ 0 w 12"/>
                <a:gd name="T17" fmla="*/ 0 h 12"/>
                <a:gd name="T18" fmla="*/ 0 w 12"/>
                <a:gd name="T19" fmla="*/ 0 h 12"/>
                <a:gd name="T20" fmla="*/ 0 w 12"/>
                <a:gd name="T21" fmla="*/ 0 h 12"/>
                <a:gd name="T22" fmla="*/ 0 w 12"/>
                <a:gd name="T23" fmla="*/ 0 h 12"/>
                <a:gd name="T24" fmla="*/ 0 w 12"/>
                <a:gd name="T25" fmla="*/ 0 h 12"/>
                <a:gd name="T26" fmla="*/ 0 w 12"/>
                <a:gd name="T27" fmla="*/ 0 h 12"/>
                <a:gd name="T28" fmla="*/ 0 w 12"/>
                <a:gd name="T29" fmla="*/ 0 h 12"/>
                <a:gd name="T30" fmla="*/ 0 w 12"/>
                <a:gd name="T31" fmla="*/ 0 h 12"/>
                <a:gd name="T32" fmla="*/ 0 w 12"/>
                <a:gd name="T33" fmla="*/ 0 h 12"/>
                <a:gd name="T34" fmla="*/ 0 w 12"/>
                <a:gd name="T35" fmla="*/ 0 h 12"/>
                <a:gd name="T36" fmla="*/ 0 w 12"/>
                <a:gd name="T37" fmla="*/ 0 h 12"/>
                <a:gd name="T38" fmla="*/ 0 w 12"/>
                <a:gd name="T39" fmla="*/ 0 h 12"/>
                <a:gd name="T40" fmla="*/ 0 w 12"/>
                <a:gd name="T41" fmla="*/ 0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2"/>
                <a:gd name="T65" fmla="*/ 12 w 12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2">
                  <a:moveTo>
                    <a:pt x="12" y="12"/>
                  </a:moveTo>
                  <a:lnTo>
                    <a:pt x="12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52"/>
            <p:cNvSpPr>
              <a:spLocks/>
            </p:cNvSpPr>
            <p:nvPr/>
          </p:nvSpPr>
          <p:spPr bwMode="auto">
            <a:xfrm>
              <a:off x="1149" y="1100"/>
              <a:ext cx="5" cy="5"/>
            </a:xfrm>
            <a:custGeom>
              <a:avLst/>
              <a:gdLst>
                <a:gd name="T0" fmla="*/ 1 w 9"/>
                <a:gd name="T1" fmla="*/ 0 h 12"/>
                <a:gd name="T2" fmla="*/ 1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1 w 9"/>
                <a:gd name="T9" fmla="*/ 0 h 12"/>
                <a:gd name="T10" fmla="*/ 1 w 9"/>
                <a:gd name="T11" fmla="*/ 0 h 12"/>
                <a:gd name="T12" fmla="*/ 1 w 9"/>
                <a:gd name="T13" fmla="*/ 0 h 12"/>
                <a:gd name="T14" fmla="*/ 1 w 9"/>
                <a:gd name="T15" fmla="*/ 0 h 12"/>
                <a:gd name="T16" fmla="*/ 1 w 9"/>
                <a:gd name="T17" fmla="*/ 0 h 12"/>
                <a:gd name="T18" fmla="*/ 0 w 9"/>
                <a:gd name="T19" fmla="*/ 0 h 12"/>
                <a:gd name="T20" fmla="*/ 0 w 9"/>
                <a:gd name="T21" fmla="*/ 0 h 12"/>
                <a:gd name="T22" fmla="*/ 1 w 9"/>
                <a:gd name="T23" fmla="*/ 0 h 12"/>
                <a:gd name="T24" fmla="*/ 1 w 9"/>
                <a:gd name="T25" fmla="*/ 0 h 12"/>
                <a:gd name="T26" fmla="*/ 1 w 9"/>
                <a:gd name="T27" fmla="*/ 0 h 12"/>
                <a:gd name="T28" fmla="*/ 1 w 9"/>
                <a:gd name="T29" fmla="*/ 0 h 12"/>
                <a:gd name="T30" fmla="*/ 1 w 9"/>
                <a:gd name="T31" fmla="*/ 0 h 12"/>
                <a:gd name="T32" fmla="*/ 1 w 9"/>
                <a:gd name="T33" fmla="*/ 0 h 12"/>
                <a:gd name="T34" fmla="*/ 1 w 9"/>
                <a:gd name="T35" fmla="*/ 0 h 12"/>
                <a:gd name="T36" fmla="*/ 1 w 9"/>
                <a:gd name="T37" fmla="*/ 0 h 12"/>
                <a:gd name="T38" fmla="*/ 1 w 9"/>
                <a:gd name="T39" fmla="*/ 0 h 12"/>
                <a:gd name="T40" fmla="*/ 1 w 9"/>
                <a:gd name="T41" fmla="*/ 0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2"/>
                <a:gd name="T65" fmla="*/ 9 w 9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53"/>
            <p:cNvSpPr>
              <a:spLocks/>
            </p:cNvSpPr>
            <p:nvPr/>
          </p:nvSpPr>
          <p:spPr bwMode="auto">
            <a:xfrm>
              <a:off x="1149" y="1095"/>
              <a:ext cx="5" cy="5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1 w 9"/>
                <a:gd name="T5" fmla="*/ 0 h 9"/>
                <a:gd name="T6" fmla="*/ 1 w 9"/>
                <a:gd name="T7" fmla="*/ 1 h 9"/>
                <a:gd name="T8" fmla="*/ 1 w 9"/>
                <a:gd name="T9" fmla="*/ 1 h 9"/>
                <a:gd name="T10" fmla="*/ 1 w 9"/>
                <a:gd name="T11" fmla="*/ 1 h 9"/>
                <a:gd name="T12" fmla="*/ 1 w 9"/>
                <a:gd name="T13" fmla="*/ 1 h 9"/>
                <a:gd name="T14" fmla="*/ 1 w 9"/>
                <a:gd name="T15" fmla="*/ 1 h 9"/>
                <a:gd name="T16" fmla="*/ 1 w 9"/>
                <a:gd name="T17" fmla="*/ 1 h 9"/>
                <a:gd name="T18" fmla="*/ 1 w 9"/>
                <a:gd name="T19" fmla="*/ 1 h 9"/>
                <a:gd name="T20" fmla="*/ 0 w 9"/>
                <a:gd name="T21" fmla="*/ 1 h 9"/>
                <a:gd name="T22" fmla="*/ 0 w 9"/>
                <a:gd name="T23" fmla="*/ 1 h 9"/>
                <a:gd name="T24" fmla="*/ 0 w 9"/>
                <a:gd name="T25" fmla="*/ 0 h 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9"/>
                <a:gd name="T41" fmla="*/ 9 w 9"/>
                <a:gd name="T42" fmla="*/ 9 h 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3"/>
                  </a:lnTo>
                  <a:lnTo>
                    <a:pt x="9" y="7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754"/>
            <p:cNvSpPr>
              <a:spLocks noChangeArrowheads="1"/>
            </p:cNvSpPr>
            <p:nvPr/>
          </p:nvSpPr>
          <p:spPr bwMode="auto">
            <a:xfrm>
              <a:off x="1093" y="962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71" name="Rectangle 755"/>
            <p:cNvSpPr>
              <a:spLocks noChangeArrowheads="1"/>
            </p:cNvSpPr>
            <p:nvPr/>
          </p:nvSpPr>
          <p:spPr bwMode="auto">
            <a:xfrm>
              <a:off x="770" y="997"/>
              <a:ext cx="218" cy="397"/>
            </a:xfrm>
            <a:prstGeom prst="rect">
              <a:avLst/>
            </a:pr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72" name="Freeform 756"/>
            <p:cNvSpPr>
              <a:spLocks/>
            </p:cNvSpPr>
            <p:nvPr/>
          </p:nvSpPr>
          <p:spPr bwMode="auto">
            <a:xfrm>
              <a:off x="986" y="995"/>
              <a:ext cx="3" cy="399"/>
            </a:xfrm>
            <a:custGeom>
              <a:avLst/>
              <a:gdLst>
                <a:gd name="T0" fmla="*/ 1 w 5"/>
                <a:gd name="T1" fmla="*/ 0 h 799"/>
                <a:gd name="T2" fmla="*/ 1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0 w 5"/>
                <a:gd name="T13" fmla="*/ 0 h 799"/>
                <a:gd name="T14" fmla="*/ 0 w 5"/>
                <a:gd name="T15" fmla="*/ 0 h 799"/>
                <a:gd name="T16" fmla="*/ 1 w 5"/>
                <a:gd name="T17" fmla="*/ 0 h 799"/>
                <a:gd name="T18" fmla="*/ 1 w 5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799"/>
                <a:gd name="T32" fmla="*/ 5 w 5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799">
                  <a:moveTo>
                    <a:pt x="3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3" y="0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57"/>
            <p:cNvSpPr>
              <a:spLocks/>
            </p:cNvSpPr>
            <p:nvPr/>
          </p:nvSpPr>
          <p:spPr bwMode="auto">
            <a:xfrm>
              <a:off x="768" y="995"/>
              <a:ext cx="220" cy="3"/>
            </a:xfrm>
            <a:custGeom>
              <a:avLst/>
              <a:gdLst>
                <a:gd name="T0" fmla="*/ 0 w 439"/>
                <a:gd name="T1" fmla="*/ 1 h 6"/>
                <a:gd name="T2" fmla="*/ 0 w 439"/>
                <a:gd name="T3" fmla="*/ 0 h 6"/>
                <a:gd name="T4" fmla="*/ 1 w 439"/>
                <a:gd name="T5" fmla="*/ 0 h 6"/>
                <a:gd name="T6" fmla="*/ 0 w 439"/>
                <a:gd name="T7" fmla="*/ 1 h 6"/>
                <a:gd name="T8" fmla="*/ 1 w 439"/>
                <a:gd name="T9" fmla="*/ 0 h 6"/>
                <a:gd name="T10" fmla="*/ 1 w 439"/>
                <a:gd name="T11" fmla="*/ 0 h 6"/>
                <a:gd name="T12" fmla="*/ 1 w 439"/>
                <a:gd name="T13" fmla="*/ 1 h 6"/>
                <a:gd name="T14" fmla="*/ 1 w 439"/>
                <a:gd name="T15" fmla="*/ 1 h 6"/>
                <a:gd name="T16" fmla="*/ 1 w 439"/>
                <a:gd name="T17" fmla="*/ 1 h 6"/>
                <a:gd name="T18" fmla="*/ 0 w 439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6"/>
                <a:gd name="T32" fmla="*/ 439 w 43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58"/>
            <p:cNvSpPr>
              <a:spLocks/>
            </p:cNvSpPr>
            <p:nvPr/>
          </p:nvSpPr>
          <p:spPr bwMode="auto">
            <a:xfrm>
              <a:off x="768" y="997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1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59"/>
            <p:cNvSpPr>
              <a:spLocks/>
            </p:cNvSpPr>
            <p:nvPr/>
          </p:nvSpPr>
          <p:spPr bwMode="auto">
            <a:xfrm>
              <a:off x="770" y="1392"/>
              <a:ext cx="219" cy="3"/>
            </a:xfrm>
            <a:custGeom>
              <a:avLst/>
              <a:gdLst>
                <a:gd name="T0" fmla="*/ 1 w 437"/>
                <a:gd name="T1" fmla="*/ 1 h 6"/>
                <a:gd name="T2" fmla="*/ 1 w 437"/>
                <a:gd name="T3" fmla="*/ 1 h 6"/>
                <a:gd name="T4" fmla="*/ 1 w 437"/>
                <a:gd name="T5" fmla="*/ 1 h 6"/>
                <a:gd name="T6" fmla="*/ 1 w 437"/>
                <a:gd name="T7" fmla="*/ 1 h 6"/>
                <a:gd name="T8" fmla="*/ 1 w 437"/>
                <a:gd name="T9" fmla="*/ 1 h 6"/>
                <a:gd name="T10" fmla="*/ 0 w 437"/>
                <a:gd name="T11" fmla="*/ 1 h 6"/>
                <a:gd name="T12" fmla="*/ 0 w 437"/>
                <a:gd name="T13" fmla="*/ 0 h 6"/>
                <a:gd name="T14" fmla="*/ 1 w 437"/>
                <a:gd name="T15" fmla="*/ 0 h 6"/>
                <a:gd name="T16" fmla="*/ 1 w 437"/>
                <a:gd name="T17" fmla="*/ 1 h 6"/>
                <a:gd name="T18" fmla="*/ 1 w 43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6"/>
                <a:gd name="T32" fmla="*/ 437 w 43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6">
                  <a:moveTo>
                    <a:pt x="437" y="4"/>
                  </a:moveTo>
                  <a:lnTo>
                    <a:pt x="437" y="6"/>
                  </a:lnTo>
                  <a:lnTo>
                    <a:pt x="435" y="6"/>
                  </a:lnTo>
                  <a:lnTo>
                    <a:pt x="437" y="4"/>
                  </a:lnTo>
                  <a:lnTo>
                    <a:pt x="435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5" y="0"/>
                  </a:lnTo>
                  <a:lnTo>
                    <a:pt x="432" y="4"/>
                  </a:lnTo>
                  <a:lnTo>
                    <a:pt x="43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60"/>
            <p:cNvSpPr>
              <a:spLocks/>
            </p:cNvSpPr>
            <p:nvPr/>
          </p:nvSpPr>
          <p:spPr bwMode="auto">
            <a:xfrm>
              <a:off x="988" y="962"/>
              <a:ext cx="43" cy="432"/>
            </a:xfrm>
            <a:custGeom>
              <a:avLst/>
              <a:gdLst>
                <a:gd name="T0" fmla="*/ 0 w 87"/>
                <a:gd name="T1" fmla="*/ 1 h 864"/>
                <a:gd name="T2" fmla="*/ 0 w 87"/>
                <a:gd name="T3" fmla="*/ 1 h 864"/>
                <a:gd name="T4" fmla="*/ 0 w 87"/>
                <a:gd name="T5" fmla="*/ 0 h 864"/>
                <a:gd name="T6" fmla="*/ 0 w 87"/>
                <a:gd name="T7" fmla="*/ 1 h 864"/>
                <a:gd name="T8" fmla="*/ 0 w 87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4"/>
                <a:gd name="T17" fmla="*/ 87 w 87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4">
                  <a:moveTo>
                    <a:pt x="0" y="864"/>
                  </a:moveTo>
                  <a:lnTo>
                    <a:pt x="87" y="593"/>
                  </a:lnTo>
                  <a:lnTo>
                    <a:pt x="87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1"/>
            <p:cNvSpPr>
              <a:spLocks/>
            </p:cNvSpPr>
            <p:nvPr/>
          </p:nvSpPr>
          <p:spPr bwMode="auto">
            <a:xfrm>
              <a:off x="986" y="995"/>
              <a:ext cx="3" cy="399"/>
            </a:xfrm>
            <a:custGeom>
              <a:avLst/>
              <a:gdLst>
                <a:gd name="T0" fmla="*/ 0 w 5"/>
                <a:gd name="T1" fmla="*/ 0 h 799"/>
                <a:gd name="T2" fmla="*/ 0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1 w 5"/>
                <a:gd name="T13" fmla="*/ 0 h 799"/>
                <a:gd name="T14" fmla="*/ 1 w 5"/>
                <a:gd name="T15" fmla="*/ 0 h 799"/>
                <a:gd name="T16" fmla="*/ 0 w 5"/>
                <a:gd name="T17" fmla="*/ 0 h 799"/>
                <a:gd name="T18" fmla="*/ 0 w 5"/>
                <a:gd name="T19" fmla="*/ 0 h 799"/>
                <a:gd name="T20" fmla="*/ 1 w 5"/>
                <a:gd name="T21" fmla="*/ 0 h 799"/>
                <a:gd name="T22" fmla="*/ 0 w 5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799"/>
                <a:gd name="T38" fmla="*/ 5 w 5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799">
                  <a:moveTo>
                    <a:pt x="0" y="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1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62"/>
            <p:cNvSpPr>
              <a:spLocks/>
            </p:cNvSpPr>
            <p:nvPr/>
          </p:nvSpPr>
          <p:spPr bwMode="auto">
            <a:xfrm>
              <a:off x="987" y="960"/>
              <a:ext cx="45" cy="38"/>
            </a:xfrm>
            <a:custGeom>
              <a:avLst/>
              <a:gdLst>
                <a:gd name="T0" fmla="*/ 0 w 91"/>
                <a:gd name="T1" fmla="*/ 0 h 75"/>
                <a:gd name="T2" fmla="*/ 0 w 91"/>
                <a:gd name="T3" fmla="*/ 0 h 75"/>
                <a:gd name="T4" fmla="*/ 0 w 91"/>
                <a:gd name="T5" fmla="*/ 0 h 75"/>
                <a:gd name="T6" fmla="*/ 0 w 91"/>
                <a:gd name="T7" fmla="*/ 1 h 75"/>
                <a:gd name="T8" fmla="*/ 0 w 91"/>
                <a:gd name="T9" fmla="*/ 1 h 75"/>
                <a:gd name="T10" fmla="*/ 0 w 91"/>
                <a:gd name="T11" fmla="*/ 1 h 75"/>
                <a:gd name="T12" fmla="*/ 0 w 91"/>
                <a:gd name="T13" fmla="*/ 1 h 75"/>
                <a:gd name="T14" fmla="*/ 0 w 91"/>
                <a:gd name="T15" fmla="*/ 1 h 75"/>
                <a:gd name="T16" fmla="*/ 0 w 91"/>
                <a:gd name="T17" fmla="*/ 1 h 75"/>
                <a:gd name="T18" fmla="*/ 0 w 91"/>
                <a:gd name="T19" fmla="*/ 0 h 75"/>
                <a:gd name="T20" fmla="*/ 0 w 91"/>
                <a:gd name="T21" fmla="*/ 1 h 75"/>
                <a:gd name="T22" fmla="*/ 0 w 91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"/>
                <a:gd name="T37" fmla="*/ 0 h 75"/>
                <a:gd name="T38" fmla="*/ 91 w 91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" h="75"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91" y="5"/>
                  </a:lnTo>
                  <a:lnTo>
                    <a:pt x="85" y="4"/>
                  </a:lnTo>
                  <a:lnTo>
                    <a:pt x="91" y="5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1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3"/>
            <p:cNvSpPr>
              <a:spLocks/>
            </p:cNvSpPr>
            <p:nvPr/>
          </p:nvSpPr>
          <p:spPr bwMode="auto">
            <a:xfrm>
              <a:off x="986" y="1258"/>
              <a:ext cx="46" cy="137"/>
            </a:xfrm>
            <a:custGeom>
              <a:avLst/>
              <a:gdLst>
                <a:gd name="T0" fmla="*/ 1 w 92"/>
                <a:gd name="T1" fmla="*/ 0 h 275"/>
                <a:gd name="T2" fmla="*/ 1 w 92"/>
                <a:gd name="T3" fmla="*/ 0 h 275"/>
                <a:gd name="T4" fmla="*/ 1 w 92"/>
                <a:gd name="T5" fmla="*/ 0 h 275"/>
                <a:gd name="T6" fmla="*/ 0 w 92"/>
                <a:gd name="T7" fmla="*/ 0 h 275"/>
                <a:gd name="T8" fmla="*/ 0 w 92"/>
                <a:gd name="T9" fmla="*/ 0 h 275"/>
                <a:gd name="T10" fmla="*/ 1 w 92"/>
                <a:gd name="T11" fmla="*/ 0 h 275"/>
                <a:gd name="T12" fmla="*/ 0 w 92"/>
                <a:gd name="T13" fmla="*/ 0 h 275"/>
                <a:gd name="T14" fmla="*/ 1 w 92"/>
                <a:gd name="T15" fmla="*/ 0 h 275"/>
                <a:gd name="T16" fmla="*/ 1 w 92"/>
                <a:gd name="T17" fmla="*/ 0 h 275"/>
                <a:gd name="T18" fmla="*/ 1 w 92"/>
                <a:gd name="T19" fmla="*/ 0 h 275"/>
                <a:gd name="T20" fmla="*/ 0 w 92"/>
                <a:gd name="T21" fmla="*/ 0 h 275"/>
                <a:gd name="T22" fmla="*/ 1 w 92"/>
                <a:gd name="T23" fmla="*/ 0 h 2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5"/>
                <a:gd name="T38" fmla="*/ 92 w 92"/>
                <a:gd name="T39" fmla="*/ 275 h 2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5">
                  <a:moveTo>
                    <a:pt x="5" y="273"/>
                  </a:moveTo>
                  <a:lnTo>
                    <a:pt x="3" y="275"/>
                  </a:lnTo>
                  <a:lnTo>
                    <a:pt x="1" y="275"/>
                  </a:lnTo>
                  <a:lnTo>
                    <a:pt x="0" y="273"/>
                  </a:lnTo>
                  <a:lnTo>
                    <a:pt x="0" y="271"/>
                  </a:lnTo>
                  <a:lnTo>
                    <a:pt x="5" y="273"/>
                  </a:lnTo>
                  <a:lnTo>
                    <a:pt x="0" y="271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5" y="273"/>
                  </a:lnTo>
                  <a:lnTo>
                    <a:pt x="0" y="273"/>
                  </a:lnTo>
                  <a:lnTo>
                    <a:pt x="5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4"/>
            <p:cNvSpPr>
              <a:spLocks/>
            </p:cNvSpPr>
            <p:nvPr/>
          </p:nvSpPr>
          <p:spPr bwMode="auto">
            <a:xfrm>
              <a:off x="770" y="962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6" y="0"/>
                  </a:lnTo>
                  <a:lnTo>
                    <a:pt x="0" y="69"/>
                  </a:lnTo>
                  <a:lnTo>
                    <a:pt x="435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65"/>
            <p:cNvSpPr>
              <a:spLocks/>
            </p:cNvSpPr>
            <p:nvPr/>
          </p:nvSpPr>
          <p:spPr bwMode="auto">
            <a:xfrm>
              <a:off x="986" y="960"/>
              <a:ext cx="46" cy="38"/>
            </a:xfrm>
            <a:custGeom>
              <a:avLst/>
              <a:gdLst>
                <a:gd name="T0" fmla="*/ 1 w 92"/>
                <a:gd name="T1" fmla="*/ 1 h 75"/>
                <a:gd name="T2" fmla="*/ 1 w 92"/>
                <a:gd name="T3" fmla="*/ 1 h 75"/>
                <a:gd name="T4" fmla="*/ 1 w 92"/>
                <a:gd name="T5" fmla="*/ 1 h 75"/>
                <a:gd name="T6" fmla="*/ 0 w 92"/>
                <a:gd name="T7" fmla="*/ 1 h 75"/>
                <a:gd name="T8" fmla="*/ 1 w 92"/>
                <a:gd name="T9" fmla="*/ 1 h 75"/>
                <a:gd name="T10" fmla="*/ 1 w 92"/>
                <a:gd name="T11" fmla="*/ 1 h 75"/>
                <a:gd name="T12" fmla="*/ 1 w 92"/>
                <a:gd name="T13" fmla="*/ 1 h 75"/>
                <a:gd name="T14" fmla="*/ 1 w 92"/>
                <a:gd name="T15" fmla="*/ 0 h 75"/>
                <a:gd name="T16" fmla="*/ 1 w 92"/>
                <a:gd name="T17" fmla="*/ 1 h 75"/>
                <a:gd name="T18" fmla="*/ 1 w 92"/>
                <a:gd name="T19" fmla="*/ 1 h 75"/>
                <a:gd name="T20" fmla="*/ 1 w 92"/>
                <a:gd name="T21" fmla="*/ 1 h 75"/>
                <a:gd name="T22" fmla="*/ 1 w 92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5" y="75"/>
                  </a:moveTo>
                  <a:lnTo>
                    <a:pt x="1" y="75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3" y="69"/>
                  </a:lnTo>
                  <a:lnTo>
                    <a:pt x="1" y="69"/>
                  </a:lnTo>
                  <a:lnTo>
                    <a:pt x="86" y="0"/>
                  </a:lnTo>
                  <a:lnTo>
                    <a:pt x="92" y="5"/>
                  </a:lnTo>
                  <a:lnTo>
                    <a:pt x="5" y="75"/>
                  </a:lnTo>
                  <a:lnTo>
                    <a:pt x="3" y="75"/>
                  </a:lnTo>
                  <a:lnTo>
                    <a:pt x="5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66"/>
            <p:cNvSpPr>
              <a:spLocks/>
            </p:cNvSpPr>
            <p:nvPr/>
          </p:nvSpPr>
          <p:spPr bwMode="auto">
            <a:xfrm flipV="1">
              <a:off x="768" y="998"/>
              <a:ext cx="220" cy="58"/>
            </a:xfrm>
            <a:custGeom>
              <a:avLst/>
              <a:gdLst>
                <a:gd name="T0" fmla="*/ 1 w 439"/>
                <a:gd name="T1" fmla="*/ 2147483647 h 6"/>
                <a:gd name="T2" fmla="*/ 0 w 439"/>
                <a:gd name="T3" fmla="*/ 2147483647 h 6"/>
                <a:gd name="T4" fmla="*/ 0 w 439"/>
                <a:gd name="T5" fmla="*/ 2147483647 h 6"/>
                <a:gd name="T6" fmla="*/ 0 w 439"/>
                <a:gd name="T7" fmla="*/ 0 h 6"/>
                <a:gd name="T8" fmla="*/ 1 w 439"/>
                <a:gd name="T9" fmla="*/ 0 h 6"/>
                <a:gd name="T10" fmla="*/ 1 w 439"/>
                <a:gd name="T11" fmla="*/ 2147483647 h 6"/>
                <a:gd name="T12" fmla="*/ 1 w 439"/>
                <a:gd name="T13" fmla="*/ 0 h 6"/>
                <a:gd name="T14" fmla="*/ 1 w 439"/>
                <a:gd name="T15" fmla="*/ 0 h 6"/>
                <a:gd name="T16" fmla="*/ 1 w 439"/>
                <a:gd name="T17" fmla="*/ 2147483647 h 6"/>
                <a:gd name="T18" fmla="*/ 1 w 439"/>
                <a:gd name="T19" fmla="*/ 2147483647 h 6"/>
                <a:gd name="T20" fmla="*/ 1 w 439"/>
                <a:gd name="T21" fmla="*/ 0 h 6"/>
                <a:gd name="T22" fmla="*/ 1 w 439"/>
                <a:gd name="T23" fmla="*/ 2147483647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9"/>
                <a:gd name="T37" fmla="*/ 0 h 6"/>
                <a:gd name="T38" fmla="*/ 439 w 439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9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67"/>
            <p:cNvSpPr>
              <a:spLocks/>
            </p:cNvSpPr>
            <p:nvPr/>
          </p:nvSpPr>
          <p:spPr bwMode="auto">
            <a:xfrm>
              <a:off x="769" y="960"/>
              <a:ext cx="91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5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68"/>
            <p:cNvSpPr>
              <a:spLocks/>
            </p:cNvSpPr>
            <p:nvPr/>
          </p:nvSpPr>
          <p:spPr bwMode="auto">
            <a:xfrm>
              <a:off x="859" y="960"/>
              <a:ext cx="173" cy="3"/>
            </a:xfrm>
            <a:custGeom>
              <a:avLst/>
              <a:gdLst>
                <a:gd name="T0" fmla="*/ 0 w 348"/>
                <a:gd name="T1" fmla="*/ 0 h 5"/>
                <a:gd name="T2" fmla="*/ 0 w 348"/>
                <a:gd name="T3" fmla="*/ 0 h 5"/>
                <a:gd name="T4" fmla="*/ 0 w 348"/>
                <a:gd name="T5" fmla="*/ 1 h 5"/>
                <a:gd name="T6" fmla="*/ 0 w 348"/>
                <a:gd name="T7" fmla="*/ 1 h 5"/>
                <a:gd name="T8" fmla="*/ 0 w 348"/>
                <a:gd name="T9" fmla="*/ 1 h 5"/>
                <a:gd name="T10" fmla="*/ 0 w 348"/>
                <a:gd name="T11" fmla="*/ 0 h 5"/>
                <a:gd name="T12" fmla="*/ 0 w 348"/>
                <a:gd name="T13" fmla="*/ 1 h 5"/>
                <a:gd name="T14" fmla="*/ 0 w 348"/>
                <a:gd name="T15" fmla="*/ 1 h 5"/>
                <a:gd name="T16" fmla="*/ 0 w 348"/>
                <a:gd name="T17" fmla="*/ 0 h 5"/>
                <a:gd name="T18" fmla="*/ 0 w 348"/>
                <a:gd name="T19" fmla="*/ 0 h 5"/>
                <a:gd name="T20" fmla="*/ 0 w 348"/>
                <a:gd name="T21" fmla="*/ 1 h 5"/>
                <a:gd name="T22" fmla="*/ 0 w 348"/>
                <a:gd name="T23" fmla="*/ 0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5"/>
                <a:gd name="T38" fmla="*/ 348 w 348"/>
                <a:gd name="T39" fmla="*/ 5 h 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5">
                  <a:moveTo>
                    <a:pt x="346" y="0"/>
                  </a:moveTo>
                  <a:lnTo>
                    <a:pt x="348" y="0"/>
                  </a:lnTo>
                  <a:lnTo>
                    <a:pt x="348" y="4"/>
                  </a:lnTo>
                  <a:lnTo>
                    <a:pt x="348" y="5"/>
                  </a:lnTo>
                  <a:lnTo>
                    <a:pt x="346" y="5"/>
                  </a:lnTo>
                  <a:lnTo>
                    <a:pt x="342" y="0"/>
                  </a:lnTo>
                  <a:lnTo>
                    <a:pt x="34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8" y="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769"/>
            <p:cNvSpPr>
              <a:spLocks noChangeArrowheads="1"/>
            </p:cNvSpPr>
            <p:nvPr/>
          </p:nvSpPr>
          <p:spPr bwMode="auto">
            <a:xfrm>
              <a:off x="782" y="1006"/>
              <a:ext cx="188" cy="1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86" name="Freeform 770"/>
            <p:cNvSpPr>
              <a:spLocks/>
            </p:cNvSpPr>
            <p:nvPr/>
          </p:nvSpPr>
          <p:spPr bwMode="auto">
            <a:xfrm>
              <a:off x="969" y="1005"/>
              <a:ext cx="3" cy="116"/>
            </a:xfrm>
            <a:custGeom>
              <a:avLst/>
              <a:gdLst>
                <a:gd name="T0" fmla="*/ 1 w 6"/>
                <a:gd name="T1" fmla="*/ 0 h 232"/>
                <a:gd name="T2" fmla="*/ 1 w 6"/>
                <a:gd name="T3" fmla="*/ 0 h 232"/>
                <a:gd name="T4" fmla="*/ 1 w 6"/>
                <a:gd name="T5" fmla="*/ 1 h 232"/>
                <a:gd name="T6" fmla="*/ 1 w 6"/>
                <a:gd name="T7" fmla="*/ 0 h 232"/>
                <a:gd name="T8" fmla="*/ 1 w 6"/>
                <a:gd name="T9" fmla="*/ 1 h 232"/>
                <a:gd name="T10" fmla="*/ 1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1 w 6"/>
                <a:gd name="T17" fmla="*/ 1 h 232"/>
                <a:gd name="T18" fmla="*/ 1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0"/>
                  </a:lnTo>
                  <a:lnTo>
                    <a:pt x="6" y="4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71"/>
            <p:cNvSpPr>
              <a:spLocks/>
            </p:cNvSpPr>
            <p:nvPr/>
          </p:nvSpPr>
          <p:spPr bwMode="auto">
            <a:xfrm>
              <a:off x="780" y="1005"/>
              <a:ext cx="190" cy="2"/>
            </a:xfrm>
            <a:custGeom>
              <a:avLst/>
              <a:gdLst>
                <a:gd name="T0" fmla="*/ 0 w 380"/>
                <a:gd name="T1" fmla="*/ 0 h 6"/>
                <a:gd name="T2" fmla="*/ 0 w 380"/>
                <a:gd name="T3" fmla="*/ 0 h 6"/>
                <a:gd name="T4" fmla="*/ 1 w 380"/>
                <a:gd name="T5" fmla="*/ 0 h 6"/>
                <a:gd name="T6" fmla="*/ 0 w 380"/>
                <a:gd name="T7" fmla="*/ 0 h 6"/>
                <a:gd name="T8" fmla="*/ 1 w 380"/>
                <a:gd name="T9" fmla="*/ 0 h 6"/>
                <a:gd name="T10" fmla="*/ 1 w 380"/>
                <a:gd name="T11" fmla="*/ 0 h 6"/>
                <a:gd name="T12" fmla="*/ 1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0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380" y="0"/>
                  </a:lnTo>
                  <a:lnTo>
                    <a:pt x="38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772"/>
            <p:cNvSpPr>
              <a:spLocks/>
            </p:cNvSpPr>
            <p:nvPr/>
          </p:nvSpPr>
          <p:spPr bwMode="auto">
            <a:xfrm>
              <a:off x="780" y="1006"/>
              <a:ext cx="3" cy="116"/>
            </a:xfrm>
            <a:custGeom>
              <a:avLst/>
              <a:gdLst>
                <a:gd name="T0" fmla="*/ 1 w 6"/>
                <a:gd name="T1" fmla="*/ 1 h 230"/>
                <a:gd name="T2" fmla="*/ 0 w 6"/>
                <a:gd name="T3" fmla="*/ 1 h 230"/>
                <a:gd name="T4" fmla="*/ 0 w 6"/>
                <a:gd name="T5" fmla="*/ 1 h 230"/>
                <a:gd name="T6" fmla="*/ 1 w 6"/>
                <a:gd name="T7" fmla="*/ 1 h 230"/>
                <a:gd name="T8" fmla="*/ 0 w 6"/>
                <a:gd name="T9" fmla="*/ 1 h 230"/>
                <a:gd name="T10" fmla="*/ 0 w 6"/>
                <a:gd name="T11" fmla="*/ 0 h 230"/>
                <a:gd name="T12" fmla="*/ 1 w 6"/>
                <a:gd name="T13" fmla="*/ 0 h 230"/>
                <a:gd name="T14" fmla="*/ 1 w 6"/>
                <a:gd name="T15" fmla="*/ 1 h 230"/>
                <a:gd name="T16" fmla="*/ 1 w 6"/>
                <a:gd name="T17" fmla="*/ 1 h 230"/>
                <a:gd name="T18" fmla="*/ 1 w 6"/>
                <a:gd name="T19" fmla="*/ 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0"/>
                <a:gd name="T32" fmla="*/ 6 w 6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0">
                  <a:moveTo>
                    <a:pt x="4" y="230"/>
                  </a:moveTo>
                  <a:lnTo>
                    <a:pt x="0" y="230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8"/>
                  </a:lnTo>
                  <a:lnTo>
                    <a:pt x="4" y="225"/>
                  </a:lnTo>
                  <a:lnTo>
                    <a:pt x="4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773"/>
            <p:cNvSpPr>
              <a:spLocks/>
            </p:cNvSpPr>
            <p:nvPr/>
          </p:nvSpPr>
          <p:spPr bwMode="auto">
            <a:xfrm>
              <a:off x="782" y="1119"/>
              <a:ext cx="190" cy="3"/>
            </a:xfrm>
            <a:custGeom>
              <a:avLst/>
              <a:gdLst>
                <a:gd name="T0" fmla="*/ 1 w 380"/>
                <a:gd name="T1" fmla="*/ 1 h 5"/>
                <a:gd name="T2" fmla="*/ 1 w 380"/>
                <a:gd name="T3" fmla="*/ 1 h 5"/>
                <a:gd name="T4" fmla="*/ 1 w 380"/>
                <a:gd name="T5" fmla="*/ 1 h 5"/>
                <a:gd name="T6" fmla="*/ 1 w 380"/>
                <a:gd name="T7" fmla="*/ 1 h 5"/>
                <a:gd name="T8" fmla="*/ 1 w 380"/>
                <a:gd name="T9" fmla="*/ 1 h 5"/>
                <a:gd name="T10" fmla="*/ 0 w 380"/>
                <a:gd name="T11" fmla="*/ 1 h 5"/>
                <a:gd name="T12" fmla="*/ 0 w 380"/>
                <a:gd name="T13" fmla="*/ 0 h 5"/>
                <a:gd name="T14" fmla="*/ 1 w 380"/>
                <a:gd name="T15" fmla="*/ 0 h 5"/>
                <a:gd name="T16" fmla="*/ 1 w 380"/>
                <a:gd name="T17" fmla="*/ 1 h 5"/>
                <a:gd name="T18" fmla="*/ 1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380" y="3"/>
                  </a:moveTo>
                  <a:lnTo>
                    <a:pt x="380" y="5"/>
                  </a:lnTo>
                  <a:lnTo>
                    <a:pt x="376" y="5"/>
                  </a:lnTo>
                  <a:lnTo>
                    <a:pt x="380" y="3"/>
                  </a:lnTo>
                  <a:lnTo>
                    <a:pt x="37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4" y="3"/>
                  </a:lnTo>
                  <a:lnTo>
                    <a:pt x="38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774"/>
            <p:cNvSpPr>
              <a:spLocks noChangeArrowheads="1"/>
            </p:cNvSpPr>
            <p:nvPr/>
          </p:nvSpPr>
          <p:spPr bwMode="auto">
            <a:xfrm>
              <a:off x="790" y="1012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91" name="Freeform 775"/>
            <p:cNvSpPr>
              <a:spLocks/>
            </p:cNvSpPr>
            <p:nvPr/>
          </p:nvSpPr>
          <p:spPr bwMode="auto">
            <a:xfrm>
              <a:off x="788" y="1012"/>
              <a:ext cx="2" cy="76"/>
            </a:xfrm>
            <a:custGeom>
              <a:avLst/>
              <a:gdLst>
                <a:gd name="T0" fmla="*/ 0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0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0 w 6"/>
                <a:gd name="T13" fmla="*/ 0 h 152"/>
                <a:gd name="T14" fmla="*/ 0 w 6"/>
                <a:gd name="T15" fmla="*/ 1 h 152"/>
                <a:gd name="T16" fmla="*/ 0 w 6"/>
                <a:gd name="T17" fmla="*/ 1 h 152"/>
                <a:gd name="T18" fmla="*/ 0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776"/>
            <p:cNvSpPr>
              <a:spLocks/>
            </p:cNvSpPr>
            <p:nvPr/>
          </p:nvSpPr>
          <p:spPr bwMode="auto">
            <a:xfrm>
              <a:off x="790" y="1085"/>
              <a:ext cx="71" cy="3"/>
            </a:xfrm>
            <a:custGeom>
              <a:avLst/>
              <a:gdLst>
                <a:gd name="T0" fmla="*/ 0 w 144"/>
                <a:gd name="T1" fmla="*/ 1 h 6"/>
                <a:gd name="T2" fmla="*/ 0 w 144"/>
                <a:gd name="T3" fmla="*/ 1 h 6"/>
                <a:gd name="T4" fmla="*/ 0 w 144"/>
                <a:gd name="T5" fmla="*/ 1 h 6"/>
                <a:gd name="T6" fmla="*/ 0 w 144"/>
                <a:gd name="T7" fmla="*/ 1 h 6"/>
                <a:gd name="T8" fmla="*/ 0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0 w 144"/>
                <a:gd name="T15" fmla="*/ 0 h 6"/>
                <a:gd name="T16" fmla="*/ 0 w 144"/>
                <a:gd name="T17" fmla="*/ 1 h 6"/>
                <a:gd name="T18" fmla="*/ 0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777"/>
            <p:cNvSpPr>
              <a:spLocks/>
            </p:cNvSpPr>
            <p:nvPr/>
          </p:nvSpPr>
          <p:spPr bwMode="auto">
            <a:xfrm>
              <a:off x="859" y="1010"/>
              <a:ext cx="2" cy="77"/>
            </a:xfrm>
            <a:custGeom>
              <a:avLst/>
              <a:gdLst>
                <a:gd name="T0" fmla="*/ 0 w 6"/>
                <a:gd name="T1" fmla="*/ 0 h 153"/>
                <a:gd name="T2" fmla="*/ 0 w 6"/>
                <a:gd name="T3" fmla="*/ 0 h 153"/>
                <a:gd name="T4" fmla="*/ 0 w 6"/>
                <a:gd name="T5" fmla="*/ 1 h 153"/>
                <a:gd name="T6" fmla="*/ 0 w 6"/>
                <a:gd name="T7" fmla="*/ 0 h 153"/>
                <a:gd name="T8" fmla="*/ 0 w 6"/>
                <a:gd name="T9" fmla="*/ 1 h 153"/>
                <a:gd name="T10" fmla="*/ 0 w 6"/>
                <a:gd name="T11" fmla="*/ 1 h 153"/>
                <a:gd name="T12" fmla="*/ 0 w 6"/>
                <a:gd name="T13" fmla="*/ 1 h 153"/>
                <a:gd name="T14" fmla="*/ 0 w 6"/>
                <a:gd name="T15" fmla="*/ 1 h 153"/>
                <a:gd name="T16" fmla="*/ 0 w 6"/>
                <a:gd name="T17" fmla="*/ 1 h 153"/>
                <a:gd name="T18" fmla="*/ 0 w 6"/>
                <a:gd name="T19" fmla="*/ 0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3"/>
                <a:gd name="T32" fmla="*/ 6 w 6"/>
                <a:gd name="T33" fmla="*/ 153 h 1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3">
                  <a:moveTo>
                    <a:pt x="4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153"/>
                  </a:lnTo>
                  <a:lnTo>
                    <a:pt x="0" y="153"/>
                  </a:lnTo>
                  <a:lnTo>
                    <a:pt x="0" y="3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778"/>
            <p:cNvSpPr>
              <a:spLocks/>
            </p:cNvSpPr>
            <p:nvPr/>
          </p:nvSpPr>
          <p:spPr bwMode="auto">
            <a:xfrm>
              <a:off x="788" y="1010"/>
              <a:ext cx="73" cy="4"/>
            </a:xfrm>
            <a:custGeom>
              <a:avLst/>
              <a:gdLst>
                <a:gd name="T0" fmla="*/ 0 w 146"/>
                <a:gd name="T1" fmla="*/ 1 h 7"/>
                <a:gd name="T2" fmla="*/ 0 w 146"/>
                <a:gd name="T3" fmla="*/ 0 h 7"/>
                <a:gd name="T4" fmla="*/ 1 w 146"/>
                <a:gd name="T5" fmla="*/ 0 h 7"/>
                <a:gd name="T6" fmla="*/ 0 w 146"/>
                <a:gd name="T7" fmla="*/ 1 h 7"/>
                <a:gd name="T8" fmla="*/ 1 w 146"/>
                <a:gd name="T9" fmla="*/ 0 h 7"/>
                <a:gd name="T10" fmla="*/ 1 w 146"/>
                <a:gd name="T11" fmla="*/ 0 h 7"/>
                <a:gd name="T12" fmla="*/ 1 w 146"/>
                <a:gd name="T13" fmla="*/ 1 h 7"/>
                <a:gd name="T14" fmla="*/ 1 w 146"/>
                <a:gd name="T15" fmla="*/ 1 h 7"/>
                <a:gd name="T16" fmla="*/ 1 w 146"/>
                <a:gd name="T17" fmla="*/ 1 h 7"/>
                <a:gd name="T18" fmla="*/ 0 w 146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7"/>
                <a:gd name="T32" fmla="*/ 146 w 14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7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779"/>
            <p:cNvSpPr>
              <a:spLocks noChangeArrowheads="1"/>
            </p:cNvSpPr>
            <p:nvPr/>
          </p:nvSpPr>
          <p:spPr bwMode="auto">
            <a:xfrm>
              <a:off x="876" y="1012"/>
              <a:ext cx="86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96" name="Freeform 780"/>
            <p:cNvSpPr>
              <a:spLocks/>
            </p:cNvSpPr>
            <p:nvPr/>
          </p:nvSpPr>
          <p:spPr bwMode="auto">
            <a:xfrm>
              <a:off x="960" y="1010"/>
              <a:ext cx="4" cy="94"/>
            </a:xfrm>
            <a:custGeom>
              <a:avLst/>
              <a:gdLst>
                <a:gd name="T0" fmla="*/ 1 w 7"/>
                <a:gd name="T1" fmla="*/ 0 h 188"/>
                <a:gd name="T2" fmla="*/ 1 w 7"/>
                <a:gd name="T3" fmla="*/ 0 h 188"/>
                <a:gd name="T4" fmla="*/ 1 w 7"/>
                <a:gd name="T5" fmla="*/ 1 h 188"/>
                <a:gd name="T6" fmla="*/ 1 w 7"/>
                <a:gd name="T7" fmla="*/ 0 h 188"/>
                <a:gd name="T8" fmla="*/ 1 w 7"/>
                <a:gd name="T9" fmla="*/ 1 h 188"/>
                <a:gd name="T10" fmla="*/ 1 w 7"/>
                <a:gd name="T11" fmla="*/ 1 h 188"/>
                <a:gd name="T12" fmla="*/ 0 w 7"/>
                <a:gd name="T13" fmla="*/ 1 h 188"/>
                <a:gd name="T14" fmla="*/ 0 w 7"/>
                <a:gd name="T15" fmla="*/ 1 h 188"/>
                <a:gd name="T16" fmla="*/ 1 w 7"/>
                <a:gd name="T17" fmla="*/ 1 h 188"/>
                <a:gd name="T18" fmla="*/ 1 w 7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88"/>
                <a:gd name="T32" fmla="*/ 7 w 7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88">
                  <a:moveTo>
                    <a:pt x="4" y="0"/>
                  </a:moveTo>
                  <a:lnTo>
                    <a:pt x="7" y="0"/>
                  </a:lnTo>
                  <a:lnTo>
                    <a:pt x="7" y="3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188"/>
                  </a:lnTo>
                  <a:lnTo>
                    <a:pt x="0" y="188"/>
                  </a:lnTo>
                  <a:lnTo>
                    <a:pt x="0" y="3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781"/>
            <p:cNvSpPr>
              <a:spLocks/>
            </p:cNvSpPr>
            <p:nvPr/>
          </p:nvSpPr>
          <p:spPr bwMode="auto">
            <a:xfrm>
              <a:off x="874" y="1010"/>
              <a:ext cx="88" cy="4"/>
            </a:xfrm>
            <a:custGeom>
              <a:avLst/>
              <a:gdLst>
                <a:gd name="T0" fmla="*/ 0 w 177"/>
                <a:gd name="T1" fmla="*/ 1 h 7"/>
                <a:gd name="T2" fmla="*/ 0 w 177"/>
                <a:gd name="T3" fmla="*/ 0 h 7"/>
                <a:gd name="T4" fmla="*/ 0 w 177"/>
                <a:gd name="T5" fmla="*/ 0 h 7"/>
                <a:gd name="T6" fmla="*/ 0 w 177"/>
                <a:gd name="T7" fmla="*/ 1 h 7"/>
                <a:gd name="T8" fmla="*/ 0 w 177"/>
                <a:gd name="T9" fmla="*/ 0 h 7"/>
                <a:gd name="T10" fmla="*/ 0 w 177"/>
                <a:gd name="T11" fmla="*/ 0 h 7"/>
                <a:gd name="T12" fmla="*/ 0 w 177"/>
                <a:gd name="T13" fmla="*/ 1 h 7"/>
                <a:gd name="T14" fmla="*/ 0 w 177"/>
                <a:gd name="T15" fmla="*/ 1 h 7"/>
                <a:gd name="T16" fmla="*/ 0 w 177"/>
                <a:gd name="T17" fmla="*/ 1 h 7"/>
                <a:gd name="T18" fmla="*/ 0 w 177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7"/>
                <a:gd name="T32" fmla="*/ 177 w 177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7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177" y="0"/>
                  </a:lnTo>
                  <a:lnTo>
                    <a:pt x="177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782"/>
            <p:cNvSpPr>
              <a:spLocks/>
            </p:cNvSpPr>
            <p:nvPr/>
          </p:nvSpPr>
          <p:spPr bwMode="auto">
            <a:xfrm>
              <a:off x="874" y="1012"/>
              <a:ext cx="3" cy="94"/>
            </a:xfrm>
            <a:custGeom>
              <a:avLst/>
              <a:gdLst>
                <a:gd name="T0" fmla="*/ 1 w 6"/>
                <a:gd name="T1" fmla="*/ 0 h 189"/>
                <a:gd name="T2" fmla="*/ 0 w 6"/>
                <a:gd name="T3" fmla="*/ 0 h 189"/>
                <a:gd name="T4" fmla="*/ 0 w 6"/>
                <a:gd name="T5" fmla="*/ 0 h 189"/>
                <a:gd name="T6" fmla="*/ 1 w 6"/>
                <a:gd name="T7" fmla="*/ 0 h 189"/>
                <a:gd name="T8" fmla="*/ 0 w 6"/>
                <a:gd name="T9" fmla="*/ 0 h 189"/>
                <a:gd name="T10" fmla="*/ 0 w 6"/>
                <a:gd name="T11" fmla="*/ 0 h 189"/>
                <a:gd name="T12" fmla="*/ 1 w 6"/>
                <a:gd name="T13" fmla="*/ 0 h 189"/>
                <a:gd name="T14" fmla="*/ 1 w 6"/>
                <a:gd name="T15" fmla="*/ 0 h 189"/>
                <a:gd name="T16" fmla="*/ 1 w 6"/>
                <a:gd name="T17" fmla="*/ 0 h 189"/>
                <a:gd name="T18" fmla="*/ 1 w 6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9"/>
                <a:gd name="T32" fmla="*/ 6 w 6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9">
                  <a:moveTo>
                    <a:pt x="4" y="189"/>
                  </a:moveTo>
                  <a:lnTo>
                    <a:pt x="0" y="189"/>
                  </a:lnTo>
                  <a:lnTo>
                    <a:pt x="0" y="185"/>
                  </a:lnTo>
                  <a:lnTo>
                    <a:pt x="4" y="189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5"/>
                  </a:lnTo>
                  <a:lnTo>
                    <a:pt x="4" y="183"/>
                  </a:lnTo>
                  <a:lnTo>
                    <a:pt x="4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783"/>
            <p:cNvSpPr>
              <a:spLocks/>
            </p:cNvSpPr>
            <p:nvPr/>
          </p:nvSpPr>
          <p:spPr bwMode="auto">
            <a:xfrm>
              <a:off x="876" y="1103"/>
              <a:ext cx="88" cy="3"/>
            </a:xfrm>
            <a:custGeom>
              <a:avLst/>
              <a:gdLst>
                <a:gd name="T0" fmla="*/ 1 w 176"/>
                <a:gd name="T1" fmla="*/ 1 h 6"/>
                <a:gd name="T2" fmla="*/ 1 w 176"/>
                <a:gd name="T3" fmla="*/ 1 h 6"/>
                <a:gd name="T4" fmla="*/ 1 w 176"/>
                <a:gd name="T5" fmla="*/ 1 h 6"/>
                <a:gd name="T6" fmla="*/ 1 w 176"/>
                <a:gd name="T7" fmla="*/ 1 h 6"/>
                <a:gd name="T8" fmla="*/ 1 w 176"/>
                <a:gd name="T9" fmla="*/ 1 h 6"/>
                <a:gd name="T10" fmla="*/ 0 w 176"/>
                <a:gd name="T11" fmla="*/ 1 h 6"/>
                <a:gd name="T12" fmla="*/ 0 w 176"/>
                <a:gd name="T13" fmla="*/ 0 h 6"/>
                <a:gd name="T14" fmla="*/ 1 w 176"/>
                <a:gd name="T15" fmla="*/ 0 h 6"/>
                <a:gd name="T16" fmla="*/ 1 w 176"/>
                <a:gd name="T17" fmla="*/ 1 h 6"/>
                <a:gd name="T18" fmla="*/ 1 w 17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6"/>
                <a:gd name="T32" fmla="*/ 176 w 17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6">
                  <a:moveTo>
                    <a:pt x="176" y="2"/>
                  </a:moveTo>
                  <a:lnTo>
                    <a:pt x="176" y="6"/>
                  </a:lnTo>
                  <a:lnTo>
                    <a:pt x="173" y="6"/>
                  </a:lnTo>
                  <a:lnTo>
                    <a:pt x="176" y="2"/>
                  </a:lnTo>
                  <a:lnTo>
                    <a:pt x="173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69" y="2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784"/>
            <p:cNvSpPr>
              <a:spLocks/>
            </p:cNvSpPr>
            <p:nvPr/>
          </p:nvSpPr>
          <p:spPr bwMode="auto">
            <a:xfrm>
              <a:off x="788" y="1154"/>
              <a:ext cx="80" cy="3"/>
            </a:xfrm>
            <a:custGeom>
              <a:avLst/>
              <a:gdLst>
                <a:gd name="T0" fmla="*/ 0 w 161"/>
                <a:gd name="T1" fmla="*/ 1 h 5"/>
                <a:gd name="T2" fmla="*/ 0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0 w 161"/>
                <a:gd name="T9" fmla="*/ 0 h 5"/>
                <a:gd name="T10" fmla="*/ 0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3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785"/>
            <p:cNvSpPr>
              <a:spLocks/>
            </p:cNvSpPr>
            <p:nvPr/>
          </p:nvSpPr>
          <p:spPr bwMode="auto">
            <a:xfrm>
              <a:off x="788" y="1178"/>
              <a:ext cx="80" cy="3"/>
            </a:xfrm>
            <a:custGeom>
              <a:avLst/>
              <a:gdLst>
                <a:gd name="T0" fmla="*/ 0 w 161"/>
                <a:gd name="T1" fmla="*/ 1 h 5"/>
                <a:gd name="T2" fmla="*/ 0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0 w 161"/>
                <a:gd name="T9" fmla="*/ 0 h 5"/>
                <a:gd name="T10" fmla="*/ 0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2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786"/>
            <p:cNvSpPr>
              <a:spLocks/>
            </p:cNvSpPr>
            <p:nvPr/>
          </p:nvSpPr>
          <p:spPr bwMode="auto">
            <a:xfrm>
              <a:off x="788" y="1201"/>
              <a:ext cx="80" cy="3"/>
            </a:xfrm>
            <a:custGeom>
              <a:avLst/>
              <a:gdLst>
                <a:gd name="T0" fmla="*/ 0 w 161"/>
                <a:gd name="T1" fmla="*/ 1 h 5"/>
                <a:gd name="T2" fmla="*/ 0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0 w 161"/>
                <a:gd name="T9" fmla="*/ 0 h 5"/>
                <a:gd name="T10" fmla="*/ 0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4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787"/>
            <p:cNvSpPr>
              <a:spLocks/>
            </p:cNvSpPr>
            <p:nvPr/>
          </p:nvSpPr>
          <p:spPr bwMode="auto">
            <a:xfrm>
              <a:off x="788" y="1213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788"/>
            <p:cNvSpPr>
              <a:spLocks/>
            </p:cNvSpPr>
            <p:nvPr/>
          </p:nvSpPr>
          <p:spPr bwMode="auto">
            <a:xfrm>
              <a:off x="788" y="1225"/>
              <a:ext cx="80" cy="2"/>
            </a:xfrm>
            <a:custGeom>
              <a:avLst/>
              <a:gdLst>
                <a:gd name="T0" fmla="*/ 0 w 161"/>
                <a:gd name="T1" fmla="*/ 1 h 4"/>
                <a:gd name="T2" fmla="*/ 0 w 161"/>
                <a:gd name="T3" fmla="*/ 1 h 4"/>
                <a:gd name="T4" fmla="*/ 0 w 161"/>
                <a:gd name="T5" fmla="*/ 1 h 4"/>
                <a:gd name="T6" fmla="*/ 0 w 161"/>
                <a:gd name="T7" fmla="*/ 0 h 4"/>
                <a:gd name="T8" fmla="*/ 0 w 161"/>
                <a:gd name="T9" fmla="*/ 0 h 4"/>
                <a:gd name="T10" fmla="*/ 0 w 16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4"/>
                <a:gd name="T20" fmla="*/ 161 w 16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4">
                  <a:moveTo>
                    <a:pt x="161" y="2"/>
                  </a:moveTo>
                  <a:lnTo>
                    <a:pt x="16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789"/>
            <p:cNvSpPr>
              <a:spLocks/>
            </p:cNvSpPr>
            <p:nvPr/>
          </p:nvSpPr>
          <p:spPr bwMode="auto">
            <a:xfrm>
              <a:off x="788" y="1237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790"/>
            <p:cNvSpPr>
              <a:spLocks/>
            </p:cNvSpPr>
            <p:nvPr/>
          </p:nvSpPr>
          <p:spPr bwMode="auto">
            <a:xfrm>
              <a:off x="788" y="1261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791"/>
            <p:cNvSpPr>
              <a:spLocks/>
            </p:cNvSpPr>
            <p:nvPr/>
          </p:nvSpPr>
          <p:spPr bwMode="auto">
            <a:xfrm>
              <a:off x="788" y="1284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792"/>
            <p:cNvSpPr>
              <a:spLocks/>
            </p:cNvSpPr>
            <p:nvPr/>
          </p:nvSpPr>
          <p:spPr bwMode="auto">
            <a:xfrm>
              <a:off x="788" y="1319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793"/>
            <p:cNvSpPr>
              <a:spLocks/>
            </p:cNvSpPr>
            <p:nvPr/>
          </p:nvSpPr>
          <p:spPr bwMode="auto">
            <a:xfrm>
              <a:off x="788" y="1333"/>
              <a:ext cx="80" cy="3"/>
            </a:xfrm>
            <a:custGeom>
              <a:avLst/>
              <a:gdLst>
                <a:gd name="T0" fmla="*/ 0 w 161"/>
                <a:gd name="T1" fmla="*/ 1 h 6"/>
                <a:gd name="T2" fmla="*/ 0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0 w 161"/>
                <a:gd name="T9" fmla="*/ 0 h 6"/>
                <a:gd name="T10" fmla="*/ 0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794"/>
            <p:cNvSpPr>
              <a:spLocks/>
            </p:cNvSpPr>
            <p:nvPr/>
          </p:nvSpPr>
          <p:spPr bwMode="auto">
            <a:xfrm>
              <a:off x="876" y="1032"/>
              <a:ext cx="85" cy="2"/>
            </a:xfrm>
            <a:custGeom>
              <a:avLst/>
              <a:gdLst>
                <a:gd name="T0" fmla="*/ 0 w 171"/>
                <a:gd name="T1" fmla="*/ 1 h 4"/>
                <a:gd name="T2" fmla="*/ 0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0 w 171"/>
                <a:gd name="T9" fmla="*/ 0 h 4"/>
                <a:gd name="T10" fmla="*/ 0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795"/>
            <p:cNvSpPr>
              <a:spLocks/>
            </p:cNvSpPr>
            <p:nvPr/>
          </p:nvSpPr>
          <p:spPr bwMode="auto">
            <a:xfrm>
              <a:off x="828" y="1019"/>
              <a:ext cx="2" cy="11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1 w 4"/>
                <a:gd name="T5" fmla="*/ 0 h 23"/>
                <a:gd name="T6" fmla="*/ 1 w 4"/>
                <a:gd name="T7" fmla="*/ 0 h 23"/>
                <a:gd name="T8" fmla="*/ 1 w 4"/>
                <a:gd name="T9" fmla="*/ 0 h 23"/>
                <a:gd name="T10" fmla="*/ 1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1 w 4"/>
                <a:gd name="T17" fmla="*/ 0 h 23"/>
                <a:gd name="T18" fmla="*/ 0 w 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3"/>
                <a:gd name="T32" fmla="*/ 4 w 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96"/>
            <p:cNvSpPr>
              <a:spLocks/>
            </p:cNvSpPr>
            <p:nvPr/>
          </p:nvSpPr>
          <p:spPr bwMode="auto">
            <a:xfrm>
              <a:off x="829" y="1019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797"/>
            <p:cNvSpPr>
              <a:spLocks/>
            </p:cNvSpPr>
            <p:nvPr/>
          </p:nvSpPr>
          <p:spPr bwMode="auto">
            <a:xfrm>
              <a:off x="850" y="1020"/>
              <a:ext cx="3" cy="12"/>
            </a:xfrm>
            <a:custGeom>
              <a:avLst/>
              <a:gdLst>
                <a:gd name="T0" fmla="*/ 1 w 6"/>
                <a:gd name="T1" fmla="*/ 0 h 25"/>
                <a:gd name="T2" fmla="*/ 1 w 6"/>
                <a:gd name="T3" fmla="*/ 0 h 25"/>
                <a:gd name="T4" fmla="*/ 1 w 6"/>
                <a:gd name="T5" fmla="*/ 0 h 25"/>
                <a:gd name="T6" fmla="*/ 1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1 w 6"/>
                <a:gd name="T13" fmla="*/ 0 h 25"/>
                <a:gd name="T14" fmla="*/ 1 w 6"/>
                <a:gd name="T15" fmla="*/ 0 h 25"/>
                <a:gd name="T16" fmla="*/ 1 w 6"/>
                <a:gd name="T17" fmla="*/ 0 h 25"/>
                <a:gd name="T18" fmla="*/ 1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1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1"/>
                  </a:lnTo>
                  <a:lnTo>
                    <a:pt x="2" y="25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798"/>
            <p:cNvSpPr>
              <a:spLocks/>
            </p:cNvSpPr>
            <p:nvPr/>
          </p:nvSpPr>
          <p:spPr bwMode="auto">
            <a:xfrm>
              <a:off x="828" y="1029"/>
              <a:ext cx="23" cy="3"/>
            </a:xfrm>
            <a:custGeom>
              <a:avLst/>
              <a:gdLst>
                <a:gd name="T0" fmla="*/ 1 w 46"/>
                <a:gd name="T1" fmla="*/ 1 h 6"/>
                <a:gd name="T2" fmla="*/ 0 w 46"/>
                <a:gd name="T3" fmla="*/ 1 h 6"/>
                <a:gd name="T4" fmla="*/ 0 w 46"/>
                <a:gd name="T5" fmla="*/ 1 h 6"/>
                <a:gd name="T6" fmla="*/ 1 w 46"/>
                <a:gd name="T7" fmla="*/ 1 h 6"/>
                <a:gd name="T8" fmla="*/ 1 w 46"/>
                <a:gd name="T9" fmla="*/ 0 h 6"/>
                <a:gd name="T10" fmla="*/ 1 w 46"/>
                <a:gd name="T11" fmla="*/ 0 h 6"/>
                <a:gd name="T12" fmla="*/ 1 w 46"/>
                <a:gd name="T13" fmla="*/ 1 h 6"/>
                <a:gd name="T14" fmla="*/ 1 w 46"/>
                <a:gd name="T15" fmla="*/ 1 h 6"/>
                <a:gd name="T16" fmla="*/ 0 w 46"/>
                <a:gd name="T17" fmla="*/ 1 h 6"/>
                <a:gd name="T18" fmla="*/ 1 w 4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6"/>
                <a:gd name="T32" fmla="*/ 46 w 4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799"/>
            <p:cNvSpPr>
              <a:spLocks/>
            </p:cNvSpPr>
            <p:nvPr/>
          </p:nvSpPr>
          <p:spPr bwMode="auto">
            <a:xfrm>
              <a:off x="797" y="1038"/>
              <a:ext cx="2" cy="35"/>
            </a:xfrm>
            <a:custGeom>
              <a:avLst/>
              <a:gdLst>
                <a:gd name="T0" fmla="*/ 1 w 4"/>
                <a:gd name="T1" fmla="*/ 1 h 69"/>
                <a:gd name="T2" fmla="*/ 0 w 4"/>
                <a:gd name="T3" fmla="*/ 1 h 69"/>
                <a:gd name="T4" fmla="*/ 0 w 4"/>
                <a:gd name="T5" fmla="*/ 1 h 69"/>
                <a:gd name="T6" fmla="*/ 1 w 4"/>
                <a:gd name="T7" fmla="*/ 1 h 69"/>
                <a:gd name="T8" fmla="*/ 0 w 4"/>
                <a:gd name="T9" fmla="*/ 1 h 69"/>
                <a:gd name="T10" fmla="*/ 0 w 4"/>
                <a:gd name="T11" fmla="*/ 0 h 69"/>
                <a:gd name="T12" fmla="*/ 1 w 4"/>
                <a:gd name="T13" fmla="*/ 0 h 69"/>
                <a:gd name="T14" fmla="*/ 1 w 4"/>
                <a:gd name="T15" fmla="*/ 1 h 69"/>
                <a:gd name="T16" fmla="*/ 1 w 4"/>
                <a:gd name="T17" fmla="*/ 1 h 69"/>
                <a:gd name="T18" fmla="*/ 1 w 4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7"/>
                  </a:lnTo>
                  <a:lnTo>
                    <a:pt x="2" y="66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800"/>
            <p:cNvSpPr>
              <a:spLocks/>
            </p:cNvSpPr>
            <p:nvPr/>
          </p:nvSpPr>
          <p:spPr bwMode="auto">
            <a:xfrm>
              <a:off x="798" y="1071"/>
              <a:ext cx="55" cy="2"/>
            </a:xfrm>
            <a:custGeom>
              <a:avLst/>
              <a:gdLst>
                <a:gd name="T0" fmla="*/ 1 w 110"/>
                <a:gd name="T1" fmla="*/ 1 h 3"/>
                <a:gd name="T2" fmla="*/ 1 w 110"/>
                <a:gd name="T3" fmla="*/ 1 h 3"/>
                <a:gd name="T4" fmla="*/ 1 w 110"/>
                <a:gd name="T5" fmla="*/ 1 h 3"/>
                <a:gd name="T6" fmla="*/ 1 w 110"/>
                <a:gd name="T7" fmla="*/ 1 h 3"/>
                <a:gd name="T8" fmla="*/ 1 w 110"/>
                <a:gd name="T9" fmla="*/ 1 h 3"/>
                <a:gd name="T10" fmla="*/ 0 w 110"/>
                <a:gd name="T11" fmla="*/ 1 h 3"/>
                <a:gd name="T12" fmla="*/ 0 w 110"/>
                <a:gd name="T13" fmla="*/ 0 h 3"/>
                <a:gd name="T14" fmla="*/ 1 w 110"/>
                <a:gd name="T15" fmla="*/ 0 h 3"/>
                <a:gd name="T16" fmla="*/ 1 w 110"/>
                <a:gd name="T17" fmla="*/ 1 h 3"/>
                <a:gd name="T18" fmla="*/ 1 w 110"/>
                <a:gd name="T19" fmla="*/ 1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3"/>
                <a:gd name="T32" fmla="*/ 110 w 110"/>
                <a:gd name="T33" fmla="*/ 3 h 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3">
                  <a:moveTo>
                    <a:pt x="110" y="1"/>
                  </a:moveTo>
                  <a:lnTo>
                    <a:pt x="110" y="3"/>
                  </a:lnTo>
                  <a:lnTo>
                    <a:pt x="106" y="3"/>
                  </a:lnTo>
                  <a:lnTo>
                    <a:pt x="110" y="1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801"/>
            <p:cNvSpPr>
              <a:spLocks/>
            </p:cNvSpPr>
            <p:nvPr/>
          </p:nvSpPr>
          <p:spPr bwMode="auto">
            <a:xfrm>
              <a:off x="850" y="1037"/>
              <a:ext cx="3" cy="35"/>
            </a:xfrm>
            <a:custGeom>
              <a:avLst/>
              <a:gdLst>
                <a:gd name="T0" fmla="*/ 1 w 6"/>
                <a:gd name="T1" fmla="*/ 0 h 69"/>
                <a:gd name="T2" fmla="*/ 1 w 6"/>
                <a:gd name="T3" fmla="*/ 0 h 69"/>
                <a:gd name="T4" fmla="*/ 1 w 6"/>
                <a:gd name="T5" fmla="*/ 1 h 69"/>
                <a:gd name="T6" fmla="*/ 1 w 6"/>
                <a:gd name="T7" fmla="*/ 0 h 69"/>
                <a:gd name="T8" fmla="*/ 1 w 6"/>
                <a:gd name="T9" fmla="*/ 1 h 69"/>
                <a:gd name="T10" fmla="*/ 1 w 6"/>
                <a:gd name="T11" fmla="*/ 1 h 69"/>
                <a:gd name="T12" fmla="*/ 0 w 6"/>
                <a:gd name="T13" fmla="*/ 1 h 69"/>
                <a:gd name="T14" fmla="*/ 0 w 6"/>
                <a:gd name="T15" fmla="*/ 1 h 69"/>
                <a:gd name="T16" fmla="*/ 1 w 6"/>
                <a:gd name="T17" fmla="*/ 1 h 69"/>
                <a:gd name="T18" fmla="*/ 1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802"/>
            <p:cNvSpPr>
              <a:spLocks/>
            </p:cNvSpPr>
            <p:nvPr/>
          </p:nvSpPr>
          <p:spPr bwMode="auto">
            <a:xfrm>
              <a:off x="797" y="1037"/>
              <a:ext cx="54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1 w 108"/>
                <a:gd name="T5" fmla="*/ 0 h 4"/>
                <a:gd name="T6" fmla="*/ 0 w 108"/>
                <a:gd name="T7" fmla="*/ 1 h 4"/>
                <a:gd name="T8" fmla="*/ 1 w 108"/>
                <a:gd name="T9" fmla="*/ 0 h 4"/>
                <a:gd name="T10" fmla="*/ 1 w 108"/>
                <a:gd name="T11" fmla="*/ 0 h 4"/>
                <a:gd name="T12" fmla="*/ 1 w 108"/>
                <a:gd name="T13" fmla="*/ 1 h 4"/>
                <a:gd name="T14" fmla="*/ 1 w 108"/>
                <a:gd name="T15" fmla="*/ 1 h 4"/>
                <a:gd name="T16" fmla="*/ 1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803"/>
            <p:cNvSpPr>
              <a:spLocks/>
            </p:cNvSpPr>
            <p:nvPr/>
          </p:nvSpPr>
          <p:spPr bwMode="auto">
            <a:xfrm>
              <a:off x="822" y="1096"/>
              <a:ext cx="9" cy="8"/>
            </a:xfrm>
            <a:custGeom>
              <a:avLst/>
              <a:gdLst>
                <a:gd name="T0" fmla="*/ 1 w 18"/>
                <a:gd name="T1" fmla="*/ 0 h 18"/>
                <a:gd name="T2" fmla="*/ 1 w 18"/>
                <a:gd name="T3" fmla="*/ 0 h 18"/>
                <a:gd name="T4" fmla="*/ 1 w 18"/>
                <a:gd name="T5" fmla="*/ 0 h 18"/>
                <a:gd name="T6" fmla="*/ 1 w 18"/>
                <a:gd name="T7" fmla="*/ 0 h 18"/>
                <a:gd name="T8" fmla="*/ 1 w 18"/>
                <a:gd name="T9" fmla="*/ 0 h 18"/>
                <a:gd name="T10" fmla="*/ 1 w 18"/>
                <a:gd name="T11" fmla="*/ 0 h 18"/>
                <a:gd name="T12" fmla="*/ 1 w 18"/>
                <a:gd name="T13" fmla="*/ 0 h 18"/>
                <a:gd name="T14" fmla="*/ 1 w 18"/>
                <a:gd name="T15" fmla="*/ 0 h 18"/>
                <a:gd name="T16" fmla="*/ 1 w 18"/>
                <a:gd name="T17" fmla="*/ 0 h 18"/>
                <a:gd name="T18" fmla="*/ 1 w 18"/>
                <a:gd name="T19" fmla="*/ 0 h 18"/>
                <a:gd name="T20" fmla="*/ 1 w 18"/>
                <a:gd name="T21" fmla="*/ 0 h 18"/>
                <a:gd name="T22" fmla="*/ 1 w 18"/>
                <a:gd name="T23" fmla="*/ 0 h 18"/>
                <a:gd name="T24" fmla="*/ 1 w 18"/>
                <a:gd name="T25" fmla="*/ 0 h 18"/>
                <a:gd name="T26" fmla="*/ 1 w 18"/>
                <a:gd name="T27" fmla="*/ 0 h 18"/>
                <a:gd name="T28" fmla="*/ 1 w 18"/>
                <a:gd name="T29" fmla="*/ 0 h 18"/>
                <a:gd name="T30" fmla="*/ 1 w 18"/>
                <a:gd name="T31" fmla="*/ 0 h 18"/>
                <a:gd name="T32" fmla="*/ 1 w 18"/>
                <a:gd name="T33" fmla="*/ 0 h 18"/>
                <a:gd name="T34" fmla="*/ 1 w 18"/>
                <a:gd name="T35" fmla="*/ 0 h 18"/>
                <a:gd name="T36" fmla="*/ 1 w 18"/>
                <a:gd name="T37" fmla="*/ 0 h 18"/>
                <a:gd name="T38" fmla="*/ 1 w 18"/>
                <a:gd name="T39" fmla="*/ 0 h 18"/>
                <a:gd name="T40" fmla="*/ 0 w 18"/>
                <a:gd name="T41" fmla="*/ 0 h 18"/>
                <a:gd name="T42" fmla="*/ 1 w 18"/>
                <a:gd name="T43" fmla="*/ 0 h 18"/>
                <a:gd name="T44" fmla="*/ 1 w 18"/>
                <a:gd name="T45" fmla="*/ 0 h 18"/>
                <a:gd name="T46" fmla="*/ 1 w 18"/>
                <a:gd name="T47" fmla="*/ 0 h 18"/>
                <a:gd name="T48" fmla="*/ 1 w 18"/>
                <a:gd name="T49" fmla="*/ 0 h 18"/>
                <a:gd name="T50" fmla="*/ 1 w 18"/>
                <a:gd name="T51" fmla="*/ 0 h 18"/>
                <a:gd name="T52" fmla="*/ 1 w 18"/>
                <a:gd name="T53" fmla="*/ 0 h 18"/>
                <a:gd name="T54" fmla="*/ 1 w 18"/>
                <a:gd name="T55" fmla="*/ 0 h 18"/>
                <a:gd name="T56" fmla="*/ 1 w 18"/>
                <a:gd name="T57" fmla="*/ 0 h 1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"/>
                <a:gd name="T88" fmla="*/ 0 h 18"/>
                <a:gd name="T89" fmla="*/ 18 w 18"/>
                <a:gd name="T90" fmla="*/ 18 h 1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" h="18">
                  <a:moveTo>
                    <a:pt x="10" y="0"/>
                  </a:move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804"/>
            <p:cNvSpPr>
              <a:spLocks/>
            </p:cNvSpPr>
            <p:nvPr/>
          </p:nvSpPr>
          <p:spPr bwMode="auto">
            <a:xfrm>
              <a:off x="821" y="1095"/>
              <a:ext cx="6" cy="5"/>
            </a:xfrm>
            <a:custGeom>
              <a:avLst/>
              <a:gdLst>
                <a:gd name="T0" fmla="*/ 0 w 12"/>
                <a:gd name="T1" fmla="*/ 1 h 9"/>
                <a:gd name="T2" fmla="*/ 0 w 12"/>
                <a:gd name="T3" fmla="*/ 1 h 9"/>
                <a:gd name="T4" fmla="*/ 1 w 12"/>
                <a:gd name="T5" fmla="*/ 1 h 9"/>
                <a:gd name="T6" fmla="*/ 1 w 12"/>
                <a:gd name="T7" fmla="*/ 1 h 9"/>
                <a:gd name="T8" fmla="*/ 1 w 12"/>
                <a:gd name="T9" fmla="*/ 1 h 9"/>
                <a:gd name="T10" fmla="*/ 1 w 12"/>
                <a:gd name="T11" fmla="*/ 1 h 9"/>
                <a:gd name="T12" fmla="*/ 1 w 12"/>
                <a:gd name="T13" fmla="*/ 1 h 9"/>
                <a:gd name="T14" fmla="*/ 1 w 12"/>
                <a:gd name="T15" fmla="*/ 0 h 9"/>
                <a:gd name="T16" fmla="*/ 1 w 12"/>
                <a:gd name="T17" fmla="*/ 0 h 9"/>
                <a:gd name="T18" fmla="*/ 1 w 12"/>
                <a:gd name="T19" fmla="*/ 0 h 9"/>
                <a:gd name="T20" fmla="*/ 1 w 12"/>
                <a:gd name="T21" fmla="*/ 1 h 9"/>
                <a:gd name="T22" fmla="*/ 1 w 12"/>
                <a:gd name="T23" fmla="*/ 1 h 9"/>
                <a:gd name="T24" fmla="*/ 1 w 12"/>
                <a:gd name="T25" fmla="*/ 1 h 9"/>
                <a:gd name="T26" fmla="*/ 1 w 12"/>
                <a:gd name="T27" fmla="*/ 1 h 9"/>
                <a:gd name="T28" fmla="*/ 1 w 12"/>
                <a:gd name="T29" fmla="*/ 1 h 9"/>
                <a:gd name="T30" fmla="*/ 1 w 12"/>
                <a:gd name="T31" fmla="*/ 1 h 9"/>
                <a:gd name="T32" fmla="*/ 1 w 12"/>
                <a:gd name="T33" fmla="*/ 1 h 9"/>
                <a:gd name="T34" fmla="*/ 1 w 12"/>
                <a:gd name="T35" fmla="*/ 1 h 9"/>
                <a:gd name="T36" fmla="*/ 1 w 12"/>
                <a:gd name="T37" fmla="*/ 1 h 9"/>
                <a:gd name="T38" fmla="*/ 1 w 12"/>
                <a:gd name="T39" fmla="*/ 1 h 9"/>
                <a:gd name="T40" fmla="*/ 0 w 12"/>
                <a:gd name="T41" fmla="*/ 1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9"/>
                <a:gd name="T65" fmla="*/ 12 w 12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9">
                  <a:moveTo>
                    <a:pt x="0" y="9"/>
                  </a:move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9"/>
                  </a:lnTo>
                  <a:lnTo>
                    <a:pt x="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805"/>
            <p:cNvSpPr>
              <a:spLocks/>
            </p:cNvSpPr>
            <p:nvPr/>
          </p:nvSpPr>
          <p:spPr bwMode="auto">
            <a:xfrm>
              <a:off x="821" y="1100"/>
              <a:ext cx="6" cy="5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0 h 12"/>
                <a:gd name="T4" fmla="*/ 1 w 12"/>
                <a:gd name="T5" fmla="*/ 0 h 12"/>
                <a:gd name="T6" fmla="*/ 1 w 12"/>
                <a:gd name="T7" fmla="*/ 0 h 12"/>
                <a:gd name="T8" fmla="*/ 1 w 12"/>
                <a:gd name="T9" fmla="*/ 0 h 12"/>
                <a:gd name="T10" fmla="*/ 1 w 12"/>
                <a:gd name="T11" fmla="*/ 0 h 12"/>
                <a:gd name="T12" fmla="*/ 1 w 12"/>
                <a:gd name="T13" fmla="*/ 0 h 12"/>
                <a:gd name="T14" fmla="*/ 1 w 12"/>
                <a:gd name="T15" fmla="*/ 0 h 12"/>
                <a:gd name="T16" fmla="*/ 1 w 12"/>
                <a:gd name="T17" fmla="*/ 0 h 12"/>
                <a:gd name="T18" fmla="*/ 0 w 12"/>
                <a:gd name="T19" fmla="*/ 0 h 12"/>
                <a:gd name="T20" fmla="*/ 1 w 12"/>
                <a:gd name="T21" fmla="*/ 0 h 12"/>
                <a:gd name="T22" fmla="*/ 1 w 12"/>
                <a:gd name="T23" fmla="*/ 0 h 12"/>
                <a:gd name="T24" fmla="*/ 1 w 12"/>
                <a:gd name="T25" fmla="*/ 0 h 12"/>
                <a:gd name="T26" fmla="*/ 1 w 12"/>
                <a:gd name="T27" fmla="*/ 0 h 12"/>
                <a:gd name="T28" fmla="*/ 1 w 12"/>
                <a:gd name="T29" fmla="*/ 0 h 12"/>
                <a:gd name="T30" fmla="*/ 1 w 12"/>
                <a:gd name="T31" fmla="*/ 0 h 12"/>
                <a:gd name="T32" fmla="*/ 1 w 12"/>
                <a:gd name="T33" fmla="*/ 0 h 12"/>
                <a:gd name="T34" fmla="*/ 1 w 12"/>
                <a:gd name="T35" fmla="*/ 0 h 12"/>
                <a:gd name="T36" fmla="*/ 1 w 12"/>
                <a:gd name="T37" fmla="*/ 0 h 12"/>
                <a:gd name="T38" fmla="*/ 1 w 12"/>
                <a:gd name="T39" fmla="*/ 0 h 12"/>
                <a:gd name="T40" fmla="*/ 1 w 12"/>
                <a:gd name="T41" fmla="*/ 0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2"/>
                <a:gd name="T65" fmla="*/ 12 w 12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2">
                  <a:moveTo>
                    <a:pt x="12" y="12"/>
                  </a:moveTo>
                  <a:lnTo>
                    <a:pt x="12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806"/>
            <p:cNvSpPr>
              <a:spLocks/>
            </p:cNvSpPr>
            <p:nvPr/>
          </p:nvSpPr>
          <p:spPr bwMode="auto">
            <a:xfrm>
              <a:off x="827" y="1100"/>
              <a:ext cx="5" cy="5"/>
            </a:xfrm>
            <a:custGeom>
              <a:avLst/>
              <a:gdLst>
                <a:gd name="T0" fmla="*/ 1 w 9"/>
                <a:gd name="T1" fmla="*/ 0 h 12"/>
                <a:gd name="T2" fmla="*/ 1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1 w 9"/>
                <a:gd name="T9" fmla="*/ 0 h 12"/>
                <a:gd name="T10" fmla="*/ 1 w 9"/>
                <a:gd name="T11" fmla="*/ 0 h 12"/>
                <a:gd name="T12" fmla="*/ 1 w 9"/>
                <a:gd name="T13" fmla="*/ 0 h 12"/>
                <a:gd name="T14" fmla="*/ 1 w 9"/>
                <a:gd name="T15" fmla="*/ 0 h 12"/>
                <a:gd name="T16" fmla="*/ 1 w 9"/>
                <a:gd name="T17" fmla="*/ 0 h 12"/>
                <a:gd name="T18" fmla="*/ 0 w 9"/>
                <a:gd name="T19" fmla="*/ 0 h 12"/>
                <a:gd name="T20" fmla="*/ 0 w 9"/>
                <a:gd name="T21" fmla="*/ 0 h 12"/>
                <a:gd name="T22" fmla="*/ 1 w 9"/>
                <a:gd name="T23" fmla="*/ 0 h 12"/>
                <a:gd name="T24" fmla="*/ 1 w 9"/>
                <a:gd name="T25" fmla="*/ 0 h 12"/>
                <a:gd name="T26" fmla="*/ 1 w 9"/>
                <a:gd name="T27" fmla="*/ 0 h 12"/>
                <a:gd name="T28" fmla="*/ 1 w 9"/>
                <a:gd name="T29" fmla="*/ 0 h 12"/>
                <a:gd name="T30" fmla="*/ 1 w 9"/>
                <a:gd name="T31" fmla="*/ 0 h 12"/>
                <a:gd name="T32" fmla="*/ 1 w 9"/>
                <a:gd name="T33" fmla="*/ 0 h 12"/>
                <a:gd name="T34" fmla="*/ 1 w 9"/>
                <a:gd name="T35" fmla="*/ 0 h 12"/>
                <a:gd name="T36" fmla="*/ 1 w 9"/>
                <a:gd name="T37" fmla="*/ 0 h 12"/>
                <a:gd name="T38" fmla="*/ 1 w 9"/>
                <a:gd name="T39" fmla="*/ 0 h 12"/>
                <a:gd name="T40" fmla="*/ 1 w 9"/>
                <a:gd name="T41" fmla="*/ 0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2"/>
                <a:gd name="T65" fmla="*/ 9 w 9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807"/>
            <p:cNvSpPr>
              <a:spLocks/>
            </p:cNvSpPr>
            <p:nvPr/>
          </p:nvSpPr>
          <p:spPr bwMode="auto">
            <a:xfrm>
              <a:off x="827" y="1095"/>
              <a:ext cx="5" cy="5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1 w 9"/>
                <a:gd name="T5" fmla="*/ 0 h 9"/>
                <a:gd name="T6" fmla="*/ 1 w 9"/>
                <a:gd name="T7" fmla="*/ 1 h 9"/>
                <a:gd name="T8" fmla="*/ 1 w 9"/>
                <a:gd name="T9" fmla="*/ 1 h 9"/>
                <a:gd name="T10" fmla="*/ 1 w 9"/>
                <a:gd name="T11" fmla="*/ 1 h 9"/>
                <a:gd name="T12" fmla="*/ 1 w 9"/>
                <a:gd name="T13" fmla="*/ 1 h 9"/>
                <a:gd name="T14" fmla="*/ 1 w 9"/>
                <a:gd name="T15" fmla="*/ 1 h 9"/>
                <a:gd name="T16" fmla="*/ 1 w 9"/>
                <a:gd name="T17" fmla="*/ 1 h 9"/>
                <a:gd name="T18" fmla="*/ 1 w 9"/>
                <a:gd name="T19" fmla="*/ 1 h 9"/>
                <a:gd name="T20" fmla="*/ 0 w 9"/>
                <a:gd name="T21" fmla="*/ 1 h 9"/>
                <a:gd name="T22" fmla="*/ 0 w 9"/>
                <a:gd name="T23" fmla="*/ 1 h 9"/>
                <a:gd name="T24" fmla="*/ 0 w 9"/>
                <a:gd name="T25" fmla="*/ 0 h 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9"/>
                <a:gd name="T41" fmla="*/ 9 w 9"/>
                <a:gd name="T42" fmla="*/ 9 h 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3"/>
                  </a:lnTo>
                  <a:lnTo>
                    <a:pt x="9" y="7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808"/>
            <p:cNvSpPr>
              <a:spLocks noChangeArrowheads="1"/>
            </p:cNvSpPr>
            <p:nvPr/>
          </p:nvSpPr>
          <p:spPr bwMode="auto">
            <a:xfrm>
              <a:off x="770" y="962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25" name="Rectangle 809"/>
            <p:cNvSpPr>
              <a:spLocks noChangeArrowheads="1"/>
            </p:cNvSpPr>
            <p:nvPr/>
          </p:nvSpPr>
          <p:spPr bwMode="auto">
            <a:xfrm>
              <a:off x="1168" y="1389"/>
              <a:ext cx="218" cy="397"/>
            </a:xfrm>
            <a:prstGeom prst="rect">
              <a:avLst/>
            </a:pr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26" name="Freeform 810"/>
            <p:cNvSpPr>
              <a:spLocks/>
            </p:cNvSpPr>
            <p:nvPr/>
          </p:nvSpPr>
          <p:spPr bwMode="auto">
            <a:xfrm>
              <a:off x="1384" y="1387"/>
              <a:ext cx="2" cy="399"/>
            </a:xfrm>
            <a:custGeom>
              <a:avLst/>
              <a:gdLst>
                <a:gd name="T0" fmla="*/ 0 w 6"/>
                <a:gd name="T1" fmla="*/ 0 h 799"/>
                <a:gd name="T2" fmla="*/ 0 w 6"/>
                <a:gd name="T3" fmla="*/ 0 h 799"/>
                <a:gd name="T4" fmla="*/ 0 w 6"/>
                <a:gd name="T5" fmla="*/ 0 h 799"/>
                <a:gd name="T6" fmla="*/ 0 w 6"/>
                <a:gd name="T7" fmla="*/ 0 h 799"/>
                <a:gd name="T8" fmla="*/ 0 w 6"/>
                <a:gd name="T9" fmla="*/ 0 h 799"/>
                <a:gd name="T10" fmla="*/ 0 w 6"/>
                <a:gd name="T11" fmla="*/ 0 h 799"/>
                <a:gd name="T12" fmla="*/ 0 w 6"/>
                <a:gd name="T13" fmla="*/ 0 h 799"/>
                <a:gd name="T14" fmla="*/ 0 w 6"/>
                <a:gd name="T15" fmla="*/ 0 h 799"/>
                <a:gd name="T16" fmla="*/ 0 w 6"/>
                <a:gd name="T17" fmla="*/ 0 h 799"/>
                <a:gd name="T18" fmla="*/ 0 w 6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9"/>
                <a:gd name="T32" fmla="*/ 6 w 6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9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11"/>
            <p:cNvSpPr>
              <a:spLocks/>
            </p:cNvSpPr>
            <p:nvPr/>
          </p:nvSpPr>
          <p:spPr bwMode="auto">
            <a:xfrm>
              <a:off x="1166" y="1387"/>
              <a:ext cx="220" cy="3"/>
            </a:xfrm>
            <a:custGeom>
              <a:avLst/>
              <a:gdLst>
                <a:gd name="T0" fmla="*/ 0 w 440"/>
                <a:gd name="T1" fmla="*/ 1 h 6"/>
                <a:gd name="T2" fmla="*/ 0 w 440"/>
                <a:gd name="T3" fmla="*/ 0 h 6"/>
                <a:gd name="T4" fmla="*/ 1 w 440"/>
                <a:gd name="T5" fmla="*/ 0 h 6"/>
                <a:gd name="T6" fmla="*/ 0 w 440"/>
                <a:gd name="T7" fmla="*/ 1 h 6"/>
                <a:gd name="T8" fmla="*/ 1 w 440"/>
                <a:gd name="T9" fmla="*/ 0 h 6"/>
                <a:gd name="T10" fmla="*/ 1 w 440"/>
                <a:gd name="T11" fmla="*/ 0 h 6"/>
                <a:gd name="T12" fmla="*/ 1 w 440"/>
                <a:gd name="T13" fmla="*/ 1 h 6"/>
                <a:gd name="T14" fmla="*/ 1 w 440"/>
                <a:gd name="T15" fmla="*/ 1 h 6"/>
                <a:gd name="T16" fmla="*/ 1 w 440"/>
                <a:gd name="T17" fmla="*/ 1 h 6"/>
                <a:gd name="T18" fmla="*/ 0 w 440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0"/>
                <a:gd name="T31" fmla="*/ 0 h 6"/>
                <a:gd name="T32" fmla="*/ 440 w 4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0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812"/>
            <p:cNvSpPr>
              <a:spLocks/>
            </p:cNvSpPr>
            <p:nvPr/>
          </p:nvSpPr>
          <p:spPr bwMode="auto">
            <a:xfrm>
              <a:off x="1166" y="1389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1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813"/>
            <p:cNvSpPr>
              <a:spLocks/>
            </p:cNvSpPr>
            <p:nvPr/>
          </p:nvSpPr>
          <p:spPr bwMode="auto">
            <a:xfrm>
              <a:off x="1168" y="1784"/>
              <a:ext cx="218" cy="3"/>
            </a:xfrm>
            <a:custGeom>
              <a:avLst/>
              <a:gdLst>
                <a:gd name="T0" fmla="*/ 0 w 438"/>
                <a:gd name="T1" fmla="*/ 1 h 6"/>
                <a:gd name="T2" fmla="*/ 0 w 438"/>
                <a:gd name="T3" fmla="*/ 1 h 6"/>
                <a:gd name="T4" fmla="*/ 0 w 438"/>
                <a:gd name="T5" fmla="*/ 1 h 6"/>
                <a:gd name="T6" fmla="*/ 0 w 438"/>
                <a:gd name="T7" fmla="*/ 1 h 6"/>
                <a:gd name="T8" fmla="*/ 0 w 438"/>
                <a:gd name="T9" fmla="*/ 1 h 6"/>
                <a:gd name="T10" fmla="*/ 0 w 438"/>
                <a:gd name="T11" fmla="*/ 1 h 6"/>
                <a:gd name="T12" fmla="*/ 0 w 438"/>
                <a:gd name="T13" fmla="*/ 0 h 6"/>
                <a:gd name="T14" fmla="*/ 0 w 438"/>
                <a:gd name="T15" fmla="*/ 0 h 6"/>
                <a:gd name="T16" fmla="*/ 0 w 438"/>
                <a:gd name="T17" fmla="*/ 1 h 6"/>
                <a:gd name="T18" fmla="*/ 0 w 438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8"/>
                <a:gd name="T31" fmla="*/ 0 h 6"/>
                <a:gd name="T32" fmla="*/ 438 w 4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8" h="6">
                  <a:moveTo>
                    <a:pt x="438" y="4"/>
                  </a:moveTo>
                  <a:lnTo>
                    <a:pt x="438" y="6"/>
                  </a:lnTo>
                  <a:lnTo>
                    <a:pt x="436" y="6"/>
                  </a:lnTo>
                  <a:lnTo>
                    <a:pt x="438" y="4"/>
                  </a:lnTo>
                  <a:lnTo>
                    <a:pt x="43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6" y="0"/>
                  </a:lnTo>
                  <a:lnTo>
                    <a:pt x="432" y="4"/>
                  </a:lnTo>
                  <a:lnTo>
                    <a:pt x="4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814"/>
            <p:cNvSpPr>
              <a:spLocks/>
            </p:cNvSpPr>
            <p:nvPr/>
          </p:nvSpPr>
          <p:spPr bwMode="auto">
            <a:xfrm>
              <a:off x="1386" y="1354"/>
              <a:ext cx="43" cy="432"/>
            </a:xfrm>
            <a:custGeom>
              <a:avLst/>
              <a:gdLst>
                <a:gd name="T0" fmla="*/ 0 w 86"/>
                <a:gd name="T1" fmla="*/ 1 h 864"/>
                <a:gd name="T2" fmla="*/ 1 w 86"/>
                <a:gd name="T3" fmla="*/ 1 h 864"/>
                <a:gd name="T4" fmla="*/ 1 w 86"/>
                <a:gd name="T5" fmla="*/ 0 h 864"/>
                <a:gd name="T6" fmla="*/ 0 w 86"/>
                <a:gd name="T7" fmla="*/ 1 h 864"/>
                <a:gd name="T8" fmla="*/ 0 w 86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864"/>
                <a:gd name="T17" fmla="*/ 86 w 8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864">
                  <a:moveTo>
                    <a:pt x="0" y="864"/>
                  </a:moveTo>
                  <a:lnTo>
                    <a:pt x="86" y="593"/>
                  </a:lnTo>
                  <a:lnTo>
                    <a:pt x="86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815"/>
            <p:cNvSpPr>
              <a:spLocks/>
            </p:cNvSpPr>
            <p:nvPr/>
          </p:nvSpPr>
          <p:spPr bwMode="auto">
            <a:xfrm>
              <a:off x="1384" y="1387"/>
              <a:ext cx="2" cy="399"/>
            </a:xfrm>
            <a:custGeom>
              <a:avLst/>
              <a:gdLst>
                <a:gd name="T0" fmla="*/ 0 w 6"/>
                <a:gd name="T1" fmla="*/ 0 h 799"/>
                <a:gd name="T2" fmla="*/ 0 w 6"/>
                <a:gd name="T3" fmla="*/ 0 h 799"/>
                <a:gd name="T4" fmla="*/ 0 w 6"/>
                <a:gd name="T5" fmla="*/ 0 h 799"/>
                <a:gd name="T6" fmla="*/ 0 w 6"/>
                <a:gd name="T7" fmla="*/ 0 h 799"/>
                <a:gd name="T8" fmla="*/ 0 w 6"/>
                <a:gd name="T9" fmla="*/ 0 h 799"/>
                <a:gd name="T10" fmla="*/ 0 w 6"/>
                <a:gd name="T11" fmla="*/ 0 h 799"/>
                <a:gd name="T12" fmla="*/ 0 w 6"/>
                <a:gd name="T13" fmla="*/ 0 h 799"/>
                <a:gd name="T14" fmla="*/ 0 w 6"/>
                <a:gd name="T15" fmla="*/ 0 h 799"/>
                <a:gd name="T16" fmla="*/ 0 w 6"/>
                <a:gd name="T17" fmla="*/ 0 h 799"/>
                <a:gd name="T18" fmla="*/ 0 w 6"/>
                <a:gd name="T19" fmla="*/ 0 h 799"/>
                <a:gd name="T20" fmla="*/ 0 w 6"/>
                <a:gd name="T21" fmla="*/ 0 h 799"/>
                <a:gd name="T22" fmla="*/ 0 w 6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799"/>
                <a:gd name="T38" fmla="*/ 6 w 6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816"/>
            <p:cNvSpPr>
              <a:spLocks/>
            </p:cNvSpPr>
            <p:nvPr/>
          </p:nvSpPr>
          <p:spPr bwMode="auto">
            <a:xfrm>
              <a:off x="1385" y="1352"/>
              <a:ext cx="45" cy="38"/>
            </a:xfrm>
            <a:custGeom>
              <a:avLst/>
              <a:gdLst>
                <a:gd name="T0" fmla="*/ 1 w 90"/>
                <a:gd name="T1" fmla="*/ 0 h 75"/>
                <a:gd name="T2" fmla="*/ 1 w 90"/>
                <a:gd name="T3" fmla="*/ 0 h 75"/>
                <a:gd name="T4" fmla="*/ 1 w 90"/>
                <a:gd name="T5" fmla="*/ 0 h 75"/>
                <a:gd name="T6" fmla="*/ 1 w 90"/>
                <a:gd name="T7" fmla="*/ 1 h 75"/>
                <a:gd name="T8" fmla="*/ 1 w 90"/>
                <a:gd name="T9" fmla="*/ 1 h 75"/>
                <a:gd name="T10" fmla="*/ 1 w 90"/>
                <a:gd name="T11" fmla="*/ 1 h 75"/>
                <a:gd name="T12" fmla="*/ 1 w 90"/>
                <a:gd name="T13" fmla="*/ 1 h 75"/>
                <a:gd name="T14" fmla="*/ 1 w 90"/>
                <a:gd name="T15" fmla="*/ 1 h 75"/>
                <a:gd name="T16" fmla="*/ 0 w 90"/>
                <a:gd name="T17" fmla="*/ 1 h 75"/>
                <a:gd name="T18" fmla="*/ 1 w 90"/>
                <a:gd name="T19" fmla="*/ 0 h 75"/>
                <a:gd name="T20" fmla="*/ 1 w 90"/>
                <a:gd name="T21" fmla="*/ 1 h 75"/>
                <a:gd name="T22" fmla="*/ 1 w 9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75"/>
                <a:gd name="T38" fmla="*/ 90 w 9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75">
                  <a:moveTo>
                    <a:pt x="85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5" y="4"/>
                  </a:lnTo>
                  <a:lnTo>
                    <a:pt x="90" y="6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0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817"/>
            <p:cNvSpPr>
              <a:spLocks/>
            </p:cNvSpPr>
            <p:nvPr/>
          </p:nvSpPr>
          <p:spPr bwMode="auto">
            <a:xfrm>
              <a:off x="1384" y="1650"/>
              <a:ext cx="46" cy="137"/>
            </a:xfrm>
            <a:custGeom>
              <a:avLst/>
              <a:gdLst>
                <a:gd name="T0" fmla="*/ 1 w 92"/>
                <a:gd name="T1" fmla="*/ 1 h 274"/>
                <a:gd name="T2" fmla="*/ 1 w 92"/>
                <a:gd name="T3" fmla="*/ 1 h 274"/>
                <a:gd name="T4" fmla="*/ 1 w 92"/>
                <a:gd name="T5" fmla="*/ 1 h 274"/>
                <a:gd name="T6" fmla="*/ 0 w 92"/>
                <a:gd name="T7" fmla="*/ 1 h 274"/>
                <a:gd name="T8" fmla="*/ 0 w 92"/>
                <a:gd name="T9" fmla="*/ 1 h 274"/>
                <a:gd name="T10" fmla="*/ 1 w 92"/>
                <a:gd name="T11" fmla="*/ 1 h 274"/>
                <a:gd name="T12" fmla="*/ 0 w 92"/>
                <a:gd name="T13" fmla="*/ 1 h 274"/>
                <a:gd name="T14" fmla="*/ 1 w 92"/>
                <a:gd name="T15" fmla="*/ 0 h 274"/>
                <a:gd name="T16" fmla="*/ 1 w 92"/>
                <a:gd name="T17" fmla="*/ 1 h 274"/>
                <a:gd name="T18" fmla="*/ 1 w 92"/>
                <a:gd name="T19" fmla="*/ 1 h 274"/>
                <a:gd name="T20" fmla="*/ 0 w 92"/>
                <a:gd name="T21" fmla="*/ 1 h 274"/>
                <a:gd name="T22" fmla="*/ 1 w 92"/>
                <a:gd name="T23" fmla="*/ 1 h 2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4"/>
                <a:gd name="T38" fmla="*/ 92 w 92"/>
                <a:gd name="T39" fmla="*/ 274 h 2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4">
                  <a:moveTo>
                    <a:pt x="6" y="272"/>
                  </a:moveTo>
                  <a:lnTo>
                    <a:pt x="4" y="274"/>
                  </a:lnTo>
                  <a:lnTo>
                    <a:pt x="2" y="274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6" y="272"/>
                  </a:lnTo>
                  <a:lnTo>
                    <a:pt x="0" y="270"/>
                  </a:lnTo>
                  <a:lnTo>
                    <a:pt x="87" y="0"/>
                  </a:lnTo>
                  <a:lnTo>
                    <a:pt x="92" y="1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6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18"/>
            <p:cNvSpPr>
              <a:spLocks/>
            </p:cNvSpPr>
            <p:nvPr/>
          </p:nvSpPr>
          <p:spPr bwMode="auto">
            <a:xfrm>
              <a:off x="1168" y="1354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7" y="0"/>
                  </a:lnTo>
                  <a:lnTo>
                    <a:pt x="0" y="69"/>
                  </a:lnTo>
                  <a:lnTo>
                    <a:pt x="436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819"/>
            <p:cNvSpPr>
              <a:spLocks/>
            </p:cNvSpPr>
            <p:nvPr/>
          </p:nvSpPr>
          <p:spPr bwMode="auto">
            <a:xfrm>
              <a:off x="1384" y="1352"/>
              <a:ext cx="46" cy="38"/>
            </a:xfrm>
            <a:custGeom>
              <a:avLst/>
              <a:gdLst>
                <a:gd name="T0" fmla="*/ 1 w 92"/>
                <a:gd name="T1" fmla="*/ 1 h 75"/>
                <a:gd name="T2" fmla="*/ 1 w 92"/>
                <a:gd name="T3" fmla="*/ 1 h 75"/>
                <a:gd name="T4" fmla="*/ 1 w 92"/>
                <a:gd name="T5" fmla="*/ 1 h 75"/>
                <a:gd name="T6" fmla="*/ 0 w 92"/>
                <a:gd name="T7" fmla="*/ 1 h 75"/>
                <a:gd name="T8" fmla="*/ 1 w 92"/>
                <a:gd name="T9" fmla="*/ 1 h 75"/>
                <a:gd name="T10" fmla="*/ 1 w 92"/>
                <a:gd name="T11" fmla="*/ 1 h 75"/>
                <a:gd name="T12" fmla="*/ 1 w 92"/>
                <a:gd name="T13" fmla="*/ 1 h 75"/>
                <a:gd name="T14" fmla="*/ 1 w 92"/>
                <a:gd name="T15" fmla="*/ 0 h 75"/>
                <a:gd name="T16" fmla="*/ 1 w 92"/>
                <a:gd name="T17" fmla="*/ 1 h 75"/>
                <a:gd name="T18" fmla="*/ 1 w 92"/>
                <a:gd name="T19" fmla="*/ 1 h 75"/>
                <a:gd name="T20" fmla="*/ 1 w 92"/>
                <a:gd name="T21" fmla="*/ 1 h 75"/>
                <a:gd name="T22" fmla="*/ 1 w 92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6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7" y="0"/>
                  </a:lnTo>
                  <a:lnTo>
                    <a:pt x="92" y="6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820"/>
            <p:cNvSpPr>
              <a:spLocks/>
            </p:cNvSpPr>
            <p:nvPr/>
          </p:nvSpPr>
          <p:spPr bwMode="auto">
            <a:xfrm>
              <a:off x="1166" y="1387"/>
              <a:ext cx="220" cy="3"/>
            </a:xfrm>
            <a:custGeom>
              <a:avLst/>
              <a:gdLst>
                <a:gd name="T0" fmla="*/ 1 w 440"/>
                <a:gd name="T1" fmla="*/ 1 h 6"/>
                <a:gd name="T2" fmla="*/ 0 w 440"/>
                <a:gd name="T3" fmla="*/ 1 h 6"/>
                <a:gd name="T4" fmla="*/ 0 w 440"/>
                <a:gd name="T5" fmla="*/ 1 h 6"/>
                <a:gd name="T6" fmla="*/ 0 w 440"/>
                <a:gd name="T7" fmla="*/ 0 h 6"/>
                <a:gd name="T8" fmla="*/ 1 w 440"/>
                <a:gd name="T9" fmla="*/ 0 h 6"/>
                <a:gd name="T10" fmla="*/ 1 w 440"/>
                <a:gd name="T11" fmla="*/ 1 h 6"/>
                <a:gd name="T12" fmla="*/ 1 w 440"/>
                <a:gd name="T13" fmla="*/ 0 h 6"/>
                <a:gd name="T14" fmla="*/ 1 w 440"/>
                <a:gd name="T15" fmla="*/ 0 h 6"/>
                <a:gd name="T16" fmla="*/ 1 w 440"/>
                <a:gd name="T17" fmla="*/ 1 h 6"/>
                <a:gd name="T18" fmla="*/ 1 w 440"/>
                <a:gd name="T19" fmla="*/ 1 h 6"/>
                <a:gd name="T20" fmla="*/ 1 w 440"/>
                <a:gd name="T21" fmla="*/ 0 h 6"/>
                <a:gd name="T22" fmla="*/ 1 w 440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0"/>
                <a:gd name="T37" fmla="*/ 0 h 6"/>
                <a:gd name="T38" fmla="*/ 440 w 440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0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821"/>
            <p:cNvSpPr>
              <a:spLocks/>
            </p:cNvSpPr>
            <p:nvPr/>
          </p:nvSpPr>
          <p:spPr bwMode="auto">
            <a:xfrm>
              <a:off x="1167" y="1352"/>
              <a:ext cx="90" cy="38"/>
            </a:xfrm>
            <a:custGeom>
              <a:avLst/>
              <a:gdLst>
                <a:gd name="T0" fmla="*/ 0 w 181"/>
                <a:gd name="T1" fmla="*/ 0 h 75"/>
                <a:gd name="T2" fmla="*/ 0 w 181"/>
                <a:gd name="T3" fmla="*/ 0 h 75"/>
                <a:gd name="T4" fmla="*/ 0 w 181"/>
                <a:gd name="T5" fmla="*/ 1 h 75"/>
                <a:gd name="T6" fmla="*/ 0 w 181"/>
                <a:gd name="T7" fmla="*/ 1 h 75"/>
                <a:gd name="T8" fmla="*/ 0 w 181"/>
                <a:gd name="T9" fmla="*/ 1 h 75"/>
                <a:gd name="T10" fmla="*/ 0 w 181"/>
                <a:gd name="T11" fmla="*/ 1 h 75"/>
                <a:gd name="T12" fmla="*/ 0 w 181"/>
                <a:gd name="T13" fmla="*/ 1 h 75"/>
                <a:gd name="T14" fmla="*/ 0 w 181"/>
                <a:gd name="T15" fmla="*/ 1 h 75"/>
                <a:gd name="T16" fmla="*/ 0 w 181"/>
                <a:gd name="T17" fmla="*/ 1 h 75"/>
                <a:gd name="T18" fmla="*/ 0 w 181"/>
                <a:gd name="T19" fmla="*/ 0 h 75"/>
                <a:gd name="T20" fmla="*/ 0 w 181"/>
                <a:gd name="T21" fmla="*/ 0 h 75"/>
                <a:gd name="T22" fmla="*/ 0 w 181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75"/>
                <a:gd name="T38" fmla="*/ 181 w 181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75">
                  <a:moveTo>
                    <a:pt x="177" y="0"/>
                  </a:moveTo>
                  <a:lnTo>
                    <a:pt x="179" y="0"/>
                  </a:lnTo>
                  <a:lnTo>
                    <a:pt x="181" y="2"/>
                  </a:lnTo>
                  <a:lnTo>
                    <a:pt x="181" y="4"/>
                  </a:lnTo>
                  <a:lnTo>
                    <a:pt x="179" y="6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7" y="0"/>
                  </a:lnTo>
                  <a:lnTo>
                    <a:pt x="179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822"/>
            <p:cNvSpPr>
              <a:spLocks/>
            </p:cNvSpPr>
            <p:nvPr/>
          </p:nvSpPr>
          <p:spPr bwMode="auto">
            <a:xfrm>
              <a:off x="1256" y="1352"/>
              <a:ext cx="174" cy="3"/>
            </a:xfrm>
            <a:custGeom>
              <a:avLst/>
              <a:gdLst>
                <a:gd name="T0" fmla="*/ 1 w 347"/>
                <a:gd name="T1" fmla="*/ 0 h 6"/>
                <a:gd name="T2" fmla="*/ 1 w 347"/>
                <a:gd name="T3" fmla="*/ 0 h 6"/>
                <a:gd name="T4" fmla="*/ 1 w 347"/>
                <a:gd name="T5" fmla="*/ 1 h 6"/>
                <a:gd name="T6" fmla="*/ 1 w 347"/>
                <a:gd name="T7" fmla="*/ 1 h 6"/>
                <a:gd name="T8" fmla="*/ 1 w 347"/>
                <a:gd name="T9" fmla="*/ 1 h 6"/>
                <a:gd name="T10" fmla="*/ 1 w 347"/>
                <a:gd name="T11" fmla="*/ 0 h 6"/>
                <a:gd name="T12" fmla="*/ 1 w 347"/>
                <a:gd name="T13" fmla="*/ 1 h 6"/>
                <a:gd name="T14" fmla="*/ 0 w 347"/>
                <a:gd name="T15" fmla="*/ 1 h 6"/>
                <a:gd name="T16" fmla="*/ 0 w 347"/>
                <a:gd name="T17" fmla="*/ 0 h 6"/>
                <a:gd name="T18" fmla="*/ 1 w 347"/>
                <a:gd name="T19" fmla="*/ 0 h 6"/>
                <a:gd name="T20" fmla="*/ 1 w 347"/>
                <a:gd name="T21" fmla="*/ 1 h 6"/>
                <a:gd name="T22" fmla="*/ 1 w 347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7"/>
                <a:gd name="T37" fmla="*/ 0 h 6"/>
                <a:gd name="T38" fmla="*/ 347 w 347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7" h="6">
                  <a:moveTo>
                    <a:pt x="345" y="0"/>
                  </a:moveTo>
                  <a:lnTo>
                    <a:pt x="347" y="0"/>
                  </a:lnTo>
                  <a:lnTo>
                    <a:pt x="347" y="4"/>
                  </a:lnTo>
                  <a:lnTo>
                    <a:pt x="347" y="6"/>
                  </a:lnTo>
                  <a:lnTo>
                    <a:pt x="345" y="6"/>
                  </a:lnTo>
                  <a:lnTo>
                    <a:pt x="342" y="0"/>
                  </a:lnTo>
                  <a:lnTo>
                    <a:pt x="345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7" y="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823"/>
            <p:cNvSpPr>
              <a:spLocks noChangeArrowheads="1"/>
            </p:cNvSpPr>
            <p:nvPr/>
          </p:nvSpPr>
          <p:spPr bwMode="auto">
            <a:xfrm>
              <a:off x="1179" y="1398"/>
              <a:ext cx="188" cy="11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40" name="Freeform 824"/>
            <p:cNvSpPr>
              <a:spLocks/>
            </p:cNvSpPr>
            <p:nvPr/>
          </p:nvSpPr>
          <p:spPr bwMode="auto">
            <a:xfrm>
              <a:off x="1366" y="1396"/>
              <a:ext cx="3" cy="116"/>
            </a:xfrm>
            <a:custGeom>
              <a:avLst/>
              <a:gdLst>
                <a:gd name="T0" fmla="*/ 1 w 5"/>
                <a:gd name="T1" fmla="*/ 0 h 232"/>
                <a:gd name="T2" fmla="*/ 1 w 5"/>
                <a:gd name="T3" fmla="*/ 0 h 232"/>
                <a:gd name="T4" fmla="*/ 1 w 5"/>
                <a:gd name="T5" fmla="*/ 1 h 232"/>
                <a:gd name="T6" fmla="*/ 1 w 5"/>
                <a:gd name="T7" fmla="*/ 0 h 232"/>
                <a:gd name="T8" fmla="*/ 1 w 5"/>
                <a:gd name="T9" fmla="*/ 1 h 232"/>
                <a:gd name="T10" fmla="*/ 1 w 5"/>
                <a:gd name="T11" fmla="*/ 1 h 232"/>
                <a:gd name="T12" fmla="*/ 0 w 5"/>
                <a:gd name="T13" fmla="*/ 1 h 232"/>
                <a:gd name="T14" fmla="*/ 0 w 5"/>
                <a:gd name="T15" fmla="*/ 1 h 232"/>
                <a:gd name="T16" fmla="*/ 1 w 5"/>
                <a:gd name="T17" fmla="*/ 1 h 232"/>
                <a:gd name="T18" fmla="*/ 1 w 5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32"/>
                <a:gd name="T32" fmla="*/ 5 w 5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32">
                  <a:moveTo>
                    <a:pt x="2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2" y="0"/>
                  </a:lnTo>
                  <a:lnTo>
                    <a:pt x="5" y="3"/>
                  </a:lnTo>
                  <a:lnTo>
                    <a:pt x="5" y="232"/>
                  </a:lnTo>
                  <a:lnTo>
                    <a:pt x="0" y="23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825"/>
            <p:cNvSpPr>
              <a:spLocks/>
            </p:cNvSpPr>
            <p:nvPr/>
          </p:nvSpPr>
          <p:spPr bwMode="auto">
            <a:xfrm>
              <a:off x="1177" y="1396"/>
              <a:ext cx="190" cy="3"/>
            </a:xfrm>
            <a:custGeom>
              <a:avLst/>
              <a:gdLst>
                <a:gd name="T0" fmla="*/ 0 w 380"/>
                <a:gd name="T1" fmla="*/ 1 h 5"/>
                <a:gd name="T2" fmla="*/ 0 w 380"/>
                <a:gd name="T3" fmla="*/ 0 h 5"/>
                <a:gd name="T4" fmla="*/ 1 w 380"/>
                <a:gd name="T5" fmla="*/ 0 h 5"/>
                <a:gd name="T6" fmla="*/ 0 w 380"/>
                <a:gd name="T7" fmla="*/ 1 h 5"/>
                <a:gd name="T8" fmla="*/ 1 w 380"/>
                <a:gd name="T9" fmla="*/ 0 h 5"/>
                <a:gd name="T10" fmla="*/ 1 w 380"/>
                <a:gd name="T11" fmla="*/ 0 h 5"/>
                <a:gd name="T12" fmla="*/ 1 w 380"/>
                <a:gd name="T13" fmla="*/ 1 h 5"/>
                <a:gd name="T14" fmla="*/ 1 w 380"/>
                <a:gd name="T15" fmla="*/ 1 h 5"/>
                <a:gd name="T16" fmla="*/ 1 w 380"/>
                <a:gd name="T17" fmla="*/ 1 h 5"/>
                <a:gd name="T18" fmla="*/ 0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0" y="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380" y="0"/>
                  </a:lnTo>
                  <a:lnTo>
                    <a:pt x="380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826"/>
            <p:cNvSpPr>
              <a:spLocks/>
            </p:cNvSpPr>
            <p:nvPr/>
          </p:nvSpPr>
          <p:spPr bwMode="auto">
            <a:xfrm>
              <a:off x="1177" y="1398"/>
              <a:ext cx="3" cy="115"/>
            </a:xfrm>
            <a:custGeom>
              <a:avLst/>
              <a:gdLst>
                <a:gd name="T0" fmla="*/ 1 w 5"/>
                <a:gd name="T1" fmla="*/ 0 h 231"/>
                <a:gd name="T2" fmla="*/ 0 w 5"/>
                <a:gd name="T3" fmla="*/ 0 h 231"/>
                <a:gd name="T4" fmla="*/ 0 w 5"/>
                <a:gd name="T5" fmla="*/ 0 h 231"/>
                <a:gd name="T6" fmla="*/ 1 w 5"/>
                <a:gd name="T7" fmla="*/ 0 h 231"/>
                <a:gd name="T8" fmla="*/ 0 w 5"/>
                <a:gd name="T9" fmla="*/ 0 h 231"/>
                <a:gd name="T10" fmla="*/ 0 w 5"/>
                <a:gd name="T11" fmla="*/ 0 h 231"/>
                <a:gd name="T12" fmla="*/ 1 w 5"/>
                <a:gd name="T13" fmla="*/ 0 h 231"/>
                <a:gd name="T14" fmla="*/ 1 w 5"/>
                <a:gd name="T15" fmla="*/ 0 h 231"/>
                <a:gd name="T16" fmla="*/ 1 w 5"/>
                <a:gd name="T17" fmla="*/ 0 h 231"/>
                <a:gd name="T18" fmla="*/ 1 w 5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31"/>
                <a:gd name="T32" fmla="*/ 5 w 5"/>
                <a:gd name="T33" fmla="*/ 231 h 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31">
                  <a:moveTo>
                    <a:pt x="3" y="231"/>
                  </a:moveTo>
                  <a:lnTo>
                    <a:pt x="0" y="231"/>
                  </a:lnTo>
                  <a:lnTo>
                    <a:pt x="0" y="229"/>
                  </a:lnTo>
                  <a:lnTo>
                    <a:pt x="3" y="231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229"/>
                  </a:lnTo>
                  <a:lnTo>
                    <a:pt x="3" y="225"/>
                  </a:lnTo>
                  <a:lnTo>
                    <a:pt x="3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827"/>
            <p:cNvSpPr>
              <a:spLocks/>
            </p:cNvSpPr>
            <p:nvPr/>
          </p:nvSpPr>
          <p:spPr bwMode="auto">
            <a:xfrm>
              <a:off x="1179" y="1511"/>
              <a:ext cx="190" cy="2"/>
            </a:xfrm>
            <a:custGeom>
              <a:avLst/>
              <a:gdLst>
                <a:gd name="T0" fmla="*/ 1 w 380"/>
                <a:gd name="T1" fmla="*/ 0 h 6"/>
                <a:gd name="T2" fmla="*/ 1 w 380"/>
                <a:gd name="T3" fmla="*/ 0 h 6"/>
                <a:gd name="T4" fmla="*/ 1 w 380"/>
                <a:gd name="T5" fmla="*/ 0 h 6"/>
                <a:gd name="T6" fmla="*/ 1 w 380"/>
                <a:gd name="T7" fmla="*/ 0 h 6"/>
                <a:gd name="T8" fmla="*/ 1 w 380"/>
                <a:gd name="T9" fmla="*/ 0 h 6"/>
                <a:gd name="T10" fmla="*/ 0 w 380"/>
                <a:gd name="T11" fmla="*/ 0 h 6"/>
                <a:gd name="T12" fmla="*/ 0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1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380" y="4"/>
                  </a:moveTo>
                  <a:lnTo>
                    <a:pt x="380" y="6"/>
                  </a:lnTo>
                  <a:lnTo>
                    <a:pt x="377" y="6"/>
                  </a:lnTo>
                  <a:lnTo>
                    <a:pt x="380" y="4"/>
                  </a:lnTo>
                  <a:lnTo>
                    <a:pt x="377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7" y="0"/>
                  </a:lnTo>
                  <a:lnTo>
                    <a:pt x="375" y="4"/>
                  </a:lnTo>
                  <a:lnTo>
                    <a:pt x="38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828"/>
            <p:cNvSpPr>
              <a:spLocks noChangeArrowheads="1"/>
            </p:cNvSpPr>
            <p:nvPr/>
          </p:nvSpPr>
          <p:spPr bwMode="auto">
            <a:xfrm>
              <a:off x="1187" y="1404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45" name="Freeform 829"/>
            <p:cNvSpPr>
              <a:spLocks/>
            </p:cNvSpPr>
            <p:nvPr/>
          </p:nvSpPr>
          <p:spPr bwMode="auto">
            <a:xfrm>
              <a:off x="1185" y="1404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830"/>
            <p:cNvSpPr>
              <a:spLocks/>
            </p:cNvSpPr>
            <p:nvPr/>
          </p:nvSpPr>
          <p:spPr bwMode="auto">
            <a:xfrm>
              <a:off x="1187" y="1477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831"/>
            <p:cNvSpPr>
              <a:spLocks/>
            </p:cNvSpPr>
            <p:nvPr/>
          </p:nvSpPr>
          <p:spPr bwMode="auto">
            <a:xfrm>
              <a:off x="1256" y="1402"/>
              <a:ext cx="3" cy="77"/>
            </a:xfrm>
            <a:custGeom>
              <a:avLst/>
              <a:gdLst>
                <a:gd name="T0" fmla="*/ 1 w 6"/>
                <a:gd name="T1" fmla="*/ 0 h 154"/>
                <a:gd name="T2" fmla="*/ 1 w 6"/>
                <a:gd name="T3" fmla="*/ 0 h 154"/>
                <a:gd name="T4" fmla="*/ 1 w 6"/>
                <a:gd name="T5" fmla="*/ 1 h 154"/>
                <a:gd name="T6" fmla="*/ 1 w 6"/>
                <a:gd name="T7" fmla="*/ 0 h 154"/>
                <a:gd name="T8" fmla="*/ 1 w 6"/>
                <a:gd name="T9" fmla="*/ 1 h 154"/>
                <a:gd name="T10" fmla="*/ 1 w 6"/>
                <a:gd name="T11" fmla="*/ 1 h 154"/>
                <a:gd name="T12" fmla="*/ 0 w 6"/>
                <a:gd name="T13" fmla="*/ 1 h 154"/>
                <a:gd name="T14" fmla="*/ 0 w 6"/>
                <a:gd name="T15" fmla="*/ 1 h 154"/>
                <a:gd name="T16" fmla="*/ 1 w 6"/>
                <a:gd name="T17" fmla="*/ 1 h 154"/>
                <a:gd name="T18" fmla="*/ 1 w 6"/>
                <a:gd name="T19" fmla="*/ 0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4"/>
                <a:gd name="T32" fmla="*/ 6 w 6"/>
                <a:gd name="T33" fmla="*/ 154 h 1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4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154"/>
                  </a:lnTo>
                  <a:lnTo>
                    <a:pt x="0" y="15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832"/>
            <p:cNvSpPr>
              <a:spLocks/>
            </p:cNvSpPr>
            <p:nvPr/>
          </p:nvSpPr>
          <p:spPr bwMode="auto">
            <a:xfrm>
              <a:off x="1185" y="1402"/>
              <a:ext cx="73" cy="4"/>
            </a:xfrm>
            <a:custGeom>
              <a:avLst/>
              <a:gdLst>
                <a:gd name="T0" fmla="*/ 0 w 146"/>
                <a:gd name="T1" fmla="*/ 1 h 8"/>
                <a:gd name="T2" fmla="*/ 0 w 146"/>
                <a:gd name="T3" fmla="*/ 0 h 8"/>
                <a:gd name="T4" fmla="*/ 1 w 146"/>
                <a:gd name="T5" fmla="*/ 0 h 8"/>
                <a:gd name="T6" fmla="*/ 0 w 146"/>
                <a:gd name="T7" fmla="*/ 1 h 8"/>
                <a:gd name="T8" fmla="*/ 1 w 146"/>
                <a:gd name="T9" fmla="*/ 0 h 8"/>
                <a:gd name="T10" fmla="*/ 1 w 146"/>
                <a:gd name="T11" fmla="*/ 0 h 8"/>
                <a:gd name="T12" fmla="*/ 1 w 146"/>
                <a:gd name="T13" fmla="*/ 1 h 8"/>
                <a:gd name="T14" fmla="*/ 1 w 146"/>
                <a:gd name="T15" fmla="*/ 1 h 8"/>
                <a:gd name="T16" fmla="*/ 1 w 146"/>
                <a:gd name="T17" fmla="*/ 1 h 8"/>
                <a:gd name="T18" fmla="*/ 0 w 14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8"/>
                <a:gd name="T32" fmla="*/ 146 w 14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833"/>
            <p:cNvSpPr>
              <a:spLocks noChangeArrowheads="1"/>
            </p:cNvSpPr>
            <p:nvPr/>
          </p:nvSpPr>
          <p:spPr bwMode="auto">
            <a:xfrm>
              <a:off x="1273" y="1404"/>
              <a:ext cx="87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50" name="Freeform 834"/>
            <p:cNvSpPr>
              <a:spLocks/>
            </p:cNvSpPr>
            <p:nvPr/>
          </p:nvSpPr>
          <p:spPr bwMode="auto">
            <a:xfrm>
              <a:off x="1358" y="1402"/>
              <a:ext cx="4" cy="94"/>
            </a:xfrm>
            <a:custGeom>
              <a:avLst/>
              <a:gdLst>
                <a:gd name="T0" fmla="*/ 1 w 8"/>
                <a:gd name="T1" fmla="*/ 0 h 188"/>
                <a:gd name="T2" fmla="*/ 1 w 8"/>
                <a:gd name="T3" fmla="*/ 0 h 188"/>
                <a:gd name="T4" fmla="*/ 1 w 8"/>
                <a:gd name="T5" fmla="*/ 1 h 188"/>
                <a:gd name="T6" fmla="*/ 1 w 8"/>
                <a:gd name="T7" fmla="*/ 0 h 188"/>
                <a:gd name="T8" fmla="*/ 1 w 8"/>
                <a:gd name="T9" fmla="*/ 1 h 188"/>
                <a:gd name="T10" fmla="*/ 1 w 8"/>
                <a:gd name="T11" fmla="*/ 1 h 188"/>
                <a:gd name="T12" fmla="*/ 0 w 8"/>
                <a:gd name="T13" fmla="*/ 1 h 188"/>
                <a:gd name="T14" fmla="*/ 0 w 8"/>
                <a:gd name="T15" fmla="*/ 1 h 188"/>
                <a:gd name="T16" fmla="*/ 1 w 8"/>
                <a:gd name="T17" fmla="*/ 1 h 188"/>
                <a:gd name="T18" fmla="*/ 1 w 8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88"/>
                <a:gd name="T32" fmla="*/ 8 w 8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8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188"/>
                  </a:lnTo>
                  <a:lnTo>
                    <a:pt x="0" y="188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835"/>
            <p:cNvSpPr>
              <a:spLocks/>
            </p:cNvSpPr>
            <p:nvPr/>
          </p:nvSpPr>
          <p:spPr bwMode="auto">
            <a:xfrm>
              <a:off x="1271" y="1402"/>
              <a:ext cx="89" cy="4"/>
            </a:xfrm>
            <a:custGeom>
              <a:avLst/>
              <a:gdLst>
                <a:gd name="T0" fmla="*/ 0 w 176"/>
                <a:gd name="T1" fmla="*/ 1 h 8"/>
                <a:gd name="T2" fmla="*/ 0 w 176"/>
                <a:gd name="T3" fmla="*/ 0 h 8"/>
                <a:gd name="T4" fmla="*/ 1 w 176"/>
                <a:gd name="T5" fmla="*/ 0 h 8"/>
                <a:gd name="T6" fmla="*/ 0 w 176"/>
                <a:gd name="T7" fmla="*/ 1 h 8"/>
                <a:gd name="T8" fmla="*/ 1 w 176"/>
                <a:gd name="T9" fmla="*/ 0 h 8"/>
                <a:gd name="T10" fmla="*/ 1 w 176"/>
                <a:gd name="T11" fmla="*/ 0 h 8"/>
                <a:gd name="T12" fmla="*/ 1 w 176"/>
                <a:gd name="T13" fmla="*/ 1 h 8"/>
                <a:gd name="T14" fmla="*/ 1 w 176"/>
                <a:gd name="T15" fmla="*/ 1 h 8"/>
                <a:gd name="T16" fmla="*/ 1 w 176"/>
                <a:gd name="T17" fmla="*/ 1 h 8"/>
                <a:gd name="T18" fmla="*/ 0 w 17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8"/>
                <a:gd name="T32" fmla="*/ 176 w 17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8">
                  <a:moveTo>
                    <a:pt x="0" y="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0"/>
                  </a:lnTo>
                  <a:lnTo>
                    <a:pt x="176" y="0"/>
                  </a:lnTo>
                  <a:lnTo>
                    <a:pt x="176" y="8"/>
                  </a:lnTo>
                  <a:lnTo>
                    <a:pt x="3" y="8"/>
                  </a:lnTo>
                  <a:lnTo>
                    <a:pt x="5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836"/>
            <p:cNvSpPr>
              <a:spLocks/>
            </p:cNvSpPr>
            <p:nvPr/>
          </p:nvSpPr>
          <p:spPr bwMode="auto">
            <a:xfrm>
              <a:off x="1271" y="1404"/>
              <a:ext cx="3" cy="94"/>
            </a:xfrm>
            <a:custGeom>
              <a:avLst/>
              <a:gdLst>
                <a:gd name="T0" fmla="*/ 1 w 5"/>
                <a:gd name="T1" fmla="*/ 1 h 188"/>
                <a:gd name="T2" fmla="*/ 0 w 5"/>
                <a:gd name="T3" fmla="*/ 1 h 188"/>
                <a:gd name="T4" fmla="*/ 0 w 5"/>
                <a:gd name="T5" fmla="*/ 1 h 188"/>
                <a:gd name="T6" fmla="*/ 1 w 5"/>
                <a:gd name="T7" fmla="*/ 1 h 188"/>
                <a:gd name="T8" fmla="*/ 0 w 5"/>
                <a:gd name="T9" fmla="*/ 1 h 188"/>
                <a:gd name="T10" fmla="*/ 0 w 5"/>
                <a:gd name="T11" fmla="*/ 0 h 188"/>
                <a:gd name="T12" fmla="*/ 1 w 5"/>
                <a:gd name="T13" fmla="*/ 0 h 188"/>
                <a:gd name="T14" fmla="*/ 1 w 5"/>
                <a:gd name="T15" fmla="*/ 1 h 188"/>
                <a:gd name="T16" fmla="*/ 1 w 5"/>
                <a:gd name="T17" fmla="*/ 1 h 188"/>
                <a:gd name="T18" fmla="*/ 1 w 5"/>
                <a:gd name="T19" fmla="*/ 1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88"/>
                <a:gd name="T32" fmla="*/ 5 w 5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88">
                  <a:moveTo>
                    <a:pt x="3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3" y="188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184"/>
                  </a:lnTo>
                  <a:lnTo>
                    <a:pt x="3" y="182"/>
                  </a:lnTo>
                  <a:lnTo>
                    <a:pt x="3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837"/>
            <p:cNvSpPr>
              <a:spLocks/>
            </p:cNvSpPr>
            <p:nvPr/>
          </p:nvSpPr>
          <p:spPr bwMode="auto">
            <a:xfrm>
              <a:off x="1273" y="1495"/>
              <a:ext cx="89" cy="3"/>
            </a:xfrm>
            <a:custGeom>
              <a:avLst/>
              <a:gdLst>
                <a:gd name="T0" fmla="*/ 1 w 177"/>
                <a:gd name="T1" fmla="*/ 1 h 6"/>
                <a:gd name="T2" fmla="*/ 1 w 177"/>
                <a:gd name="T3" fmla="*/ 1 h 6"/>
                <a:gd name="T4" fmla="*/ 1 w 177"/>
                <a:gd name="T5" fmla="*/ 1 h 6"/>
                <a:gd name="T6" fmla="*/ 1 w 177"/>
                <a:gd name="T7" fmla="*/ 1 h 6"/>
                <a:gd name="T8" fmla="*/ 1 w 177"/>
                <a:gd name="T9" fmla="*/ 1 h 6"/>
                <a:gd name="T10" fmla="*/ 0 w 177"/>
                <a:gd name="T11" fmla="*/ 1 h 6"/>
                <a:gd name="T12" fmla="*/ 0 w 177"/>
                <a:gd name="T13" fmla="*/ 0 h 6"/>
                <a:gd name="T14" fmla="*/ 1 w 177"/>
                <a:gd name="T15" fmla="*/ 0 h 6"/>
                <a:gd name="T16" fmla="*/ 1 w 177"/>
                <a:gd name="T17" fmla="*/ 1 h 6"/>
                <a:gd name="T18" fmla="*/ 1 w 17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6"/>
                <a:gd name="T32" fmla="*/ 177 w 17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6">
                  <a:moveTo>
                    <a:pt x="177" y="2"/>
                  </a:moveTo>
                  <a:lnTo>
                    <a:pt x="177" y="6"/>
                  </a:lnTo>
                  <a:lnTo>
                    <a:pt x="173" y="6"/>
                  </a:lnTo>
                  <a:lnTo>
                    <a:pt x="177" y="2"/>
                  </a:lnTo>
                  <a:lnTo>
                    <a:pt x="173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69" y="2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38"/>
            <p:cNvSpPr>
              <a:spLocks/>
            </p:cNvSpPr>
            <p:nvPr/>
          </p:nvSpPr>
          <p:spPr bwMode="auto">
            <a:xfrm>
              <a:off x="1185" y="1522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839"/>
            <p:cNvSpPr>
              <a:spLocks/>
            </p:cNvSpPr>
            <p:nvPr/>
          </p:nvSpPr>
          <p:spPr bwMode="auto">
            <a:xfrm>
              <a:off x="1185" y="1535"/>
              <a:ext cx="81" cy="2"/>
            </a:xfrm>
            <a:custGeom>
              <a:avLst/>
              <a:gdLst>
                <a:gd name="T0" fmla="*/ 1 w 161"/>
                <a:gd name="T1" fmla="*/ 0 h 6"/>
                <a:gd name="T2" fmla="*/ 1 w 161"/>
                <a:gd name="T3" fmla="*/ 0 h 6"/>
                <a:gd name="T4" fmla="*/ 0 w 161"/>
                <a:gd name="T5" fmla="*/ 0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840"/>
            <p:cNvSpPr>
              <a:spLocks/>
            </p:cNvSpPr>
            <p:nvPr/>
          </p:nvSpPr>
          <p:spPr bwMode="auto">
            <a:xfrm>
              <a:off x="1185" y="1558"/>
              <a:ext cx="81" cy="2"/>
            </a:xfrm>
            <a:custGeom>
              <a:avLst/>
              <a:gdLst>
                <a:gd name="T0" fmla="*/ 1 w 161"/>
                <a:gd name="T1" fmla="*/ 0 h 6"/>
                <a:gd name="T2" fmla="*/ 1 w 161"/>
                <a:gd name="T3" fmla="*/ 0 h 6"/>
                <a:gd name="T4" fmla="*/ 0 w 161"/>
                <a:gd name="T5" fmla="*/ 0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841"/>
            <p:cNvSpPr>
              <a:spLocks/>
            </p:cNvSpPr>
            <p:nvPr/>
          </p:nvSpPr>
          <p:spPr bwMode="auto">
            <a:xfrm>
              <a:off x="1185" y="1570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842"/>
            <p:cNvSpPr>
              <a:spLocks/>
            </p:cNvSpPr>
            <p:nvPr/>
          </p:nvSpPr>
          <p:spPr bwMode="auto">
            <a:xfrm>
              <a:off x="1185" y="159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843"/>
            <p:cNvSpPr>
              <a:spLocks/>
            </p:cNvSpPr>
            <p:nvPr/>
          </p:nvSpPr>
          <p:spPr bwMode="auto">
            <a:xfrm>
              <a:off x="1185" y="1617"/>
              <a:ext cx="81" cy="2"/>
            </a:xfrm>
            <a:custGeom>
              <a:avLst/>
              <a:gdLst>
                <a:gd name="T0" fmla="*/ 1 w 161"/>
                <a:gd name="T1" fmla="*/ 1 h 4"/>
                <a:gd name="T2" fmla="*/ 1 w 161"/>
                <a:gd name="T3" fmla="*/ 1 h 4"/>
                <a:gd name="T4" fmla="*/ 0 w 161"/>
                <a:gd name="T5" fmla="*/ 1 h 4"/>
                <a:gd name="T6" fmla="*/ 0 w 161"/>
                <a:gd name="T7" fmla="*/ 0 h 4"/>
                <a:gd name="T8" fmla="*/ 1 w 161"/>
                <a:gd name="T9" fmla="*/ 0 h 4"/>
                <a:gd name="T10" fmla="*/ 1 w 16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4"/>
                <a:gd name="T20" fmla="*/ 161 w 16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4">
                  <a:moveTo>
                    <a:pt x="161" y="2"/>
                  </a:moveTo>
                  <a:lnTo>
                    <a:pt x="16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844"/>
            <p:cNvSpPr>
              <a:spLocks/>
            </p:cNvSpPr>
            <p:nvPr/>
          </p:nvSpPr>
          <p:spPr bwMode="auto">
            <a:xfrm>
              <a:off x="1185" y="1629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845"/>
            <p:cNvSpPr>
              <a:spLocks/>
            </p:cNvSpPr>
            <p:nvPr/>
          </p:nvSpPr>
          <p:spPr bwMode="auto">
            <a:xfrm>
              <a:off x="1185" y="1640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846"/>
            <p:cNvSpPr>
              <a:spLocks/>
            </p:cNvSpPr>
            <p:nvPr/>
          </p:nvSpPr>
          <p:spPr bwMode="auto">
            <a:xfrm>
              <a:off x="1185" y="165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47"/>
            <p:cNvSpPr>
              <a:spLocks/>
            </p:cNvSpPr>
            <p:nvPr/>
          </p:nvSpPr>
          <p:spPr bwMode="auto">
            <a:xfrm>
              <a:off x="1185" y="1676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848"/>
            <p:cNvSpPr>
              <a:spLocks/>
            </p:cNvSpPr>
            <p:nvPr/>
          </p:nvSpPr>
          <p:spPr bwMode="auto">
            <a:xfrm>
              <a:off x="1185" y="1700"/>
              <a:ext cx="81" cy="2"/>
            </a:xfrm>
            <a:custGeom>
              <a:avLst/>
              <a:gdLst>
                <a:gd name="T0" fmla="*/ 1 w 161"/>
                <a:gd name="T1" fmla="*/ 1 h 4"/>
                <a:gd name="T2" fmla="*/ 1 w 161"/>
                <a:gd name="T3" fmla="*/ 1 h 4"/>
                <a:gd name="T4" fmla="*/ 0 w 161"/>
                <a:gd name="T5" fmla="*/ 1 h 4"/>
                <a:gd name="T6" fmla="*/ 0 w 161"/>
                <a:gd name="T7" fmla="*/ 0 h 4"/>
                <a:gd name="T8" fmla="*/ 1 w 161"/>
                <a:gd name="T9" fmla="*/ 0 h 4"/>
                <a:gd name="T10" fmla="*/ 1 w 16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4"/>
                <a:gd name="T20" fmla="*/ 161 w 16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4">
                  <a:moveTo>
                    <a:pt x="161" y="2"/>
                  </a:moveTo>
                  <a:lnTo>
                    <a:pt x="16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849"/>
            <p:cNvSpPr>
              <a:spLocks/>
            </p:cNvSpPr>
            <p:nvPr/>
          </p:nvSpPr>
          <p:spPr bwMode="auto">
            <a:xfrm>
              <a:off x="1185" y="1725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850"/>
            <p:cNvSpPr>
              <a:spLocks/>
            </p:cNvSpPr>
            <p:nvPr/>
          </p:nvSpPr>
          <p:spPr bwMode="auto">
            <a:xfrm>
              <a:off x="1185" y="1736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851"/>
            <p:cNvSpPr>
              <a:spLocks/>
            </p:cNvSpPr>
            <p:nvPr/>
          </p:nvSpPr>
          <p:spPr bwMode="auto">
            <a:xfrm>
              <a:off x="1273" y="1448"/>
              <a:ext cx="86" cy="2"/>
            </a:xfrm>
            <a:custGeom>
              <a:avLst/>
              <a:gdLst>
                <a:gd name="T0" fmla="*/ 1 w 171"/>
                <a:gd name="T1" fmla="*/ 1 h 4"/>
                <a:gd name="T2" fmla="*/ 1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1 w 171"/>
                <a:gd name="T9" fmla="*/ 0 h 4"/>
                <a:gd name="T10" fmla="*/ 1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852"/>
            <p:cNvSpPr>
              <a:spLocks/>
            </p:cNvSpPr>
            <p:nvPr/>
          </p:nvSpPr>
          <p:spPr bwMode="auto">
            <a:xfrm>
              <a:off x="1225" y="1411"/>
              <a:ext cx="2" cy="11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1 w 4"/>
                <a:gd name="T5" fmla="*/ 0 h 23"/>
                <a:gd name="T6" fmla="*/ 1 w 4"/>
                <a:gd name="T7" fmla="*/ 0 h 23"/>
                <a:gd name="T8" fmla="*/ 1 w 4"/>
                <a:gd name="T9" fmla="*/ 0 h 23"/>
                <a:gd name="T10" fmla="*/ 1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1 w 4"/>
                <a:gd name="T17" fmla="*/ 0 h 23"/>
                <a:gd name="T18" fmla="*/ 0 w 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3"/>
                <a:gd name="T32" fmla="*/ 4 w 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853"/>
            <p:cNvSpPr>
              <a:spLocks/>
            </p:cNvSpPr>
            <p:nvPr/>
          </p:nvSpPr>
          <p:spPr bwMode="auto">
            <a:xfrm>
              <a:off x="1226" y="1411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5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8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854"/>
            <p:cNvSpPr>
              <a:spLocks/>
            </p:cNvSpPr>
            <p:nvPr/>
          </p:nvSpPr>
          <p:spPr bwMode="auto">
            <a:xfrm>
              <a:off x="1247" y="1412"/>
              <a:ext cx="3" cy="12"/>
            </a:xfrm>
            <a:custGeom>
              <a:avLst/>
              <a:gdLst>
                <a:gd name="T0" fmla="*/ 1 w 5"/>
                <a:gd name="T1" fmla="*/ 0 h 25"/>
                <a:gd name="T2" fmla="*/ 1 w 5"/>
                <a:gd name="T3" fmla="*/ 0 h 25"/>
                <a:gd name="T4" fmla="*/ 1 w 5"/>
                <a:gd name="T5" fmla="*/ 0 h 25"/>
                <a:gd name="T6" fmla="*/ 1 w 5"/>
                <a:gd name="T7" fmla="*/ 0 h 25"/>
                <a:gd name="T8" fmla="*/ 0 w 5"/>
                <a:gd name="T9" fmla="*/ 0 h 25"/>
                <a:gd name="T10" fmla="*/ 0 w 5"/>
                <a:gd name="T11" fmla="*/ 0 h 25"/>
                <a:gd name="T12" fmla="*/ 1 w 5"/>
                <a:gd name="T13" fmla="*/ 0 h 25"/>
                <a:gd name="T14" fmla="*/ 1 w 5"/>
                <a:gd name="T15" fmla="*/ 0 h 25"/>
                <a:gd name="T16" fmla="*/ 1 w 5"/>
                <a:gd name="T17" fmla="*/ 0 h 25"/>
                <a:gd name="T18" fmla="*/ 1 w 5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5"/>
                <a:gd name="T32" fmla="*/ 5 w 5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5">
                  <a:moveTo>
                    <a:pt x="5" y="21"/>
                  </a:moveTo>
                  <a:lnTo>
                    <a:pt x="5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21"/>
                  </a:lnTo>
                  <a:lnTo>
                    <a:pt x="2" y="25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855"/>
            <p:cNvSpPr>
              <a:spLocks/>
            </p:cNvSpPr>
            <p:nvPr/>
          </p:nvSpPr>
          <p:spPr bwMode="auto">
            <a:xfrm>
              <a:off x="1225" y="1421"/>
              <a:ext cx="23" cy="3"/>
            </a:xfrm>
            <a:custGeom>
              <a:avLst/>
              <a:gdLst>
                <a:gd name="T0" fmla="*/ 0 w 47"/>
                <a:gd name="T1" fmla="*/ 1 h 6"/>
                <a:gd name="T2" fmla="*/ 0 w 47"/>
                <a:gd name="T3" fmla="*/ 1 h 6"/>
                <a:gd name="T4" fmla="*/ 0 w 47"/>
                <a:gd name="T5" fmla="*/ 1 h 6"/>
                <a:gd name="T6" fmla="*/ 0 w 47"/>
                <a:gd name="T7" fmla="*/ 1 h 6"/>
                <a:gd name="T8" fmla="*/ 0 w 47"/>
                <a:gd name="T9" fmla="*/ 0 h 6"/>
                <a:gd name="T10" fmla="*/ 0 w 47"/>
                <a:gd name="T11" fmla="*/ 0 h 6"/>
                <a:gd name="T12" fmla="*/ 0 w 47"/>
                <a:gd name="T13" fmla="*/ 1 h 6"/>
                <a:gd name="T14" fmla="*/ 0 w 47"/>
                <a:gd name="T15" fmla="*/ 1 h 6"/>
                <a:gd name="T16" fmla="*/ 0 w 47"/>
                <a:gd name="T17" fmla="*/ 1 h 6"/>
                <a:gd name="T18" fmla="*/ 0 w 4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6"/>
                <a:gd name="T32" fmla="*/ 47 w 4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7" y="0"/>
                  </a:lnTo>
                  <a:lnTo>
                    <a:pt x="47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56"/>
            <p:cNvSpPr>
              <a:spLocks/>
            </p:cNvSpPr>
            <p:nvPr/>
          </p:nvSpPr>
          <p:spPr bwMode="auto">
            <a:xfrm>
              <a:off x="1195" y="1430"/>
              <a:ext cx="1" cy="34"/>
            </a:xfrm>
            <a:custGeom>
              <a:avLst/>
              <a:gdLst>
                <a:gd name="T0" fmla="*/ 0 w 4"/>
                <a:gd name="T1" fmla="*/ 0 h 69"/>
                <a:gd name="T2" fmla="*/ 0 w 4"/>
                <a:gd name="T3" fmla="*/ 0 h 69"/>
                <a:gd name="T4" fmla="*/ 0 w 4"/>
                <a:gd name="T5" fmla="*/ 0 h 69"/>
                <a:gd name="T6" fmla="*/ 0 w 4"/>
                <a:gd name="T7" fmla="*/ 0 h 69"/>
                <a:gd name="T8" fmla="*/ 0 w 4"/>
                <a:gd name="T9" fmla="*/ 0 h 69"/>
                <a:gd name="T10" fmla="*/ 0 w 4"/>
                <a:gd name="T11" fmla="*/ 0 h 69"/>
                <a:gd name="T12" fmla="*/ 0 w 4"/>
                <a:gd name="T13" fmla="*/ 0 h 69"/>
                <a:gd name="T14" fmla="*/ 0 w 4"/>
                <a:gd name="T15" fmla="*/ 0 h 69"/>
                <a:gd name="T16" fmla="*/ 0 w 4"/>
                <a:gd name="T17" fmla="*/ 0 h 69"/>
                <a:gd name="T18" fmla="*/ 0 w 4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7"/>
                  </a:lnTo>
                  <a:lnTo>
                    <a:pt x="2" y="65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857"/>
            <p:cNvSpPr>
              <a:spLocks/>
            </p:cNvSpPr>
            <p:nvPr/>
          </p:nvSpPr>
          <p:spPr bwMode="auto">
            <a:xfrm>
              <a:off x="1195" y="1463"/>
              <a:ext cx="55" cy="1"/>
            </a:xfrm>
            <a:custGeom>
              <a:avLst/>
              <a:gdLst>
                <a:gd name="T0" fmla="*/ 1 w 109"/>
                <a:gd name="T1" fmla="*/ 0 h 4"/>
                <a:gd name="T2" fmla="*/ 1 w 109"/>
                <a:gd name="T3" fmla="*/ 0 h 4"/>
                <a:gd name="T4" fmla="*/ 1 w 109"/>
                <a:gd name="T5" fmla="*/ 0 h 4"/>
                <a:gd name="T6" fmla="*/ 1 w 109"/>
                <a:gd name="T7" fmla="*/ 0 h 4"/>
                <a:gd name="T8" fmla="*/ 1 w 109"/>
                <a:gd name="T9" fmla="*/ 0 h 4"/>
                <a:gd name="T10" fmla="*/ 0 w 109"/>
                <a:gd name="T11" fmla="*/ 0 h 4"/>
                <a:gd name="T12" fmla="*/ 0 w 109"/>
                <a:gd name="T13" fmla="*/ 0 h 4"/>
                <a:gd name="T14" fmla="*/ 1 w 109"/>
                <a:gd name="T15" fmla="*/ 0 h 4"/>
                <a:gd name="T16" fmla="*/ 1 w 109"/>
                <a:gd name="T17" fmla="*/ 0 h 4"/>
                <a:gd name="T18" fmla="*/ 1 w 10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4"/>
                <a:gd name="T32" fmla="*/ 109 w 109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4">
                  <a:moveTo>
                    <a:pt x="109" y="2"/>
                  </a:moveTo>
                  <a:lnTo>
                    <a:pt x="109" y="4"/>
                  </a:lnTo>
                  <a:lnTo>
                    <a:pt x="106" y="4"/>
                  </a:lnTo>
                  <a:lnTo>
                    <a:pt x="109" y="2"/>
                  </a:lnTo>
                  <a:lnTo>
                    <a:pt x="10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858"/>
            <p:cNvSpPr>
              <a:spLocks/>
            </p:cNvSpPr>
            <p:nvPr/>
          </p:nvSpPr>
          <p:spPr bwMode="auto">
            <a:xfrm>
              <a:off x="1247" y="1429"/>
              <a:ext cx="3" cy="34"/>
            </a:xfrm>
            <a:custGeom>
              <a:avLst/>
              <a:gdLst>
                <a:gd name="T0" fmla="*/ 1 w 5"/>
                <a:gd name="T1" fmla="*/ 0 h 69"/>
                <a:gd name="T2" fmla="*/ 1 w 5"/>
                <a:gd name="T3" fmla="*/ 0 h 69"/>
                <a:gd name="T4" fmla="*/ 1 w 5"/>
                <a:gd name="T5" fmla="*/ 0 h 69"/>
                <a:gd name="T6" fmla="*/ 1 w 5"/>
                <a:gd name="T7" fmla="*/ 0 h 69"/>
                <a:gd name="T8" fmla="*/ 1 w 5"/>
                <a:gd name="T9" fmla="*/ 0 h 69"/>
                <a:gd name="T10" fmla="*/ 1 w 5"/>
                <a:gd name="T11" fmla="*/ 0 h 69"/>
                <a:gd name="T12" fmla="*/ 0 w 5"/>
                <a:gd name="T13" fmla="*/ 0 h 69"/>
                <a:gd name="T14" fmla="*/ 0 w 5"/>
                <a:gd name="T15" fmla="*/ 0 h 69"/>
                <a:gd name="T16" fmla="*/ 1 w 5"/>
                <a:gd name="T17" fmla="*/ 0 h 69"/>
                <a:gd name="T18" fmla="*/ 1 w 5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69"/>
                <a:gd name="T32" fmla="*/ 5 w 5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69">
                  <a:moveTo>
                    <a:pt x="2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2" y="0"/>
                  </a:lnTo>
                  <a:lnTo>
                    <a:pt x="5" y="2"/>
                  </a:lnTo>
                  <a:lnTo>
                    <a:pt x="5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859"/>
            <p:cNvSpPr>
              <a:spLocks/>
            </p:cNvSpPr>
            <p:nvPr/>
          </p:nvSpPr>
          <p:spPr bwMode="auto">
            <a:xfrm>
              <a:off x="1195" y="1429"/>
              <a:ext cx="53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0 w 108"/>
                <a:gd name="T5" fmla="*/ 0 h 4"/>
                <a:gd name="T6" fmla="*/ 0 w 108"/>
                <a:gd name="T7" fmla="*/ 1 h 4"/>
                <a:gd name="T8" fmla="*/ 0 w 108"/>
                <a:gd name="T9" fmla="*/ 0 h 4"/>
                <a:gd name="T10" fmla="*/ 0 w 108"/>
                <a:gd name="T11" fmla="*/ 0 h 4"/>
                <a:gd name="T12" fmla="*/ 0 w 108"/>
                <a:gd name="T13" fmla="*/ 1 h 4"/>
                <a:gd name="T14" fmla="*/ 0 w 108"/>
                <a:gd name="T15" fmla="*/ 1 h 4"/>
                <a:gd name="T16" fmla="*/ 0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860"/>
            <p:cNvSpPr>
              <a:spLocks/>
            </p:cNvSpPr>
            <p:nvPr/>
          </p:nvSpPr>
          <p:spPr bwMode="auto">
            <a:xfrm>
              <a:off x="1219" y="1487"/>
              <a:ext cx="9" cy="9"/>
            </a:xfrm>
            <a:custGeom>
              <a:avLst/>
              <a:gdLst>
                <a:gd name="T0" fmla="*/ 1 w 17"/>
                <a:gd name="T1" fmla="*/ 0 h 17"/>
                <a:gd name="T2" fmla="*/ 1 w 17"/>
                <a:gd name="T3" fmla="*/ 0 h 17"/>
                <a:gd name="T4" fmla="*/ 1 w 17"/>
                <a:gd name="T5" fmla="*/ 1 h 17"/>
                <a:gd name="T6" fmla="*/ 1 w 17"/>
                <a:gd name="T7" fmla="*/ 1 h 17"/>
                <a:gd name="T8" fmla="*/ 1 w 17"/>
                <a:gd name="T9" fmla="*/ 1 h 17"/>
                <a:gd name="T10" fmla="*/ 1 w 17"/>
                <a:gd name="T11" fmla="*/ 1 h 17"/>
                <a:gd name="T12" fmla="*/ 1 w 17"/>
                <a:gd name="T13" fmla="*/ 1 h 17"/>
                <a:gd name="T14" fmla="*/ 1 w 17"/>
                <a:gd name="T15" fmla="*/ 1 h 17"/>
                <a:gd name="T16" fmla="*/ 1 w 17"/>
                <a:gd name="T17" fmla="*/ 1 h 17"/>
                <a:gd name="T18" fmla="*/ 1 w 17"/>
                <a:gd name="T19" fmla="*/ 1 h 17"/>
                <a:gd name="T20" fmla="*/ 1 w 17"/>
                <a:gd name="T21" fmla="*/ 1 h 17"/>
                <a:gd name="T22" fmla="*/ 1 w 17"/>
                <a:gd name="T23" fmla="*/ 1 h 17"/>
                <a:gd name="T24" fmla="*/ 1 w 17"/>
                <a:gd name="T25" fmla="*/ 1 h 17"/>
                <a:gd name="T26" fmla="*/ 1 w 17"/>
                <a:gd name="T27" fmla="*/ 1 h 17"/>
                <a:gd name="T28" fmla="*/ 1 w 17"/>
                <a:gd name="T29" fmla="*/ 1 h 17"/>
                <a:gd name="T30" fmla="*/ 1 w 17"/>
                <a:gd name="T31" fmla="*/ 1 h 17"/>
                <a:gd name="T32" fmla="*/ 1 w 17"/>
                <a:gd name="T33" fmla="*/ 1 h 17"/>
                <a:gd name="T34" fmla="*/ 1 w 17"/>
                <a:gd name="T35" fmla="*/ 1 h 17"/>
                <a:gd name="T36" fmla="*/ 1 w 17"/>
                <a:gd name="T37" fmla="*/ 1 h 17"/>
                <a:gd name="T38" fmla="*/ 1 w 17"/>
                <a:gd name="T39" fmla="*/ 1 h 17"/>
                <a:gd name="T40" fmla="*/ 0 w 17"/>
                <a:gd name="T41" fmla="*/ 1 h 17"/>
                <a:gd name="T42" fmla="*/ 1 w 17"/>
                <a:gd name="T43" fmla="*/ 1 h 17"/>
                <a:gd name="T44" fmla="*/ 1 w 17"/>
                <a:gd name="T45" fmla="*/ 1 h 17"/>
                <a:gd name="T46" fmla="*/ 1 w 17"/>
                <a:gd name="T47" fmla="*/ 1 h 17"/>
                <a:gd name="T48" fmla="*/ 1 w 17"/>
                <a:gd name="T49" fmla="*/ 1 h 17"/>
                <a:gd name="T50" fmla="*/ 1 w 17"/>
                <a:gd name="T51" fmla="*/ 1 h 17"/>
                <a:gd name="T52" fmla="*/ 1 w 17"/>
                <a:gd name="T53" fmla="*/ 0 h 17"/>
                <a:gd name="T54" fmla="*/ 1 w 17"/>
                <a:gd name="T55" fmla="*/ 0 h 17"/>
                <a:gd name="T56" fmla="*/ 1 w 17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"/>
                <a:gd name="T88" fmla="*/ 0 h 17"/>
                <a:gd name="T89" fmla="*/ 17 w 17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" h="17">
                  <a:moveTo>
                    <a:pt x="10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861"/>
            <p:cNvSpPr>
              <a:spLocks/>
            </p:cNvSpPr>
            <p:nvPr/>
          </p:nvSpPr>
          <p:spPr bwMode="auto">
            <a:xfrm>
              <a:off x="1219" y="1487"/>
              <a:ext cx="5" cy="4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0"/>
                <a:gd name="T65" fmla="*/ 12 w 12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862"/>
            <p:cNvSpPr>
              <a:spLocks/>
            </p:cNvSpPr>
            <p:nvPr/>
          </p:nvSpPr>
          <p:spPr bwMode="auto">
            <a:xfrm>
              <a:off x="1219" y="1491"/>
              <a:ext cx="5" cy="6"/>
            </a:xfrm>
            <a:custGeom>
              <a:avLst/>
              <a:gdLst>
                <a:gd name="T0" fmla="*/ 0 w 12"/>
                <a:gd name="T1" fmla="*/ 1 h 11"/>
                <a:gd name="T2" fmla="*/ 0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0 w 12"/>
                <a:gd name="T11" fmla="*/ 1 h 11"/>
                <a:gd name="T12" fmla="*/ 0 w 12"/>
                <a:gd name="T13" fmla="*/ 1 h 11"/>
                <a:gd name="T14" fmla="*/ 0 w 12"/>
                <a:gd name="T15" fmla="*/ 1 h 11"/>
                <a:gd name="T16" fmla="*/ 0 w 12"/>
                <a:gd name="T17" fmla="*/ 1 h 11"/>
                <a:gd name="T18" fmla="*/ 0 w 12"/>
                <a:gd name="T19" fmla="*/ 0 h 11"/>
                <a:gd name="T20" fmla="*/ 0 w 12"/>
                <a:gd name="T21" fmla="*/ 0 h 11"/>
                <a:gd name="T22" fmla="*/ 0 w 12"/>
                <a:gd name="T23" fmla="*/ 1 h 11"/>
                <a:gd name="T24" fmla="*/ 0 w 12"/>
                <a:gd name="T25" fmla="*/ 1 h 11"/>
                <a:gd name="T26" fmla="*/ 0 w 12"/>
                <a:gd name="T27" fmla="*/ 1 h 11"/>
                <a:gd name="T28" fmla="*/ 0 w 12"/>
                <a:gd name="T29" fmla="*/ 1 h 11"/>
                <a:gd name="T30" fmla="*/ 0 w 12"/>
                <a:gd name="T31" fmla="*/ 1 h 11"/>
                <a:gd name="T32" fmla="*/ 0 w 12"/>
                <a:gd name="T33" fmla="*/ 1 h 11"/>
                <a:gd name="T34" fmla="*/ 0 w 12"/>
                <a:gd name="T35" fmla="*/ 1 h 11"/>
                <a:gd name="T36" fmla="*/ 0 w 12"/>
                <a:gd name="T37" fmla="*/ 1 h 11"/>
                <a:gd name="T38" fmla="*/ 0 w 12"/>
                <a:gd name="T39" fmla="*/ 1 h 11"/>
                <a:gd name="T40" fmla="*/ 0 w 12"/>
                <a:gd name="T41" fmla="*/ 1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1"/>
                <a:gd name="T65" fmla="*/ 12 w 12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1">
                  <a:moveTo>
                    <a:pt x="12" y="11"/>
                  </a:moveTo>
                  <a:lnTo>
                    <a:pt x="12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863"/>
            <p:cNvSpPr>
              <a:spLocks/>
            </p:cNvSpPr>
            <p:nvPr/>
          </p:nvSpPr>
          <p:spPr bwMode="auto">
            <a:xfrm>
              <a:off x="1224" y="1491"/>
              <a:ext cx="5" cy="6"/>
            </a:xfrm>
            <a:custGeom>
              <a:avLst/>
              <a:gdLst>
                <a:gd name="T0" fmla="*/ 1 w 9"/>
                <a:gd name="T1" fmla="*/ 0 h 11"/>
                <a:gd name="T2" fmla="*/ 1 w 9"/>
                <a:gd name="T3" fmla="*/ 0 h 11"/>
                <a:gd name="T4" fmla="*/ 1 w 9"/>
                <a:gd name="T5" fmla="*/ 1 h 11"/>
                <a:gd name="T6" fmla="*/ 1 w 9"/>
                <a:gd name="T7" fmla="*/ 1 h 11"/>
                <a:gd name="T8" fmla="*/ 1 w 9"/>
                <a:gd name="T9" fmla="*/ 1 h 11"/>
                <a:gd name="T10" fmla="*/ 1 w 9"/>
                <a:gd name="T11" fmla="*/ 1 h 11"/>
                <a:gd name="T12" fmla="*/ 1 w 9"/>
                <a:gd name="T13" fmla="*/ 1 h 11"/>
                <a:gd name="T14" fmla="*/ 1 w 9"/>
                <a:gd name="T15" fmla="*/ 1 h 11"/>
                <a:gd name="T16" fmla="*/ 1 w 9"/>
                <a:gd name="T17" fmla="*/ 1 h 11"/>
                <a:gd name="T18" fmla="*/ 0 w 9"/>
                <a:gd name="T19" fmla="*/ 1 h 11"/>
                <a:gd name="T20" fmla="*/ 0 w 9"/>
                <a:gd name="T21" fmla="*/ 1 h 11"/>
                <a:gd name="T22" fmla="*/ 1 w 9"/>
                <a:gd name="T23" fmla="*/ 1 h 11"/>
                <a:gd name="T24" fmla="*/ 1 w 9"/>
                <a:gd name="T25" fmla="*/ 1 h 11"/>
                <a:gd name="T26" fmla="*/ 1 w 9"/>
                <a:gd name="T27" fmla="*/ 1 h 11"/>
                <a:gd name="T28" fmla="*/ 1 w 9"/>
                <a:gd name="T29" fmla="*/ 1 h 11"/>
                <a:gd name="T30" fmla="*/ 1 w 9"/>
                <a:gd name="T31" fmla="*/ 1 h 11"/>
                <a:gd name="T32" fmla="*/ 1 w 9"/>
                <a:gd name="T33" fmla="*/ 1 h 11"/>
                <a:gd name="T34" fmla="*/ 1 w 9"/>
                <a:gd name="T35" fmla="*/ 1 h 11"/>
                <a:gd name="T36" fmla="*/ 1 w 9"/>
                <a:gd name="T37" fmla="*/ 0 h 11"/>
                <a:gd name="T38" fmla="*/ 1 w 9"/>
                <a:gd name="T39" fmla="*/ 0 h 11"/>
                <a:gd name="T40" fmla="*/ 1 w 9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1"/>
                <a:gd name="T65" fmla="*/ 9 w 9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1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5" y="9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64"/>
            <p:cNvSpPr>
              <a:spLocks/>
            </p:cNvSpPr>
            <p:nvPr/>
          </p:nvSpPr>
          <p:spPr bwMode="auto">
            <a:xfrm>
              <a:off x="1224" y="1487"/>
              <a:ext cx="5" cy="4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0 h 10"/>
                <a:gd name="T4" fmla="*/ 1 w 9"/>
                <a:gd name="T5" fmla="*/ 0 h 10"/>
                <a:gd name="T6" fmla="*/ 1 w 9"/>
                <a:gd name="T7" fmla="*/ 0 h 10"/>
                <a:gd name="T8" fmla="*/ 1 w 9"/>
                <a:gd name="T9" fmla="*/ 0 h 10"/>
                <a:gd name="T10" fmla="*/ 1 w 9"/>
                <a:gd name="T11" fmla="*/ 0 h 10"/>
                <a:gd name="T12" fmla="*/ 1 w 9"/>
                <a:gd name="T13" fmla="*/ 0 h 10"/>
                <a:gd name="T14" fmla="*/ 1 w 9"/>
                <a:gd name="T15" fmla="*/ 0 h 10"/>
                <a:gd name="T16" fmla="*/ 1 w 9"/>
                <a:gd name="T17" fmla="*/ 0 h 10"/>
                <a:gd name="T18" fmla="*/ 1 w 9"/>
                <a:gd name="T19" fmla="*/ 0 h 10"/>
                <a:gd name="T20" fmla="*/ 0 w 9"/>
                <a:gd name="T21" fmla="*/ 0 h 10"/>
                <a:gd name="T22" fmla="*/ 0 w 9"/>
                <a:gd name="T23" fmla="*/ 0 h 10"/>
                <a:gd name="T24" fmla="*/ 0 w 9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10"/>
                <a:gd name="T41" fmla="*/ 9 w 9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1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7" y="4"/>
                  </a:lnTo>
                  <a:lnTo>
                    <a:pt x="9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865"/>
            <p:cNvSpPr>
              <a:spLocks noChangeArrowheads="1"/>
            </p:cNvSpPr>
            <p:nvPr/>
          </p:nvSpPr>
          <p:spPr bwMode="auto">
            <a:xfrm>
              <a:off x="1168" y="1354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82" name="Rectangle 866"/>
            <p:cNvSpPr>
              <a:spLocks noChangeArrowheads="1"/>
            </p:cNvSpPr>
            <p:nvPr/>
          </p:nvSpPr>
          <p:spPr bwMode="auto">
            <a:xfrm>
              <a:off x="880" y="1389"/>
              <a:ext cx="218" cy="397"/>
            </a:xfrm>
            <a:prstGeom prst="rect">
              <a:avLst/>
            </a:pr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83" name="Freeform 867"/>
            <p:cNvSpPr>
              <a:spLocks/>
            </p:cNvSpPr>
            <p:nvPr/>
          </p:nvSpPr>
          <p:spPr bwMode="auto">
            <a:xfrm>
              <a:off x="1096" y="1387"/>
              <a:ext cx="3" cy="399"/>
            </a:xfrm>
            <a:custGeom>
              <a:avLst/>
              <a:gdLst>
                <a:gd name="T0" fmla="*/ 1 w 6"/>
                <a:gd name="T1" fmla="*/ 0 h 799"/>
                <a:gd name="T2" fmla="*/ 1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0 w 6"/>
                <a:gd name="T13" fmla="*/ 0 h 799"/>
                <a:gd name="T14" fmla="*/ 0 w 6"/>
                <a:gd name="T15" fmla="*/ 0 h 799"/>
                <a:gd name="T16" fmla="*/ 1 w 6"/>
                <a:gd name="T17" fmla="*/ 0 h 799"/>
                <a:gd name="T18" fmla="*/ 1 w 6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9"/>
                <a:gd name="T32" fmla="*/ 6 w 6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9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868"/>
            <p:cNvSpPr>
              <a:spLocks/>
            </p:cNvSpPr>
            <p:nvPr/>
          </p:nvSpPr>
          <p:spPr bwMode="auto">
            <a:xfrm>
              <a:off x="891" y="1403"/>
              <a:ext cx="220" cy="3"/>
            </a:xfrm>
            <a:custGeom>
              <a:avLst/>
              <a:gdLst>
                <a:gd name="T0" fmla="*/ 0 w 439"/>
                <a:gd name="T1" fmla="*/ 1 h 6"/>
                <a:gd name="T2" fmla="*/ 0 w 439"/>
                <a:gd name="T3" fmla="*/ 0 h 6"/>
                <a:gd name="T4" fmla="*/ 1 w 439"/>
                <a:gd name="T5" fmla="*/ 0 h 6"/>
                <a:gd name="T6" fmla="*/ 0 w 439"/>
                <a:gd name="T7" fmla="*/ 1 h 6"/>
                <a:gd name="T8" fmla="*/ 1 w 439"/>
                <a:gd name="T9" fmla="*/ 0 h 6"/>
                <a:gd name="T10" fmla="*/ 1 w 439"/>
                <a:gd name="T11" fmla="*/ 0 h 6"/>
                <a:gd name="T12" fmla="*/ 1 w 439"/>
                <a:gd name="T13" fmla="*/ 1 h 6"/>
                <a:gd name="T14" fmla="*/ 1 w 439"/>
                <a:gd name="T15" fmla="*/ 1 h 6"/>
                <a:gd name="T16" fmla="*/ 1 w 439"/>
                <a:gd name="T17" fmla="*/ 1 h 6"/>
                <a:gd name="T18" fmla="*/ 0 w 439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6"/>
                <a:gd name="T32" fmla="*/ 439 w 43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6">
                  <a:moveTo>
                    <a:pt x="0" y="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869"/>
            <p:cNvSpPr>
              <a:spLocks/>
            </p:cNvSpPr>
            <p:nvPr/>
          </p:nvSpPr>
          <p:spPr bwMode="auto">
            <a:xfrm>
              <a:off x="891" y="1405"/>
              <a:ext cx="3" cy="398"/>
            </a:xfrm>
            <a:custGeom>
              <a:avLst/>
              <a:gdLst>
                <a:gd name="T0" fmla="*/ 1 w 5"/>
                <a:gd name="T1" fmla="*/ 0 h 797"/>
                <a:gd name="T2" fmla="*/ 0 w 5"/>
                <a:gd name="T3" fmla="*/ 0 h 797"/>
                <a:gd name="T4" fmla="*/ 0 w 5"/>
                <a:gd name="T5" fmla="*/ 0 h 797"/>
                <a:gd name="T6" fmla="*/ 1 w 5"/>
                <a:gd name="T7" fmla="*/ 0 h 797"/>
                <a:gd name="T8" fmla="*/ 0 w 5"/>
                <a:gd name="T9" fmla="*/ 0 h 797"/>
                <a:gd name="T10" fmla="*/ 0 w 5"/>
                <a:gd name="T11" fmla="*/ 0 h 797"/>
                <a:gd name="T12" fmla="*/ 1 w 5"/>
                <a:gd name="T13" fmla="*/ 0 h 797"/>
                <a:gd name="T14" fmla="*/ 1 w 5"/>
                <a:gd name="T15" fmla="*/ 0 h 797"/>
                <a:gd name="T16" fmla="*/ 1 w 5"/>
                <a:gd name="T17" fmla="*/ 0 h 797"/>
                <a:gd name="T18" fmla="*/ 1 w 5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797"/>
                <a:gd name="T32" fmla="*/ 5 w 5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797">
                  <a:moveTo>
                    <a:pt x="3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3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795"/>
                  </a:lnTo>
                  <a:lnTo>
                    <a:pt x="3" y="791"/>
                  </a:lnTo>
                  <a:lnTo>
                    <a:pt x="3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870"/>
            <p:cNvSpPr>
              <a:spLocks/>
            </p:cNvSpPr>
            <p:nvPr/>
          </p:nvSpPr>
          <p:spPr bwMode="auto">
            <a:xfrm>
              <a:off x="893" y="1800"/>
              <a:ext cx="219" cy="3"/>
            </a:xfrm>
            <a:custGeom>
              <a:avLst/>
              <a:gdLst>
                <a:gd name="T0" fmla="*/ 1 w 438"/>
                <a:gd name="T1" fmla="*/ 1 h 6"/>
                <a:gd name="T2" fmla="*/ 1 w 438"/>
                <a:gd name="T3" fmla="*/ 1 h 6"/>
                <a:gd name="T4" fmla="*/ 1 w 438"/>
                <a:gd name="T5" fmla="*/ 1 h 6"/>
                <a:gd name="T6" fmla="*/ 1 w 438"/>
                <a:gd name="T7" fmla="*/ 1 h 6"/>
                <a:gd name="T8" fmla="*/ 1 w 438"/>
                <a:gd name="T9" fmla="*/ 1 h 6"/>
                <a:gd name="T10" fmla="*/ 0 w 438"/>
                <a:gd name="T11" fmla="*/ 1 h 6"/>
                <a:gd name="T12" fmla="*/ 0 w 438"/>
                <a:gd name="T13" fmla="*/ 0 h 6"/>
                <a:gd name="T14" fmla="*/ 1 w 438"/>
                <a:gd name="T15" fmla="*/ 0 h 6"/>
                <a:gd name="T16" fmla="*/ 1 w 438"/>
                <a:gd name="T17" fmla="*/ 1 h 6"/>
                <a:gd name="T18" fmla="*/ 1 w 438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8"/>
                <a:gd name="T31" fmla="*/ 0 h 6"/>
                <a:gd name="T32" fmla="*/ 438 w 4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8" h="6">
                  <a:moveTo>
                    <a:pt x="438" y="4"/>
                  </a:moveTo>
                  <a:lnTo>
                    <a:pt x="438" y="6"/>
                  </a:lnTo>
                  <a:lnTo>
                    <a:pt x="436" y="6"/>
                  </a:lnTo>
                  <a:lnTo>
                    <a:pt x="438" y="4"/>
                  </a:lnTo>
                  <a:lnTo>
                    <a:pt x="43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6" y="0"/>
                  </a:lnTo>
                  <a:lnTo>
                    <a:pt x="432" y="4"/>
                  </a:lnTo>
                  <a:lnTo>
                    <a:pt x="4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71"/>
            <p:cNvSpPr>
              <a:spLocks/>
            </p:cNvSpPr>
            <p:nvPr/>
          </p:nvSpPr>
          <p:spPr bwMode="auto">
            <a:xfrm>
              <a:off x="1111" y="1370"/>
              <a:ext cx="43" cy="432"/>
            </a:xfrm>
            <a:custGeom>
              <a:avLst/>
              <a:gdLst>
                <a:gd name="T0" fmla="*/ 0 w 87"/>
                <a:gd name="T1" fmla="*/ 1 h 864"/>
                <a:gd name="T2" fmla="*/ 0 w 87"/>
                <a:gd name="T3" fmla="*/ 1 h 864"/>
                <a:gd name="T4" fmla="*/ 0 w 87"/>
                <a:gd name="T5" fmla="*/ 0 h 864"/>
                <a:gd name="T6" fmla="*/ 0 w 87"/>
                <a:gd name="T7" fmla="*/ 1 h 864"/>
                <a:gd name="T8" fmla="*/ 0 w 87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4"/>
                <a:gd name="T17" fmla="*/ 87 w 87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4">
                  <a:moveTo>
                    <a:pt x="0" y="864"/>
                  </a:moveTo>
                  <a:lnTo>
                    <a:pt x="87" y="593"/>
                  </a:lnTo>
                  <a:lnTo>
                    <a:pt x="87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872"/>
            <p:cNvSpPr>
              <a:spLocks/>
            </p:cNvSpPr>
            <p:nvPr/>
          </p:nvSpPr>
          <p:spPr bwMode="auto">
            <a:xfrm>
              <a:off x="1109" y="1403"/>
              <a:ext cx="3" cy="399"/>
            </a:xfrm>
            <a:custGeom>
              <a:avLst/>
              <a:gdLst>
                <a:gd name="T0" fmla="*/ 0 w 6"/>
                <a:gd name="T1" fmla="*/ 0 h 799"/>
                <a:gd name="T2" fmla="*/ 0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1 w 6"/>
                <a:gd name="T13" fmla="*/ 0 h 799"/>
                <a:gd name="T14" fmla="*/ 1 w 6"/>
                <a:gd name="T15" fmla="*/ 0 h 799"/>
                <a:gd name="T16" fmla="*/ 0 w 6"/>
                <a:gd name="T17" fmla="*/ 0 h 799"/>
                <a:gd name="T18" fmla="*/ 0 w 6"/>
                <a:gd name="T19" fmla="*/ 0 h 799"/>
                <a:gd name="T20" fmla="*/ 1 w 6"/>
                <a:gd name="T21" fmla="*/ 0 h 799"/>
                <a:gd name="T22" fmla="*/ 0 w 6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799"/>
                <a:gd name="T38" fmla="*/ 6 w 6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873"/>
            <p:cNvSpPr>
              <a:spLocks/>
            </p:cNvSpPr>
            <p:nvPr/>
          </p:nvSpPr>
          <p:spPr bwMode="auto">
            <a:xfrm>
              <a:off x="1110" y="1368"/>
              <a:ext cx="45" cy="38"/>
            </a:xfrm>
            <a:custGeom>
              <a:avLst/>
              <a:gdLst>
                <a:gd name="T0" fmla="*/ 1 w 90"/>
                <a:gd name="T1" fmla="*/ 0 h 75"/>
                <a:gd name="T2" fmla="*/ 1 w 90"/>
                <a:gd name="T3" fmla="*/ 0 h 75"/>
                <a:gd name="T4" fmla="*/ 1 w 90"/>
                <a:gd name="T5" fmla="*/ 0 h 75"/>
                <a:gd name="T6" fmla="*/ 1 w 90"/>
                <a:gd name="T7" fmla="*/ 1 h 75"/>
                <a:gd name="T8" fmla="*/ 1 w 90"/>
                <a:gd name="T9" fmla="*/ 1 h 75"/>
                <a:gd name="T10" fmla="*/ 1 w 90"/>
                <a:gd name="T11" fmla="*/ 1 h 75"/>
                <a:gd name="T12" fmla="*/ 1 w 90"/>
                <a:gd name="T13" fmla="*/ 1 h 75"/>
                <a:gd name="T14" fmla="*/ 1 w 90"/>
                <a:gd name="T15" fmla="*/ 1 h 75"/>
                <a:gd name="T16" fmla="*/ 0 w 90"/>
                <a:gd name="T17" fmla="*/ 1 h 75"/>
                <a:gd name="T18" fmla="*/ 1 w 90"/>
                <a:gd name="T19" fmla="*/ 0 h 75"/>
                <a:gd name="T20" fmla="*/ 1 w 90"/>
                <a:gd name="T21" fmla="*/ 1 h 75"/>
                <a:gd name="T22" fmla="*/ 1 w 9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75"/>
                <a:gd name="T38" fmla="*/ 90 w 9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75">
                  <a:moveTo>
                    <a:pt x="85" y="0"/>
                  </a:moveTo>
                  <a:lnTo>
                    <a:pt x="89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5" y="4"/>
                  </a:lnTo>
                  <a:lnTo>
                    <a:pt x="90" y="6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0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874"/>
            <p:cNvSpPr>
              <a:spLocks/>
            </p:cNvSpPr>
            <p:nvPr/>
          </p:nvSpPr>
          <p:spPr bwMode="auto">
            <a:xfrm>
              <a:off x="1109" y="1666"/>
              <a:ext cx="46" cy="137"/>
            </a:xfrm>
            <a:custGeom>
              <a:avLst/>
              <a:gdLst>
                <a:gd name="T0" fmla="*/ 1 w 92"/>
                <a:gd name="T1" fmla="*/ 1 h 274"/>
                <a:gd name="T2" fmla="*/ 1 w 92"/>
                <a:gd name="T3" fmla="*/ 1 h 274"/>
                <a:gd name="T4" fmla="*/ 1 w 92"/>
                <a:gd name="T5" fmla="*/ 1 h 274"/>
                <a:gd name="T6" fmla="*/ 0 w 92"/>
                <a:gd name="T7" fmla="*/ 1 h 274"/>
                <a:gd name="T8" fmla="*/ 0 w 92"/>
                <a:gd name="T9" fmla="*/ 1 h 274"/>
                <a:gd name="T10" fmla="*/ 1 w 92"/>
                <a:gd name="T11" fmla="*/ 1 h 274"/>
                <a:gd name="T12" fmla="*/ 0 w 92"/>
                <a:gd name="T13" fmla="*/ 1 h 274"/>
                <a:gd name="T14" fmla="*/ 1 w 92"/>
                <a:gd name="T15" fmla="*/ 0 h 274"/>
                <a:gd name="T16" fmla="*/ 1 w 92"/>
                <a:gd name="T17" fmla="*/ 1 h 274"/>
                <a:gd name="T18" fmla="*/ 1 w 92"/>
                <a:gd name="T19" fmla="*/ 1 h 274"/>
                <a:gd name="T20" fmla="*/ 0 w 92"/>
                <a:gd name="T21" fmla="*/ 1 h 274"/>
                <a:gd name="T22" fmla="*/ 1 w 92"/>
                <a:gd name="T23" fmla="*/ 1 h 2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4"/>
                <a:gd name="T38" fmla="*/ 92 w 92"/>
                <a:gd name="T39" fmla="*/ 274 h 2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4">
                  <a:moveTo>
                    <a:pt x="6" y="272"/>
                  </a:moveTo>
                  <a:lnTo>
                    <a:pt x="4" y="274"/>
                  </a:lnTo>
                  <a:lnTo>
                    <a:pt x="2" y="274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6" y="272"/>
                  </a:lnTo>
                  <a:lnTo>
                    <a:pt x="0" y="270"/>
                  </a:lnTo>
                  <a:lnTo>
                    <a:pt x="87" y="0"/>
                  </a:lnTo>
                  <a:lnTo>
                    <a:pt x="92" y="1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6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875"/>
            <p:cNvSpPr>
              <a:spLocks/>
            </p:cNvSpPr>
            <p:nvPr/>
          </p:nvSpPr>
          <p:spPr bwMode="auto">
            <a:xfrm>
              <a:off x="893" y="1370"/>
              <a:ext cx="261" cy="35"/>
            </a:xfrm>
            <a:custGeom>
              <a:avLst/>
              <a:gdLst>
                <a:gd name="T0" fmla="*/ 0 w 523"/>
                <a:gd name="T1" fmla="*/ 0 h 69"/>
                <a:gd name="T2" fmla="*/ 0 w 523"/>
                <a:gd name="T3" fmla="*/ 0 h 69"/>
                <a:gd name="T4" fmla="*/ 0 w 523"/>
                <a:gd name="T5" fmla="*/ 1 h 69"/>
                <a:gd name="T6" fmla="*/ 0 w 523"/>
                <a:gd name="T7" fmla="*/ 1 h 69"/>
                <a:gd name="T8" fmla="*/ 0 w 52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69"/>
                <a:gd name="T17" fmla="*/ 523 w 52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69">
                  <a:moveTo>
                    <a:pt x="523" y="0"/>
                  </a:moveTo>
                  <a:lnTo>
                    <a:pt x="177" y="0"/>
                  </a:lnTo>
                  <a:lnTo>
                    <a:pt x="0" y="69"/>
                  </a:lnTo>
                  <a:lnTo>
                    <a:pt x="436" y="69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876"/>
            <p:cNvSpPr>
              <a:spLocks/>
            </p:cNvSpPr>
            <p:nvPr/>
          </p:nvSpPr>
          <p:spPr bwMode="auto">
            <a:xfrm>
              <a:off x="1109" y="1368"/>
              <a:ext cx="46" cy="38"/>
            </a:xfrm>
            <a:custGeom>
              <a:avLst/>
              <a:gdLst>
                <a:gd name="T0" fmla="*/ 1 w 92"/>
                <a:gd name="T1" fmla="*/ 1 h 75"/>
                <a:gd name="T2" fmla="*/ 1 w 92"/>
                <a:gd name="T3" fmla="*/ 1 h 75"/>
                <a:gd name="T4" fmla="*/ 1 w 92"/>
                <a:gd name="T5" fmla="*/ 1 h 75"/>
                <a:gd name="T6" fmla="*/ 0 w 92"/>
                <a:gd name="T7" fmla="*/ 1 h 75"/>
                <a:gd name="T8" fmla="*/ 1 w 92"/>
                <a:gd name="T9" fmla="*/ 1 h 75"/>
                <a:gd name="T10" fmla="*/ 1 w 92"/>
                <a:gd name="T11" fmla="*/ 1 h 75"/>
                <a:gd name="T12" fmla="*/ 1 w 92"/>
                <a:gd name="T13" fmla="*/ 1 h 75"/>
                <a:gd name="T14" fmla="*/ 1 w 92"/>
                <a:gd name="T15" fmla="*/ 0 h 75"/>
                <a:gd name="T16" fmla="*/ 1 w 92"/>
                <a:gd name="T17" fmla="*/ 1 h 75"/>
                <a:gd name="T18" fmla="*/ 1 w 92"/>
                <a:gd name="T19" fmla="*/ 1 h 75"/>
                <a:gd name="T20" fmla="*/ 1 w 92"/>
                <a:gd name="T21" fmla="*/ 1 h 75"/>
                <a:gd name="T22" fmla="*/ 1 w 92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6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7" y="0"/>
                  </a:lnTo>
                  <a:lnTo>
                    <a:pt x="92" y="6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877"/>
            <p:cNvSpPr>
              <a:spLocks/>
            </p:cNvSpPr>
            <p:nvPr/>
          </p:nvSpPr>
          <p:spPr bwMode="auto">
            <a:xfrm>
              <a:off x="891" y="1403"/>
              <a:ext cx="220" cy="3"/>
            </a:xfrm>
            <a:custGeom>
              <a:avLst/>
              <a:gdLst>
                <a:gd name="T0" fmla="*/ 1 w 439"/>
                <a:gd name="T1" fmla="*/ 1 h 6"/>
                <a:gd name="T2" fmla="*/ 0 w 439"/>
                <a:gd name="T3" fmla="*/ 1 h 6"/>
                <a:gd name="T4" fmla="*/ 0 w 439"/>
                <a:gd name="T5" fmla="*/ 1 h 6"/>
                <a:gd name="T6" fmla="*/ 0 w 439"/>
                <a:gd name="T7" fmla="*/ 0 h 6"/>
                <a:gd name="T8" fmla="*/ 1 w 439"/>
                <a:gd name="T9" fmla="*/ 0 h 6"/>
                <a:gd name="T10" fmla="*/ 1 w 439"/>
                <a:gd name="T11" fmla="*/ 1 h 6"/>
                <a:gd name="T12" fmla="*/ 1 w 439"/>
                <a:gd name="T13" fmla="*/ 0 h 6"/>
                <a:gd name="T14" fmla="*/ 1 w 439"/>
                <a:gd name="T15" fmla="*/ 0 h 6"/>
                <a:gd name="T16" fmla="*/ 1 w 439"/>
                <a:gd name="T17" fmla="*/ 1 h 6"/>
                <a:gd name="T18" fmla="*/ 1 w 439"/>
                <a:gd name="T19" fmla="*/ 1 h 6"/>
                <a:gd name="T20" fmla="*/ 1 w 439"/>
                <a:gd name="T21" fmla="*/ 0 h 6"/>
                <a:gd name="T22" fmla="*/ 1 w 439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9"/>
                <a:gd name="T37" fmla="*/ 0 h 6"/>
                <a:gd name="T38" fmla="*/ 439 w 439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9" h="6">
                  <a:moveTo>
                    <a:pt x="3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6"/>
                  </a:lnTo>
                  <a:lnTo>
                    <a:pt x="3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3" y="6"/>
                  </a:lnTo>
                  <a:lnTo>
                    <a:pt x="2" y="0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878"/>
            <p:cNvSpPr>
              <a:spLocks/>
            </p:cNvSpPr>
            <p:nvPr/>
          </p:nvSpPr>
          <p:spPr bwMode="auto">
            <a:xfrm>
              <a:off x="892" y="1368"/>
              <a:ext cx="90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6"/>
                  </a:lnTo>
                  <a:lnTo>
                    <a:pt x="1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879"/>
            <p:cNvSpPr>
              <a:spLocks/>
            </p:cNvSpPr>
            <p:nvPr/>
          </p:nvSpPr>
          <p:spPr bwMode="auto">
            <a:xfrm>
              <a:off x="981" y="1368"/>
              <a:ext cx="174" cy="3"/>
            </a:xfrm>
            <a:custGeom>
              <a:avLst/>
              <a:gdLst>
                <a:gd name="T0" fmla="*/ 1 w 347"/>
                <a:gd name="T1" fmla="*/ 0 h 6"/>
                <a:gd name="T2" fmla="*/ 1 w 347"/>
                <a:gd name="T3" fmla="*/ 0 h 6"/>
                <a:gd name="T4" fmla="*/ 1 w 347"/>
                <a:gd name="T5" fmla="*/ 1 h 6"/>
                <a:gd name="T6" fmla="*/ 1 w 347"/>
                <a:gd name="T7" fmla="*/ 1 h 6"/>
                <a:gd name="T8" fmla="*/ 1 w 347"/>
                <a:gd name="T9" fmla="*/ 1 h 6"/>
                <a:gd name="T10" fmla="*/ 1 w 347"/>
                <a:gd name="T11" fmla="*/ 0 h 6"/>
                <a:gd name="T12" fmla="*/ 1 w 347"/>
                <a:gd name="T13" fmla="*/ 1 h 6"/>
                <a:gd name="T14" fmla="*/ 0 w 347"/>
                <a:gd name="T15" fmla="*/ 1 h 6"/>
                <a:gd name="T16" fmla="*/ 0 w 347"/>
                <a:gd name="T17" fmla="*/ 0 h 6"/>
                <a:gd name="T18" fmla="*/ 1 w 347"/>
                <a:gd name="T19" fmla="*/ 0 h 6"/>
                <a:gd name="T20" fmla="*/ 1 w 347"/>
                <a:gd name="T21" fmla="*/ 1 h 6"/>
                <a:gd name="T22" fmla="*/ 1 w 347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7"/>
                <a:gd name="T37" fmla="*/ 0 h 6"/>
                <a:gd name="T38" fmla="*/ 347 w 347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7" h="6">
                  <a:moveTo>
                    <a:pt x="346" y="0"/>
                  </a:moveTo>
                  <a:lnTo>
                    <a:pt x="347" y="0"/>
                  </a:lnTo>
                  <a:lnTo>
                    <a:pt x="347" y="4"/>
                  </a:lnTo>
                  <a:lnTo>
                    <a:pt x="347" y="6"/>
                  </a:lnTo>
                  <a:lnTo>
                    <a:pt x="346" y="6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7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Rectangle 880"/>
            <p:cNvSpPr>
              <a:spLocks noChangeArrowheads="1"/>
            </p:cNvSpPr>
            <p:nvPr/>
          </p:nvSpPr>
          <p:spPr bwMode="auto">
            <a:xfrm>
              <a:off x="904" y="1414"/>
              <a:ext cx="188" cy="11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197" name="Freeform 881"/>
            <p:cNvSpPr>
              <a:spLocks/>
            </p:cNvSpPr>
            <p:nvPr/>
          </p:nvSpPr>
          <p:spPr bwMode="auto">
            <a:xfrm>
              <a:off x="1091" y="1412"/>
              <a:ext cx="3" cy="116"/>
            </a:xfrm>
            <a:custGeom>
              <a:avLst/>
              <a:gdLst>
                <a:gd name="T0" fmla="*/ 1 w 6"/>
                <a:gd name="T1" fmla="*/ 0 h 232"/>
                <a:gd name="T2" fmla="*/ 1 w 6"/>
                <a:gd name="T3" fmla="*/ 0 h 232"/>
                <a:gd name="T4" fmla="*/ 1 w 6"/>
                <a:gd name="T5" fmla="*/ 1 h 232"/>
                <a:gd name="T6" fmla="*/ 1 w 6"/>
                <a:gd name="T7" fmla="*/ 0 h 232"/>
                <a:gd name="T8" fmla="*/ 1 w 6"/>
                <a:gd name="T9" fmla="*/ 1 h 232"/>
                <a:gd name="T10" fmla="*/ 1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1 w 6"/>
                <a:gd name="T17" fmla="*/ 1 h 232"/>
                <a:gd name="T18" fmla="*/ 1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2" y="0"/>
                  </a:lnTo>
                  <a:lnTo>
                    <a:pt x="6" y="3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882"/>
            <p:cNvSpPr>
              <a:spLocks/>
            </p:cNvSpPr>
            <p:nvPr/>
          </p:nvSpPr>
          <p:spPr bwMode="auto">
            <a:xfrm>
              <a:off x="902" y="1412"/>
              <a:ext cx="190" cy="3"/>
            </a:xfrm>
            <a:custGeom>
              <a:avLst/>
              <a:gdLst>
                <a:gd name="T0" fmla="*/ 0 w 380"/>
                <a:gd name="T1" fmla="*/ 1 h 5"/>
                <a:gd name="T2" fmla="*/ 0 w 380"/>
                <a:gd name="T3" fmla="*/ 0 h 5"/>
                <a:gd name="T4" fmla="*/ 1 w 380"/>
                <a:gd name="T5" fmla="*/ 0 h 5"/>
                <a:gd name="T6" fmla="*/ 0 w 380"/>
                <a:gd name="T7" fmla="*/ 1 h 5"/>
                <a:gd name="T8" fmla="*/ 1 w 380"/>
                <a:gd name="T9" fmla="*/ 0 h 5"/>
                <a:gd name="T10" fmla="*/ 1 w 380"/>
                <a:gd name="T11" fmla="*/ 0 h 5"/>
                <a:gd name="T12" fmla="*/ 1 w 380"/>
                <a:gd name="T13" fmla="*/ 1 h 5"/>
                <a:gd name="T14" fmla="*/ 1 w 380"/>
                <a:gd name="T15" fmla="*/ 1 h 5"/>
                <a:gd name="T16" fmla="*/ 1 w 380"/>
                <a:gd name="T17" fmla="*/ 1 h 5"/>
                <a:gd name="T18" fmla="*/ 0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0" y="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380" y="0"/>
                  </a:lnTo>
                  <a:lnTo>
                    <a:pt x="380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883"/>
            <p:cNvSpPr>
              <a:spLocks/>
            </p:cNvSpPr>
            <p:nvPr/>
          </p:nvSpPr>
          <p:spPr bwMode="auto">
            <a:xfrm>
              <a:off x="902" y="1414"/>
              <a:ext cx="3" cy="115"/>
            </a:xfrm>
            <a:custGeom>
              <a:avLst/>
              <a:gdLst>
                <a:gd name="T0" fmla="*/ 1 w 5"/>
                <a:gd name="T1" fmla="*/ 0 h 231"/>
                <a:gd name="T2" fmla="*/ 0 w 5"/>
                <a:gd name="T3" fmla="*/ 0 h 231"/>
                <a:gd name="T4" fmla="*/ 0 w 5"/>
                <a:gd name="T5" fmla="*/ 0 h 231"/>
                <a:gd name="T6" fmla="*/ 1 w 5"/>
                <a:gd name="T7" fmla="*/ 0 h 231"/>
                <a:gd name="T8" fmla="*/ 0 w 5"/>
                <a:gd name="T9" fmla="*/ 0 h 231"/>
                <a:gd name="T10" fmla="*/ 0 w 5"/>
                <a:gd name="T11" fmla="*/ 0 h 231"/>
                <a:gd name="T12" fmla="*/ 1 w 5"/>
                <a:gd name="T13" fmla="*/ 0 h 231"/>
                <a:gd name="T14" fmla="*/ 1 w 5"/>
                <a:gd name="T15" fmla="*/ 0 h 231"/>
                <a:gd name="T16" fmla="*/ 1 w 5"/>
                <a:gd name="T17" fmla="*/ 0 h 231"/>
                <a:gd name="T18" fmla="*/ 1 w 5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31"/>
                <a:gd name="T32" fmla="*/ 5 w 5"/>
                <a:gd name="T33" fmla="*/ 231 h 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31">
                  <a:moveTo>
                    <a:pt x="3" y="231"/>
                  </a:moveTo>
                  <a:lnTo>
                    <a:pt x="0" y="231"/>
                  </a:lnTo>
                  <a:lnTo>
                    <a:pt x="0" y="229"/>
                  </a:lnTo>
                  <a:lnTo>
                    <a:pt x="3" y="231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229"/>
                  </a:lnTo>
                  <a:lnTo>
                    <a:pt x="3" y="225"/>
                  </a:lnTo>
                  <a:lnTo>
                    <a:pt x="3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884"/>
            <p:cNvSpPr>
              <a:spLocks/>
            </p:cNvSpPr>
            <p:nvPr/>
          </p:nvSpPr>
          <p:spPr bwMode="auto">
            <a:xfrm>
              <a:off x="904" y="1527"/>
              <a:ext cx="190" cy="2"/>
            </a:xfrm>
            <a:custGeom>
              <a:avLst/>
              <a:gdLst>
                <a:gd name="T0" fmla="*/ 0 w 381"/>
                <a:gd name="T1" fmla="*/ 0 h 6"/>
                <a:gd name="T2" fmla="*/ 0 w 381"/>
                <a:gd name="T3" fmla="*/ 0 h 6"/>
                <a:gd name="T4" fmla="*/ 0 w 381"/>
                <a:gd name="T5" fmla="*/ 0 h 6"/>
                <a:gd name="T6" fmla="*/ 0 w 381"/>
                <a:gd name="T7" fmla="*/ 0 h 6"/>
                <a:gd name="T8" fmla="*/ 0 w 381"/>
                <a:gd name="T9" fmla="*/ 0 h 6"/>
                <a:gd name="T10" fmla="*/ 0 w 381"/>
                <a:gd name="T11" fmla="*/ 0 h 6"/>
                <a:gd name="T12" fmla="*/ 0 w 381"/>
                <a:gd name="T13" fmla="*/ 0 h 6"/>
                <a:gd name="T14" fmla="*/ 0 w 381"/>
                <a:gd name="T15" fmla="*/ 0 h 6"/>
                <a:gd name="T16" fmla="*/ 0 w 381"/>
                <a:gd name="T17" fmla="*/ 0 h 6"/>
                <a:gd name="T18" fmla="*/ 0 w 381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1"/>
                <a:gd name="T31" fmla="*/ 0 h 6"/>
                <a:gd name="T32" fmla="*/ 381 w 381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1" h="6">
                  <a:moveTo>
                    <a:pt x="381" y="4"/>
                  </a:moveTo>
                  <a:lnTo>
                    <a:pt x="381" y="6"/>
                  </a:lnTo>
                  <a:lnTo>
                    <a:pt x="377" y="6"/>
                  </a:lnTo>
                  <a:lnTo>
                    <a:pt x="381" y="4"/>
                  </a:lnTo>
                  <a:lnTo>
                    <a:pt x="377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7" y="0"/>
                  </a:lnTo>
                  <a:lnTo>
                    <a:pt x="375" y="4"/>
                  </a:lnTo>
                  <a:lnTo>
                    <a:pt x="38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Rectangle 885"/>
            <p:cNvSpPr>
              <a:spLocks noChangeArrowheads="1"/>
            </p:cNvSpPr>
            <p:nvPr/>
          </p:nvSpPr>
          <p:spPr bwMode="auto">
            <a:xfrm>
              <a:off x="912" y="1420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02" name="Freeform 886"/>
            <p:cNvSpPr>
              <a:spLocks/>
            </p:cNvSpPr>
            <p:nvPr/>
          </p:nvSpPr>
          <p:spPr bwMode="auto">
            <a:xfrm>
              <a:off x="910" y="1420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887"/>
            <p:cNvSpPr>
              <a:spLocks/>
            </p:cNvSpPr>
            <p:nvPr/>
          </p:nvSpPr>
          <p:spPr bwMode="auto">
            <a:xfrm>
              <a:off x="912" y="1493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888"/>
            <p:cNvSpPr>
              <a:spLocks/>
            </p:cNvSpPr>
            <p:nvPr/>
          </p:nvSpPr>
          <p:spPr bwMode="auto">
            <a:xfrm>
              <a:off x="981" y="1418"/>
              <a:ext cx="3" cy="77"/>
            </a:xfrm>
            <a:custGeom>
              <a:avLst/>
              <a:gdLst>
                <a:gd name="T0" fmla="*/ 1 w 6"/>
                <a:gd name="T1" fmla="*/ 0 h 154"/>
                <a:gd name="T2" fmla="*/ 1 w 6"/>
                <a:gd name="T3" fmla="*/ 0 h 154"/>
                <a:gd name="T4" fmla="*/ 1 w 6"/>
                <a:gd name="T5" fmla="*/ 1 h 154"/>
                <a:gd name="T6" fmla="*/ 1 w 6"/>
                <a:gd name="T7" fmla="*/ 0 h 154"/>
                <a:gd name="T8" fmla="*/ 1 w 6"/>
                <a:gd name="T9" fmla="*/ 1 h 154"/>
                <a:gd name="T10" fmla="*/ 1 w 6"/>
                <a:gd name="T11" fmla="*/ 1 h 154"/>
                <a:gd name="T12" fmla="*/ 0 w 6"/>
                <a:gd name="T13" fmla="*/ 1 h 154"/>
                <a:gd name="T14" fmla="*/ 0 w 6"/>
                <a:gd name="T15" fmla="*/ 1 h 154"/>
                <a:gd name="T16" fmla="*/ 1 w 6"/>
                <a:gd name="T17" fmla="*/ 1 h 154"/>
                <a:gd name="T18" fmla="*/ 1 w 6"/>
                <a:gd name="T19" fmla="*/ 0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4"/>
                <a:gd name="T32" fmla="*/ 6 w 6"/>
                <a:gd name="T33" fmla="*/ 154 h 1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4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154"/>
                  </a:lnTo>
                  <a:lnTo>
                    <a:pt x="0" y="15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889"/>
            <p:cNvSpPr>
              <a:spLocks/>
            </p:cNvSpPr>
            <p:nvPr/>
          </p:nvSpPr>
          <p:spPr bwMode="auto">
            <a:xfrm>
              <a:off x="910" y="1418"/>
              <a:ext cx="73" cy="4"/>
            </a:xfrm>
            <a:custGeom>
              <a:avLst/>
              <a:gdLst>
                <a:gd name="T0" fmla="*/ 0 w 146"/>
                <a:gd name="T1" fmla="*/ 1 h 8"/>
                <a:gd name="T2" fmla="*/ 0 w 146"/>
                <a:gd name="T3" fmla="*/ 0 h 8"/>
                <a:gd name="T4" fmla="*/ 1 w 146"/>
                <a:gd name="T5" fmla="*/ 0 h 8"/>
                <a:gd name="T6" fmla="*/ 0 w 146"/>
                <a:gd name="T7" fmla="*/ 1 h 8"/>
                <a:gd name="T8" fmla="*/ 1 w 146"/>
                <a:gd name="T9" fmla="*/ 0 h 8"/>
                <a:gd name="T10" fmla="*/ 1 w 146"/>
                <a:gd name="T11" fmla="*/ 0 h 8"/>
                <a:gd name="T12" fmla="*/ 1 w 146"/>
                <a:gd name="T13" fmla="*/ 1 h 8"/>
                <a:gd name="T14" fmla="*/ 1 w 146"/>
                <a:gd name="T15" fmla="*/ 1 h 8"/>
                <a:gd name="T16" fmla="*/ 1 w 146"/>
                <a:gd name="T17" fmla="*/ 1 h 8"/>
                <a:gd name="T18" fmla="*/ 0 w 14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8"/>
                <a:gd name="T32" fmla="*/ 146 w 14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890"/>
            <p:cNvSpPr>
              <a:spLocks noChangeArrowheads="1"/>
            </p:cNvSpPr>
            <p:nvPr/>
          </p:nvSpPr>
          <p:spPr bwMode="auto">
            <a:xfrm>
              <a:off x="998" y="1420"/>
              <a:ext cx="87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07" name="Freeform 891"/>
            <p:cNvSpPr>
              <a:spLocks/>
            </p:cNvSpPr>
            <p:nvPr/>
          </p:nvSpPr>
          <p:spPr bwMode="auto">
            <a:xfrm>
              <a:off x="1083" y="1418"/>
              <a:ext cx="4" cy="94"/>
            </a:xfrm>
            <a:custGeom>
              <a:avLst/>
              <a:gdLst>
                <a:gd name="T0" fmla="*/ 1 w 7"/>
                <a:gd name="T1" fmla="*/ 0 h 188"/>
                <a:gd name="T2" fmla="*/ 1 w 7"/>
                <a:gd name="T3" fmla="*/ 0 h 188"/>
                <a:gd name="T4" fmla="*/ 1 w 7"/>
                <a:gd name="T5" fmla="*/ 1 h 188"/>
                <a:gd name="T6" fmla="*/ 1 w 7"/>
                <a:gd name="T7" fmla="*/ 0 h 188"/>
                <a:gd name="T8" fmla="*/ 1 w 7"/>
                <a:gd name="T9" fmla="*/ 1 h 188"/>
                <a:gd name="T10" fmla="*/ 1 w 7"/>
                <a:gd name="T11" fmla="*/ 1 h 188"/>
                <a:gd name="T12" fmla="*/ 0 w 7"/>
                <a:gd name="T13" fmla="*/ 1 h 188"/>
                <a:gd name="T14" fmla="*/ 0 w 7"/>
                <a:gd name="T15" fmla="*/ 1 h 188"/>
                <a:gd name="T16" fmla="*/ 1 w 7"/>
                <a:gd name="T17" fmla="*/ 1 h 188"/>
                <a:gd name="T18" fmla="*/ 1 w 7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88"/>
                <a:gd name="T32" fmla="*/ 7 w 7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88">
                  <a:moveTo>
                    <a:pt x="3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7" y="4"/>
                  </a:lnTo>
                  <a:lnTo>
                    <a:pt x="7" y="188"/>
                  </a:lnTo>
                  <a:lnTo>
                    <a:pt x="0" y="188"/>
                  </a:lnTo>
                  <a:lnTo>
                    <a:pt x="0" y="4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892"/>
            <p:cNvSpPr>
              <a:spLocks/>
            </p:cNvSpPr>
            <p:nvPr/>
          </p:nvSpPr>
          <p:spPr bwMode="auto">
            <a:xfrm>
              <a:off x="996" y="1418"/>
              <a:ext cx="89" cy="4"/>
            </a:xfrm>
            <a:custGeom>
              <a:avLst/>
              <a:gdLst>
                <a:gd name="T0" fmla="*/ 0 w 176"/>
                <a:gd name="T1" fmla="*/ 1 h 8"/>
                <a:gd name="T2" fmla="*/ 0 w 176"/>
                <a:gd name="T3" fmla="*/ 0 h 8"/>
                <a:gd name="T4" fmla="*/ 1 w 176"/>
                <a:gd name="T5" fmla="*/ 0 h 8"/>
                <a:gd name="T6" fmla="*/ 0 w 176"/>
                <a:gd name="T7" fmla="*/ 1 h 8"/>
                <a:gd name="T8" fmla="*/ 1 w 176"/>
                <a:gd name="T9" fmla="*/ 0 h 8"/>
                <a:gd name="T10" fmla="*/ 1 w 176"/>
                <a:gd name="T11" fmla="*/ 0 h 8"/>
                <a:gd name="T12" fmla="*/ 1 w 176"/>
                <a:gd name="T13" fmla="*/ 1 h 8"/>
                <a:gd name="T14" fmla="*/ 1 w 176"/>
                <a:gd name="T15" fmla="*/ 1 h 8"/>
                <a:gd name="T16" fmla="*/ 1 w 176"/>
                <a:gd name="T17" fmla="*/ 1 h 8"/>
                <a:gd name="T18" fmla="*/ 0 w 17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8"/>
                <a:gd name="T32" fmla="*/ 176 w 17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76" y="0"/>
                  </a:lnTo>
                  <a:lnTo>
                    <a:pt x="17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893"/>
            <p:cNvSpPr>
              <a:spLocks/>
            </p:cNvSpPr>
            <p:nvPr/>
          </p:nvSpPr>
          <p:spPr bwMode="auto">
            <a:xfrm>
              <a:off x="996" y="1420"/>
              <a:ext cx="3" cy="94"/>
            </a:xfrm>
            <a:custGeom>
              <a:avLst/>
              <a:gdLst>
                <a:gd name="T0" fmla="*/ 1 w 6"/>
                <a:gd name="T1" fmla="*/ 1 h 188"/>
                <a:gd name="T2" fmla="*/ 0 w 6"/>
                <a:gd name="T3" fmla="*/ 1 h 188"/>
                <a:gd name="T4" fmla="*/ 0 w 6"/>
                <a:gd name="T5" fmla="*/ 1 h 188"/>
                <a:gd name="T6" fmla="*/ 1 w 6"/>
                <a:gd name="T7" fmla="*/ 1 h 188"/>
                <a:gd name="T8" fmla="*/ 0 w 6"/>
                <a:gd name="T9" fmla="*/ 1 h 188"/>
                <a:gd name="T10" fmla="*/ 0 w 6"/>
                <a:gd name="T11" fmla="*/ 0 h 188"/>
                <a:gd name="T12" fmla="*/ 1 w 6"/>
                <a:gd name="T13" fmla="*/ 0 h 188"/>
                <a:gd name="T14" fmla="*/ 1 w 6"/>
                <a:gd name="T15" fmla="*/ 1 h 188"/>
                <a:gd name="T16" fmla="*/ 1 w 6"/>
                <a:gd name="T17" fmla="*/ 1 h 188"/>
                <a:gd name="T18" fmla="*/ 1 w 6"/>
                <a:gd name="T19" fmla="*/ 1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8"/>
                <a:gd name="T32" fmla="*/ 6 w 6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8">
                  <a:moveTo>
                    <a:pt x="4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4"/>
                  </a:lnTo>
                  <a:lnTo>
                    <a:pt x="4" y="182"/>
                  </a:lnTo>
                  <a:lnTo>
                    <a:pt x="4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894"/>
            <p:cNvSpPr>
              <a:spLocks/>
            </p:cNvSpPr>
            <p:nvPr/>
          </p:nvSpPr>
          <p:spPr bwMode="auto">
            <a:xfrm>
              <a:off x="998" y="1511"/>
              <a:ext cx="89" cy="3"/>
            </a:xfrm>
            <a:custGeom>
              <a:avLst/>
              <a:gdLst>
                <a:gd name="T0" fmla="*/ 1 w 176"/>
                <a:gd name="T1" fmla="*/ 1 h 6"/>
                <a:gd name="T2" fmla="*/ 1 w 176"/>
                <a:gd name="T3" fmla="*/ 1 h 6"/>
                <a:gd name="T4" fmla="*/ 1 w 176"/>
                <a:gd name="T5" fmla="*/ 1 h 6"/>
                <a:gd name="T6" fmla="*/ 1 w 176"/>
                <a:gd name="T7" fmla="*/ 1 h 6"/>
                <a:gd name="T8" fmla="*/ 1 w 176"/>
                <a:gd name="T9" fmla="*/ 1 h 6"/>
                <a:gd name="T10" fmla="*/ 0 w 176"/>
                <a:gd name="T11" fmla="*/ 1 h 6"/>
                <a:gd name="T12" fmla="*/ 0 w 176"/>
                <a:gd name="T13" fmla="*/ 0 h 6"/>
                <a:gd name="T14" fmla="*/ 1 w 176"/>
                <a:gd name="T15" fmla="*/ 0 h 6"/>
                <a:gd name="T16" fmla="*/ 1 w 176"/>
                <a:gd name="T17" fmla="*/ 1 h 6"/>
                <a:gd name="T18" fmla="*/ 1 w 17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6"/>
                <a:gd name="T32" fmla="*/ 176 w 17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6">
                  <a:moveTo>
                    <a:pt x="176" y="2"/>
                  </a:moveTo>
                  <a:lnTo>
                    <a:pt x="176" y="6"/>
                  </a:lnTo>
                  <a:lnTo>
                    <a:pt x="172" y="6"/>
                  </a:lnTo>
                  <a:lnTo>
                    <a:pt x="176" y="2"/>
                  </a:lnTo>
                  <a:lnTo>
                    <a:pt x="17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69" y="2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895"/>
            <p:cNvSpPr>
              <a:spLocks/>
            </p:cNvSpPr>
            <p:nvPr/>
          </p:nvSpPr>
          <p:spPr bwMode="auto">
            <a:xfrm>
              <a:off x="910" y="1538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896"/>
            <p:cNvSpPr>
              <a:spLocks/>
            </p:cNvSpPr>
            <p:nvPr/>
          </p:nvSpPr>
          <p:spPr bwMode="auto">
            <a:xfrm>
              <a:off x="910" y="1562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897"/>
            <p:cNvSpPr>
              <a:spLocks/>
            </p:cNvSpPr>
            <p:nvPr/>
          </p:nvSpPr>
          <p:spPr bwMode="auto">
            <a:xfrm>
              <a:off x="910" y="1586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898"/>
            <p:cNvSpPr>
              <a:spLocks/>
            </p:cNvSpPr>
            <p:nvPr/>
          </p:nvSpPr>
          <p:spPr bwMode="auto">
            <a:xfrm>
              <a:off x="910" y="1598"/>
              <a:ext cx="81" cy="2"/>
            </a:xfrm>
            <a:custGeom>
              <a:avLst/>
              <a:gdLst>
                <a:gd name="T0" fmla="*/ 1 w 161"/>
                <a:gd name="T1" fmla="*/ 0 h 6"/>
                <a:gd name="T2" fmla="*/ 1 w 161"/>
                <a:gd name="T3" fmla="*/ 0 h 6"/>
                <a:gd name="T4" fmla="*/ 0 w 161"/>
                <a:gd name="T5" fmla="*/ 0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899"/>
            <p:cNvSpPr>
              <a:spLocks/>
            </p:cNvSpPr>
            <p:nvPr/>
          </p:nvSpPr>
          <p:spPr bwMode="auto">
            <a:xfrm>
              <a:off x="910" y="1609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900"/>
            <p:cNvSpPr>
              <a:spLocks/>
            </p:cNvSpPr>
            <p:nvPr/>
          </p:nvSpPr>
          <p:spPr bwMode="auto">
            <a:xfrm>
              <a:off x="910" y="162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901"/>
            <p:cNvSpPr>
              <a:spLocks/>
            </p:cNvSpPr>
            <p:nvPr/>
          </p:nvSpPr>
          <p:spPr bwMode="auto">
            <a:xfrm>
              <a:off x="910" y="1645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902"/>
            <p:cNvSpPr>
              <a:spLocks/>
            </p:cNvSpPr>
            <p:nvPr/>
          </p:nvSpPr>
          <p:spPr bwMode="auto">
            <a:xfrm>
              <a:off x="910" y="1680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903"/>
            <p:cNvSpPr>
              <a:spLocks/>
            </p:cNvSpPr>
            <p:nvPr/>
          </p:nvSpPr>
          <p:spPr bwMode="auto">
            <a:xfrm>
              <a:off x="910" y="170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904"/>
            <p:cNvSpPr>
              <a:spLocks/>
            </p:cNvSpPr>
            <p:nvPr/>
          </p:nvSpPr>
          <p:spPr bwMode="auto">
            <a:xfrm>
              <a:off x="910" y="1727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905"/>
            <p:cNvSpPr>
              <a:spLocks/>
            </p:cNvSpPr>
            <p:nvPr/>
          </p:nvSpPr>
          <p:spPr bwMode="auto">
            <a:xfrm>
              <a:off x="910" y="174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06"/>
            <p:cNvSpPr>
              <a:spLocks/>
            </p:cNvSpPr>
            <p:nvPr/>
          </p:nvSpPr>
          <p:spPr bwMode="auto">
            <a:xfrm>
              <a:off x="998" y="1489"/>
              <a:ext cx="86" cy="2"/>
            </a:xfrm>
            <a:custGeom>
              <a:avLst/>
              <a:gdLst>
                <a:gd name="T0" fmla="*/ 1 w 170"/>
                <a:gd name="T1" fmla="*/ 1 h 4"/>
                <a:gd name="T2" fmla="*/ 1 w 170"/>
                <a:gd name="T3" fmla="*/ 1 h 4"/>
                <a:gd name="T4" fmla="*/ 0 w 170"/>
                <a:gd name="T5" fmla="*/ 1 h 4"/>
                <a:gd name="T6" fmla="*/ 0 w 170"/>
                <a:gd name="T7" fmla="*/ 0 h 4"/>
                <a:gd name="T8" fmla="*/ 1 w 170"/>
                <a:gd name="T9" fmla="*/ 0 h 4"/>
                <a:gd name="T10" fmla="*/ 1 w 170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4"/>
                <a:gd name="T20" fmla="*/ 170 w 170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4">
                  <a:moveTo>
                    <a:pt x="170" y="2"/>
                  </a:moveTo>
                  <a:lnTo>
                    <a:pt x="17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907"/>
            <p:cNvSpPr>
              <a:spLocks/>
            </p:cNvSpPr>
            <p:nvPr/>
          </p:nvSpPr>
          <p:spPr bwMode="auto">
            <a:xfrm>
              <a:off x="950" y="1427"/>
              <a:ext cx="2" cy="11"/>
            </a:xfrm>
            <a:custGeom>
              <a:avLst/>
              <a:gdLst>
                <a:gd name="T0" fmla="*/ 0 w 3"/>
                <a:gd name="T1" fmla="*/ 0 h 23"/>
                <a:gd name="T2" fmla="*/ 0 w 3"/>
                <a:gd name="T3" fmla="*/ 0 h 23"/>
                <a:gd name="T4" fmla="*/ 1 w 3"/>
                <a:gd name="T5" fmla="*/ 0 h 23"/>
                <a:gd name="T6" fmla="*/ 1 w 3"/>
                <a:gd name="T7" fmla="*/ 0 h 23"/>
                <a:gd name="T8" fmla="*/ 1 w 3"/>
                <a:gd name="T9" fmla="*/ 0 h 23"/>
                <a:gd name="T10" fmla="*/ 1 w 3"/>
                <a:gd name="T11" fmla="*/ 0 h 23"/>
                <a:gd name="T12" fmla="*/ 0 w 3"/>
                <a:gd name="T13" fmla="*/ 0 h 23"/>
                <a:gd name="T14" fmla="*/ 0 w 3"/>
                <a:gd name="T15" fmla="*/ 0 h 23"/>
                <a:gd name="T16" fmla="*/ 1 w 3"/>
                <a:gd name="T17" fmla="*/ 0 h 23"/>
                <a:gd name="T18" fmla="*/ 0 w 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23"/>
                <a:gd name="T32" fmla="*/ 3 w 3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908"/>
            <p:cNvSpPr>
              <a:spLocks/>
            </p:cNvSpPr>
            <p:nvPr/>
          </p:nvSpPr>
          <p:spPr bwMode="auto">
            <a:xfrm>
              <a:off x="951" y="1427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909"/>
            <p:cNvSpPr>
              <a:spLocks/>
            </p:cNvSpPr>
            <p:nvPr/>
          </p:nvSpPr>
          <p:spPr bwMode="auto">
            <a:xfrm>
              <a:off x="972" y="1428"/>
              <a:ext cx="3" cy="12"/>
            </a:xfrm>
            <a:custGeom>
              <a:avLst/>
              <a:gdLst>
                <a:gd name="T0" fmla="*/ 1 w 6"/>
                <a:gd name="T1" fmla="*/ 0 h 25"/>
                <a:gd name="T2" fmla="*/ 1 w 6"/>
                <a:gd name="T3" fmla="*/ 0 h 25"/>
                <a:gd name="T4" fmla="*/ 1 w 6"/>
                <a:gd name="T5" fmla="*/ 0 h 25"/>
                <a:gd name="T6" fmla="*/ 1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1 w 6"/>
                <a:gd name="T13" fmla="*/ 0 h 25"/>
                <a:gd name="T14" fmla="*/ 1 w 6"/>
                <a:gd name="T15" fmla="*/ 0 h 25"/>
                <a:gd name="T16" fmla="*/ 1 w 6"/>
                <a:gd name="T17" fmla="*/ 0 h 25"/>
                <a:gd name="T18" fmla="*/ 1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1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1"/>
                  </a:lnTo>
                  <a:lnTo>
                    <a:pt x="2" y="25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910"/>
            <p:cNvSpPr>
              <a:spLocks/>
            </p:cNvSpPr>
            <p:nvPr/>
          </p:nvSpPr>
          <p:spPr bwMode="auto">
            <a:xfrm>
              <a:off x="950" y="1437"/>
              <a:ext cx="23" cy="3"/>
            </a:xfrm>
            <a:custGeom>
              <a:avLst/>
              <a:gdLst>
                <a:gd name="T0" fmla="*/ 1 w 46"/>
                <a:gd name="T1" fmla="*/ 1 h 6"/>
                <a:gd name="T2" fmla="*/ 0 w 46"/>
                <a:gd name="T3" fmla="*/ 1 h 6"/>
                <a:gd name="T4" fmla="*/ 0 w 46"/>
                <a:gd name="T5" fmla="*/ 1 h 6"/>
                <a:gd name="T6" fmla="*/ 1 w 46"/>
                <a:gd name="T7" fmla="*/ 1 h 6"/>
                <a:gd name="T8" fmla="*/ 1 w 46"/>
                <a:gd name="T9" fmla="*/ 0 h 6"/>
                <a:gd name="T10" fmla="*/ 1 w 46"/>
                <a:gd name="T11" fmla="*/ 0 h 6"/>
                <a:gd name="T12" fmla="*/ 1 w 46"/>
                <a:gd name="T13" fmla="*/ 1 h 6"/>
                <a:gd name="T14" fmla="*/ 1 w 46"/>
                <a:gd name="T15" fmla="*/ 1 h 6"/>
                <a:gd name="T16" fmla="*/ 0 w 46"/>
                <a:gd name="T17" fmla="*/ 1 h 6"/>
                <a:gd name="T18" fmla="*/ 1 w 4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6"/>
                <a:gd name="T32" fmla="*/ 46 w 4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911"/>
            <p:cNvSpPr>
              <a:spLocks/>
            </p:cNvSpPr>
            <p:nvPr/>
          </p:nvSpPr>
          <p:spPr bwMode="auto">
            <a:xfrm>
              <a:off x="920" y="1446"/>
              <a:ext cx="2" cy="34"/>
            </a:xfrm>
            <a:custGeom>
              <a:avLst/>
              <a:gdLst>
                <a:gd name="T0" fmla="*/ 1 w 4"/>
                <a:gd name="T1" fmla="*/ 0 h 69"/>
                <a:gd name="T2" fmla="*/ 0 w 4"/>
                <a:gd name="T3" fmla="*/ 0 h 69"/>
                <a:gd name="T4" fmla="*/ 0 w 4"/>
                <a:gd name="T5" fmla="*/ 0 h 69"/>
                <a:gd name="T6" fmla="*/ 1 w 4"/>
                <a:gd name="T7" fmla="*/ 0 h 69"/>
                <a:gd name="T8" fmla="*/ 0 w 4"/>
                <a:gd name="T9" fmla="*/ 0 h 69"/>
                <a:gd name="T10" fmla="*/ 0 w 4"/>
                <a:gd name="T11" fmla="*/ 0 h 69"/>
                <a:gd name="T12" fmla="*/ 1 w 4"/>
                <a:gd name="T13" fmla="*/ 0 h 69"/>
                <a:gd name="T14" fmla="*/ 1 w 4"/>
                <a:gd name="T15" fmla="*/ 0 h 69"/>
                <a:gd name="T16" fmla="*/ 1 w 4"/>
                <a:gd name="T17" fmla="*/ 0 h 69"/>
                <a:gd name="T18" fmla="*/ 1 w 4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7"/>
                  </a:lnTo>
                  <a:lnTo>
                    <a:pt x="2" y="65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912"/>
            <p:cNvSpPr>
              <a:spLocks/>
            </p:cNvSpPr>
            <p:nvPr/>
          </p:nvSpPr>
          <p:spPr bwMode="auto">
            <a:xfrm>
              <a:off x="921" y="1479"/>
              <a:ext cx="54" cy="1"/>
            </a:xfrm>
            <a:custGeom>
              <a:avLst/>
              <a:gdLst>
                <a:gd name="T0" fmla="*/ 0 w 110"/>
                <a:gd name="T1" fmla="*/ 0 h 4"/>
                <a:gd name="T2" fmla="*/ 0 w 110"/>
                <a:gd name="T3" fmla="*/ 0 h 4"/>
                <a:gd name="T4" fmla="*/ 0 w 110"/>
                <a:gd name="T5" fmla="*/ 0 h 4"/>
                <a:gd name="T6" fmla="*/ 0 w 110"/>
                <a:gd name="T7" fmla="*/ 0 h 4"/>
                <a:gd name="T8" fmla="*/ 0 w 110"/>
                <a:gd name="T9" fmla="*/ 0 h 4"/>
                <a:gd name="T10" fmla="*/ 0 w 110"/>
                <a:gd name="T11" fmla="*/ 0 h 4"/>
                <a:gd name="T12" fmla="*/ 0 w 110"/>
                <a:gd name="T13" fmla="*/ 0 h 4"/>
                <a:gd name="T14" fmla="*/ 0 w 110"/>
                <a:gd name="T15" fmla="*/ 0 h 4"/>
                <a:gd name="T16" fmla="*/ 0 w 110"/>
                <a:gd name="T17" fmla="*/ 0 h 4"/>
                <a:gd name="T18" fmla="*/ 0 w 110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4"/>
                <a:gd name="T32" fmla="*/ 110 w 110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4">
                  <a:moveTo>
                    <a:pt x="110" y="2"/>
                  </a:moveTo>
                  <a:lnTo>
                    <a:pt x="110" y="4"/>
                  </a:lnTo>
                  <a:lnTo>
                    <a:pt x="106" y="4"/>
                  </a:lnTo>
                  <a:lnTo>
                    <a:pt x="110" y="2"/>
                  </a:lnTo>
                  <a:lnTo>
                    <a:pt x="10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13"/>
            <p:cNvSpPr>
              <a:spLocks/>
            </p:cNvSpPr>
            <p:nvPr/>
          </p:nvSpPr>
          <p:spPr bwMode="auto">
            <a:xfrm>
              <a:off x="972" y="1445"/>
              <a:ext cx="3" cy="34"/>
            </a:xfrm>
            <a:custGeom>
              <a:avLst/>
              <a:gdLst>
                <a:gd name="T0" fmla="*/ 1 w 6"/>
                <a:gd name="T1" fmla="*/ 0 h 69"/>
                <a:gd name="T2" fmla="*/ 1 w 6"/>
                <a:gd name="T3" fmla="*/ 0 h 69"/>
                <a:gd name="T4" fmla="*/ 1 w 6"/>
                <a:gd name="T5" fmla="*/ 0 h 69"/>
                <a:gd name="T6" fmla="*/ 1 w 6"/>
                <a:gd name="T7" fmla="*/ 0 h 69"/>
                <a:gd name="T8" fmla="*/ 1 w 6"/>
                <a:gd name="T9" fmla="*/ 0 h 69"/>
                <a:gd name="T10" fmla="*/ 1 w 6"/>
                <a:gd name="T11" fmla="*/ 0 h 69"/>
                <a:gd name="T12" fmla="*/ 0 w 6"/>
                <a:gd name="T13" fmla="*/ 0 h 69"/>
                <a:gd name="T14" fmla="*/ 0 w 6"/>
                <a:gd name="T15" fmla="*/ 0 h 69"/>
                <a:gd name="T16" fmla="*/ 1 w 6"/>
                <a:gd name="T17" fmla="*/ 0 h 69"/>
                <a:gd name="T18" fmla="*/ 1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914"/>
            <p:cNvSpPr>
              <a:spLocks/>
            </p:cNvSpPr>
            <p:nvPr/>
          </p:nvSpPr>
          <p:spPr bwMode="auto">
            <a:xfrm>
              <a:off x="920" y="1445"/>
              <a:ext cx="53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0 w 108"/>
                <a:gd name="T5" fmla="*/ 0 h 4"/>
                <a:gd name="T6" fmla="*/ 0 w 108"/>
                <a:gd name="T7" fmla="*/ 1 h 4"/>
                <a:gd name="T8" fmla="*/ 0 w 108"/>
                <a:gd name="T9" fmla="*/ 0 h 4"/>
                <a:gd name="T10" fmla="*/ 0 w 108"/>
                <a:gd name="T11" fmla="*/ 0 h 4"/>
                <a:gd name="T12" fmla="*/ 0 w 108"/>
                <a:gd name="T13" fmla="*/ 1 h 4"/>
                <a:gd name="T14" fmla="*/ 0 w 108"/>
                <a:gd name="T15" fmla="*/ 1 h 4"/>
                <a:gd name="T16" fmla="*/ 0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915"/>
            <p:cNvSpPr>
              <a:spLocks/>
            </p:cNvSpPr>
            <p:nvPr/>
          </p:nvSpPr>
          <p:spPr bwMode="auto">
            <a:xfrm>
              <a:off x="945" y="1503"/>
              <a:ext cx="8" cy="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1 h 17"/>
                <a:gd name="T6" fmla="*/ 0 w 17"/>
                <a:gd name="T7" fmla="*/ 1 h 17"/>
                <a:gd name="T8" fmla="*/ 0 w 17"/>
                <a:gd name="T9" fmla="*/ 1 h 17"/>
                <a:gd name="T10" fmla="*/ 0 w 17"/>
                <a:gd name="T11" fmla="*/ 1 h 17"/>
                <a:gd name="T12" fmla="*/ 0 w 17"/>
                <a:gd name="T13" fmla="*/ 1 h 17"/>
                <a:gd name="T14" fmla="*/ 0 w 17"/>
                <a:gd name="T15" fmla="*/ 1 h 17"/>
                <a:gd name="T16" fmla="*/ 0 w 17"/>
                <a:gd name="T17" fmla="*/ 1 h 17"/>
                <a:gd name="T18" fmla="*/ 0 w 17"/>
                <a:gd name="T19" fmla="*/ 1 h 17"/>
                <a:gd name="T20" fmla="*/ 0 w 17"/>
                <a:gd name="T21" fmla="*/ 1 h 17"/>
                <a:gd name="T22" fmla="*/ 0 w 17"/>
                <a:gd name="T23" fmla="*/ 1 h 17"/>
                <a:gd name="T24" fmla="*/ 0 w 17"/>
                <a:gd name="T25" fmla="*/ 1 h 17"/>
                <a:gd name="T26" fmla="*/ 0 w 17"/>
                <a:gd name="T27" fmla="*/ 1 h 17"/>
                <a:gd name="T28" fmla="*/ 0 w 17"/>
                <a:gd name="T29" fmla="*/ 1 h 17"/>
                <a:gd name="T30" fmla="*/ 0 w 17"/>
                <a:gd name="T31" fmla="*/ 1 h 17"/>
                <a:gd name="T32" fmla="*/ 0 w 17"/>
                <a:gd name="T33" fmla="*/ 1 h 17"/>
                <a:gd name="T34" fmla="*/ 0 w 17"/>
                <a:gd name="T35" fmla="*/ 1 h 17"/>
                <a:gd name="T36" fmla="*/ 0 w 17"/>
                <a:gd name="T37" fmla="*/ 1 h 17"/>
                <a:gd name="T38" fmla="*/ 0 w 17"/>
                <a:gd name="T39" fmla="*/ 1 h 17"/>
                <a:gd name="T40" fmla="*/ 0 w 17"/>
                <a:gd name="T41" fmla="*/ 1 h 17"/>
                <a:gd name="T42" fmla="*/ 0 w 17"/>
                <a:gd name="T43" fmla="*/ 1 h 17"/>
                <a:gd name="T44" fmla="*/ 0 w 17"/>
                <a:gd name="T45" fmla="*/ 1 h 17"/>
                <a:gd name="T46" fmla="*/ 0 w 17"/>
                <a:gd name="T47" fmla="*/ 1 h 17"/>
                <a:gd name="T48" fmla="*/ 0 w 17"/>
                <a:gd name="T49" fmla="*/ 1 h 17"/>
                <a:gd name="T50" fmla="*/ 0 w 17"/>
                <a:gd name="T51" fmla="*/ 1 h 17"/>
                <a:gd name="T52" fmla="*/ 0 w 17"/>
                <a:gd name="T53" fmla="*/ 0 h 17"/>
                <a:gd name="T54" fmla="*/ 0 w 17"/>
                <a:gd name="T55" fmla="*/ 0 h 17"/>
                <a:gd name="T56" fmla="*/ 0 w 17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"/>
                <a:gd name="T88" fmla="*/ 0 h 17"/>
                <a:gd name="T89" fmla="*/ 17 w 17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" h="17">
                  <a:moveTo>
                    <a:pt x="10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916"/>
            <p:cNvSpPr>
              <a:spLocks/>
            </p:cNvSpPr>
            <p:nvPr/>
          </p:nvSpPr>
          <p:spPr bwMode="auto">
            <a:xfrm>
              <a:off x="944" y="1503"/>
              <a:ext cx="5" cy="4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0"/>
                <a:gd name="T65" fmla="*/ 12 w 12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917"/>
            <p:cNvSpPr>
              <a:spLocks/>
            </p:cNvSpPr>
            <p:nvPr/>
          </p:nvSpPr>
          <p:spPr bwMode="auto">
            <a:xfrm>
              <a:off x="944" y="1507"/>
              <a:ext cx="5" cy="6"/>
            </a:xfrm>
            <a:custGeom>
              <a:avLst/>
              <a:gdLst>
                <a:gd name="T0" fmla="*/ 0 w 12"/>
                <a:gd name="T1" fmla="*/ 1 h 11"/>
                <a:gd name="T2" fmla="*/ 0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0 w 12"/>
                <a:gd name="T11" fmla="*/ 1 h 11"/>
                <a:gd name="T12" fmla="*/ 0 w 12"/>
                <a:gd name="T13" fmla="*/ 1 h 11"/>
                <a:gd name="T14" fmla="*/ 0 w 12"/>
                <a:gd name="T15" fmla="*/ 1 h 11"/>
                <a:gd name="T16" fmla="*/ 0 w 12"/>
                <a:gd name="T17" fmla="*/ 1 h 11"/>
                <a:gd name="T18" fmla="*/ 0 w 12"/>
                <a:gd name="T19" fmla="*/ 0 h 11"/>
                <a:gd name="T20" fmla="*/ 0 w 12"/>
                <a:gd name="T21" fmla="*/ 0 h 11"/>
                <a:gd name="T22" fmla="*/ 0 w 12"/>
                <a:gd name="T23" fmla="*/ 1 h 11"/>
                <a:gd name="T24" fmla="*/ 0 w 12"/>
                <a:gd name="T25" fmla="*/ 1 h 11"/>
                <a:gd name="T26" fmla="*/ 0 w 12"/>
                <a:gd name="T27" fmla="*/ 1 h 11"/>
                <a:gd name="T28" fmla="*/ 0 w 12"/>
                <a:gd name="T29" fmla="*/ 1 h 11"/>
                <a:gd name="T30" fmla="*/ 0 w 12"/>
                <a:gd name="T31" fmla="*/ 1 h 11"/>
                <a:gd name="T32" fmla="*/ 0 w 12"/>
                <a:gd name="T33" fmla="*/ 1 h 11"/>
                <a:gd name="T34" fmla="*/ 0 w 12"/>
                <a:gd name="T35" fmla="*/ 1 h 11"/>
                <a:gd name="T36" fmla="*/ 0 w 12"/>
                <a:gd name="T37" fmla="*/ 1 h 11"/>
                <a:gd name="T38" fmla="*/ 0 w 12"/>
                <a:gd name="T39" fmla="*/ 1 h 11"/>
                <a:gd name="T40" fmla="*/ 0 w 12"/>
                <a:gd name="T41" fmla="*/ 1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1"/>
                <a:gd name="T65" fmla="*/ 12 w 12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1">
                  <a:moveTo>
                    <a:pt x="12" y="11"/>
                  </a:moveTo>
                  <a:lnTo>
                    <a:pt x="12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918"/>
            <p:cNvSpPr>
              <a:spLocks/>
            </p:cNvSpPr>
            <p:nvPr/>
          </p:nvSpPr>
          <p:spPr bwMode="auto">
            <a:xfrm>
              <a:off x="949" y="1507"/>
              <a:ext cx="5" cy="6"/>
            </a:xfrm>
            <a:custGeom>
              <a:avLst/>
              <a:gdLst>
                <a:gd name="T0" fmla="*/ 1 w 9"/>
                <a:gd name="T1" fmla="*/ 0 h 11"/>
                <a:gd name="T2" fmla="*/ 1 w 9"/>
                <a:gd name="T3" fmla="*/ 0 h 11"/>
                <a:gd name="T4" fmla="*/ 1 w 9"/>
                <a:gd name="T5" fmla="*/ 1 h 11"/>
                <a:gd name="T6" fmla="*/ 1 w 9"/>
                <a:gd name="T7" fmla="*/ 1 h 11"/>
                <a:gd name="T8" fmla="*/ 1 w 9"/>
                <a:gd name="T9" fmla="*/ 1 h 11"/>
                <a:gd name="T10" fmla="*/ 1 w 9"/>
                <a:gd name="T11" fmla="*/ 1 h 11"/>
                <a:gd name="T12" fmla="*/ 1 w 9"/>
                <a:gd name="T13" fmla="*/ 1 h 11"/>
                <a:gd name="T14" fmla="*/ 1 w 9"/>
                <a:gd name="T15" fmla="*/ 1 h 11"/>
                <a:gd name="T16" fmla="*/ 1 w 9"/>
                <a:gd name="T17" fmla="*/ 1 h 11"/>
                <a:gd name="T18" fmla="*/ 0 w 9"/>
                <a:gd name="T19" fmla="*/ 1 h 11"/>
                <a:gd name="T20" fmla="*/ 0 w 9"/>
                <a:gd name="T21" fmla="*/ 1 h 11"/>
                <a:gd name="T22" fmla="*/ 1 w 9"/>
                <a:gd name="T23" fmla="*/ 1 h 11"/>
                <a:gd name="T24" fmla="*/ 1 w 9"/>
                <a:gd name="T25" fmla="*/ 1 h 11"/>
                <a:gd name="T26" fmla="*/ 1 w 9"/>
                <a:gd name="T27" fmla="*/ 1 h 11"/>
                <a:gd name="T28" fmla="*/ 1 w 9"/>
                <a:gd name="T29" fmla="*/ 1 h 11"/>
                <a:gd name="T30" fmla="*/ 1 w 9"/>
                <a:gd name="T31" fmla="*/ 1 h 11"/>
                <a:gd name="T32" fmla="*/ 1 w 9"/>
                <a:gd name="T33" fmla="*/ 1 h 11"/>
                <a:gd name="T34" fmla="*/ 1 w 9"/>
                <a:gd name="T35" fmla="*/ 1 h 11"/>
                <a:gd name="T36" fmla="*/ 1 w 9"/>
                <a:gd name="T37" fmla="*/ 0 h 11"/>
                <a:gd name="T38" fmla="*/ 1 w 9"/>
                <a:gd name="T39" fmla="*/ 0 h 11"/>
                <a:gd name="T40" fmla="*/ 1 w 9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1"/>
                <a:gd name="T65" fmla="*/ 9 w 9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1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5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919"/>
            <p:cNvSpPr>
              <a:spLocks/>
            </p:cNvSpPr>
            <p:nvPr/>
          </p:nvSpPr>
          <p:spPr bwMode="auto">
            <a:xfrm>
              <a:off x="949" y="1503"/>
              <a:ext cx="5" cy="4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0 h 10"/>
                <a:gd name="T4" fmla="*/ 1 w 9"/>
                <a:gd name="T5" fmla="*/ 0 h 10"/>
                <a:gd name="T6" fmla="*/ 1 w 9"/>
                <a:gd name="T7" fmla="*/ 0 h 10"/>
                <a:gd name="T8" fmla="*/ 1 w 9"/>
                <a:gd name="T9" fmla="*/ 0 h 10"/>
                <a:gd name="T10" fmla="*/ 1 w 9"/>
                <a:gd name="T11" fmla="*/ 0 h 10"/>
                <a:gd name="T12" fmla="*/ 1 w 9"/>
                <a:gd name="T13" fmla="*/ 0 h 10"/>
                <a:gd name="T14" fmla="*/ 1 w 9"/>
                <a:gd name="T15" fmla="*/ 0 h 10"/>
                <a:gd name="T16" fmla="*/ 1 w 9"/>
                <a:gd name="T17" fmla="*/ 0 h 10"/>
                <a:gd name="T18" fmla="*/ 1 w 9"/>
                <a:gd name="T19" fmla="*/ 0 h 10"/>
                <a:gd name="T20" fmla="*/ 0 w 9"/>
                <a:gd name="T21" fmla="*/ 0 h 10"/>
                <a:gd name="T22" fmla="*/ 0 w 9"/>
                <a:gd name="T23" fmla="*/ 0 h 10"/>
                <a:gd name="T24" fmla="*/ 0 w 9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10"/>
                <a:gd name="T41" fmla="*/ 9 w 9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1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9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920"/>
            <p:cNvSpPr>
              <a:spLocks noChangeArrowheads="1"/>
            </p:cNvSpPr>
            <p:nvPr/>
          </p:nvSpPr>
          <p:spPr bwMode="auto">
            <a:xfrm>
              <a:off x="893" y="1370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37" name="Rectangle 921"/>
            <p:cNvSpPr>
              <a:spLocks noChangeArrowheads="1"/>
            </p:cNvSpPr>
            <p:nvPr/>
          </p:nvSpPr>
          <p:spPr bwMode="auto">
            <a:xfrm>
              <a:off x="605" y="1405"/>
              <a:ext cx="218" cy="397"/>
            </a:xfrm>
            <a:prstGeom prst="rect">
              <a:avLst/>
            </a:pr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38" name="Freeform 922"/>
            <p:cNvSpPr>
              <a:spLocks/>
            </p:cNvSpPr>
            <p:nvPr/>
          </p:nvSpPr>
          <p:spPr bwMode="auto">
            <a:xfrm>
              <a:off x="821" y="1403"/>
              <a:ext cx="3" cy="399"/>
            </a:xfrm>
            <a:custGeom>
              <a:avLst/>
              <a:gdLst>
                <a:gd name="T0" fmla="*/ 1 w 6"/>
                <a:gd name="T1" fmla="*/ 0 h 799"/>
                <a:gd name="T2" fmla="*/ 1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0 w 6"/>
                <a:gd name="T13" fmla="*/ 0 h 799"/>
                <a:gd name="T14" fmla="*/ 0 w 6"/>
                <a:gd name="T15" fmla="*/ 0 h 799"/>
                <a:gd name="T16" fmla="*/ 1 w 6"/>
                <a:gd name="T17" fmla="*/ 0 h 799"/>
                <a:gd name="T18" fmla="*/ 1 w 6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9"/>
                <a:gd name="T32" fmla="*/ 6 w 6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9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923"/>
            <p:cNvSpPr>
              <a:spLocks/>
            </p:cNvSpPr>
            <p:nvPr/>
          </p:nvSpPr>
          <p:spPr bwMode="auto">
            <a:xfrm>
              <a:off x="603" y="1403"/>
              <a:ext cx="220" cy="3"/>
            </a:xfrm>
            <a:custGeom>
              <a:avLst/>
              <a:gdLst>
                <a:gd name="T0" fmla="*/ 0 w 439"/>
                <a:gd name="T1" fmla="*/ 1 h 6"/>
                <a:gd name="T2" fmla="*/ 0 w 439"/>
                <a:gd name="T3" fmla="*/ 0 h 6"/>
                <a:gd name="T4" fmla="*/ 1 w 439"/>
                <a:gd name="T5" fmla="*/ 0 h 6"/>
                <a:gd name="T6" fmla="*/ 0 w 439"/>
                <a:gd name="T7" fmla="*/ 1 h 6"/>
                <a:gd name="T8" fmla="*/ 1 w 439"/>
                <a:gd name="T9" fmla="*/ 0 h 6"/>
                <a:gd name="T10" fmla="*/ 1 w 439"/>
                <a:gd name="T11" fmla="*/ 0 h 6"/>
                <a:gd name="T12" fmla="*/ 1 w 439"/>
                <a:gd name="T13" fmla="*/ 1 h 6"/>
                <a:gd name="T14" fmla="*/ 1 w 439"/>
                <a:gd name="T15" fmla="*/ 1 h 6"/>
                <a:gd name="T16" fmla="*/ 1 w 439"/>
                <a:gd name="T17" fmla="*/ 1 h 6"/>
                <a:gd name="T18" fmla="*/ 0 w 439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6"/>
                <a:gd name="T32" fmla="*/ 439 w 43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924"/>
            <p:cNvSpPr>
              <a:spLocks/>
            </p:cNvSpPr>
            <p:nvPr/>
          </p:nvSpPr>
          <p:spPr bwMode="auto">
            <a:xfrm>
              <a:off x="603" y="1405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1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925"/>
            <p:cNvSpPr>
              <a:spLocks/>
            </p:cNvSpPr>
            <p:nvPr/>
          </p:nvSpPr>
          <p:spPr bwMode="auto">
            <a:xfrm>
              <a:off x="605" y="1800"/>
              <a:ext cx="219" cy="3"/>
            </a:xfrm>
            <a:custGeom>
              <a:avLst/>
              <a:gdLst>
                <a:gd name="T0" fmla="*/ 1 w 437"/>
                <a:gd name="T1" fmla="*/ 1 h 6"/>
                <a:gd name="T2" fmla="*/ 1 w 437"/>
                <a:gd name="T3" fmla="*/ 1 h 6"/>
                <a:gd name="T4" fmla="*/ 1 w 437"/>
                <a:gd name="T5" fmla="*/ 1 h 6"/>
                <a:gd name="T6" fmla="*/ 1 w 437"/>
                <a:gd name="T7" fmla="*/ 1 h 6"/>
                <a:gd name="T8" fmla="*/ 1 w 437"/>
                <a:gd name="T9" fmla="*/ 1 h 6"/>
                <a:gd name="T10" fmla="*/ 0 w 437"/>
                <a:gd name="T11" fmla="*/ 1 h 6"/>
                <a:gd name="T12" fmla="*/ 0 w 437"/>
                <a:gd name="T13" fmla="*/ 0 h 6"/>
                <a:gd name="T14" fmla="*/ 1 w 437"/>
                <a:gd name="T15" fmla="*/ 0 h 6"/>
                <a:gd name="T16" fmla="*/ 1 w 437"/>
                <a:gd name="T17" fmla="*/ 1 h 6"/>
                <a:gd name="T18" fmla="*/ 1 w 43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6"/>
                <a:gd name="T32" fmla="*/ 437 w 43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6">
                  <a:moveTo>
                    <a:pt x="437" y="4"/>
                  </a:moveTo>
                  <a:lnTo>
                    <a:pt x="437" y="6"/>
                  </a:lnTo>
                  <a:lnTo>
                    <a:pt x="435" y="6"/>
                  </a:lnTo>
                  <a:lnTo>
                    <a:pt x="437" y="4"/>
                  </a:lnTo>
                  <a:lnTo>
                    <a:pt x="435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5" y="0"/>
                  </a:lnTo>
                  <a:lnTo>
                    <a:pt x="431" y="4"/>
                  </a:lnTo>
                  <a:lnTo>
                    <a:pt x="43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926"/>
            <p:cNvSpPr>
              <a:spLocks/>
            </p:cNvSpPr>
            <p:nvPr/>
          </p:nvSpPr>
          <p:spPr bwMode="auto">
            <a:xfrm>
              <a:off x="823" y="1370"/>
              <a:ext cx="43" cy="432"/>
            </a:xfrm>
            <a:custGeom>
              <a:avLst/>
              <a:gdLst>
                <a:gd name="T0" fmla="*/ 0 w 87"/>
                <a:gd name="T1" fmla="*/ 1 h 864"/>
                <a:gd name="T2" fmla="*/ 0 w 87"/>
                <a:gd name="T3" fmla="*/ 1 h 864"/>
                <a:gd name="T4" fmla="*/ 0 w 87"/>
                <a:gd name="T5" fmla="*/ 0 h 864"/>
                <a:gd name="T6" fmla="*/ 0 w 87"/>
                <a:gd name="T7" fmla="*/ 1 h 864"/>
                <a:gd name="T8" fmla="*/ 0 w 87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4"/>
                <a:gd name="T17" fmla="*/ 87 w 87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4">
                  <a:moveTo>
                    <a:pt x="0" y="864"/>
                  </a:moveTo>
                  <a:lnTo>
                    <a:pt x="87" y="593"/>
                  </a:lnTo>
                  <a:lnTo>
                    <a:pt x="87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927"/>
            <p:cNvSpPr>
              <a:spLocks/>
            </p:cNvSpPr>
            <p:nvPr/>
          </p:nvSpPr>
          <p:spPr bwMode="auto">
            <a:xfrm>
              <a:off x="821" y="1403"/>
              <a:ext cx="3" cy="399"/>
            </a:xfrm>
            <a:custGeom>
              <a:avLst/>
              <a:gdLst>
                <a:gd name="T0" fmla="*/ 0 w 6"/>
                <a:gd name="T1" fmla="*/ 0 h 799"/>
                <a:gd name="T2" fmla="*/ 0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0 h 799"/>
                <a:gd name="T10" fmla="*/ 1 w 6"/>
                <a:gd name="T11" fmla="*/ 0 h 799"/>
                <a:gd name="T12" fmla="*/ 1 w 6"/>
                <a:gd name="T13" fmla="*/ 0 h 799"/>
                <a:gd name="T14" fmla="*/ 1 w 6"/>
                <a:gd name="T15" fmla="*/ 0 h 799"/>
                <a:gd name="T16" fmla="*/ 0 w 6"/>
                <a:gd name="T17" fmla="*/ 0 h 799"/>
                <a:gd name="T18" fmla="*/ 0 w 6"/>
                <a:gd name="T19" fmla="*/ 0 h 799"/>
                <a:gd name="T20" fmla="*/ 1 w 6"/>
                <a:gd name="T21" fmla="*/ 0 h 799"/>
                <a:gd name="T22" fmla="*/ 0 w 6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799"/>
                <a:gd name="T38" fmla="*/ 6 w 6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928"/>
            <p:cNvSpPr>
              <a:spLocks/>
            </p:cNvSpPr>
            <p:nvPr/>
          </p:nvSpPr>
          <p:spPr bwMode="auto">
            <a:xfrm>
              <a:off x="822" y="1368"/>
              <a:ext cx="45" cy="38"/>
            </a:xfrm>
            <a:custGeom>
              <a:avLst/>
              <a:gdLst>
                <a:gd name="T0" fmla="*/ 0 w 91"/>
                <a:gd name="T1" fmla="*/ 0 h 75"/>
                <a:gd name="T2" fmla="*/ 0 w 91"/>
                <a:gd name="T3" fmla="*/ 0 h 75"/>
                <a:gd name="T4" fmla="*/ 0 w 91"/>
                <a:gd name="T5" fmla="*/ 0 h 75"/>
                <a:gd name="T6" fmla="*/ 0 w 91"/>
                <a:gd name="T7" fmla="*/ 1 h 75"/>
                <a:gd name="T8" fmla="*/ 0 w 91"/>
                <a:gd name="T9" fmla="*/ 1 h 75"/>
                <a:gd name="T10" fmla="*/ 0 w 91"/>
                <a:gd name="T11" fmla="*/ 1 h 75"/>
                <a:gd name="T12" fmla="*/ 0 w 91"/>
                <a:gd name="T13" fmla="*/ 1 h 75"/>
                <a:gd name="T14" fmla="*/ 0 w 91"/>
                <a:gd name="T15" fmla="*/ 1 h 75"/>
                <a:gd name="T16" fmla="*/ 0 w 91"/>
                <a:gd name="T17" fmla="*/ 1 h 75"/>
                <a:gd name="T18" fmla="*/ 0 w 91"/>
                <a:gd name="T19" fmla="*/ 0 h 75"/>
                <a:gd name="T20" fmla="*/ 0 w 91"/>
                <a:gd name="T21" fmla="*/ 1 h 75"/>
                <a:gd name="T22" fmla="*/ 0 w 91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"/>
                <a:gd name="T37" fmla="*/ 0 h 75"/>
                <a:gd name="T38" fmla="*/ 91 w 91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" h="75"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85" y="4"/>
                  </a:lnTo>
                  <a:lnTo>
                    <a:pt x="91" y="6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1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929"/>
            <p:cNvSpPr>
              <a:spLocks/>
            </p:cNvSpPr>
            <p:nvPr/>
          </p:nvSpPr>
          <p:spPr bwMode="auto">
            <a:xfrm>
              <a:off x="821" y="1666"/>
              <a:ext cx="46" cy="137"/>
            </a:xfrm>
            <a:custGeom>
              <a:avLst/>
              <a:gdLst>
                <a:gd name="T0" fmla="*/ 0 w 93"/>
                <a:gd name="T1" fmla="*/ 1 h 274"/>
                <a:gd name="T2" fmla="*/ 0 w 93"/>
                <a:gd name="T3" fmla="*/ 1 h 274"/>
                <a:gd name="T4" fmla="*/ 0 w 93"/>
                <a:gd name="T5" fmla="*/ 1 h 274"/>
                <a:gd name="T6" fmla="*/ 0 w 93"/>
                <a:gd name="T7" fmla="*/ 1 h 274"/>
                <a:gd name="T8" fmla="*/ 0 w 93"/>
                <a:gd name="T9" fmla="*/ 1 h 274"/>
                <a:gd name="T10" fmla="*/ 0 w 93"/>
                <a:gd name="T11" fmla="*/ 1 h 274"/>
                <a:gd name="T12" fmla="*/ 0 w 93"/>
                <a:gd name="T13" fmla="*/ 1 h 274"/>
                <a:gd name="T14" fmla="*/ 0 w 93"/>
                <a:gd name="T15" fmla="*/ 0 h 274"/>
                <a:gd name="T16" fmla="*/ 0 w 93"/>
                <a:gd name="T17" fmla="*/ 1 h 274"/>
                <a:gd name="T18" fmla="*/ 0 w 93"/>
                <a:gd name="T19" fmla="*/ 1 h 274"/>
                <a:gd name="T20" fmla="*/ 0 w 93"/>
                <a:gd name="T21" fmla="*/ 1 h 274"/>
                <a:gd name="T22" fmla="*/ 0 w 93"/>
                <a:gd name="T23" fmla="*/ 1 h 2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274"/>
                <a:gd name="T38" fmla="*/ 93 w 93"/>
                <a:gd name="T39" fmla="*/ 274 h 2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274">
                  <a:moveTo>
                    <a:pt x="6" y="272"/>
                  </a:moveTo>
                  <a:lnTo>
                    <a:pt x="4" y="274"/>
                  </a:lnTo>
                  <a:lnTo>
                    <a:pt x="2" y="274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6" y="272"/>
                  </a:lnTo>
                  <a:lnTo>
                    <a:pt x="0" y="270"/>
                  </a:lnTo>
                  <a:lnTo>
                    <a:pt x="87" y="0"/>
                  </a:lnTo>
                  <a:lnTo>
                    <a:pt x="93" y="1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6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930"/>
            <p:cNvSpPr>
              <a:spLocks/>
            </p:cNvSpPr>
            <p:nvPr/>
          </p:nvSpPr>
          <p:spPr bwMode="auto">
            <a:xfrm>
              <a:off x="605" y="1370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6" y="0"/>
                  </a:lnTo>
                  <a:lnTo>
                    <a:pt x="0" y="69"/>
                  </a:lnTo>
                  <a:lnTo>
                    <a:pt x="435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931"/>
            <p:cNvSpPr>
              <a:spLocks/>
            </p:cNvSpPr>
            <p:nvPr/>
          </p:nvSpPr>
          <p:spPr bwMode="auto">
            <a:xfrm>
              <a:off x="821" y="1368"/>
              <a:ext cx="46" cy="38"/>
            </a:xfrm>
            <a:custGeom>
              <a:avLst/>
              <a:gdLst>
                <a:gd name="T0" fmla="*/ 0 w 93"/>
                <a:gd name="T1" fmla="*/ 1 h 75"/>
                <a:gd name="T2" fmla="*/ 0 w 93"/>
                <a:gd name="T3" fmla="*/ 1 h 75"/>
                <a:gd name="T4" fmla="*/ 0 w 93"/>
                <a:gd name="T5" fmla="*/ 1 h 75"/>
                <a:gd name="T6" fmla="*/ 0 w 93"/>
                <a:gd name="T7" fmla="*/ 1 h 75"/>
                <a:gd name="T8" fmla="*/ 0 w 93"/>
                <a:gd name="T9" fmla="*/ 1 h 75"/>
                <a:gd name="T10" fmla="*/ 0 w 93"/>
                <a:gd name="T11" fmla="*/ 1 h 75"/>
                <a:gd name="T12" fmla="*/ 0 w 93"/>
                <a:gd name="T13" fmla="*/ 1 h 75"/>
                <a:gd name="T14" fmla="*/ 0 w 93"/>
                <a:gd name="T15" fmla="*/ 0 h 75"/>
                <a:gd name="T16" fmla="*/ 0 w 93"/>
                <a:gd name="T17" fmla="*/ 1 h 75"/>
                <a:gd name="T18" fmla="*/ 0 w 93"/>
                <a:gd name="T19" fmla="*/ 1 h 75"/>
                <a:gd name="T20" fmla="*/ 0 w 93"/>
                <a:gd name="T21" fmla="*/ 1 h 75"/>
                <a:gd name="T22" fmla="*/ 0 w 93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75"/>
                <a:gd name="T38" fmla="*/ 93 w 93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75">
                  <a:moveTo>
                    <a:pt x="6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7" y="0"/>
                  </a:lnTo>
                  <a:lnTo>
                    <a:pt x="93" y="6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932"/>
            <p:cNvSpPr>
              <a:spLocks/>
            </p:cNvSpPr>
            <p:nvPr/>
          </p:nvSpPr>
          <p:spPr bwMode="auto">
            <a:xfrm>
              <a:off x="603" y="1403"/>
              <a:ext cx="220" cy="3"/>
            </a:xfrm>
            <a:custGeom>
              <a:avLst/>
              <a:gdLst>
                <a:gd name="T0" fmla="*/ 1 w 439"/>
                <a:gd name="T1" fmla="*/ 1 h 6"/>
                <a:gd name="T2" fmla="*/ 0 w 439"/>
                <a:gd name="T3" fmla="*/ 1 h 6"/>
                <a:gd name="T4" fmla="*/ 0 w 439"/>
                <a:gd name="T5" fmla="*/ 1 h 6"/>
                <a:gd name="T6" fmla="*/ 0 w 439"/>
                <a:gd name="T7" fmla="*/ 0 h 6"/>
                <a:gd name="T8" fmla="*/ 1 w 439"/>
                <a:gd name="T9" fmla="*/ 0 h 6"/>
                <a:gd name="T10" fmla="*/ 1 w 439"/>
                <a:gd name="T11" fmla="*/ 1 h 6"/>
                <a:gd name="T12" fmla="*/ 1 w 439"/>
                <a:gd name="T13" fmla="*/ 0 h 6"/>
                <a:gd name="T14" fmla="*/ 1 w 439"/>
                <a:gd name="T15" fmla="*/ 0 h 6"/>
                <a:gd name="T16" fmla="*/ 1 w 439"/>
                <a:gd name="T17" fmla="*/ 1 h 6"/>
                <a:gd name="T18" fmla="*/ 1 w 439"/>
                <a:gd name="T19" fmla="*/ 1 h 6"/>
                <a:gd name="T20" fmla="*/ 1 w 439"/>
                <a:gd name="T21" fmla="*/ 0 h 6"/>
                <a:gd name="T22" fmla="*/ 1 w 439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9"/>
                <a:gd name="T37" fmla="*/ 0 h 6"/>
                <a:gd name="T38" fmla="*/ 439 w 439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9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933"/>
            <p:cNvSpPr>
              <a:spLocks/>
            </p:cNvSpPr>
            <p:nvPr/>
          </p:nvSpPr>
          <p:spPr bwMode="auto">
            <a:xfrm>
              <a:off x="604" y="1368"/>
              <a:ext cx="90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6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934"/>
            <p:cNvSpPr>
              <a:spLocks/>
            </p:cNvSpPr>
            <p:nvPr/>
          </p:nvSpPr>
          <p:spPr bwMode="auto">
            <a:xfrm>
              <a:off x="693" y="1368"/>
              <a:ext cx="174" cy="3"/>
            </a:xfrm>
            <a:custGeom>
              <a:avLst/>
              <a:gdLst>
                <a:gd name="T0" fmla="*/ 1 w 348"/>
                <a:gd name="T1" fmla="*/ 0 h 6"/>
                <a:gd name="T2" fmla="*/ 1 w 348"/>
                <a:gd name="T3" fmla="*/ 0 h 6"/>
                <a:gd name="T4" fmla="*/ 1 w 348"/>
                <a:gd name="T5" fmla="*/ 1 h 6"/>
                <a:gd name="T6" fmla="*/ 1 w 348"/>
                <a:gd name="T7" fmla="*/ 1 h 6"/>
                <a:gd name="T8" fmla="*/ 1 w 348"/>
                <a:gd name="T9" fmla="*/ 1 h 6"/>
                <a:gd name="T10" fmla="*/ 1 w 348"/>
                <a:gd name="T11" fmla="*/ 0 h 6"/>
                <a:gd name="T12" fmla="*/ 1 w 348"/>
                <a:gd name="T13" fmla="*/ 1 h 6"/>
                <a:gd name="T14" fmla="*/ 0 w 348"/>
                <a:gd name="T15" fmla="*/ 1 h 6"/>
                <a:gd name="T16" fmla="*/ 0 w 348"/>
                <a:gd name="T17" fmla="*/ 0 h 6"/>
                <a:gd name="T18" fmla="*/ 1 w 348"/>
                <a:gd name="T19" fmla="*/ 0 h 6"/>
                <a:gd name="T20" fmla="*/ 1 w 348"/>
                <a:gd name="T21" fmla="*/ 1 h 6"/>
                <a:gd name="T22" fmla="*/ 1 w 348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6"/>
                <a:gd name="T38" fmla="*/ 348 w 34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6">
                  <a:moveTo>
                    <a:pt x="346" y="0"/>
                  </a:moveTo>
                  <a:lnTo>
                    <a:pt x="348" y="0"/>
                  </a:lnTo>
                  <a:lnTo>
                    <a:pt x="348" y="4"/>
                  </a:lnTo>
                  <a:lnTo>
                    <a:pt x="348" y="6"/>
                  </a:lnTo>
                  <a:lnTo>
                    <a:pt x="346" y="6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8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935"/>
            <p:cNvSpPr>
              <a:spLocks noChangeArrowheads="1"/>
            </p:cNvSpPr>
            <p:nvPr/>
          </p:nvSpPr>
          <p:spPr bwMode="auto">
            <a:xfrm>
              <a:off x="624" y="1392"/>
              <a:ext cx="188" cy="11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52" name="Freeform 936"/>
            <p:cNvSpPr>
              <a:spLocks/>
            </p:cNvSpPr>
            <p:nvPr/>
          </p:nvSpPr>
          <p:spPr bwMode="auto">
            <a:xfrm>
              <a:off x="803" y="1412"/>
              <a:ext cx="3" cy="116"/>
            </a:xfrm>
            <a:custGeom>
              <a:avLst/>
              <a:gdLst>
                <a:gd name="T0" fmla="*/ 1 w 6"/>
                <a:gd name="T1" fmla="*/ 0 h 232"/>
                <a:gd name="T2" fmla="*/ 1 w 6"/>
                <a:gd name="T3" fmla="*/ 0 h 232"/>
                <a:gd name="T4" fmla="*/ 1 w 6"/>
                <a:gd name="T5" fmla="*/ 1 h 232"/>
                <a:gd name="T6" fmla="*/ 1 w 6"/>
                <a:gd name="T7" fmla="*/ 0 h 232"/>
                <a:gd name="T8" fmla="*/ 1 w 6"/>
                <a:gd name="T9" fmla="*/ 1 h 232"/>
                <a:gd name="T10" fmla="*/ 1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1 w 6"/>
                <a:gd name="T17" fmla="*/ 1 h 232"/>
                <a:gd name="T18" fmla="*/ 1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2" y="0"/>
                  </a:lnTo>
                  <a:lnTo>
                    <a:pt x="6" y="3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937"/>
            <p:cNvSpPr>
              <a:spLocks/>
            </p:cNvSpPr>
            <p:nvPr/>
          </p:nvSpPr>
          <p:spPr bwMode="auto">
            <a:xfrm>
              <a:off x="614" y="1412"/>
              <a:ext cx="190" cy="3"/>
            </a:xfrm>
            <a:custGeom>
              <a:avLst/>
              <a:gdLst>
                <a:gd name="T0" fmla="*/ 0 w 380"/>
                <a:gd name="T1" fmla="*/ 1 h 5"/>
                <a:gd name="T2" fmla="*/ 0 w 380"/>
                <a:gd name="T3" fmla="*/ 0 h 5"/>
                <a:gd name="T4" fmla="*/ 1 w 380"/>
                <a:gd name="T5" fmla="*/ 0 h 5"/>
                <a:gd name="T6" fmla="*/ 0 w 380"/>
                <a:gd name="T7" fmla="*/ 1 h 5"/>
                <a:gd name="T8" fmla="*/ 1 w 380"/>
                <a:gd name="T9" fmla="*/ 0 h 5"/>
                <a:gd name="T10" fmla="*/ 1 w 380"/>
                <a:gd name="T11" fmla="*/ 0 h 5"/>
                <a:gd name="T12" fmla="*/ 1 w 380"/>
                <a:gd name="T13" fmla="*/ 1 h 5"/>
                <a:gd name="T14" fmla="*/ 1 w 380"/>
                <a:gd name="T15" fmla="*/ 1 h 5"/>
                <a:gd name="T16" fmla="*/ 1 w 380"/>
                <a:gd name="T17" fmla="*/ 1 h 5"/>
                <a:gd name="T18" fmla="*/ 0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380" y="0"/>
                  </a:lnTo>
                  <a:lnTo>
                    <a:pt x="380" y="5"/>
                  </a:lnTo>
                  <a:lnTo>
                    <a:pt x="4" y="5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938"/>
            <p:cNvSpPr>
              <a:spLocks/>
            </p:cNvSpPr>
            <p:nvPr/>
          </p:nvSpPr>
          <p:spPr bwMode="auto">
            <a:xfrm>
              <a:off x="614" y="1414"/>
              <a:ext cx="3" cy="115"/>
            </a:xfrm>
            <a:custGeom>
              <a:avLst/>
              <a:gdLst>
                <a:gd name="T0" fmla="*/ 1 w 6"/>
                <a:gd name="T1" fmla="*/ 0 h 231"/>
                <a:gd name="T2" fmla="*/ 0 w 6"/>
                <a:gd name="T3" fmla="*/ 0 h 231"/>
                <a:gd name="T4" fmla="*/ 0 w 6"/>
                <a:gd name="T5" fmla="*/ 0 h 231"/>
                <a:gd name="T6" fmla="*/ 1 w 6"/>
                <a:gd name="T7" fmla="*/ 0 h 231"/>
                <a:gd name="T8" fmla="*/ 0 w 6"/>
                <a:gd name="T9" fmla="*/ 0 h 231"/>
                <a:gd name="T10" fmla="*/ 0 w 6"/>
                <a:gd name="T11" fmla="*/ 0 h 231"/>
                <a:gd name="T12" fmla="*/ 1 w 6"/>
                <a:gd name="T13" fmla="*/ 0 h 231"/>
                <a:gd name="T14" fmla="*/ 1 w 6"/>
                <a:gd name="T15" fmla="*/ 0 h 231"/>
                <a:gd name="T16" fmla="*/ 1 w 6"/>
                <a:gd name="T17" fmla="*/ 0 h 231"/>
                <a:gd name="T18" fmla="*/ 1 w 6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1"/>
                <a:gd name="T32" fmla="*/ 6 w 6"/>
                <a:gd name="T33" fmla="*/ 231 h 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1">
                  <a:moveTo>
                    <a:pt x="4" y="231"/>
                  </a:moveTo>
                  <a:lnTo>
                    <a:pt x="0" y="231"/>
                  </a:lnTo>
                  <a:lnTo>
                    <a:pt x="0" y="229"/>
                  </a:lnTo>
                  <a:lnTo>
                    <a:pt x="4" y="231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9"/>
                  </a:lnTo>
                  <a:lnTo>
                    <a:pt x="4" y="225"/>
                  </a:lnTo>
                  <a:lnTo>
                    <a:pt x="4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939"/>
            <p:cNvSpPr>
              <a:spLocks/>
            </p:cNvSpPr>
            <p:nvPr/>
          </p:nvSpPr>
          <p:spPr bwMode="auto">
            <a:xfrm>
              <a:off x="616" y="1527"/>
              <a:ext cx="190" cy="2"/>
            </a:xfrm>
            <a:custGeom>
              <a:avLst/>
              <a:gdLst>
                <a:gd name="T0" fmla="*/ 1 w 380"/>
                <a:gd name="T1" fmla="*/ 0 h 6"/>
                <a:gd name="T2" fmla="*/ 1 w 380"/>
                <a:gd name="T3" fmla="*/ 0 h 6"/>
                <a:gd name="T4" fmla="*/ 1 w 380"/>
                <a:gd name="T5" fmla="*/ 0 h 6"/>
                <a:gd name="T6" fmla="*/ 1 w 380"/>
                <a:gd name="T7" fmla="*/ 0 h 6"/>
                <a:gd name="T8" fmla="*/ 1 w 380"/>
                <a:gd name="T9" fmla="*/ 0 h 6"/>
                <a:gd name="T10" fmla="*/ 0 w 380"/>
                <a:gd name="T11" fmla="*/ 0 h 6"/>
                <a:gd name="T12" fmla="*/ 0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1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380" y="4"/>
                  </a:moveTo>
                  <a:lnTo>
                    <a:pt x="380" y="6"/>
                  </a:lnTo>
                  <a:lnTo>
                    <a:pt x="376" y="6"/>
                  </a:lnTo>
                  <a:lnTo>
                    <a:pt x="380" y="4"/>
                  </a:lnTo>
                  <a:lnTo>
                    <a:pt x="37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4" y="4"/>
                  </a:lnTo>
                  <a:lnTo>
                    <a:pt x="38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940"/>
            <p:cNvSpPr>
              <a:spLocks noChangeArrowheads="1"/>
            </p:cNvSpPr>
            <p:nvPr/>
          </p:nvSpPr>
          <p:spPr bwMode="auto">
            <a:xfrm>
              <a:off x="624" y="1420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57" name="Freeform 941"/>
            <p:cNvSpPr>
              <a:spLocks/>
            </p:cNvSpPr>
            <p:nvPr/>
          </p:nvSpPr>
          <p:spPr bwMode="auto">
            <a:xfrm>
              <a:off x="622" y="1420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942"/>
            <p:cNvSpPr>
              <a:spLocks/>
            </p:cNvSpPr>
            <p:nvPr/>
          </p:nvSpPr>
          <p:spPr bwMode="auto">
            <a:xfrm>
              <a:off x="624" y="1493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943"/>
            <p:cNvSpPr>
              <a:spLocks/>
            </p:cNvSpPr>
            <p:nvPr/>
          </p:nvSpPr>
          <p:spPr bwMode="auto">
            <a:xfrm>
              <a:off x="693" y="1418"/>
              <a:ext cx="3" cy="77"/>
            </a:xfrm>
            <a:custGeom>
              <a:avLst/>
              <a:gdLst>
                <a:gd name="T0" fmla="*/ 1 w 6"/>
                <a:gd name="T1" fmla="*/ 0 h 154"/>
                <a:gd name="T2" fmla="*/ 1 w 6"/>
                <a:gd name="T3" fmla="*/ 0 h 154"/>
                <a:gd name="T4" fmla="*/ 1 w 6"/>
                <a:gd name="T5" fmla="*/ 1 h 154"/>
                <a:gd name="T6" fmla="*/ 1 w 6"/>
                <a:gd name="T7" fmla="*/ 0 h 154"/>
                <a:gd name="T8" fmla="*/ 1 w 6"/>
                <a:gd name="T9" fmla="*/ 1 h 154"/>
                <a:gd name="T10" fmla="*/ 1 w 6"/>
                <a:gd name="T11" fmla="*/ 1 h 154"/>
                <a:gd name="T12" fmla="*/ 0 w 6"/>
                <a:gd name="T13" fmla="*/ 1 h 154"/>
                <a:gd name="T14" fmla="*/ 0 w 6"/>
                <a:gd name="T15" fmla="*/ 1 h 154"/>
                <a:gd name="T16" fmla="*/ 1 w 6"/>
                <a:gd name="T17" fmla="*/ 1 h 154"/>
                <a:gd name="T18" fmla="*/ 1 w 6"/>
                <a:gd name="T19" fmla="*/ 0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4"/>
                <a:gd name="T32" fmla="*/ 6 w 6"/>
                <a:gd name="T33" fmla="*/ 154 h 1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4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154"/>
                  </a:lnTo>
                  <a:lnTo>
                    <a:pt x="0" y="15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944"/>
            <p:cNvSpPr>
              <a:spLocks/>
            </p:cNvSpPr>
            <p:nvPr/>
          </p:nvSpPr>
          <p:spPr bwMode="auto">
            <a:xfrm>
              <a:off x="622" y="1418"/>
              <a:ext cx="73" cy="4"/>
            </a:xfrm>
            <a:custGeom>
              <a:avLst/>
              <a:gdLst>
                <a:gd name="T0" fmla="*/ 0 w 146"/>
                <a:gd name="T1" fmla="*/ 1 h 8"/>
                <a:gd name="T2" fmla="*/ 0 w 146"/>
                <a:gd name="T3" fmla="*/ 0 h 8"/>
                <a:gd name="T4" fmla="*/ 1 w 146"/>
                <a:gd name="T5" fmla="*/ 0 h 8"/>
                <a:gd name="T6" fmla="*/ 0 w 146"/>
                <a:gd name="T7" fmla="*/ 1 h 8"/>
                <a:gd name="T8" fmla="*/ 1 w 146"/>
                <a:gd name="T9" fmla="*/ 0 h 8"/>
                <a:gd name="T10" fmla="*/ 1 w 146"/>
                <a:gd name="T11" fmla="*/ 0 h 8"/>
                <a:gd name="T12" fmla="*/ 1 w 146"/>
                <a:gd name="T13" fmla="*/ 1 h 8"/>
                <a:gd name="T14" fmla="*/ 1 w 146"/>
                <a:gd name="T15" fmla="*/ 1 h 8"/>
                <a:gd name="T16" fmla="*/ 1 w 146"/>
                <a:gd name="T17" fmla="*/ 1 h 8"/>
                <a:gd name="T18" fmla="*/ 0 w 14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8"/>
                <a:gd name="T32" fmla="*/ 146 w 14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Rectangle 945"/>
            <p:cNvSpPr>
              <a:spLocks noChangeArrowheads="1"/>
            </p:cNvSpPr>
            <p:nvPr/>
          </p:nvSpPr>
          <p:spPr bwMode="auto">
            <a:xfrm>
              <a:off x="710" y="1420"/>
              <a:ext cx="87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62" name="Freeform 946"/>
            <p:cNvSpPr>
              <a:spLocks/>
            </p:cNvSpPr>
            <p:nvPr/>
          </p:nvSpPr>
          <p:spPr bwMode="auto">
            <a:xfrm>
              <a:off x="795" y="1418"/>
              <a:ext cx="4" cy="94"/>
            </a:xfrm>
            <a:custGeom>
              <a:avLst/>
              <a:gdLst>
                <a:gd name="T0" fmla="*/ 1 w 7"/>
                <a:gd name="T1" fmla="*/ 0 h 188"/>
                <a:gd name="T2" fmla="*/ 1 w 7"/>
                <a:gd name="T3" fmla="*/ 0 h 188"/>
                <a:gd name="T4" fmla="*/ 1 w 7"/>
                <a:gd name="T5" fmla="*/ 1 h 188"/>
                <a:gd name="T6" fmla="*/ 1 w 7"/>
                <a:gd name="T7" fmla="*/ 0 h 188"/>
                <a:gd name="T8" fmla="*/ 1 w 7"/>
                <a:gd name="T9" fmla="*/ 1 h 188"/>
                <a:gd name="T10" fmla="*/ 1 w 7"/>
                <a:gd name="T11" fmla="*/ 1 h 188"/>
                <a:gd name="T12" fmla="*/ 0 w 7"/>
                <a:gd name="T13" fmla="*/ 1 h 188"/>
                <a:gd name="T14" fmla="*/ 0 w 7"/>
                <a:gd name="T15" fmla="*/ 1 h 188"/>
                <a:gd name="T16" fmla="*/ 1 w 7"/>
                <a:gd name="T17" fmla="*/ 1 h 188"/>
                <a:gd name="T18" fmla="*/ 1 w 7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88"/>
                <a:gd name="T32" fmla="*/ 7 w 7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88">
                  <a:moveTo>
                    <a:pt x="3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7" y="4"/>
                  </a:lnTo>
                  <a:lnTo>
                    <a:pt x="7" y="188"/>
                  </a:lnTo>
                  <a:lnTo>
                    <a:pt x="0" y="188"/>
                  </a:lnTo>
                  <a:lnTo>
                    <a:pt x="0" y="4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947"/>
            <p:cNvSpPr>
              <a:spLocks/>
            </p:cNvSpPr>
            <p:nvPr/>
          </p:nvSpPr>
          <p:spPr bwMode="auto">
            <a:xfrm>
              <a:off x="708" y="1418"/>
              <a:ext cx="89" cy="4"/>
            </a:xfrm>
            <a:custGeom>
              <a:avLst/>
              <a:gdLst>
                <a:gd name="T0" fmla="*/ 0 w 176"/>
                <a:gd name="T1" fmla="*/ 1 h 8"/>
                <a:gd name="T2" fmla="*/ 0 w 176"/>
                <a:gd name="T3" fmla="*/ 0 h 8"/>
                <a:gd name="T4" fmla="*/ 1 w 176"/>
                <a:gd name="T5" fmla="*/ 0 h 8"/>
                <a:gd name="T6" fmla="*/ 0 w 176"/>
                <a:gd name="T7" fmla="*/ 1 h 8"/>
                <a:gd name="T8" fmla="*/ 1 w 176"/>
                <a:gd name="T9" fmla="*/ 0 h 8"/>
                <a:gd name="T10" fmla="*/ 1 w 176"/>
                <a:gd name="T11" fmla="*/ 0 h 8"/>
                <a:gd name="T12" fmla="*/ 1 w 176"/>
                <a:gd name="T13" fmla="*/ 1 h 8"/>
                <a:gd name="T14" fmla="*/ 1 w 176"/>
                <a:gd name="T15" fmla="*/ 1 h 8"/>
                <a:gd name="T16" fmla="*/ 1 w 176"/>
                <a:gd name="T17" fmla="*/ 1 h 8"/>
                <a:gd name="T18" fmla="*/ 0 w 17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8"/>
                <a:gd name="T32" fmla="*/ 176 w 17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76" y="0"/>
                  </a:lnTo>
                  <a:lnTo>
                    <a:pt x="17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948"/>
            <p:cNvSpPr>
              <a:spLocks/>
            </p:cNvSpPr>
            <p:nvPr/>
          </p:nvSpPr>
          <p:spPr bwMode="auto">
            <a:xfrm>
              <a:off x="708" y="1420"/>
              <a:ext cx="3" cy="94"/>
            </a:xfrm>
            <a:custGeom>
              <a:avLst/>
              <a:gdLst>
                <a:gd name="T0" fmla="*/ 1 w 6"/>
                <a:gd name="T1" fmla="*/ 1 h 188"/>
                <a:gd name="T2" fmla="*/ 0 w 6"/>
                <a:gd name="T3" fmla="*/ 1 h 188"/>
                <a:gd name="T4" fmla="*/ 0 w 6"/>
                <a:gd name="T5" fmla="*/ 1 h 188"/>
                <a:gd name="T6" fmla="*/ 1 w 6"/>
                <a:gd name="T7" fmla="*/ 1 h 188"/>
                <a:gd name="T8" fmla="*/ 0 w 6"/>
                <a:gd name="T9" fmla="*/ 1 h 188"/>
                <a:gd name="T10" fmla="*/ 0 w 6"/>
                <a:gd name="T11" fmla="*/ 0 h 188"/>
                <a:gd name="T12" fmla="*/ 1 w 6"/>
                <a:gd name="T13" fmla="*/ 0 h 188"/>
                <a:gd name="T14" fmla="*/ 1 w 6"/>
                <a:gd name="T15" fmla="*/ 1 h 188"/>
                <a:gd name="T16" fmla="*/ 1 w 6"/>
                <a:gd name="T17" fmla="*/ 1 h 188"/>
                <a:gd name="T18" fmla="*/ 1 w 6"/>
                <a:gd name="T19" fmla="*/ 1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8"/>
                <a:gd name="T32" fmla="*/ 6 w 6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8">
                  <a:moveTo>
                    <a:pt x="4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4"/>
                  </a:lnTo>
                  <a:lnTo>
                    <a:pt x="4" y="182"/>
                  </a:lnTo>
                  <a:lnTo>
                    <a:pt x="4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949"/>
            <p:cNvSpPr>
              <a:spLocks/>
            </p:cNvSpPr>
            <p:nvPr/>
          </p:nvSpPr>
          <p:spPr bwMode="auto">
            <a:xfrm>
              <a:off x="710" y="1511"/>
              <a:ext cx="89" cy="3"/>
            </a:xfrm>
            <a:custGeom>
              <a:avLst/>
              <a:gdLst>
                <a:gd name="T0" fmla="*/ 1 w 176"/>
                <a:gd name="T1" fmla="*/ 1 h 6"/>
                <a:gd name="T2" fmla="*/ 1 w 176"/>
                <a:gd name="T3" fmla="*/ 1 h 6"/>
                <a:gd name="T4" fmla="*/ 1 w 176"/>
                <a:gd name="T5" fmla="*/ 1 h 6"/>
                <a:gd name="T6" fmla="*/ 1 w 176"/>
                <a:gd name="T7" fmla="*/ 1 h 6"/>
                <a:gd name="T8" fmla="*/ 1 w 176"/>
                <a:gd name="T9" fmla="*/ 1 h 6"/>
                <a:gd name="T10" fmla="*/ 0 w 176"/>
                <a:gd name="T11" fmla="*/ 1 h 6"/>
                <a:gd name="T12" fmla="*/ 0 w 176"/>
                <a:gd name="T13" fmla="*/ 0 h 6"/>
                <a:gd name="T14" fmla="*/ 1 w 176"/>
                <a:gd name="T15" fmla="*/ 0 h 6"/>
                <a:gd name="T16" fmla="*/ 1 w 176"/>
                <a:gd name="T17" fmla="*/ 1 h 6"/>
                <a:gd name="T18" fmla="*/ 1 w 17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6"/>
                <a:gd name="T32" fmla="*/ 176 w 17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6">
                  <a:moveTo>
                    <a:pt x="176" y="2"/>
                  </a:moveTo>
                  <a:lnTo>
                    <a:pt x="176" y="6"/>
                  </a:lnTo>
                  <a:lnTo>
                    <a:pt x="172" y="6"/>
                  </a:lnTo>
                  <a:lnTo>
                    <a:pt x="176" y="2"/>
                  </a:lnTo>
                  <a:lnTo>
                    <a:pt x="17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69" y="2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950"/>
            <p:cNvSpPr>
              <a:spLocks/>
            </p:cNvSpPr>
            <p:nvPr/>
          </p:nvSpPr>
          <p:spPr bwMode="auto">
            <a:xfrm>
              <a:off x="622" y="1538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951"/>
            <p:cNvSpPr>
              <a:spLocks/>
            </p:cNvSpPr>
            <p:nvPr/>
          </p:nvSpPr>
          <p:spPr bwMode="auto">
            <a:xfrm>
              <a:off x="622" y="1562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952"/>
            <p:cNvSpPr>
              <a:spLocks/>
            </p:cNvSpPr>
            <p:nvPr/>
          </p:nvSpPr>
          <p:spPr bwMode="auto">
            <a:xfrm>
              <a:off x="622" y="1586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953"/>
            <p:cNvSpPr>
              <a:spLocks/>
            </p:cNvSpPr>
            <p:nvPr/>
          </p:nvSpPr>
          <p:spPr bwMode="auto">
            <a:xfrm>
              <a:off x="622" y="1598"/>
              <a:ext cx="81" cy="2"/>
            </a:xfrm>
            <a:custGeom>
              <a:avLst/>
              <a:gdLst>
                <a:gd name="T0" fmla="*/ 1 w 161"/>
                <a:gd name="T1" fmla="*/ 0 h 6"/>
                <a:gd name="T2" fmla="*/ 1 w 161"/>
                <a:gd name="T3" fmla="*/ 0 h 6"/>
                <a:gd name="T4" fmla="*/ 0 w 161"/>
                <a:gd name="T5" fmla="*/ 0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954"/>
            <p:cNvSpPr>
              <a:spLocks/>
            </p:cNvSpPr>
            <p:nvPr/>
          </p:nvSpPr>
          <p:spPr bwMode="auto">
            <a:xfrm>
              <a:off x="622" y="1609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955"/>
            <p:cNvSpPr>
              <a:spLocks/>
            </p:cNvSpPr>
            <p:nvPr/>
          </p:nvSpPr>
          <p:spPr bwMode="auto">
            <a:xfrm>
              <a:off x="622" y="162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956"/>
            <p:cNvSpPr>
              <a:spLocks/>
            </p:cNvSpPr>
            <p:nvPr/>
          </p:nvSpPr>
          <p:spPr bwMode="auto">
            <a:xfrm>
              <a:off x="622" y="1645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957"/>
            <p:cNvSpPr>
              <a:spLocks/>
            </p:cNvSpPr>
            <p:nvPr/>
          </p:nvSpPr>
          <p:spPr bwMode="auto">
            <a:xfrm>
              <a:off x="622" y="1680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958"/>
            <p:cNvSpPr>
              <a:spLocks/>
            </p:cNvSpPr>
            <p:nvPr/>
          </p:nvSpPr>
          <p:spPr bwMode="auto">
            <a:xfrm>
              <a:off x="622" y="170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959"/>
            <p:cNvSpPr>
              <a:spLocks/>
            </p:cNvSpPr>
            <p:nvPr/>
          </p:nvSpPr>
          <p:spPr bwMode="auto">
            <a:xfrm>
              <a:off x="622" y="1727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960"/>
            <p:cNvSpPr>
              <a:spLocks/>
            </p:cNvSpPr>
            <p:nvPr/>
          </p:nvSpPr>
          <p:spPr bwMode="auto">
            <a:xfrm>
              <a:off x="622" y="174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961"/>
            <p:cNvSpPr>
              <a:spLocks/>
            </p:cNvSpPr>
            <p:nvPr/>
          </p:nvSpPr>
          <p:spPr bwMode="auto">
            <a:xfrm>
              <a:off x="710" y="1489"/>
              <a:ext cx="86" cy="2"/>
            </a:xfrm>
            <a:custGeom>
              <a:avLst/>
              <a:gdLst>
                <a:gd name="T0" fmla="*/ 1 w 171"/>
                <a:gd name="T1" fmla="*/ 1 h 4"/>
                <a:gd name="T2" fmla="*/ 1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1 w 171"/>
                <a:gd name="T9" fmla="*/ 0 h 4"/>
                <a:gd name="T10" fmla="*/ 1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962"/>
            <p:cNvSpPr>
              <a:spLocks/>
            </p:cNvSpPr>
            <p:nvPr/>
          </p:nvSpPr>
          <p:spPr bwMode="auto">
            <a:xfrm>
              <a:off x="662" y="1427"/>
              <a:ext cx="2" cy="11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1 w 4"/>
                <a:gd name="T5" fmla="*/ 0 h 23"/>
                <a:gd name="T6" fmla="*/ 1 w 4"/>
                <a:gd name="T7" fmla="*/ 0 h 23"/>
                <a:gd name="T8" fmla="*/ 1 w 4"/>
                <a:gd name="T9" fmla="*/ 0 h 23"/>
                <a:gd name="T10" fmla="*/ 1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1 w 4"/>
                <a:gd name="T17" fmla="*/ 0 h 23"/>
                <a:gd name="T18" fmla="*/ 0 w 4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3"/>
                <a:gd name="T32" fmla="*/ 4 w 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963"/>
            <p:cNvSpPr>
              <a:spLocks/>
            </p:cNvSpPr>
            <p:nvPr/>
          </p:nvSpPr>
          <p:spPr bwMode="auto">
            <a:xfrm>
              <a:off x="663" y="1427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964"/>
            <p:cNvSpPr>
              <a:spLocks/>
            </p:cNvSpPr>
            <p:nvPr/>
          </p:nvSpPr>
          <p:spPr bwMode="auto">
            <a:xfrm>
              <a:off x="684" y="1428"/>
              <a:ext cx="3" cy="12"/>
            </a:xfrm>
            <a:custGeom>
              <a:avLst/>
              <a:gdLst>
                <a:gd name="T0" fmla="*/ 1 w 6"/>
                <a:gd name="T1" fmla="*/ 0 h 25"/>
                <a:gd name="T2" fmla="*/ 1 w 6"/>
                <a:gd name="T3" fmla="*/ 0 h 25"/>
                <a:gd name="T4" fmla="*/ 1 w 6"/>
                <a:gd name="T5" fmla="*/ 0 h 25"/>
                <a:gd name="T6" fmla="*/ 1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1 w 6"/>
                <a:gd name="T13" fmla="*/ 0 h 25"/>
                <a:gd name="T14" fmla="*/ 1 w 6"/>
                <a:gd name="T15" fmla="*/ 0 h 25"/>
                <a:gd name="T16" fmla="*/ 1 w 6"/>
                <a:gd name="T17" fmla="*/ 0 h 25"/>
                <a:gd name="T18" fmla="*/ 1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1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1"/>
                  </a:lnTo>
                  <a:lnTo>
                    <a:pt x="2" y="25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965"/>
            <p:cNvSpPr>
              <a:spLocks/>
            </p:cNvSpPr>
            <p:nvPr/>
          </p:nvSpPr>
          <p:spPr bwMode="auto">
            <a:xfrm>
              <a:off x="662" y="1437"/>
              <a:ext cx="23" cy="3"/>
            </a:xfrm>
            <a:custGeom>
              <a:avLst/>
              <a:gdLst>
                <a:gd name="T0" fmla="*/ 1 w 46"/>
                <a:gd name="T1" fmla="*/ 1 h 6"/>
                <a:gd name="T2" fmla="*/ 0 w 46"/>
                <a:gd name="T3" fmla="*/ 1 h 6"/>
                <a:gd name="T4" fmla="*/ 0 w 46"/>
                <a:gd name="T5" fmla="*/ 1 h 6"/>
                <a:gd name="T6" fmla="*/ 1 w 46"/>
                <a:gd name="T7" fmla="*/ 1 h 6"/>
                <a:gd name="T8" fmla="*/ 1 w 46"/>
                <a:gd name="T9" fmla="*/ 0 h 6"/>
                <a:gd name="T10" fmla="*/ 1 w 46"/>
                <a:gd name="T11" fmla="*/ 0 h 6"/>
                <a:gd name="T12" fmla="*/ 1 w 46"/>
                <a:gd name="T13" fmla="*/ 1 h 6"/>
                <a:gd name="T14" fmla="*/ 1 w 46"/>
                <a:gd name="T15" fmla="*/ 1 h 6"/>
                <a:gd name="T16" fmla="*/ 0 w 46"/>
                <a:gd name="T17" fmla="*/ 1 h 6"/>
                <a:gd name="T18" fmla="*/ 1 w 46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6"/>
                <a:gd name="T32" fmla="*/ 46 w 46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966"/>
            <p:cNvSpPr>
              <a:spLocks/>
            </p:cNvSpPr>
            <p:nvPr/>
          </p:nvSpPr>
          <p:spPr bwMode="auto">
            <a:xfrm>
              <a:off x="632" y="1446"/>
              <a:ext cx="2" cy="34"/>
            </a:xfrm>
            <a:custGeom>
              <a:avLst/>
              <a:gdLst>
                <a:gd name="T0" fmla="*/ 1 w 4"/>
                <a:gd name="T1" fmla="*/ 0 h 69"/>
                <a:gd name="T2" fmla="*/ 0 w 4"/>
                <a:gd name="T3" fmla="*/ 0 h 69"/>
                <a:gd name="T4" fmla="*/ 0 w 4"/>
                <a:gd name="T5" fmla="*/ 0 h 69"/>
                <a:gd name="T6" fmla="*/ 1 w 4"/>
                <a:gd name="T7" fmla="*/ 0 h 69"/>
                <a:gd name="T8" fmla="*/ 0 w 4"/>
                <a:gd name="T9" fmla="*/ 0 h 69"/>
                <a:gd name="T10" fmla="*/ 0 w 4"/>
                <a:gd name="T11" fmla="*/ 0 h 69"/>
                <a:gd name="T12" fmla="*/ 1 w 4"/>
                <a:gd name="T13" fmla="*/ 0 h 69"/>
                <a:gd name="T14" fmla="*/ 1 w 4"/>
                <a:gd name="T15" fmla="*/ 0 h 69"/>
                <a:gd name="T16" fmla="*/ 1 w 4"/>
                <a:gd name="T17" fmla="*/ 0 h 69"/>
                <a:gd name="T18" fmla="*/ 1 w 4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7"/>
                  </a:lnTo>
                  <a:lnTo>
                    <a:pt x="2" y="65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967"/>
            <p:cNvSpPr>
              <a:spLocks/>
            </p:cNvSpPr>
            <p:nvPr/>
          </p:nvSpPr>
          <p:spPr bwMode="auto">
            <a:xfrm>
              <a:off x="633" y="1479"/>
              <a:ext cx="54" cy="1"/>
            </a:xfrm>
            <a:custGeom>
              <a:avLst/>
              <a:gdLst>
                <a:gd name="T0" fmla="*/ 0 w 110"/>
                <a:gd name="T1" fmla="*/ 0 h 4"/>
                <a:gd name="T2" fmla="*/ 0 w 110"/>
                <a:gd name="T3" fmla="*/ 0 h 4"/>
                <a:gd name="T4" fmla="*/ 0 w 110"/>
                <a:gd name="T5" fmla="*/ 0 h 4"/>
                <a:gd name="T6" fmla="*/ 0 w 110"/>
                <a:gd name="T7" fmla="*/ 0 h 4"/>
                <a:gd name="T8" fmla="*/ 0 w 110"/>
                <a:gd name="T9" fmla="*/ 0 h 4"/>
                <a:gd name="T10" fmla="*/ 0 w 110"/>
                <a:gd name="T11" fmla="*/ 0 h 4"/>
                <a:gd name="T12" fmla="*/ 0 w 110"/>
                <a:gd name="T13" fmla="*/ 0 h 4"/>
                <a:gd name="T14" fmla="*/ 0 w 110"/>
                <a:gd name="T15" fmla="*/ 0 h 4"/>
                <a:gd name="T16" fmla="*/ 0 w 110"/>
                <a:gd name="T17" fmla="*/ 0 h 4"/>
                <a:gd name="T18" fmla="*/ 0 w 110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4"/>
                <a:gd name="T32" fmla="*/ 110 w 110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4">
                  <a:moveTo>
                    <a:pt x="110" y="2"/>
                  </a:moveTo>
                  <a:lnTo>
                    <a:pt x="110" y="4"/>
                  </a:lnTo>
                  <a:lnTo>
                    <a:pt x="106" y="4"/>
                  </a:lnTo>
                  <a:lnTo>
                    <a:pt x="110" y="2"/>
                  </a:lnTo>
                  <a:lnTo>
                    <a:pt x="10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968"/>
            <p:cNvSpPr>
              <a:spLocks/>
            </p:cNvSpPr>
            <p:nvPr/>
          </p:nvSpPr>
          <p:spPr bwMode="auto">
            <a:xfrm>
              <a:off x="684" y="1445"/>
              <a:ext cx="3" cy="34"/>
            </a:xfrm>
            <a:custGeom>
              <a:avLst/>
              <a:gdLst>
                <a:gd name="T0" fmla="*/ 1 w 6"/>
                <a:gd name="T1" fmla="*/ 0 h 69"/>
                <a:gd name="T2" fmla="*/ 1 w 6"/>
                <a:gd name="T3" fmla="*/ 0 h 69"/>
                <a:gd name="T4" fmla="*/ 1 w 6"/>
                <a:gd name="T5" fmla="*/ 0 h 69"/>
                <a:gd name="T6" fmla="*/ 1 w 6"/>
                <a:gd name="T7" fmla="*/ 0 h 69"/>
                <a:gd name="T8" fmla="*/ 1 w 6"/>
                <a:gd name="T9" fmla="*/ 0 h 69"/>
                <a:gd name="T10" fmla="*/ 1 w 6"/>
                <a:gd name="T11" fmla="*/ 0 h 69"/>
                <a:gd name="T12" fmla="*/ 0 w 6"/>
                <a:gd name="T13" fmla="*/ 0 h 69"/>
                <a:gd name="T14" fmla="*/ 0 w 6"/>
                <a:gd name="T15" fmla="*/ 0 h 69"/>
                <a:gd name="T16" fmla="*/ 1 w 6"/>
                <a:gd name="T17" fmla="*/ 0 h 69"/>
                <a:gd name="T18" fmla="*/ 1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969"/>
            <p:cNvSpPr>
              <a:spLocks/>
            </p:cNvSpPr>
            <p:nvPr/>
          </p:nvSpPr>
          <p:spPr bwMode="auto">
            <a:xfrm>
              <a:off x="632" y="1445"/>
              <a:ext cx="53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0 w 108"/>
                <a:gd name="T5" fmla="*/ 0 h 4"/>
                <a:gd name="T6" fmla="*/ 0 w 108"/>
                <a:gd name="T7" fmla="*/ 1 h 4"/>
                <a:gd name="T8" fmla="*/ 0 w 108"/>
                <a:gd name="T9" fmla="*/ 0 h 4"/>
                <a:gd name="T10" fmla="*/ 0 w 108"/>
                <a:gd name="T11" fmla="*/ 0 h 4"/>
                <a:gd name="T12" fmla="*/ 0 w 108"/>
                <a:gd name="T13" fmla="*/ 1 h 4"/>
                <a:gd name="T14" fmla="*/ 0 w 108"/>
                <a:gd name="T15" fmla="*/ 1 h 4"/>
                <a:gd name="T16" fmla="*/ 0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970"/>
            <p:cNvSpPr>
              <a:spLocks/>
            </p:cNvSpPr>
            <p:nvPr/>
          </p:nvSpPr>
          <p:spPr bwMode="auto">
            <a:xfrm>
              <a:off x="657" y="1503"/>
              <a:ext cx="8" cy="9"/>
            </a:xfrm>
            <a:custGeom>
              <a:avLst/>
              <a:gdLst>
                <a:gd name="T0" fmla="*/ 0 w 18"/>
                <a:gd name="T1" fmla="*/ 0 h 17"/>
                <a:gd name="T2" fmla="*/ 0 w 18"/>
                <a:gd name="T3" fmla="*/ 0 h 17"/>
                <a:gd name="T4" fmla="*/ 0 w 18"/>
                <a:gd name="T5" fmla="*/ 1 h 17"/>
                <a:gd name="T6" fmla="*/ 0 w 18"/>
                <a:gd name="T7" fmla="*/ 1 h 17"/>
                <a:gd name="T8" fmla="*/ 0 w 18"/>
                <a:gd name="T9" fmla="*/ 1 h 17"/>
                <a:gd name="T10" fmla="*/ 0 w 18"/>
                <a:gd name="T11" fmla="*/ 1 h 17"/>
                <a:gd name="T12" fmla="*/ 0 w 18"/>
                <a:gd name="T13" fmla="*/ 1 h 17"/>
                <a:gd name="T14" fmla="*/ 0 w 18"/>
                <a:gd name="T15" fmla="*/ 1 h 17"/>
                <a:gd name="T16" fmla="*/ 0 w 18"/>
                <a:gd name="T17" fmla="*/ 1 h 17"/>
                <a:gd name="T18" fmla="*/ 0 w 18"/>
                <a:gd name="T19" fmla="*/ 1 h 17"/>
                <a:gd name="T20" fmla="*/ 0 w 18"/>
                <a:gd name="T21" fmla="*/ 1 h 17"/>
                <a:gd name="T22" fmla="*/ 0 w 18"/>
                <a:gd name="T23" fmla="*/ 1 h 17"/>
                <a:gd name="T24" fmla="*/ 0 w 18"/>
                <a:gd name="T25" fmla="*/ 1 h 17"/>
                <a:gd name="T26" fmla="*/ 0 w 18"/>
                <a:gd name="T27" fmla="*/ 1 h 17"/>
                <a:gd name="T28" fmla="*/ 0 w 18"/>
                <a:gd name="T29" fmla="*/ 1 h 17"/>
                <a:gd name="T30" fmla="*/ 0 w 18"/>
                <a:gd name="T31" fmla="*/ 1 h 17"/>
                <a:gd name="T32" fmla="*/ 0 w 18"/>
                <a:gd name="T33" fmla="*/ 1 h 17"/>
                <a:gd name="T34" fmla="*/ 0 w 18"/>
                <a:gd name="T35" fmla="*/ 1 h 17"/>
                <a:gd name="T36" fmla="*/ 0 w 18"/>
                <a:gd name="T37" fmla="*/ 1 h 17"/>
                <a:gd name="T38" fmla="*/ 0 w 18"/>
                <a:gd name="T39" fmla="*/ 1 h 17"/>
                <a:gd name="T40" fmla="*/ 0 w 18"/>
                <a:gd name="T41" fmla="*/ 1 h 17"/>
                <a:gd name="T42" fmla="*/ 0 w 18"/>
                <a:gd name="T43" fmla="*/ 1 h 17"/>
                <a:gd name="T44" fmla="*/ 0 w 18"/>
                <a:gd name="T45" fmla="*/ 1 h 17"/>
                <a:gd name="T46" fmla="*/ 0 w 18"/>
                <a:gd name="T47" fmla="*/ 1 h 17"/>
                <a:gd name="T48" fmla="*/ 0 w 18"/>
                <a:gd name="T49" fmla="*/ 1 h 17"/>
                <a:gd name="T50" fmla="*/ 0 w 18"/>
                <a:gd name="T51" fmla="*/ 1 h 17"/>
                <a:gd name="T52" fmla="*/ 0 w 18"/>
                <a:gd name="T53" fmla="*/ 0 h 17"/>
                <a:gd name="T54" fmla="*/ 0 w 18"/>
                <a:gd name="T55" fmla="*/ 0 h 17"/>
                <a:gd name="T56" fmla="*/ 0 w 18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"/>
                <a:gd name="T88" fmla="*/ 0 h 17"/>
                <a:gd name="T89" fmla="*/ 18 w 18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" h="17">
                  <a:moveTo>
                    <a:pt x="10" y="0"/>
                  </a:move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971"/>
            <p:cNvSpPr>
              <a:spLocks/>
            </p:cNvSpPr>
            <p:nvPr/>
          </p:nvSpPr>
          <p:spPr bwMode="auto">
            <a:xfrm>
              <a:off x="656" y="1503"/>
              <a:ext cx="5" cy="4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0"/>
                <a:gd name="T65" fmla="*/ 12 w 12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972"/>
            <p:cNvSpPr>
              <a:spLocks/>
            </p:cNvSpPr>
            <p:nvPr/>
          </p:nvSpPr>
          <p:spPr bwMode="auto">
            <a:xfrm>
              <a:off x="656" y="1507"/>
              <a:ext cx="5" cy="6"/>
            </a:xfrm>
            <a:custGeom>
              <a:avLst/>
              <a:gdLst>
                <a:gd name="T0" fmla="*/ 0 w 12"/>
                <a:gd name="T1" fmla="*/ 1 h 11"/>
                <a:gd name="T2" fmla="*/ 0 w 12"/>
                <a:gd name="T3" fmla="*/ 1 h 11"/>
                <a:gd name="T4" fmla="*/ 0 w 12"/>
                <a:gd name="T5" fmla="*/ 1 h 11"/>
                <a:gd name="T6" fmla="*/ 0 w 12"/>
                <a:gd name="T7" fmla="*/ 1 h 11"/>
                <a:gd name="T8" fmla="*/ 0 w 12"/>
                <a:gd name="T9" fmla="*/ 1 h 11"/>
                <a:gd name="T10" fmla="*/ 0 w 12"/>
                <a:gd name="T11" fmla="*/ 1 h 11"/>
                <a:gd name="T12" fmla="*/ 0 w 12"/>
                <a:gd name="T13" fmla="*/ 1 h 11"/>
                <a:gd name="T14" fmla="*/ 0 w 12"/>
                <a:gd name="T15" fmla="*/ 1 h 11"/>
                <a:gd name="T16" fmla="*/ 0 w 12"/>
                <a:gd name="T17" fmla="*/ 1 h 11"/>
                <a:gd name="T18" fmla="*/ 0 w 12"/>
                <a:gd name="T19" fmla="*/ 0 h 11"/>
                <a:gd name="T20" fmla="*/ 0 w 12"/>
                <a:gd name="T21" fmla="*/ 0 h 11"/>
                <a:gd name="T22" fmla="*/ 0 w 12"/>
                <a:gd name="T23" fmla="*/ 1 h 11"/>
                <a:gd name="T24" fmla="*/ 0 w 12"/>
                <a:gd name="T25" fmla="*/ 1 h 11"/>
                <a:gd name="T26" fmla="*/ 0 w 12"/>
                <a:gd name="T27" fmla="*/ 1 h 11"/>
                <a:gd name="T28" fmla="*/ 0 w 12"/>
                <a:gd name="T29" fmla="*/ 1 h 11"/>
                <a:gd name="T30" fmla="*/ 0 w 12"/>
                <a:gd name="T31" fmla="*/ 1 h 11"/>
                <a:gd name="T32" fmla="*/ 0 w 12"/>
                <a:gd name="T33" fmla="*/ 1 h 11"/>
                <a:gd name="T34" fmla="*/ 0 w 12"/>
                <a:gd name="T35" fmla="*/ 1 h 11"/>
                <a:gd name="T36" fmla="*/ 0 w 12"/>
                <a:gd name="T37" fmla="*/ 1 h 11"/>
                <a:gd name="T38" fmla="*/ 0 w 12"/>
                <a:gd name="T39" fmla="*/ 1 h 11"/>
                <a:gd name="T40" fmla="*/ 0 w 12"/>
                <a:gd name="T41" fmla="*/ 1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1"/>
                <a:gd name="T65" fmla="*/ 12 w 12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1">
                  <a:moveTo>
                    <a:pt x="12" y="11"/>
                  </a:moveTo>
                  <a:lnTo>
                    <a:pt x="12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973"/>
            <p:cNvSpPr>
              <a:spLocks/>
            </p:cNvSpPr>
            <p:nvPr/>
          </p:nvSpPr>
          <p:spPr bwMode="auto">
            <a:xfrm>
              <a:off x="661" y="1507"/>
              <a:ext cx="5" cy="6"/>
            </a:xfrm>
            <a:custGeom>
              <a:avLst/>
              <a:gdLst>
                <a:gd name="T0" fmla="*/ 1 w 9"/>
                <a:gd name="T1" fmla="*/ 0 h 11"/>
                <a:gd name="T2" fmla="*/ 1 w 9"/>
                <a:gd name="T3" fmla="*/ 0 h 11"/>
                <a:gd name="T4" fmla="*/ 1 w 9"/>
                <a:gd name="T5" fmla="*/ 1 h 11"/>
                <a:gd name="T6" fmla="*/ 1 w 9"/>
                <a:gd name="T7" fmla="*/ 1 h 11"/>
                <a:gd name="T8" fmla="*/ 1 w 9"/>
                <a:gd name="T9" fmla="*/ 1 h 11"/>
                <a:gd name="T10" fmla="*/ 1 w 9"/>
                <a:gd name="T11" fmla="*/ 1 h 11"/>
                <a:gd name="T12" fmla="*/ 1 w 9"/>
                <a:gd name="T13" fmla="*/ 1 h 11"/>
                <a:gd name="T14" fmla="*/ 1 w 9"/>
                <a:gd name="T15" fmla="*/ 1 h 11"/>
                <a:gd name="T16" fmla="*/ 1 w 9"/>
                <a:gd name="T17" fmla="*/ 1 h 11"/>
                <a:gd name="T18" fmla="*/ 0 w 9"/>
                <a:gd name="T19" fmla="*/ 1 h 11"/>
                <a:gd name="T20" fmla="*/ 0 w 9"/>
                <a:gd name="T21" fmla="*/ 1 h 11"/>
                <a:gd name="T22" fmla="*/ 1 w 9"/>
                <a:gd name="T23" fmla="*/ 1 h 11"/>
                <a:gd name="T24" fmla="*/ 1 w 9"/>
                <a:gd name="T25" fmla="*/ 1 h 11"/>
                <a:gd name="T26" fmla="*/ 1 w 9"/>
                <a:gd name="T27" fmla="*/ 1 h 11"/>
                <a:gd name="T28" fmla="*/ 1 w 9"/>
                <a:gd name="T29" fmla="*/ 1 h 11"/>
                <a:gd name="T30" fmla="*/ 1 w 9"/>
                <a:gd name="T31" fmla="*/ 1 h 11"/>
                <a:gd name="T32" fmla="*/ 1 w 9"/>
                <a:gd name="T33" fmla="*/ 1 h 11"/>
                <a:gd name="T34" fmla="*/ 1 w 9"/>
                <a:gd name="T35" fmla="*/ 1 h 11"/>
                <a:gd name="T36" fmla="*/ 1 w 9"/>
                <a:gd name="T37" fmla="*/ 0 h 11"/>
                <a:gd name="T38" fmla="*/ 1 w 9"/>
                <a:gd name="T39" fmla="*/ 0 h 11"/>
                <a:gd name="T40" fmla="*/ 1 w 9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1"/>
                <a:gd name="T65" fmla="*/ 9 w 9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1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74"/>
            <p:cNvSpPr>
              <a:spLocks/>
            </p:cNvSpPr>
            <p:nvPr/>
          </p:nvSpPr>
          <p:spPr bwMode="auto">
            <a:xfrm>
              <a:off x="661" y="1503"/>
              <a:ext cx="5" cy="4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0 h 10"/>
                <a:gd name="T4" fmla="*/ 1 w 9"/>
                <a:gd name="T5" fmla="*/ 0 h 10"/>
                <a:gd name="T6" fmla="*/ 1 w 9"/>
                <a:gd name="T7" fmla="*/ 0 h 10"/>
                <a:gd name="T8" fmla="*/ 1 w 9"/>
                <a:gd name="T9" fmla="*/ 0 h 10"/>
                <a:gd name="T10" fmla="*/ 1 w 9"/>
                <a:gd name="T11" fmla="*/ 0 h 10"/>
                <a:gd name="T12" fmla="*/ 1 w 9"/>
                <a:gd name="T13" fmla="*/ 0 h 10"/>
                <a:gd name="T14" fmla="*/ 1 w 9"/>
                <a:gd name="T15" fmla="*/ 0 h 10"/>
                <a:gd name="T16" fmla="*/ 1 w 9"/>
                <a:gd name="T17" fmla="*/ 0 h 10"/>
                <a:gd name="T18" fmla="*/ 1 w 9"/>
                <a:gd name="T19" fmla="*/ 0 h 10"/>
                <a:gd name="T20" fmla="*/ 0 w 9"/>
                <a:gd name="T21" fmla="*/ 0 h 10"/>
                <a:gd name="T22" fmla="*/ 0 w 9"/>
                <a:gd name="T23" fmla="*/ 0 h 10"/>
                <a:gd name="T24" fmla="*/ 0 w 9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10"/>
                <a:gd name="T41" fmla="*/ 9 w 9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1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9" y="8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975"/>
            <p:cNvSpPr>
              <a:spLocks noChangeArrowheads="1"/>
            </p:cNvSpPr>
            <p:nvPr/>
          </p:nvSpPr>
          <p:spPr bwMode="auto">
            <a:xfrm>
              <a:off x="605" y="1370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92" name="Rectangle 976"/>
            <p:cNvSpPr>
              <a:spLocks noChangeArrowheads="1"/>
            </p:cNvSpPr>
            <p:nvPr/>
          </p:nvSpPr>
          <p:spPr bwMode="auto">
            <a:xfrm>
              <a:off x="996" y="1693"/>
              <a:ext cx="218" cy="397"/>
            </a:xfrm>
            <a:prstGeom prst="rect">
              <a:avLst/>
            </a:pr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293" name="Freeform 977"/>
            <p:cNvSpPr>
              <a:spLocks/>
            </p:cNvSpPr>
            <p:nvPr/>
          </p:nvSpPr>
          <p:spPr bwMode="auto">
            <a:xfrm>
              <a:off x="1212" y="1691"/>
              <a:ext cx="3" cy="399"/>
            </a:xfrm>
            <a:custGeom>
              <a:avLst/>
              <a:gdLst>
                <a:gd name="T0" fmla="*/ 1 w 5"/>
                <a:gd name="T1" fmla="*/ 0 h 799"/>
                <a:gd name="T2" fmla="*/ 1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0 w 5"/>
                <a:gd name="T13" fmla="*/ 0 h 799"/>
                <a:gd name="T14" fmla="*/ 0 w 5"/>
                <a:gd name="T15" fmla="*/ 0 h 799"/>
                <a:gd name="T16" fmla="*/ 1 w 5"/>
                <a:gd name="T17" fmla="*/ 0 h 799"/>
                <a:gd name="T18" fmla="*/ 1 w 5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799"/>
                <a:gd name="T32" fmla="*/ 5 w 5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799">
                  <a:moveTo>
                    <a:pt x="3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3" y="0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978"/>
            <p:cNvSpPr>
              <a:spLocks/>
            </p:cNvSpPr>
            <p:nvPr/>
          </p:nvSpPr>
          <p:spPr bwMode="auto">
            <a:xfrm>
              <a:off x="994" y="1691"/>
              <a:ext cx="220" cy="3"/>
            </a:xfrm>
            <a:custGeom>
              <a:avLst/>
              <a:gdLst>
                <a:gd name="T0" fmla="*/ 0 w 439"/>
                <a:gd name="T1" fmla="*/ 1 h 6"/>
                <a:gd name="T2" fmla="*/ 0 w 439"/>
                <a:gd name="T3" fmla="*/ 0 h 6"/>
                <a:gd name="T4" fmla="*/ 1 w 439"/>
                <a:gd name="T5" fmla="*/ 0 h 6"/>
                <a:gd name="T6" fmla="*/ 0 w 439"/>
                <a:gd name="T7" fmla="*/ 1 h 6"/>
                <a:gd name="T8" fmla="*/ 1 w 439"/>
                <a:gd name="T9" fmla="*/ 0 h 6"/>
                <a:gd name="T10" fmla="*/ 1 w 439"/>
                <a:gd name="T11" fmla="*/ 0 h 6"/>
                <a:gd name="T12" fmla="*/ 1 w 439"/>
                <a:gd name="T13" fmla="*/ 1 h 6"/>
                <a:gd name="T14" fmla="*/ 1 w 439"/>
                <a:gd name="T15" fmla="*/ 1 h 6"/>
                <a:gd name="T16" fmla="*/ 1 w 439"/>
                <a:gd name="T17" fmla="*/ 1 h 6"/>
                <a:gd name="T18" fmla="*/ 0 w 439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6"/>
                <a:gd name="T32" fmla="*/ 439 w 439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979"/>
            <p:cNvSpPr>
              <a:spLocks/>
            </p:cNvSpPr>
            <p:nvPr/>
          </p:nvSpPr>
          <p:spPr bwMode="auto">
            <a:xfrm>
              <a:off x="994" y="1693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2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980"/>
            <p:cNvSpPr>
              <a:spLocks/>
            </p:cNvSpPr>
            <p:nvPr/>
          </p:nvSpPr>
          <p:spPr bwMode="auto">
            <a:xfrm>
              <a:off x="996" y="2088"/>
              <a:ext cx="219" cy="3"/>
            </a:xfrm>
            <a:custGeom>
              <a:avLst/>
              <a:gdLst>
                <a:gd name="T0" fmla="*/ 1 w 437"/>
                <a:gd name="T1" fmla="*/ 1 h 5"/>
                <a:gd name="T2" fmla="*/ 1 w 437"/>
                <a:gd name="T3" fmla="*/ 1 h 5"/>
                <a:gd name="T4" fmla="*/ 1 w 437"/>
                <a:gd name="T5" fmla="*/ 1 h 5"/>
                <a:gd name="T6" fmla="*/ 1 w 437"/>
                <a:gd name="T7" fmla="*/ 1 h 5"/>
                <a:gd name="T8" fmla="*/ 1 w 437"/>
                <a:gd name="T9" fmla="*/ 1 h 5"/>
                <a:gd name="T10" fmla="*/ 0 w 437"/>
                <a:gd name="T11" fmla="*/ 1 h 5"/>
                <a:gd name="T12" fmla="*/ 0 w 437"/>
                <a:gd name="T13" fmla="*/ 0 h 5"/>
                <a:gd name="T14" fmla="*/ 1 w 437"/>
                <a:gd name="T15" fmla="*/ 0 h 5"/>
                <a:gd name="T16" fmla="*/ 1 w 437"/>
                <a:gd name="T17" fmla="*/ 1 h 5"/>
                <a:gd name="T18" fmla="*/ 1 w 437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5"/>
                <a:gd name="T32" fmla="*/ 437 w 437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5">
                  <a:moveTo>
                    <a:pt x="437" y="3"/>
                  </a:moveTo>
                  <a:lnTo>
                    <a:pt x="437" y="5"/>
                  </a:lnTo>
                  <a:lnTo>
                    <a:pt x="435" y="5"/>
                  </a:lnTo>
                  <a:lnTo>
                    <a:pt x="437" y="3"/>
                  </a:lnTo>
                  <a:lnTo>
                    <a:pt x="43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35" y="0"/>
                  </a:lnTo>
                  <a:lnTo>
                    <a:pt x="432" y="3"/>
                  </a:lnTo>
                  <a:lnTo>
                    <a:pt x="43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981"/>
            <p:cNvSpPr>
              <a:spLocks/>
            </p:cNvSpPr>
            <p:nvPr/>
          </p:nvSpPr>
          <p:spPr bwMode="auto">
            <a:xfrm>
              <a:off x="1214" y="1658"/>
              <a:ext cx="43" cy="432"/>
            </a:xfrm>
            <a:custGeom>
              <a:avLst/>
              <a:gdLst>
                <a:gd name="T0" fmla="*/ 0 w 87"/>
                <a:gd name="T1" fmla="*/ 1 h 864"/>
                <a:gd name="T2" fmla="*/ 0 w 87"/>
                <a:gd name="T3" fmla="*/ 1 h 864"/>
                <a:gd name="T4" fmla="*/ 0 w 87"/>
                <a:gd name="T5" fmla="*/ 0 h 864"/>
                <a:gd name="T6" fmla="*/ 0 w 87"/>
                <a:gd name="T7" fmla="*/ 1 h 864"/>
                <a:gd name="T8" fmla="*/ 0 w 87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4"/>
                <a:gd name="T17" fmla="*/ 87 w 87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4">
                  <a:moveTo>
                    <a:pt x="0" y="864"/>
                  </a:moveTo>
                  <a:lnTo>
                    <a:pt x="87" y="594"/>
                  </a:lnTo>
                  <a:lnTo>
                    <a:pt x="87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982"/>
            <p:cNvSpPr>
              <a:spLocks/>
            </p:cNvSpPr>
            <p:nvPr/>
          </p:nvSpPr>
          <p:spPr bwMode="auto">
            <a:xfrm>
              <a:off x="1212" y="1691"/>
              <a:ext cx="3" cy="399"/>
            </a:xfrm>
            <a:custGeom>
              <a:avLst/>
              <a:gdLst>
                <a:gd name="T0" fmla="*/ 0 w 5"/>
                <a:gd name="T1" fmla="*/ 0 h 799"/>
                <a:gd name="T2" fmla="*/ 0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1 w 5"/>
                <a:gd name="T13" fmla="*/ 0 h 799"/>
                <a:gd name="T14" fmla="*/ 1 w 5"/>
                <a:gd name="T15" fmla="*/ 0 h 799"/>
                <a:gd name="T16" fmla="*/ 0 w 5"/>
                <a:gd name="T17" fmla="*/ 0 h 799"/>
                <a:gd name="T18" fmla="*/ 0 w 5"/>
                <a:gd name="T19" fmla="*/ 0 h 799"/>
                <a:gd name="T20" fmla="*/ 1 w 5"/>
                <a:gd name="T21" fmla="*/ 0 h 799"/>
                <a:gd name="T22" fmla="*/ 0 w 5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799"/>
                <a:gd name="T38" fmla="*/ 5 w 5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799">
                  <a:moveTo>
                    <a:pt x="0" y="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983"/>
            <p:cNvSpPr>
              <a:spLocks/>
            </p:cNvSpPr>
            <p:nvPr/>
          </p:nvSpPr>
          <p:spPr bwMode="auto">
            <a:xfrm>
              <a:off x="1213" y="1656"/>
              <a:ext cx="45" cy="38"/>
            </a:xfrm>
            <a:custGeom>
              <a:avLst/>
              <a:gdLst>
                <a:gd name="T0" fmla="*/ 1 w 90"/>
                <a:gd name="T1" fmla="*/ 0 h 75"/>
                <a:gd name="T2" fmla="*/ 1 w 90"/>
                <a:gd name="T3" fmla="*/ 0 h 75"/>
                <a:gd name="T4" fmla="*/ 1 w 90"/>
                <a:gd name="T5" fmla="*/ 0 h 75"/>
                <a:gd name="T6" fmla="*/ 1 w 90"/>
                <a:gd name="T7" fmla="*/ 1 h 75"/>
                <a:gd name="T8" fmla="*/ 1 w 90"/>
                <a:gd name="T9" fmla="*/ 1 h 75"/>
                <a:gd name="T10" fmla="*/ 1 w 90"/>
                <a:gd name="T11" fmla="*/ 1 h 75"/>
                <a:gd name="T12" fmla="*/ 1 w 90"/>
                <a:gd name="T13" fmla="*/ 1 h 75"/>
                <a:gd name="T14" fmla="*/ 1 w 90"/>
                <a:gd name="T15" fmla="*/ 1 h 75"/>
                <a:gd name="T16" fmla="*/ 0 w 90"/>
                <a:gd name="T17" fmla="*/ 1 h 75"/>
                <a:gd name="T18" fmla="*/ 1 w 90"/>
                <a:gd name="T19" fmla="*/ 0 h 75"/>
                <a:gd name="T20" fmla="*/ 1 w 90"/>
                <a:gd name="T21" fmla="*/ 1 h 75"/>
                <a:gd name="T22" fmla="*/ 1 w 9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75"/>
                <a:gd name="T38" fmla="*/ 90 w 9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75">
                  <a:moveTo>
                    <a:pt x="84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90" y="6"/>
                  </a:lnTo>
                  <a:lnTo>
                    <a:pt x="3" y="75"/>
                  </a:lnTo>
                  <a:lnTo>
                    <a:pt x="0" y="69"/>
                  </a:lnTo>
                  <a:lnTo>
                    <a:pt x="84" y="0"/>
                  </a:lnTo>
                  <a:lnTo>
                    <a:pt x="90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984"/>
            <p:cNvSpPr>
              <a:spLocks/>
            </p:cNvSpPr>
            <p:nvPr/>
          </p:nvSpPr>
          <p:spPr bwMode="auto">
            <a:xfrm>
              <a:off x="1256" y="1658"/>
              <a:ext cx="2" cy="298"/>
            </a:xfrm>
            <a:custGeom>
              <a:avLst/>
              <a:gdLst>
                <a:gd name="T0" fmla="*/ 0 w 6"/>
                <a:gd name="T1" fmla="*/ 1 h 596"/>
                <a:gd name="T2" fmla="*/ 0 w 6"/>
                <a:gd name="T3" fmla="*/ 1 h 596"/>
                <a:gd name="T4" fmla="*/ 0 w 6"/>
                <a:gd name="T5" fmla="*/ 1 h 596"/>
                <a:gd name="T6" fmla="*/ 0 w 6"/>
                <a:gd name="T7" fmla="*/ 1 h 596"/>
                <a:gd name="T8" fmla="*/ 0 w 6"/>
                <a:gd name="T9" fmla="*/ 1 h 596"/>
                <a:gd name="T10" fmla="*/ 0 w 6"/>
                <a:gd name="T11" fmla="*/ 1 h 596"/>
                <a:gd name="T12" fmla="*/ 0 w 6"/>
                <a:gd name="T13" fmla="*/ 1 h 596"/>
                <a:gd name="T14" fmla="*/ 0 w 6"/>
                <a:gd name="T15" fmla="*/ 0 h 596"/>
                <a:gd name="T16" fmla="*/ 0 w 6"/>
                <a:gd name="T17" fmla="*/ 0 h 596"/>
                <a:gd name="T18" fmla="*/ 0 w 6"/>
                <a:gd name="T19" fmla="*/ 1 h 596"/>
                <a:gd name="T20" fmla="*/ 0 w 6"/>
                <a:gd name="T21" fmla="*/ 1 h 5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596"/>
                <a:gd name="T35" fmla="*/ 6 w 6"/>
                <a:gd name="T36" fmla="*/ 596 h 5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596">
                  <a:moveTo>
                    <a:pt x="6" y="594"/>
                  </a:moveTo>
                  <a:lnTo>
                    <a:pt x="6" y="596"/>
                  </a:lnTo>
                  <a:lnTo>
                    <a:pt x="4" y="596"/>
                  </a:lnTo>
                  <a:lnTo>
                    <a:pt x="0" y="596"/>
                  </a:lnTo>
                  <a:lnTo>
                    <a:pt x="0" y="594"/>
                  </a:lnTo>
                  <a:lnTo>
                    <a:pt x="0" y="592"/>
                  </a:lnTo>
                  <a:lnTo>
                    <a:pt x="0" y="59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985"/>
            <p:cNvSpPr>
              <a:spLocks/>
            </p:cNvSpPr>
            <p:nvPr/>
          </p:nvSpPr>
          <p:spPr bwMode="auto">
            <a:xfrm>
              <a:off x="1212" y="1954"/>
              <a:ext cx="46" cy="137"/>
            </a:xfrm>
            <a:custGeom>
              <a:avLst/>
              <a:gdLst>
                <a:gd name="T0" fmla="*/ 1 w 92"/>
                <a:gd name="T1" fmla="*/ 1 h 274"/>
                <a:gd name="T2" fmla="*/ 1 w 92"/>
                <a:gd name="T3" fmla="*/ 1 h 274"/>
                <a:gd name="T4" fmla="*/ 1 w 92"/>
                <a:gd name="T5" fmla="*/ 1 h 274"/>
                <a:gd name="T6" fmla="*/ 0 w 92"/>
                <a:gd name="T7" fmla="*/ 1 h 274"/>
                <a:gd name="T8" fmla="*/ 0 w 92"/>
                <a:gd name="T9" fmla="*/ 1 h 274"/>
                <a:gd name="T10" fmla="*/ 1 w 92"/>
                <a:gd name="T11" fmla="*/ 1 h 274"/>
                <a:gd name="T12" fmla="*/ 0 w 92"/>
                <a:gd name="T13" fmla="*/ 1 h 274"/>
                <a:gd name="T14" fmla="*/ 1 w 92"/>
                <a:gd name="T15" fmla="*/ 0 h 274"/>
                <a:gd name="T16" fmla="*/ 1 w 92"/>
                <a:gd name="T17" fmla="*/ 1 h 274"/>
                <a:gd name="T18" fmla="*/ 1 w 92"/>
                <a:gd name="T19" fmla="*/ 1 h 274"/>
                <a:gd name="T20" fmla="*/ 0 w 92"/>
                <a:gd name="T21" fmla="*/ 1 h 274"/>
                <a:gd name="T22" fmla="*/ 1 w 92"/>
                <a:gd name="T23" fmla="*/ 1 h 2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4"/>
                <a:gd name="T38" fmla="*/ 92 w 92"/>
                <a:gd name="T39" fmla="*/ 274 h 2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4">
                  <a:moveTo>
                    <a:pt x="5" y="272"/>
                  </a:moveTo>
                  <a:lnTo>
                    <a:pt x="3" y="274"/>
                  </a:lnTo>
                  <a:lnTo>
                    <a:pt x="2" y="274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5" y="272"/>
                  </a:lnTo>
                  <a:lnTo>
                    <a:pt x="0" y="270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5" y="272"/>
                  </a:lnTo>
                  <a:lnTo>
                    <a:pt x="0" y="272"/>
                  </a:lnTo>
                  <a:lnTo>
                    <a:pt x="5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986"/>
            <p:cNvSpPr>
              <a:spLocks/>
            </p:cNvSpPr>
            <p:nvPr/>
          </p:nvSpPr>
          <p:spPr bwMode="auto">
            <a:xfrm>
              <a:off x="996" y="1658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6" y="0"/>
                  </a:lnTo>
                  <a:lnTo>
                    <a:pt x="0" y="69"/>
                  </a:lnTo>
                  <a:lnTo>
                    <a:pt x="435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987"/>
            <p:cNvSpPr>
              <a:spLocks/>
            </p:cNvSpPr>
            <p:nvPr/>
          </p:nvSpPr>
          <p:spPr bwMode="auto">
            <a:xfrm>
              <a:off x="1212" y="1656"/>
              <a:ext cx="46" cy="38"/>
            </a:xfrm>
            <a:custGeom>
              <a:avLst/>
              <a:gdLst>
                <a:gd name="T0" fmla="*/ 1 w 92"/>
                <a:gd name="T1" fmla="*/ 1 h 75"/>
                <a:gd name="T2" fmla="*/ 1 w 92"/>
                <a:gd name="T3" fmla="*/ 1 h 75"/>
                <a:gd name="T4" fmla="*/ 1 w 92"/>
                <a:gd name="T5" fmla="*/ 1 h 75"/>
                <a:gd name="T6" fmla="*/ 0 w 92"/>
                <a:gd name="T7" fmla="*/ 1 h 75"/>
                <a:gd name="T8" fmla="*/ 1 w 92"/>
                <a:gd name="T9" fmla="*/ 1 h 75"/>
                <a:gd name="T10" fmla="*/ 1 w 92"/>
                <a:gd name="T11" fmla="*/ 1 h 75"/>
                <a:gd name="T12" fmla="*/ 1 w 92"/>
                <a:gd name="T13" fmla="*/ 1 h 75"/>
                <a:gd name="T14" fmla="*/ 1 w 92"/>
                <a:gd name="T15" fmla="*/ 0 h 75"/>
                <a:gd name="T16" fmla="*/ 1 w 92"/>
                <a:gd name="T17" fmla="*/ 1 h 75"/>
                <a:gd name="T18" fmla="*/ 1 w 92"/>
                <a:gd name="T19" fmla="*/ 1 h 75"/>
                <a:gd name="T20" fmla="*/ 1 w 92"/>
                <a:gd name="T21" fmla="*/ 1 h 75"/>
                <a:gd name="T22" fmla="*/ 1 w 92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5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3" y="69"/>
                  </a:lnTo>
                  <a:lnTo>
                    <a:pt x="2" y="69"/>
                  </a:lnTo>
                  <a:lnTo>
                    <a:pt x="86" y="0"/>
                  </a:lnTo>
                  <a:lnTo>
                    <a:pt x="92" y="6"/>
                  </a:lnTo>
                  <a:lnTo>
                    <a:pt x="5" y="75"/>
                  </a:lnTo>
                  <a:lnTo>
                    <a:pt x="3" y="75"/>
                  </a:lnTo>
                  <a:lnTo>
                    <a:pt x="5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988"/>
            <p:cNvSpPr>
              <a:spLocks/>
            </p:cNvSpPr>
            <p:nvPr/>
          </p:nvSpPr>
          <p:spPr bwMode="auto">
            <a:xfrm>
              <a:off x="994" y="1691"/>
              <a:ext cx="220" cy="3"/>
            </a:xfrm>
            <a:custGeom>
              <a:avLst/>
              <a:gdLst>
                <a:gd name="T0" fmla="*/ 1 w 439"/>
                <a:gd name="T1" fmla="*/ 1 h 6"/>
                <a:gd name="T2" fmla="*/ 0 w 439"/>
                <a:gd name="T3" fmla="*/ 1 h 6"/>
                <a:gd name="T4" fmla="*/ 0 w 439"/>
                <a:gd name="T5" fmla="*/ 1 h 6"/>
                <a:gd name="T6" fmla="*/ 0 w 439"/>
                <a:gd name="T7" fmla="*/ 0 h 6"/>
                <a:gd name="T8" fmla="*/ 1 w 439"/>
                <a:gd name="T9" fmla="*/ 0 h 6"/>
                <a:gd name="T10" fmla="*/ 1 w 439"/>
                <a:gd name="T11" fmla="*/ 1 h 6"/>
                <a:gd name="T12" fmla="*/ 1 w 439"/>
                <a:gd name="T13" fmla="*/ 0 h 6"/>
                <a:gd name="T14" fmla="*/ 1 w 439"/>
                <a:gd name="T15" fmla="*/ 0 h 6"/>
                <a:gd name="T16" fmla="*/ 1 w 439"/>
                <a:gd name="T17" fmla="*/ 1 h 6"/>
                <a:gd name="T18" fmla="*/ 1 w 439"/>
                <a:gd name="T19" fmla="*/ 1 h 6"/>
                <a:gd name="T20" fmla="*/ 1 w 439"/>
                <a:gd name="T21" fmla="*/ 0 h 6"/>
                <a:gd name="T22" fmla="*/ 1 w 439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9"/>
                <a:gd name="T37" fmla="*/ 0 h 6"/>
                <a:gd name="T38" fmla="*/ 439 w 439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9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39" y="0"/>
                  </a:lnTo>
                  <a:lnTo>
                    <a:pt x="439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989"/>
            <p:cNvSpPr>
              <a:spLocks/>
            </p:cNvSpPr>
            <p:nvPr/>
          </p:nvSpPr>
          <p:spPr bwMode="auto">
            <a:xfrm>
              <a:off x="995" y="1656"/>
              <a:ext cx="91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6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990"/>
            <p:cNvSpPr>
              <a:spLocks/>
            </p:cNvSpPr>
            <p:nvPr/>
          </p:nvSpPr>
          <p:spPr bwMode="auto">
            <a:xfrm>
              <a:off x="1085" y="1656"/>
              <a:ext cx="173" cy="3"/>
            </a:xfrm>
            <a:custGeom>
              <a:avLst/>
              <a:gdLst>
                <a:gd name="T0" fmla="*/ 0 w 348"/>
                <a:gd name="T1" fmla="*/ 0 h 6"/>
                <a:gd name="T2" fmla="*/ 0 w 348"/>
                <a:gd name="T3" fmla="*/ 0 h 6"/>
                <a:gd name="T4" fmla="*/ 0 w 348"/>
                <a:gd name="T5" fmla="*/ 1 h 6"/>
                <a:gd name="T6" fmla="*/ 0 w 348"/>
                <a:gd name="T7" fmla="*/ 1 h 6"/>
                <a:gd name="T8" fmla="*/ 0 w 348"/>
                <a:gd name="T9" fmla="*/ 1 h 6"/>
                <a:gd name="T10" fmla="*/ 0 w 348"/>
                <a:gd name="T11" fmla="*/ 0 h 6"/>
                <a:gd name="T12" fmla="*/ 0 w 348"/>
                <a:gd name="T13" fmla="*/ 1 h 6"/>
                <a:gd name="T14" fmla="*/ 0 w 348"/>
                <a:gd name="T15" fmla="*/ 1 h 6"/>
                <a:gd name="T16" fmla="*/ 0 w 348"/>
                <a:gd name="T17" fmla="*/ 0 h 6"/>
                <a:gd name="T18" fmla="*/ 0 w 348"/>
                <a:gd name="T19" fmla="*/ 0 h 6"/>
                <a:gd name="T20" fmla="*/ 0 w 348"/>
                <a:gd name="T21" fmla="*/ 1 h 6"/>
                <a:gd name="T22" fmla="*/ 0 w 348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6"/>
                <a:gd name="T38" fmla="*/ 348 w 34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6">
                  <a:moveTo>
                    <a:pt x="346" y="0"/>
                  </a:moveTo>
                  <a:lnTo>
                    <a:pt x="348" y="0"/>
                  </a:lnTo>
                  <a:lnTo>
                    <a:pt x="348" y="4"/>
                  </a:lnTo>
                  <a:lnTo>
                    <a:pt x="348" y="6"/>
                  </a:lnTo>
                  <a:lnTo>
                    <a:pt x="346" y="6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8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991"/>
            <p:cNvSpPr>
              <a:spLocks noChangeArrowheads="1"/>
            </p:cNvSpPr>
            <p:nvPr/>
          </p:nvSpPr>
          <p:spPr bwMode="auto">
            <a:xfrm>
              <a:off x="1008" y="1702"/>
              <a:ext cx="188" cy="1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08" name="Freeform 992"/>
            <p:cNvSpPr>
              <a:spLocks/>
            </p:cNvSpPr>
            <p:nvPr/>
          </p:nvSpPr>
          <p:spPr bwMode="auto">
            <a:xfrm>
              <a:off x="1195" y="1700"/>
              <a:ext cx="3" cy="117"/>
            </a:xfrm>
            <a:custGeom>
              <a:avLst/>
              <a:gdLst>
                <a:gd name="T0" fmla="*/ 1 w 6"/>
                <a:gd name="T1" fmla="*/ 0 h 232"/>
                <a:gd name="T2" fmla="*/ 1 w 6"/>
                <a:gd name="T3" fmla="*/ 0 h 232"/>
                <a:gd name="T4" fmla="*/ 1 w 6"/>
                <a:gd name="T5" fmla="*/ 1 h 232"/>
                <a:gd name="T6" fmla="*/ 1 w 6"/>
                <a:gd name="T7" fmla="*/ 0 h 232"/>
                <a:gd name="T8" fmla="*/ 1 w 6"/>
                <a:gd name="T9" fmla="*/ 1 h 232"/>
                <a:gd name="T10" fmla="*/ 1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1 w 6"/>
                <a:gd name="T17" fmla="*/ 1 h 232"/>
                <a:gd name="T18" fmla="*/ 1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0"/>
                  </a:lnTo>
                  <a:lnTo>
                    <a:pt x="6" y="4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993"/>
            <p:cNvSpPr>
              <a:spLocks/>
            </p:cNvSpPr>
            <p:nvPr/>
          </p:nvSpPr>
          <p:spPr bwMode="auto">
            <a:xfrm>
              <a:off x="1006" y="1700"/>
              <a:ext cx="190" cy="3"/>
            </a:xfrm>
            <a:custGeom>
              <a:avLst/>
              <a:gdLst>
                <a:gd name="T0" fmla="*/ 0 w 380"/>
                <a:gd name="T1" fmla="*/ 1 h 5"/>
                <a:gd name="T2" fmla="*/ 0 w 380"/>
                <a:gd name="T3" fmla="*/ 0 h 5"/>
                <a:gd name="T4" fmla="*/ 1 w 380"/>
                <a:gd name="T5" fmla="*/ 0 h 5"/>
                <a:gd name="T6" fmla="*/ 0 w 380"/>
                <a:gd name="T7" fmla="*/ 1 h 5"/>
                <a:gd name="T8" fmla="*/ 1 w 380"/>
                <a:gd name="T9" fmla="*/ 0 h 5"/>
                <a:gd name="T10" fmla="*/ 1 w 380"/>
                <a:gd name="T11" fmla="*/ 0 h 5"/>
                <a:gd name="T12" fmla="*/ 1 w 380"/>
                <a:gd name="T13" fmla="*/ 1 h 5"/>
                <a:gd name="T14" fmla="*/ 1 w 380"/>
                <a:gd name="T15" fmla="*/ 1 h 5"/>
                <a:gd name="T16" fmla="*/ 1 w 380"/>
                <a:gd name="T17" fmla="*/ 1 h 5"/>
                <a:gd name="T18" fmla="*/ 0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380" y="0"/>
                  </a:lnTo>
                  <a:lnTo>
                    <a:pt x="380" y="5"/>
                  </a:lnTo>
                  <a:lnTo>
                    <a:pt x="4" y="5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994"/>
            <p:cNvSpPr>
              <a:spLocks/>
            </p:cNvSpPr>
            <p:nvPr/>
          </p:nvSpPr>
          <p:spPr bwMode="auto">
            <a:xfrm>
              <a:off x="1006" y="1702"/>
              <a:ext cx="3" cy="115"/>
            </a:xfrm>
            <a:custGeom>
              <a:avLst/>
              <a:gdLst>
                <a:gd name="T0" fmla="*/ 1 w 6"/>
                <a:gd name="T1" fmla="*/ 1 h 230"/>
                <a:gd name="T2" fmla="*/ 0 w 6"/>
                <a:gd name="T3" fmla="*/ 1 h 230"/>
                <a:gd name="T4" fmla="*/ 0 w 6"/>
                <a:gd name="T5" fmla="*/ 1 h 230"/>
                <a:gd name="T6" fmla="*/ 1 w 6"/>
                <a:gd name="T7" fmla="*/ 1 h 230"/>
                <a:gd name="T8" fmla="*/ 0 w 6"/>
                <a:gd name="T9" fmla="*/ 1 h 230"/>
                <a:gd name="T10" fmla="*/ 0 w 6"/>
                <a:gd name="T11" fmla="*/ 0 h 230"/>
                <a:gd name="T12" fmla="*/ 1 w 6"/>
                <a:gd name="T13" fmla="*/ 0 h 230"/>
                <a:gd name="T14" fmla="*/ 1 w 6"/>
                <a:gd name="T15" fmla="*/ 1 h 230"/>
                <a:gd name="T16" fmla="*/ 1 w 6"/>
                <a:gd name="T17" fmla="*/ 1 h 230"/>
                <a:gd name="T18" fmla="*/ 1 w 6"/>
                <a:gd name="T19" fmla="*/ 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0"/>
                <a:gd name="T32" fmla="*/ 6 w 6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0">
                  <a:moveTo>
                    <a:pt x="4" y="230"/>
                  </a:moveTo>
                  <a:lnTo>
                    <a:pt x="0" y="230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8"/>
                  </a:lnTo>
                  <a:lnTo>
                    <a:pt x="4" y="224"/>
                  </a:lnTo>
                  <a:lnTo>
                    <a:pt x="4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995"/>
            <p:cNvSpPr>
              <a:spLocks/>
            </p:cNvSpPr>
            <p:nvPr/>
          </p:nvSpPr>
          <p:spPr bwMode="auto">
            <a:xfrm>
              <a:off x="1008" y="1815"/>
              <a:ext cx="190" cy="2"/>
            </a:xfrm>
            <a:custGeom>
              <a:avLst/>
              <a:gdLst>
                <a:gd name="T0" fmla="*/ 1 w 380"/>
                <a:gd name="T1" fmla="*/ 0 h 6"/>
                <a:gd name="T2" fmla="*/ 1 w 380"/>
                <a:gd name="T3" fmla="*/ 0 h 6"/>
                <a:gd name="T4" fmla="*/ 1 w 380"/>
                <a:gd name="T5" fmla="*/ 0 h 6"/>
                <a:gd name="T6" fmla="*/ 1 w 380"/>
                <a:gd name="T7" fmla="*/ 0 h 6"/>
                <a:gd name="T8" fmla="*/ 1 w 380"/>
                <a:gd name="T9" fmla="*/ 0 h 6"/>
                <a:gd name="T10" fmla="*/ 0 w 380"/>
                <a:gd name="T11" fmla="*/ 0 h 6"/>
                <a:gd name="T12" fmla="*/ 0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1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380" y="4"/>
                  </a:moveTo>
                  <a:lnTo>
                    <a:pt x="380" y="6"/>
                  </a:lnTo>
                  <a:lnTo>
                    <a:pt x="376" y="6"/>
                  </a:lnTo>
                  <a:lnTo>
                    <a:pt x="380" y="4"/>
                  </a:lnTo>
                  <a:lnTo>
                    <a:pt x="37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4" y="4"/>
                  </a:lnTo>
                  <a:lnTo>
                    <a:pt x="38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996"/>
            <p:cNvSpPr>
              <a:spLocks noChangeArrowheads="1"/>
            </p:cNvSpPr>
            <p:nvPr/>
          </p:nvSpPr>
          <p:spPr bwMode="auto">
            <a:xfrm>
              <a:off x="1016" y="1708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13" name="Freeform 997"/>
            <p:cNvSpPr>
              <a:spLocks/>
            </p:cNvSpPr>
            <p:nvPr/>
          </p:nvSpPr>
          <p:spPr bwMode="auto">
            <a:xfrm>
              <a:off x="1014" y="1708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998"/>
            <p:cNvSpPr>
              <a:spLocks/>
            </p:cNvSpPr>
            <p:nvPr/>
          </p:nvSpPr>
          <p:spPr bwMode="auto">
            <a:xfrm>
              <a:off x="1016" y="1781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999"/>
            <p:cNvSpPr>
              <a:spLocks/>
            </p:cNvSpPr>
            <p:nvPr/>
          </p:nvSpPr>
          <p:spPr bwMode="auto">
            <a:xfrm>
              <a:off x="1085" y="1706"/>
              <a:ext cx="3" cy="77"/>
            </a:xfrm>
            <a:custGeom>
              <a:avLst/>
              <a:gdLst>
                <a:gd name="T0" fmla="*/ 1 w 6"/>
                <a:gd name="T1" fmla="*/ 0 h 154"/>
                <a:gd name="T2" fmla="*/ 1 w 6"/>
                <a:gd name="T3" fmla="*/ 0 h 154"/>
                <a:gd name="T4" fmla="*/ 1 w 6"/>
                <a:gd name="T5" fmla="*/ 1 h 154"/>
                <a:gd name="T6" fmla="*/ 1 w 6"/>
                <a:gd name="T7" fmla="*/ 0 h 154"/>
                <a:gd name="T8" fmla="*/ 1 w 6"/>
                <a:gd name="T9" fmla="*/ 1 h 154"/>
                <a:gd name="T10" fmla="*/ 1 w 6"/>
                <a:gd name="T11" fmla="*/ 1 h 154"/>
                <a:gd name="T12" fmla="*/ 0 w 6"/>
                <a:gd name="T13" fmla="*/ 1 h 154"/>
                <a:gd name="T14" fmla="*/ 0 w 6"/>
                <a:gd name="T15" fmla="*/ 1 h 154"/>
                <a:gd name="T16" fmla="*/ 1 w 6"/>
                <a:gd name="T17" fmla="*/ 1 h 154"/>
                <a:gd name="T18" fmla="*/ 1 w 6"/>
                <a:gd name="T19" fmla="*/ 0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4"/>
                <a:gd name="T32" fmla="*/ 6 w 6"/>
                <a:gd name="T33" fmla="*/ 154 h 1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4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154"/>
                  </a:lnTo>
                  <a:lnTo>
                    <a:pt x="0" y="15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1000"/>
            <p:cNvSpPr>
              <a:spLocks/>
            </p:cNvSpPr>
            <p:nvPr/>
          </p:nvSpPr>
          <p:spPr bwMode="auto">
            <a:xfrm>
              <a:off x="1014" y="1706"/>
              <a:ext cx="73" cy="4"/>
            </a:xfrm>
            <a:custGeom>
              <a:avLst/>
              <a:gdLst>
                <a:gd name="T0" fmla="*/ 0 w 146"/>
                <a:gd name="T1" fmla="*/ 1 h 8"/>
                <a:gd name="T2" fmla="*/ 0 w 146"/>
                <a:gd name="T3" fmla="*/ 0 h 8"/>
                <a:gd name="T4" fmla="*/ 1 w 146"/>
                <a:gd name="T5" fmla="*/ 0 h 8"/>
                <a:gd name="T6" fmla="*/ 0 w 146"/>
                <a:gd name="T7" fmla="*/ 1 h 8"/>
                <a:gd name="T8" fmla="*/ 1 w 146"/>
                <a:gd name="T9" fmla="*/ 0 h 8"/>
                <a:gd name="T10" fmla="*/ 1 w 146"/>
                <a:gd name="T11" fmla="*/ 0 h 8"/>
                <a:gd name="T12" fmla="*/ 1 w 146"/>
                <a:gd name="T13" fmla="*/ 1 h 8"/>
                <a:gd name="T14" fmla="*/ 1 w 146"/>
                <a:gd name="T15" fmla="*/ 1 h 8"/>
                <a:gd name="T16" fmla="*/ 1 w 146"/>
                <a:gd name="T17" fmla="*/ 1 h 8"/>
                <a:gd name="T18" fmla="*/ 0 w 14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8"/>
                <a:gd name="T32" fmla="*/ 146 w 14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1001"/>
            <p:cNvSpPr>
              <a:spLocks noChangeArrowheads="1"/>
            </p:cNvSpPr>
            <p:nvPr/>
          </p:nvSpPr>
          <p:spPr bwMode="auto">
            <a:xfrm>
              <a:off x="1102" y="1708"/>
              <a:ext cx="86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18" name="Freeform 1002"/>
            <p:cNvSpPr>
              <a:spLocks/>
            </p:cNvSpPr>
            <p:nvPr/>
          </p:nvSpPr>
          <p:spPr bwMode="auto">
            <a:xfrm>
              <a:off x="1186" y="1706"/>
              <a:ext cx="4" cy="94"/>
            </a:xfrm>
            <a:custGeom>
              <a:avLst/>
              <a:gdLst>
                <a:gd name="T0" fmla="*/ 1 w 8"/>
                <a:gd name="T1" fmla="*/ 0 h 188"/>
                <a:gd name="T2" fmla="*/ 1 w 8"/>
                <a:gd name="T3" fmla="*/ 0 h 188"/>
                <a:gd name="T4" fmla="*/ 1 w 8"/>
                <a:gd name="T5" fmla="*/ 1 h 188"/>
                <a:gd name="T6" fmla="*/ 1 w 8"/>
                <a:gd name="T7" fmla="*/ 0 h 188"/>
                <a:gd name="T8" fmla="*/ 1 w 8"/>
                <a:gd name="T9" fmla="*/ 1 h 188"/>
                <a:gd name="T10" fmla="*/ 1 w 8"/>
                <a:gd name="T11" fmla="*/ 1 h 188"/>
                <a:gd name="T12" fmla="*/ 0 w 8"/>
                <a:gd name="T13" fmla="*/ 1 h 188"/>
                <a:gd name="T14" fmla="*/ 0 w 8"/>
                <a:gd name="T15" fmla="*/ 1 h 188"/>
                <a:gd name="T16" fmla="*/ 1 w 8"/>
                <a:gd name="T17" fmla="*/ 1 h 188"/>
                <a:gd name="T18" fmla="*/ 1 w 8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88"/>
                <a:gd name="T32" fmla="*/ 8 w 8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8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188"/>
                  </a:lnTo>
                  <a:lnTo>
                    <a:pt x="0" y="188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003"/>
            <p:cNvSpPr>
              <a:spLocks/>
            </p:cNvSpPr>
            <p:nvPr/>
          </p:nvSpPr>
          <p:spPr bwMode="auto">
            <a:xfrm>
              <a:off x="1100" y="1706"/>
              <a:ext cx="88" cy="4"/>
            </a:xfrm>
            <a:custGeom>
              <a:avLst/>
              <a:gdLst>
                <a:gd name="T0" fmla="*/ 0 w 177"/>
                <a:gd name="T1" fmla="*/ 1 h 8"/>
                <a:gd name="T2" fmla="*/ 0 w 177"/>
                <a:gd name="T3" fmla="*/ 0 h 8"/>
                <a:gd name="T4" fmla="*/ 0 w 177"/>
                <a:gd name="T5" fmla="*/ 0 h 8"/>
                <a:gd name="T6" fmla="*/ 0 w 177"/>
                <a:gd name="T7" fmla="*/ 1 h 8"/>
                <a:gd name="T8" fmla="*/ 0 w 177"/>
                <a:gd name="T9" fmla="*/ 0 h 8"/>
                <a:gd name="T10" fmla="*/ 0 w 177"/>
                <a:gd name="T11" fmla="*/ 0 h 8"/>
                <a:gd name="T12" fmla="*/ 0 w 177"/>
                <a:gd name="T13" fmla="*/ 1 h 8"/>
                <a:gd name="T14" fmla="*/ 0 w 177"/>
                <a:gd name="T15" fmla="*/ 1 h 8"/>
                <a:gd name="T16" fmla="*/ 0 w 177"/>
                <a:gd name="T17" fmla="*/ 1 h 8"/>
                <a:gd name="T18" fmla="*/ 0 w 177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8"/>
                <a:gd name="T32" fmla="*/ 177 w 177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77" y="0"/>
                  </a:lnTo>
                  <a:lnTo>
                    <a:pt x="177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1004"/>
            <p:cNvSpPr>
              <a:spLocks/>
            </p:cNvSpPr>
            <p:nvPr/>
          </p:nvSpPr>
          <p:spPr bwMode="auto">
            <a:xfrm>
              <a:off x="1100" y="1708"/>
              <a:ext cx="3" cy="94"/>
            </a:xfrm>
            <a:custGeom>
              <a:avLst/>
              <a:gdLst>
                <a:gd name="T0" fmla="*/ 1 w 6"/>
                <a:gd name="T1" fmla="*/ 1 h 188"/>
                <a:gd name="T2" fmla="*/ 0 w 6"/>
                <a:gd name="T3" fmla="*/ 1 h 188"/>
                <a:gd name="T4" fmla="*/ 0 w 6"/>
                <a:gd name="T5" fmla="*/ 1 h 188"/>
                <a:gd name="T6" fmla="*/ 1 w 6"/>
                <a:gd name="T7" fmla="*/ 1 h 188"/>
                <a:gd name="T8" fmla="*/ 0 w 6"/>
                <a:gd name="T9" fmla="*/ 1 h 188"/>
                <a:gd name="T10" fmla="*/ 0 w 6"/>
                <a:gd name="T11" fmla="*/ 0 h 188"/>
                <a:gd name="T12" fmla="*/ 1 w 6"/>
                <a:gd name="T13" fmla="*/ 0 h 188"/>
                <a:gd name="T14" fmla="*/ 1 w 6"/>
                <a:gd name="T15" fmla="*/ 1 h 188"/>
                <a:gd name="T16" fmla="*/ 1 w 6"/>
                <a:gd name="T17" fmla="*/ 1 h 188"/>
                <a:gd name="T18" fmla="*/ 1 w 6"/>
                <a:gd name="T19" fmla="*/ 1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8"/>
                <a:gd name="T32" fmla="*/ 6 w 6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8">
                  <a:moveTo>
                    <a:pt x="4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4"/>
                  </a:lnTo>
                  <a:lnTo>
                    <a:pt x="4" y="182"/>
                  </a:lnTo>
                  <a:lnTo>
                    <a:pt x="4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1005"/>
            <p:cNvSpPr>
              <a:spLocks/>
            </p:cNvSpPr>
            <p:nvPr/>
          </p:nvSpPr>
          <p:spPr bwMode="auto">
            <a:xfrm>
              <a:off x="1102" y="1799"/>
              <a:ext cx="88" cy="3"/>
            </a:xfrm>
            <a:custGeom>
              <a:avLst/>
              <a:gdLst>
                <a:gd name="T0" fmla="*/ 0 w 177"/>
                <a:gd name="T1" fmla="*/ 1 h 6"/>
                <a:gd name="T2" fmla="*/ 0 w 177"/>
                <a:gd name="T3" fmla="*/ 1 h 6"/>
                <a:gd name="T4" fmla="*/ 0 w 177"/>
                <a:gd name="T5" fmla="*/ 1 h 6"/>
                <a:gd name="T6" fmla="*/ 0 w 177"/>
                <a:gd name="T7" fmla="*/ 1 h 6"/>
                <a:gd name="T8" fmla="*/ 0 w 177"/>
                <a:gd name="T9" fmla="*/ 1 h 6"/>
                <a:gd name="T10" fmla="*/ 0 w 177"/>
                <a:gd name="T11" fmla="*/ 1 h 6"/>
                <a:gd name="T12" fmla="*/ 0 w 177"/>
                <a:gd name="T13" fmla="*/ 0 h 6"/>
                <a:gd name="T14" fmla="*/ 0 w 177"/>
                <a:gd name="T15" fmla="*/ 0 h 6"/>
                <a:gd name="T16" fmla="*/ 0 w 177"/>
                <a:gd name="T17" fmla="*/ 1 h 6"/>
                <a:gd name="T18" fmla="*/ 0 w 17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6"/>
                <a:gd name="T32" fmla="*/ 177 w 17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6">
                  <a:moveTo>
                    <a:pt x="177" y="2"/>
                  </a:moveTo>
                  <a:lnTo>
                    <a:pt x="177" y="6"/>
                  </a:lnTo>
                  <a:lnTo>
                    <a:pt x="173" y="6"/>
                  </a:lnTo>
                  <a:lnTo>
                    <a:pt x="177" y="2"/>
                  </a:lnTo>
                  <a:lnTo>
                    <a:pt x="173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69" y="2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006"/>
            <p:cNvSpPr>
              <a:spLocks/>
            </p:cNvSpPr>
            <p:nvPr/>
          </p:nvSpPr>
          <p:spPr bwMode="auto">
            <a:xfrm>
              <a:off x="1014" y="1826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1007"/>
            <p:cNvSpPr>
              <a:spLocks/>
            </p:cNvSpPr>
            <p:nvPr/>
          </p:nvSpPr>
          <p:spPr bwMode="auto">
            <a:xfrm>
              <a:off x="1014" y="1850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008"/>
            <p:cNvSpPr>
              <a:spLocks/>
            </p:cNvSpPr>
            <p:nvPr/>
          </p:nvSpPr>
          <p:spPr bwMode="auto">
            <a:xfrm>
              <a:off x="1014" y="1874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1009"/>
            <p:cNvSpPr>
              <a:spLocks/>
            </p:cNvSpPr>
            <p:nvPr/>
          </p:nvSpPr>
          <p:spPr bwMode="auto">
            <a:xfrm>
              <a:off x="1014" y="1886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1010"/>
            <p:cNvSpPr>
              <a:spLocks/>
            </p:cNvSpPr>
            <p:nvPr/>
          </p:nvSpPr>
          <p:spPr bwMode="auto">
            <a:xfrm>
              <a:off x="1014" y="1897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1011"/>
            <p:cNvSpPr>
              <a:spLocks/>
            </p:cNvSpPr>
            <p:nvPr/>
          </p:nvSpPr>
          <p:spPr bwMode="auto">
            <a:xfrm>
              <a:off x="1014" y="1909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1012"/>
            <p:cNvSpPr>
              <a:spLocks/>
            </p:cNvSpPr>
            <p:nvPr/>
          </p:nvSpPr>
          <p:spPr bwMode="auto">
            <a:xfrm>
              <a:off x="1014" y="1933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1013"/>
            <p:cNvSpPr>
              <a:spLocks/>
            </p:cNvSpPr>
            <p:nvPr/>
          </p:nvSpPr>
          <p:spPr bwMode="auto">
            <a:xfrm>
              <a:off x="1014" y="1968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014"/>
            <p:cNvSpPr>
              <a:spLocks/>
            </p:cNvSpPr>
            <p:nvPr/>
          </p:nvSpPr>
          <p:spPr bwMode="auto">
            <a:xfrm>
              <a:off x="1014" y="1991"/>
              <a:ext cx="80" cy="3"/>
            </a:xfrm>
            <a:custGeom>
              <a:avLst/>
              <a:gdLst>
                <a:gd name="T0" fmla="*/ 0 w 162"/>
                <a:gd name="T1" fmla="*/ 1 h 5"/>
                <a:gd name="T2" fmla="*/ 0 w 162"/>
                <a:gd name="T3" fmla="*/ 1 h 5"/>
                <a:gd name="T4" fmla="*/ 0 w 162"/>
                <a:gd name="T5" fmla="*/ 1 h 5"/>
                <a:gd name="T6" fmla="*/ 0 w 162"/>
                <a:gd name="T7" fmla="*/ 0 h 5"/>
                <a:gd name="T8" fmla="*/ 0 w 162"/>
                <a:gd name="T9" fmla="*/ 0 h 5"/>
                <a:gd name="T10" fmla="*/ 0 w 162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5"/>
                <a:gd name="T20" fmla="*/ 162 w 162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5">
                  <a:moveTo>
                    <a:pt x="162" y="3"/>
                  </a:moveTo>
                  <a:lnTo>
                    <a:pt x="162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1015"/>
            <p:cNvSpPr>
              <a:spLocks/>
            </p:cNvSpPr>
            <p:nvPr/>
          </p:nvSpPr>
          <p:spPr bwMode="auto">
            <a:xfrm>
              <a:off x="1014" y="2015"/>
              <a:ext cx="80" cy="3"/>
            </a:xfrm>
            <a:custGeom>
              <a:avLst/>
              <a:gdLst>
                <a:gd name="T0" fmla="*/ 0 w 162"/>
                <a:gd name="T1" fmla="*/ 1 h 5"/>
                <a:gd name="T2" fmla="*/ 0 w 162"/>
                <a:gd name="T3" fmla="*/ 1 h 5"/>
                <a:gd name="T4" fmla="*/ 0 w 162"/>
                <a:gd name="T5" fmla="*/ 1 h 5"/>
                <a:gd name="T6" fmla="*/ 0 w 162"/>
                <a:gd name="T7" fmla="*/ 0 h 5"/>
                <a:gd name="T8" fmla="*/ 0 w 162"/>
                <a:gd name="T9" fmla="*/ 0 h 5"/>
                <a:gd name="T10" fmla="*/ 0 w 162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5"/>
                <a:gd name="T20" fmla="*/ 162 w 162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5">
                  <a:moveTo>
                    <a:pt x="162" y="2"/>
                  </a:moveTo>
                  <a:lnTo>
                    <a:pt x="162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1016"/>
            <p:cNvSpPr>
              <a:spLocks/>
            </p:cNvSpPr>
            <p:nvPr/>
          </p:nvSpPr>
          <p:spPr bwMode="auto">
            <a:xfrm>
              <a:off x="1014" y="2029"/>
              <a:ext cx="80" cy="3"/>
            </a:xfrm>
            <a:custGeom>
              <a:avLst/>
              <a:gdLst>
                <a:gd name="T0" fmla="*/ 0 w 162"/>
                <a:gd name="T1" fmla="*/ 1 h 6"/>
                <a:gd name="T2" fmla="*/ 0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0 w 162"/>
                <a:gd name="T9" fmla="*/ 0 h 6"/>
                <a:gd name="T10" fmla="*/ 0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1017"/>
            <p:cNvSpPr>
              <a:spLocks/>
            </p:cNvSpPr>
            <p:nvPr/>
          </p:nvSpPr>
          <p:spPr bwMode="auto">
            <a:xfrm>
              <a:off x="1102" y="1777"/>
              <a:ext cx="85" cy="2"/>
            </a:xfrm>
            <a:custGeom>
              <a:avLst/>
              <a:gdLst>
                <a:gd name="T0" fmla="*/ 0 w 171"/>
                <a:gd name="T1" fmla="*/ 1 h 4"/>
                <a:gd name="T2" fmla="*/ 0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0 w 171"/>
                <a:gd name="T9" fmla="*/ 0 h 4"/>
                <a:gd name="T10" fmla="*/ 0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1018"/>
            <p:cNvSpPr>
              <a:spLocks/>
            </p:cNvSpPr>
            <p:nvPr/>
          </p:nvSpPr>
          <p:spPr bwMode="auto">
            <a:xfrm>
              <a:off x="1054" y="1715"/>
              <a:ext cx="2" cy="11"/>
            </a:xfrm>
            <a:custGeom>
              <a:avLst/>
              <a:gdLst>
                <a:gd name="T0" fmla="*/ 0 w 4"/>
                <a:gd name="T1" fmla="*/ 0 h 24"/>
                <a:gd name="T2" fmla="*/ 0 w 4"/>
                <a:gd name="T3" fmla="*/ 0 h 24"/>
                <a:gd name="T4" fmla="*/ 1 w 4"/>
                <a:gd name="T5" fmla="*/ 0 h 24"/>
                <a:gd name="T6" fmla="*/ 1 w 4"/>
                <a:gd name="T7" fmla="*/ 0 h 24"/>
                <a:gd name="T8" fmla="*/ 1 w 4"/>
                <a:gd name="T9" fmla="*/ 0 h 24"/>
                <a:gd name="T10" fmla="*/ 1 w 4"/>
                <a:gd name="T11" fmla="*/ 0 h 24"/>
                <a:gd name="T12" fmla="*/ 0 w 4"/>
                <a:gd name="T13" fmla="*/ 0 h 24"/>
                <a:gd name="T14" fmla="*/ 0 w 4"/>
                <a:gd name="T15" fmla="*/ 0 h 24"/>
                <a:gd name="T16" fmla="*/ 1 w 4"/>
                <a:gd name="T17" fmla="*/ 0 h 24"/>
                <a:gd name="T18" fmla="*/ 0 w 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4"/>
                <a:gd name="T32" fmla="*/ 4 w 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1019"/>
            <p:cNvSpPr>
              <a:spLocks/>
            </p:cNvSpPr>
            <p:nvPr/>
          </p:nvSpPr>
          <p:spPr bwMode="auto">
            <a:xfrm>
              <a:off x="1055" y="1715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1020"/>
            <p:cNvSpPr>
              <a:spLocks/>
            </p:cNvSpPr>
            <p:nvPr/>
          </p:nvSpPr>
          <p:spPr bwMode="auto">
            <a:xfrm>
              <a:off x="1076" y="1716"/>
              <a:ext cx="3" cy="12"/>
            </a:xfrm>
            <a:custGeom>
              <a:avLst/>
              <a:gdLst>
                <a:gd name="T0" fmla="*/ 1 w 6"/>
                <a:gd name="T1" fmla="*/ 0 h 25"/>
                <a:gd name="T2" fmla="*/ 1 w 6"/>
                <a:gd name="T3" fmla="*/ 0 h 25"/>
                <a:gd name="T4" fmla="*/ 1 w 6"/>
                <a:gd name="T5" fmla="*/ 0 h 25"/>
                <a:gd name="T6" fmla="*/ 1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1 w 6"/>
                <a:gd name="T13" fmla="*/ 0 h 25"/>
                <a:gd name="T14" fmla="*/ 1 w 6"/>
                <a:gd name="T15" fmla="*/ 0 h 25"/>
                <a:gd name="T16" fmla="*/ 1 w 6"/>
                <a:gd name="T17" fmla="*/ 0 h 25"/>
                <a:gd name="T18" fmla="*/ 1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2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"/>
                  </a:lnTo>
                  <a:lnTo>
                    <a:pt x="2" y="25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1021"/>
            <p:cNvSpPr>
              <a:spLocks/>
            </p:cNvSpPr>
            <p:nvPr/>
          </p:nvSpPr>
          <p:spPr bwMode="auto">
            <a:xfrm>
              <a:off x="1054" y="1725"/>
              <a:ext cx="23" cy="3"/>
            </a:xfrm>
            <a:custGeom>
              <a:avLst/>
              <a:gdLst>
                <a:gd name="T0" fmla="*/ 1 w 46"/>
                <a:gd name="T1" fmla="*/ 1 h 5"/>
                <a:gd name="T2" fmla="*/ 0 w 46"/>
                <a:gd name="T3" fmla="*/ 1 h 5"/>
                <a:gd name="T4" fmla="*/ 0 w 46"/>
                <a:gd name="T5" fmla="*/ 1 h 5"/>
                <a:gd name="T6" fmla="*/ 1 w 46"/>
                <a:gd name="T7" fmla="*/ 1 h 5"/>
                <a:gd name="T8" fmla="*/ 1 w 46"/>
                <a:gd name="T9" fmla="*/ 0 h 5"/>
                <a:gd name="T10" fmla="*/ 1 w 46"/>
                <a:gd name="T11" fmla="*/ 0 h 5"/>
                <a:gd name="T12" fmla="*/ 1 w 46"/>
                <a:gd name="T13" fmla="*/ 1 h 5"/>
                <a:gd name="T14" fmla="*/ 1 w 46"/>
                <a:gd name="T15" fmla="*/ 1 h 5"/>
                <a:gd name="T16" fmla="*/ 0 w 46"/>
                <a:gd name="T17" fmla="*/ 1 h 5"/>
                <a:gd name="T18" fmla="*/ 1 w 46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5"/>
                <a:gd name="T32" fmla="*/ 46 w 4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5">
                  <a:moveTo>
                    <a:pt x="2" y="5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1022"/>
            <p:cNvSpPr>
              <a:spLocks/>
            </p:cNvSpPr>
            <p:nvPr/>
          </p:nvSpPr>
          <p:spPr bwMode="auto">
            <a:xfrm>
              <a:off x="1023" y="1734"/>
              <a:ext cx="2" cy="35"/>
            </a:xfrm>
            <a:custGeom>
              <a:avLst/>
              <a:gdLst>
                <a:gd name="T0" fmla="*/ 1 w 3"/>
                <a:gd name="T1" fmla="*/ 1 h 69"/>
                <a:gd name="T2" fmla="*/ 0 w 3"/>
                <a:gd name="T3" fmla="*/ 1 h 69"/>
                <a:gd name="T4" fmla="*/ 0 w 3"/>
                <a:gd name="T5" fmla="*/ 1 h 69"/>
                <a:gd name="T6" fmla="*/ 1 w 3"/>
                <a:gd name="T7" fmla="*/ 1 h 69"/>
                <a:gd name="T8" fmla="*/ 0 w 3"/>
                <a:gd name="T9" fmla="*/ 1 h 69"/>
                <a:gd name="T10" fmla="*/ 0 w 3"/>
                <a:gd name="T11" fmla="*/ 0 h 69"/>
                <a:gd name="T12" fmla="*/ 1 w 3"/>
                <a:gd name="T13" fmla="*/ 0 h 69"/>
                <a:gd name="T14" fmla="*/ 1 w 3"/>
                <a:gd name="T15" fmla="*/ 1 h 69"/>
                <a:gd name="T16" fmla="*/ 1 w 3"/>
                <a:gd name="T17" fmla="*/ 1 h 69"/>
                <a:gd name="T18" fmla="*/ 1 w 3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69"/>
                <a:gd name="T32" fmla="*/ 3 w 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69">
                  <a:moveTo>
                    <a:pt x="1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67"/>
                  </a:lnTo>
                  <a:lnTo>
                    <a:pt x="1" y="65"/>
                  </a:lnTo>
                  <a:lnTo>
                    <a:pt x="1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1023"/>
            <p:cNvSpPr>
              <a:spLocks/>
            </p:cNvSpPr>
            <p:nvPr/>
          </p:nvSpPr>
          <p:spPr bwMode="auto">
            <a:xfrm>
              <a:off x="1024" y="1767"/>
              <a:ext cx="55" cy="2"/>
            </a:xfrm>
            <a:custGeom>
              <a:avLst/>
              <a:gdLst>
                <a:gd name="T0" fmla="*/ 1 w 110"/>
                <a:gd name="T1" fmla="*/ 1 h 4"/>
                <a:gd name="T2" fmla="*/ 1 w 110"/>
                <a:gd name="T3" fmla="*/ 1 h 4"/>
                <a:gd name="T4" fmla="*/ 1 w 110"/>
                <a:gd name="T5" fmla="*/ 1 h 4"/>
                <a:gd name="T6" fmla="*/ 1 w 110"/>
                <a:gd name="T7" fmla="*/ 1 h 4"/>
                <a:gd name="T8" fmla="*/ 1 w 110"/>
                <a:gd name="T9" fmla="*/ 1 h 4"/>
                <a:gd name="T10" fmla="*/ 0 w 110"/>
                <a:gd name="T11" fmla="*/ 1 h 4"/>
                <a:gd name="T12" fmla="*/ 0 w 110"/>
                <a:gd name="T13" fmla="*/ 0 h 4"/>
                <a:gd name="T14" fmla="*/ 1 w 110"/>
                <a:gd name="T15" fmla="*/ 0 h 4"/>
                <a:gd name="T16" fmla="*/ 1 w 110"/>
                <a:gd name="T17" fmla="*/ 1 h 4"/>
                <a:gd name="T18" fmla="*/ 1 w 110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4"/>
                <a:gd name="T32" fmla="*/ 110 w 110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4">
                  <a:moveTo>
                    <a:pt x="110" y="2"/>
                  </a:moveTo>
                  <a:lnTo>
                    <a:pt x="110" y="4"/>
                  </a:lnTo>
                  <a:lnTo>
                    <a:pt x="106" y="4"/>
                  </a:lnTo>
                  <a:lnTo>
                    <a:pt x="110" y="2"/>
                  </a:lnTo>
                  <a:lnTo>
                    <a:pt x="10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024"/>
            <p:cNvSpPr>
              <a:spLocks/>
            </p:cNvSpPr>
            <p:nvPr/>
          </p:nvSpPr>
          <p:spPr bwMode="auto">
            <a:xfrm>
              <a:off x="1076" y="1733"/>
              <a:ext cx="3" cy="35"/>
            </a:xfrm>
            <a:custGeom>
              <a:avLst/>
              <a:gdLst>
                <a:gd name="T0" fmla="*/ 1 w 6"/>
                <a:gd name="T1" fmla="*/ 0 h 69"/>
                <a:gd name="T2" fmla="*/ 1 w 6"/>
                <a:gd name="T3" fmla="*/ 0 h 69"/>
                <a:gd name="T4" fmla="*/ 1 w 6"/>
                <a:gd name="T5" fmla="*/ 1 h 69"/>
                <a:gd name="T6" fmla="*/ 1 w 6"/>
                <a:gd name="T7" fmla="*/ 0 h 69"/>
                <a:gd name="T8" fmla="*/ 1 w 6"/>
                <a:gd name="T9" fmla="*/ 1 h 69"/>
                <a:gd name="T10" fmla="*/ 1 w 6"/>
                <a:gd name="T11" fmla="*/ 1 h 69"/>
                <a:gd name="T12" fmla="*/ 0 w 6"/>
                <a:gd name="T13" fmla="*/ 1 h 69"/>
                <a:gd name="T14" fmla="*/ 0 w 6"/>
                <a:gd name="T15" fmla="*/ 1 h 69"/>
                <a:gd name="T16" fmla="*/ 1 w 6"/>
                <a:gd name="T17" fmla="*/ 1 h 69"/>
                <a:gd name="T18" fmla="*/ 1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1025"/>
            <p:cNvSpPr>
              <a:spLocks/>
            </p:cNvSpPr>
            <p:nvPr/>
          </p:nvSpPr>
          <p:spPr bwMode="auto">
            <a:xfrm>
              <a:off x="1023" y="1733"/>
              <a:ext cx="54" cy="2"/>
            </a:xfrm>
            <a:custGeom>
              <a:avLst/>
              <a:gdLst>
                <a:gd name="T0" fmla="*/ 0 w 107"/>
                <a:gd name="T1" fmla="*/ 1 h 4"/>
                <a:gd name="T2" fmla="*/ 0 w 107"/>
                <a:gd name="T3" fmla="*/ 0 h 4"/>
                <a:gd name="T4" fmla="*/ 1 w 107"/>
                <a:gd name="T5" fmla="*/ 0 h 4"/>
                <a:gd name="T6" fmla="*/ 0 w 107"/>
                <a:gd name="T7" fmla="*/ 1 h 4"/>
                <a:gd name="T8" fmla="*/ 1 w 107"/>
                <a:gd name="T9" fmla="*/ 0 h 4"/>
                <a:gd name="T10" fmla="*/ 1 w 107"/>
                <a:gd name="T11" fmla="*/ 0 h 4"/>
                <a:gd name="T12" fmla="*/ 1 w 107"/>
                <a:gd name="T13" fmla="*/ 1 h 4"/>
                <a:gd name="T14" fmla="*/ 1 w 107"/>
                <a:gd name="T15" fmla="*/ 1 h 4"/>
                <a:gd name="T16" fmla="*/ 1 w 107"/>
                <a:gd name="T17" fmla="*/ 1 h 4"/>
                <a:gd name="T18" fmla="*/ 0 w 107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4"/>
                <a:gd name="T32" fmla="*/ 107 w 107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4">
                  <a:moveTo>
                    <a:pt x="0" y="2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0"/>
                  </a:lnTo>
                  <a:lnTo>
                    <a:pt x="107" y="0"/>
                  </a:lnTo>
                  <a:lnTo>
                    <a:pt x="107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1026"/>
            <p:cNvSpPr>
              <a:spLocks/>
            </p:cNvSpPr>
            <p:nvPr/>
          </p:nvSpPr>
          <p:spPr bwMode="auto">
            <a:xfrm>
              <a:off x="1048" y="1792"/>
              <a:ext cx="9" cy="8"/>
            </a:xfrm>
            <a:custGeom>
              <a:avLst/>
              <a:gdLst>
                <a:gd name="T0" fmla="*/ 1 w 18"/>
                <a:gd name="T1" fmla="*/ 0 h 17"/>
                <a:gd name="T2" fmla="*/ 1 w 18"/>
                <a:gd name="T3" fmla="*/ 0 h 17"/>
                <a:gd name="T4" fmla="*/ 1 w 18"/>
                <a:gd name="T5" fmla="*/ 0 h 17"/>
                <a:gd name="T6" fmla="*/ 1 w 18"/>
                <a:gd name="T7" fmla="*/ 0 h 17"/>
                <a:gd name="T8" fmla="*/ 1 w 18"/>
                <a:gd name="T9" fmla="*/ 0 h 17"/>
                <a:gd name="T10" fmla="*/ 1 w 18"/>
                <a:gd name="T11" fmla="*/ 0 h 17"/>
                <a:gd name="T12" fmla="*/ 1 w 18"/>
                <a:gd name="T13" fmla="*/ 0 h 17"/>
                <a:gd name="T14" fmla="*/ 1 w 18"/>
                <a:gd name="T15" fmla="*/ 0 h 17"/>
                <a:gd name="T16" fmla="*/ 1 w 18"/>
                <a:gd name="T17" fmla="*/ 0 h 17"/>
                <a:gd name="T18" fmla="*/ 1 w 18"/>
                <a:gd name="T19" fmla="*/ 0 h 17"/>
                <a:gd name="T20" fmla="*/ 1 w 18"/>
                <a:gd name="T21" fmla="*/ 0 h 17"/>
                <a:gd name="T22" fmla="*/ 1 w 18"/>
                <a:gd name="T23" fmla="*/ 0 h 17"/>
                <a:gd name="T24" fmla="*/ 1 w 18"/>
                <a:gd name="T25" fmla="*/ 0 h 17"/>
                <a:gd name="T26" fmla="*/ 1 w 18"/>
                <a:gd name="T27" fmla="*/ 0 h 17"/>
                <a:gd name="T28" fmla="*/ 1 w 18"/>
                <a:gd name="T29" fmla="*/ 0 h 17"/>
                <a:gd name="T30" fmla="*/ 1 w 18"/>
                <a:gd name="T31" fmla="*/ 0 h 17"/>
                <a:gd name="T32" fmla="*/ 1 w 18"/>
                <a:gd name="T33" fmla="*/ 0 h 17"/>
                <a:gd name="T34" fmla="*/ 1 w 18"/>
                <a:gd name="T35" fmla="*/ 0 h 17"/>
                <a:gd name="T36" fmla="*/ 1 w 18"/>
                <a:gd name="T37" fmla="*/ 0 h 17"/>
                <a:gd name="T38" fmla="*/ 1 w 18"/>
                <a:gd name="T39" fmla="*/ 0 h 17"/>
                <a:gd name="T40" fmla="*/ 0 w 18"/>
                <a:gd name="T41" fmla="*/ 0 h 17"/>
                <a:gd name="T42" fmla="*/ 1 w 18"/>
                <a:gd name="T43" fmla="*/ 0 h 17"/>
                <a:gd name="T44" fmla="*/ 1 w 18"/>
                <a:gd name="T45" fmla="*/ 0 h 17"/>
                <a:gd name="T46" fmla="*/ 1 w 18"/>
                <a:gd name="T47" fmla="*/ 0 h 17"/>
                <a:gd name="T48" fmla="*/ 1 w 18"/>
                <a:gd name="T49" fmla="*/ 0 h 17"/>
                <a:gd name="T50" fmla="*/ 1 w 18"/>
                <a:gd name="T51" fmla="*/ 0 h 17"/>
                <a:gd name="T52" fmla="*/ 1 w 18"/>
                <a:gd name="T53" fmla="*/ 0 h 17"/>
                <a:gd name="T54" fmla="*/ 1 w 18"/>
                <a:gd name="T55" fmla="*/ 0 h 17"/>
                <a:gd name="T56" fmla="*/ 1 w 18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"/>
                <a:gd name="T88" fmla="*/ 0 h 17"/>
                <a:gd name="T89" fmla="*/ 18 w 18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" h="17">
                  <a:moveTo>
                    <a:pt x="10" y="0"/>
                  </a:move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1027"/>
            <p:cNvSpPr>
              <a:spLocks/>
            </p:cNvSpPr>
            <p:nvPr/>
          </p:nvSpPr>
          <p:spPr bwMode="auto">
            <a:xfrm>
              <a:off x="1047" y="1791"/>
              <a:ext cx="6" cy="4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1 w 12"/>
                <a:gd name="T5" fmla="*/ 0 h 10"/>
                <a:gd name="T6" fmla="*/ 1 w 12"/>
                <a:gd name="T7" fmla="*/ 0 h 10"/>
                <a:gd name="T8" fmla="*/ 1 w 12"/>
                <a:gd name="T9" fmla="*/ 0 h 10"/>
                <a:gd name="T10" fmla="*/ 1 w 12"/>
                <a:gd name="T11" fmla="*/ 0 h 10"/>
                <a:gd name="T12" fmla="*/ 1 w 12"/>
                <a:gd name="T13" fmla="*/ 0 h 10"/>
                <a:gd name="T14" fmla="*/ 1 w 12"/>
                <a:gd name="T15" fmla="*/ 0 h 10"/>
                <a:gd name="T16" fmla="*/ 1 w 12"/>
                <a:gd name="T17" fmla="*/ 0 h 10"/>
                <a:gd name="T18" fmla="*/ 1 w 12"/>
                <a:gd name="T19" fmla="*/ 0 h 10"/>
                <a:gd name="T20" fmla="*/ 1 w 12"/>
                <a:gd name="T21" fmla="*/ 0 h 10"/>
                <a:gd name="T22" fmla="*/ 1 w 12"/>
                <a:gd name="T23" fmla="*/ 0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0 w 12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0"/>
                <a:gd name="T65" fmla="*/ 12 w 12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1028"/>
            <p:cNvSpPr>
              <a:spLocks/>
            </p:cNvSpPr>
            <p:nvPr/>
          </p:nvSpPr>
          <p:spPr bwMode="auto">
            <a:xfrm>
              <a:off x="1047" y="1795"/>
              <a:ext cx="6" cy="6"/>
            </a:xfrm>
            <a:custGeom>
              <a:avLst/>
              <a:gdLst>
                <a:gd name="T0" fmla="*/ 1 w 12"/>
                <a:gd name="T1" fmla="*/ 1 h 11"/>
                <a:gd name="T2" fmla="*/ 1 w 12"/>
                <a:gd name="T3" fmla="*/ 1 h 11"/>
                <a:gd name="T4" fmla="*/ 1 w 12"/>
                <a:gd name="T5" fmla="*/ 1 h 11"/>
                <a:gd name="T6" fmla="*/ 1 w 12"/>
                <a:gd name="T7" fmla="*/ 1 h 11"/>
                <a:gd name="T8" fmla="*/ 1 w 12"/>
                <a:gd name="T9" fmla="*/ 1 h 11"/>
                <a:gd name="T10" fmla="*/ 1 w 12"/>
                <a:gd name="T11" fmla="*/ 1 h 11"/>
                <a:gd name="T12" fmla="*/ 1 w 12"/>
                <a:gd name="T13" fmla="*/ 1 h 11"/>
                <a:gd name="T14" fmla="*/ 1 w 12"/>
                <a:gd name="T15" fmla="*/ 1 h 11"/>
                <a:gd name="T16" fmla="*/ 1 w 12"/>
                <a:gd name="T17" fmla="*/ 1 h 11"/>
                <a:gd name="T18" fmla="*/ 0 w 12"/>
                <a:gd name="T19" fmla="*/ 0 h 11"/>
                <a:gd name="T20" fmla="*/ 1 w 12"/>
                <a:gd name="T21" fmla="*/ 0 h 11"/>
                <a:gd name="T22" fmla="*/ 1 w 12"/>
                <a:gd name="T23" fmla="*/ 1 h 11"/>
                <a:gd name="T24" fmla="*/ 1 w 12"/>
                <a:gd name="T25" fmla="*/ 1 h 11"/>
                <a:gd name="T26" fmla="*/ 1 w 12"/>
                <a:gd name="T27" fmla="*/ 1 h 11"/>
                <a:gd name="T28" fmla="*/ 1 w 12"/>
                <a:gd name="T29" fmla="*/ 1 h 11"/>
                <a:gd name="T30" fmla="*/ 1 w 12"/>
                <a:gd name="T31" fmla="*/ 1 h 11"/>
                <a:gd name="T32" fmla="*/ 1 w 12"/>
                <a:gd name="T33" fmla="*/ 1 h 11"/>
                <a:gd name="T34" fmla="*/ 1 w 12"/>
                <a:gd name="T35" fmla="*/ 1 h 11"/>
                <a:gd name="T36" fmla="*/ 1 w 12"/>
                <a:gd name="T37" fmla="*/ 1 h 11"/>
                <a:gd name="T38" fmla="*/ 1 w 12"/>
                <a:gd name="T39" fmla="*/ 1 h 11"/>
                <a:gd name="T40" fmla="*/ 1 w 12"/>
                <a:gd name="T41" fmla="*/ 1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1"/>
                <a:gd name="T65" fmla="*/ 12 w 12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1">
                  <a:moveTo>
                    <a:pt x="12" y="11"/>
                  </a:moveTo>
                  <a:lnTo>
                    <a:pt x="12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1029"/>
            <p:cNvSpPr>
              <a:spLocks/>
            </p:cNvSpPr>
            <p:nvPr/>
          </p:nvSpPr>
          <p:spPr bwMode="auto">
            <a:xfrm>
              <a:off x="1053" y="1795"/>
              <a:ext cx="5" cy="6"/>
            </a:xfrm>
            <a:custGeom>
              <a:avLst/>
              <a:gdLst>
                <a:gd name="T0" fmla="*/ 1 w 10"/>
                <a:gd name="T1" fmla="*/ 0 h 11"/>
                <a:gd name="T2" fmla="*/ 1 w 10"/>
                <a:gd name="T3" fmla="*/ 0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1 h 11"/>
                <a:gd name="T10" fmla="*/ 1 w 10"/>
                <a:gd name="T11" fmla="*/ 1 h 11"/>
                <a:gd name="T12" fmla="*/ 1 w 10"/>
                <a:gd name="T13" fmla="*/ 1 h 11"/>
                <a:gd name="T14" fmla="*/ 1 w 10"/>
                <a:gd name="T15" fmla="*/ 1 h 11"/>
                <a:gd name="T16" fmla="*/ 1 w 10"/>
                <a:gd name="T17" fmla="*/ 1 h 11"/>
                <a:gd name="T18" fmla="*/ 0 w 10"/>
                <a:gd name="T19" fmla="*/ 1 h 11"/>
                <a:gd name="T20" fmla="*/ 0 w 10"/>
                <a:gd name="T21" fmla="*/ 1 h 11"/>
                <a:gd name="T22" fmla="*/ 1 w 10"/>
                <a:gd name="T23" fmla="*/ 1 h 11"/>
                <a:gd name="T24" fmla="*/ 1 w 10"/>
                <a:gd name="T25" fmla="*/ 1 h 11"/>
                <a:gd name="T26" fmla="*/ 1 w 10"/>
                <a:gd name="T27" fmla="*/ 1 h 11"/>
                <a:gd name="T28" fmla="*/ 1 w 10"/>
                <a:gd name="T29" fmla="*/ 1 h 11"/>
                <a:gd name="T30" fmla="*/ 1 w 10"/>
                <a:gd name="T31" fmla="*/ 1 h 11"/>
                <a:gd name="T32" fmla="*/ 1 w 10"/>
                <a:gd name="T33" fmla="*/ 1 h 11"/>
                <a:gd name="T34" fmla="*/ 1 w 10"/>
                <a:gd name="T35" fmla="*/ 1 h 11"/>
                <a:gd name="T36" fmla="*/ 1 w 10"/>
                <a:gd name="T37" fmla="*/ 0 h 11"/>
                <a:gd name="T38" fmla="*/ 1 w 10"/>
                <a:gd name="T39" fmla="*/ 0 h 11"/>
                <a:gd name="T40" fmla="*/ 1 w 10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"/>
                <a:gd name="T64" fmla="*/ 0 h 11"/>
                <a:gd name="T65" fmla="*/ 10 w 10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" h="11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8" y="7"/>
                  </a:lnTo>
                  <a:lnTo>
                    <a:pt x="6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7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1030"/>
            <p:cNvSpPr>
              <a:spLocks/>
            </p:cNvSpPr>
            <p:nvPr/>
          </p:nvSpPr>
          <p:spPr bwMode="auto">
            <a:xfrm>
              <a:off x="1053" y="1791"/>
              <a:ext cx="5" cy="4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 w 10"/>
                <a:gd name="T5" fmla="*/ 0 h 10"/>
                <a:gd name="T6" fmla="*/ 1 w 10"/>
                <a:gd name="T7" fmla="*/ 0 h 10"/>
                <a:gd name="T8" fmla="*/ 1 w 10"/>
                <a:gd name="T9" fmla="*/ 0 h 10"/>
                <a:gd name="T10" fmla="*/ 1 w 10"/>
                <a:gd name="T11" fmla="*/ 0 h 10"/>
                <a:gd name="T12" fmla="*/ 1 w 10"/>
                <a:gd name="T13" fmla="*/ 0 h 10"/>
                <a:gd name="T14" fmla="*/ 1 w 10"/>
                <a:gd name="T15" fmla="*/ 0 h 10"/>
                <a:gd name="T16" fmla="*/ 1 w 10"/>
                <a:gd name="T17" fmla="*/ 0 h 10"/>
                <a:gd name="T18" fmla="*/ 1 w 10"/>
                <a:gd name="T19" fmla="*/ 0 h 10"/>
                <a:gd name="T20" fmla="*/ 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10"/>
                <a:gd name="T41" fmla="*/ 10 w 10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1031"/>
            <p:cNvSpPr>
              <a:spLocks noChangeArrowheads="1"/>
            </p:cNvSpPr>
            <p:nvPr/>
          </p:nvSpPr>
          <p:spPr bwMode="auto">
            <a:xfrm>
              <a:off x="996" y="1658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48" name="Rectangle 1032"/>
            <p:cNvSpPr>
              <a:spLocks noChangeArrowheads="1"/>
            </p:cNvSpPr>
            <p:nvPr/>
          </p:nvSpPr>
          <p:spPr bwMode="auto">
            <a:xfrm>
              <a:off x="674" y="1693"/>
              <a:ext cx="218" cy="397"/>
            </a:xfrm>
            <a:prstGeom prst="rect">
              <a:avLst/>
            </a:pr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49" name="Freeform 1033"/>
            <p:cNvSpPr>
              <a:spLocks/>
            </p:cNvSpPr>
            <p:nvPr/>
          </p:nvSpPr>
          <p:spPr bwMode="auto">
            <a:xfrm>
              <a:off x="890" y="1691"/>
              <a:ext cx="3" cy="399"/>
            </a:xfrm>
            <a:custGeom>
              <a:avLst/>
              <a:gdLst>
                <a:gd name="T0" fmla="*/ 1 w 5"/>
                <a:gd name="T1" fmla="*/ 0 h 799"/>
                <a:gd name="T2" fmla="*/ 1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0 w 5"/>
                <a:gd name="T13" fmla="*/ 0 h 799"/>
                <a:gd name="T14" fmla="*/ 0 w 5"/>
                <a:gd name="T15" fmla="*/ 0 h 799"/>
                <a:gd name="T16" fmla="*/ 1 w 5"/>
                <a:gd name="T17" fmla="*/ 0 h 799"/>
                <a:gd name="T18" fmla="*/ 1 w 5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799"/>
                <a:gd name="T32" fmla="*/ 5 w 5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799">
                  <a:moveTo>
                    <a:pt x="4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4" y="0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034"/>
            <p:cNvSpPr>
              <a:spLocks/>
            </p:cNvSpPr>
            <p:nvPr/>
          </p:nvSpPr>
          <p:spPr bwMode="auto">
            <a:xfrm>
              <a:off x="672" y="1691"/>
              <a:ext cx="220" cy="3"/>
            </a:xfrm>
            <a:custGeom>
              <a:avLst/>
              <a:gdLst>
                <a:gd name="T0" fmla="*/ 0 w 440"/>
                <a:gd name="T1" fmla="*/ 1 h 6"/>
                <a:gd name="T2" fmla="*/ 0 w 440"/>
                <a:gd name="T3" fmla="*/ 0 h 6"/>
                <a:gd name="T4" fmla="*/ 1 w 440"/>
                <a:gd name="T5" fmla="*/ 0 h 6"/>
                <a:gd name="T6" fmla="*/ 0 w 440"/>
                <a:gd name="T7" fmla="*/ 1 h 6"/>
                <a:gd name="T8" fmla="*/ 1 w 440"/>
                <a:gd name="T9" fmla="*/ 0 h 6"/>
                <a:gd name="T10" fmla="*/ 1 w 440"/>
                <a:gd name="T11" fmla="*/ 0 h 6"/>
                <a:gd name="T12" fmla="*/ 1 w 440"/>
                <a:gd name="T13" fmla="*/ 1 h 6"/>
                <a:gd name="T14" fmla="*/ 1 w 440"/>
                <a:gd name="T15" fmla="*/ 1 h 6"/>
                <a:gd name="T16" fmla="*/ 1 w 440"/>
                <a:gd name="T17" fmla="*/ 1 h 6"/>
                <a:gd name="T18" fmla="*/ 0 w 440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0"/>
                <a:gd name="T31" fmla="*/ 0 h 6"/>
                <a:gd name="T32" fmla="*/ 440 w 4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0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035"/>
            <p:cNvSpPr>
              <a:spLocks/>
            </p:cNvSpPr>
            <p:nvPr/>
          </p:nvSpPr>
          <p:spPr bwMode="auto">
            <a:xfrm>
              <a:off x="672" y="1693"/>
              <a:ext cx="3" cy="398"/>
            </a:xfrm>
            <a:custGeom>
              <a:avLst/>
              <a:gdLst>
                <a:gd name="T0" fmla="*/ 1 w 6"/>
                <a:gd name="T1" fmla="*/ 0 h 797"/>
                <a:gd name="T2" fmla="*/ 0 w 6"/>
                <a:gd name="T3" fmla="*/ 0 h 797"/>
                <a:gd name="T4" fmla="*/ 0 w 6"/>
                <a:gd name="T5" fmla="*/ 0 h 797"/>
                <a:gd name="T6" fmla="*/ 1 w 6"/>
                <a:gd name="T7" fmla="*/ 0 h 797"/>
                <a:gd name="T8" fmla="*/ 0 w 6"/>
                <a:gd name="T9" fmla="*/ 0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0 h 797"/>
                <a:gd name="T16" fmla="*/ 1 w 6"/>
                <a:gd name="T17" fmla="*/ 0 h 797"/>
                <a:gd name="T18" fmla="*/ 1 w 6"/>
                <a:gd name="T19" fmla="*/ 0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2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1036"/>
            <p:cNvSpPr>
              <a:spLocks/>
            </p:cNvSpPr>
            <p:nvPr/>
          </p:nvSpPr>
          <p:spPr bwMode="auto">
            <a:xfrm>
              <a:off x="674" y="2088"/>
              <a:ext cx="219" cy="3"/>
            </a:xfrm>
            <a:custGeom>
              <a:avLst/>
              <a:gdLst>
                <a:gd name="T0" fmla="*/ 1 w 437"/>
                <a:gd name="T1" fmla="*/ 1 h 5"/>
                <a:gd name="T2" fmla="*/ 1 w 437"/>
                <a:gd name="T3" fmla="*/ 1 h 5"/>
                <a:gd name="T4" fmla="*/ 1 w 437"/>
                <a:gd name="T5" fmla="*/ 1 h 5"/>
                <a:gd name="T6" fmla="*/ 1 w 437"/>
                <a:gd name="T7" fmla="*/ 1 h 5"/>
                <a:gd name="T8" fmla="*/ 1 w 437"/>
                <a:gd name="T9" fmla="*/ 1 h 5"/>
                <a:gd name="T10" fmla="*/ 0 w 437"/>
                <a:gd name="T11" fmla="*/ 1 h 5"/>
                <a:gd name="T12" fmla="*/ 0 w 437"/>
                <a:gd name="T13" fmla="*/ 0 h 5"/>
                <a:gd name="T14" fmla="*/ 1 w 437"/>
                <a:gd name="T15" fmla="*/ 0 h 5"/>
                <a:gd name="T16" fmla="*/ 1 w 437"/>
                <a:gd name="T17" fmla="*/ 1 h 5"/>
                <a:gd name="T18" fmla="*/ 1 w 437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5"/>
                <a:gd name="T32" fmla="*/ 437 w 437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5">
                  <a:moveTo>
                    <a:pt x="437" y="3"/>
                  </a:moveTo>
                  <a:lnTo>
                    <a:pt x="437" y="5"/>
                  </a:lnTo>
                  <a:lnTo>
                    <a:pt x="436" y="5"/>
                  </a:lnTo>
                  <a:lnTo>
                    <a:pt x="437" y="3"/>
                  </a:lnTo>
                  <a:lnTo>
                    <a:pt x="43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36" y="0"/>
                  </a:lnTo>
                  <a:lnTo>
                    <a:pt x="432" y="3"/>
                  </a:lnTo>
                  <a:lnTo>
                    <a:pt x="43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037"/>
            <p:cNvSpPr>
              <a:spLocks/>
            </p:cNvSpPr>
            <p:nvPr/>
          </p:nvSpPr>
          <p:spPr bwMode="auto">
            <a:xfrm>
              <a:off x="892" y="1658"/>
              <a:ext cx="43" cy="432"/>
            </a:xfrm>
            <a:custGeom>
              <a:avLst/>
              <a:gdLst>
                <a:gd name="T0" fmla="*/ 0 w 86"/>
                <a:gd name="T1" fmla="*/ 1 h 864"/>
                <a:gd name="T2" fmla="*/ 1 w 86"/>
                <a:gd name="T3" fmla="*/ 1 h 864"/>
                <a:gd name="T4" fmla="*/ 1 w 86"/>
                <a:gd name="T5" fmla="*/ 0 h 864"/>
                <a:gd name="T6" fmla="*/ 0 w 86"/>
                <a:gd name="T7" fmla="*/ 1 h 864"/>
                <a:gd name="T8" fmla="*/ 0 w 86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864"/>
                <a:gd name="T17" fmla="*/ 86 w 8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864">
                  <a:moveTo>
                    <a:pt x="0" y="864"/>
                  </a:moveTo>
                  <a:lnTo>
                    <a:pt x="86" y="594"/>
                  </a:lnTo>
                  <a:lnTo>
                    <a:pt x="86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038"/>
            <p:cNvSpPr>
              <a:spLocks/>
            </p:cNvSpPr>
            <p:nvPr/>
          </p:nvSpPr>
          <p:spPr bwMode="auto">
            <a:xfrm>
              <a:off x="890" y="1691"/>
              <a:ext cx="3" cy="399"/>
            </a:xfrm>
            <a:custGeom>
              <a:avLst/>
              <a:gdLst>
                <a:gd name="T0" fmla="*/ 0 w 5"/>
                <a:gd name="T1" fmla="*/ 0 h 799"/>
                <a:gd name="T2" fmla="*/ 0 w 5"/>
                <a:gd name="T3" fmla="*/ 0 h 799"/>
                <a:gd name="T4" fmla="*/ 1 w 5"/>
                <a:gd name="T5" fmla="*/ 0 h 799"/>
                <a:gd name="T6" fmla="*/ 1 w 5"/>
                <a:gd name="T7" fmla="*/ 0 h 799"/>
                <a:gd name="T8" fmla="*/ 1 w 5"/>
                <a:gd name="T9" fmla="*/ 0 h 799"/>
                <a:gd name="T10" fmla="*/ 1 w 5"/>
                <a:gd name="T11" fmla="*/ 0 h 799"/>
                <a:gd name="T12" fmla="*/ 1 w 5"/>
                <a:gd name="T13" fmla="*/ 0 h 799"/>
                <a:gd name="T14" fmla="*/ 1 w 5"/>
                <a:gd name="T15" fmla="*/ 0 h 799"/>
                <a:gd name="T16" fmla="*/ 0 w 5"/>
                <a:gd name="T17" fmla="*/ 0 h 799"/>
                <a:gd name="T18" fmla="*/ 0 w 5"/>
                <a:gd name="T19" fmla="*/ 0 h 799"/>
                <a:gd name="T20" fmla="*/ 1 w 5"/>
                <a:gd name="T21" fmla="*/ 0 h 799"/>
                <a:gd name="T22" fmla="*/ 0 w 5"/>
                <a:gd name="T23" fmla="*/ 0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"/>
                <a:gd name="T37" fmla="*/ 0 h 799"/>
                <a:gd name="T38" fmla="*/ 5 w 5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039"/>
            <p:cNvSpPr>
              <a:spLocks/>
            </p:cNvSpPr>
            <p:nvPr/>
          </p:nvSpPr>
          <p:spPr bwMode="auto">
            <a:xfrm>
              <a:off x="891" y="1656"/>
              <a:ext cx="45" cy="38"/>
            </a:xfrm>
            <a:custGeom>
              <a:avLst/>
              <a:gdLst>
                <a:gd name="T0" fmla="*/ 1 w 90"/>
                <a:gd name="T1" fmla="*/ 0 h 75"/>
                <a:gd name="T2" fmla="*/ 1 w 90"/>
                <a:gd name="T3" fmla="*/ 0 h 75"/>
                <a:gd name="T4" fmla="*/ 1 w 90"/>
                <a:gd name="T5" fmla="*/ 0 h 75"/>
                <a:gd name="T6" fmla="*/ 1 w 90"/>
                <a:gd name="T7" fmla="*/ 1 h 75"/>
                <a:gd name="T8" fmla="*/ 1 w 90"/>
                <a:gd name="T9" fmla="*/ 1 h 75"/>
                <a:gd name="T10" fmla="*/ 1 w 90"/>
                <a:gd name="T11" fmla="*/ 1 h 75"/>
                <a:gd name="T12" fmla="*/ 1 w 90"/>
                <a:gd name="T13" fmla="*/ 1 h 75"/>
                <a:gd name="T14" fmla="*/ 1 w 90"/>
                <a:gd name="T15" fmla="*/ 1 h 75"/>
                <a:gd name="T16" fmla="*/ 0 w 90"/>
                <a:gd name="T17" fmla="*/ 1 h 75"/>
                <a:gd name="T18" fmla="*/ 1 w 90"/>
                <a:gd name="T19" fmla="*/ 0 h 75"/>
                <a:gd name="T20" fmla="*/ 1 w 90"/>
                <a:gd name="T21" fmla="*/ 1 h 75"/>
                <a:gd name="T22" fmla="*/ 1 w 9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75"/>
                <a:gd name="T38" fmla="*/ 90 w 9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75">
                  <a:moveTo>
                    <a:pt x="84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90" y="6"/>
                  </a:lnTo>
                  <a:lnTo>
                    <a:pt x="3" y="75"/>
                  </a:lnTo>
                  <a:lnTo>
                    <a:pt x="0" y="69"/>
                  </a:lnTo>
                  <a:lnTo>
                    <a:pt x="84" y="0"/>
                  </a:lnTo>
                  <a:lnTo>
                    <a:pt x="90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040"/>
            <p:cNvSpPr>
              <a:spLocks/>
            </p:cNvSpPr>
            <p:nvPr/>
          </p:nvSpPr>
          <p:spPr bwMode="auto">
            <a:xfrm>
              <a:off x="890" y="1954"/>
              <a:ext cx="46" cy="137"/>
            </a:xfrm>
            <a:custGeom>
              <a:avLst/>
              <a:gdLst>
                <a:gd name="T0" fmla="*/ 1 w 92"/>
                <a:gd name="T1" fmla="*/ 1 h 274"/>
                <a:gd name="T2" fmla="*/ 1 w 92"/>
                <a:gd name="T3" fmla="*/ 1 h 274"/>
                <a:gd name="T4" fmla="*/ 1 w 92"/>
                <a:gd name="T5" fmla="*/ 1 h 274"/>
                <a:gd name="T6" fmla="*/ 0 w 92"/>
                <a:gd name="T7" fmla="*/ 1 h 274"/>
                <a:gd name="T8" fmla="*/ 0 w 92"/>
                <a:gd name="T9" fmla="*/ 1 h 274"/>
                <a:gd name="T10" fmla="*/ 1 w 92"/>
                <a:gd name="T11" fmla="*/ 1 h 274"/>
                <a:gd name="T12" fmla="*/ 0 w 92"/>
                <a:gd name="T13" fmla="*/ 1 h 274"/>
                <a:gd name="T14" fmla="*/ 1 w 92"/>
                <a:gd name="T15" fmla="*/ 0 h 274"/>
                <a:gd name="T16" fmla="*/ 1 w 92"/>
                <a:gd name="T17" fmla="*/ 1 h 274"/>
                <a:gd name="T18" fmla="*/ 1 w 92"/>
                <a:gd name="T19" fmla="*/ 1 h 274"/>
                <a:gd name="T20" fmla="*/ 0 w 92"/>
                <a:gd name="T21" fmla="*/ 1 h 274"/>
                <a:gd name="T22" fmla="*/ 1 w 92"/>
                <a:gd name="T23" fmla="*/ 1 h 2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4"/>
                <a:gd name="T38" fmla="*/ 92 w 92"/>
                <a:gd name="T39" fmla="*/ 274 h 2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4">
                  <a:moveTo>
                    <a:pt x="5" y="272"/>
                  </a:moveTo>
                  <a:lnTo>
                    <a:pt x="4" y="274"/>
                  </a:lnTo>
                  <a:lnTo>
                    <a:pt x="2" y="274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5" y="272"/>
                  </a:lnTo>
                  <a:lnTo>
                    <a:pt x="0" y="270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5" y="272"/>
                  </a:lnTo>
                  <a:lnTo>
                    <a:pt x="0" y="272"/>
                  </a:lnTo>
                  <a:lnTo>
                    <a:pt x="5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1041"/>
            <p:cNvSpPr>
              <a:spLocks/>
            </p:cNvSpPr>
            <p:nvPr/>
          </p:nvSpPr>
          <p:spPr bwMode="auto">
            <a:xfrm>
              <a:off x="674" y="1658"/>
              <a:ext cx="261" cy="35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1 h 69"/>
                <a:gd name="T6" fmla="*/ 1 w 522"/>
                <a:gd name="T7" fmla="*/ 1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6" y="0"/>
                  </a:lnTo>
                  <a:lnTo>
                    <a:pt x="0" y="69"/>
                  </a:lnTo>
                  <a:lnTo>
                    <a:pt x="436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D8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1042"/>
            <p:cNvSpPr>
              <a:spLocks/>
            </p:cNvSpPr>
            <p:nvPr/>
          </p:nvSpPr>
          <p:spPr bwMode="auto">
            <a:xfrm>
              <a:off x="890" y="1656"/>
              <a:ext cx="46" cy="38"/>
            </a:xfrm>
            <a:custGeom>
              <a:avLst/>
              <a:gdLst>
                <a:gd name="T0" fmla="*/ 1 w 92"/>
                <a:gd name="T1" fmla="*/ 1 h 75"/>
                <a:gd name="T2" fmla="*/ 1 w 92"/>
                <a:gd name="T3" fmla="*/ 1 h 75"/>
                <a:gd name="T4" fmla="*/ 1 w 92"/>
                <a:gd name="T5" fmla="*/ 1 h 75"/>
                <a:gd name="T6" fmla="*/ 0 w 92"/>
                <a:gd name="T7" fmla="*/ 1 h 75"/>
                <a:gd name="T8" fmla="*/ 1 w 92"/>
                <a:gd name="T9" fmla="*/ 1 h 75"/>
                <a:gd name="T10" fmla="*/ 1 w 92"/>
                <a:gd name="T11" fmla="*/ 1 h 75"/>
                <a:gd name="T12" fmla="*/ 1 w 92"/>
                <a:gd name="T13" fmla="*/ 1 h 75"/>
                <a:gd name="T14" fmla="*/ 1 w 92"/>
                <a:gd name="T15" fmla="*/ 0 h 75"/>
                <a:gd name="T16" fmla="*/ 1 w 92"/>
                <a:gd name="T17" fmla="*/ 1 h 75"/>
                <a:gd name="T18" fmla="*/ 1 w 92"/>
                <a:gd name="T19" fmla="*/ 1 h 75"/>
                <a:gd name="T20" fmla="*/ 1 w 92"/>
                <a:gd name="T21" fmla="*/ 1 h 75"/>
                <a:gd name="T22" fmla="*/ 1 w 92"/>
                <a:gd name="T23" fmla="*/ 1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5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6" y="0"/>
                  </a:lnTo>
                  <a:lnTo>
                    <a:pt x="92" y="6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5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1043"/>
            <p:cNvSpPr>
              <a:spLocks/>
            </p:cNvSpPr>
            <p:nvPr/>
          </p:nvSpPr>
          <p:spPr bwMode="auto">
            <a:xfrm>
              <a:off x="672" y="1691"/>
              <a:ext cx="220" cy="3"/>
            </a:xfrm>
            <a:custGeom>
              <a:avLst/>
              <a:gdLst>
                <a:gd name="T0" fmla="*/ 1 w 440"/>
                <a:gd name="T1" fmla="*/ 1 h 6"/>
                <a:gd name="T2" fmla="*/ 0 w 440"/>
                <a:gd name="T3" fmla="*/ 1 h 6"/>
                <a:gd name="T4" fmla="*/ 0 w 440"/>
                <a:gd name="T5" fmla="*/ 1 h 6"/>
                <a:gd name="T6" fmla="*/ 0 w 440"/>
                <a:gd name="T7" fmla="*/ 0 h 6"/>
                <a:gd name="T8" fmla="*/ 1 w 440"/>
                <a:gd name="T9" fmla="*/ 0 h 6"/>
                <a:gd name="T10" fmla="*/ 1 w 440"/>
                <a:gd name="T11" fmla="*/ 1 h 6"/>
                <a:gd name="T12" fmla="*/ 1 w 440"/>
                <a:gd name="T13" fmla="*/ 0 h 6"/>
                <a:gd name="T14" fmla="*/ 1 w 440"/>
                <a:gd name="T15" fmla="*/ 0 h 6"/>
                <a:gd name="T16" fmla="*/ 1 w 440"/>
                <a:gd name="T17" fmla="*/ 1 h 6"/>
                <a:gd name="T18" fmla="*/ 1 w 440"/>
                <a:gd name="T19" fmla="*/ 1 h 6"/>
                <a:gd name="T20" fmla="*/ 1 w 440"/>
                <a:gd name="T21" fmla="*/ 0 h 6"/>
                <a:gd name="T22" fmla="*/ 1 w 440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0"/>
                <a:gd name="T37" fmla="*/ 0 h 6"/>
                <a:gd name="T38" fmla="*/ 440 w 440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0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1044"/>
            <p:cNvSpPr>
              <a:spLocks/>
            </p:cNvSpPr>
            <p:nvPr/>
          </p:nvSpPr>
          <p:spPr bwMode="auto">
            <a:xfrm>
              <a:off x="673" y="1656"/>
              <a:ext cx="90" cy="38"/>
            </a:xfrm>
            <a:custGeom>
              <a:avLst/>
              <a:gdLst>
                <a:gd name="T0" fmla="*/ 1 w 180"/>
                <a:gd name="T1" fmla="*/ 0 h 75"/>
                <a:gd name="T2" fmla="*/ 1 w 180"/>
                <a:gd name="T3" fmla="*/ 0 h 75"/>
                <a:gd name="T4" fmla="*/ 1 w 180"/>
                <a:gd name="T5" fmla="*/ 1 h 75"/>
                <a:gd name="T6" fmla="*/ 1 w 180"/>
                <a:gd name="T7" fmla="*/ 1 h 75"/>
                <a:gd name="T8" fmla="*/ 1 w 180"/>
                <a:gd name="T9" fmla="*/ 1 h 75"/>
                <a:gd name="T10" fmla="*/ 1 w 180"/>
                <a:gd name="T11" fmla="*/ 1 h 75"/>
                <a:gd name="T12" fmla="*/ 1 w 180"/>
                <a:gd name="T13" fmla="*/ 1 h 75"/>
                <a:gd name="T14" fmla="*/ 1 w 180"/>
                <a:gd name="T15" fmla="*/ 1 h 75"/>
                <a:gd name="T16" fmla="*/ 0 w 180"/>
                <a:gd name="T17" fmla="*/ 1 h 75"/>
                <a:gd name="T18" fmla="*/ 1 w 180"/>
                <a:gd name="T19" fmla="*/ 0 h 75"/>
                <a:gd name="T20" fmla="*/ 1 w 180"/>
                <a:gd name="T21" fmla="*/ 0 h 75"/>
                <a:gd name="T22" fmla="*/ 1 w 18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0"/>
                <a:gd name="T37" fmla="*/ 0 h 75"/>
                <a:gd name="T38" fmla="*/ 180 w 18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0" h="75">
                  <a:moveTo>
                    <a:pt x="176" y="0"/>
                  </a:moveTo>
                  <a:lnTo>
                    <a:pt x="178" y="0"/>
                  </a:lnTo>
                  <a:lnTo>
                    <a:pt x="180" y="2"/>
                  </a:lnTo>
                  <a:lnTo>
                    <a:pt x="180" y="4"/>
                  </a:lnTo>
                  <a:lnTo>
                    <a:pt x="178" y="6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6" y="0"/>
                  </a:lnTo>
                  <a:lnTo>
                    <a:pt x="178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1045"/>
            <p:cNvSpPr>
              <a:spLocks/>
            </p:cNvSpPr>
            <p:nvPr/>
          </p:nvSpPr>
          <p:spPr bwMode="auto">
            <a:xfrm>
              <a:off x="762" y="1656"/>
              <a:ext cx="174" cy="3"/>
            </a:xfrm>
            <a:custGeom>
              <a:avLst/>
              <a:gdLst>
                <a:gd name="T0" fmla="*/ 1 w 348"/>
                <a:gd name="T1" fmla="*/ 0 h 6"/>
                <a:gd name="T2" fmla="*/ 1 w 348"/>
                <a:gd name="T3" fmla="*/ 0 h 6"/>
                <a:gd name="T4" fmla="*/ 1 w 348"/>
                <a:gd name="T5" fmla="*/ 1 h 6"/>
                <a:gd name="T6" fmla="*/ 1 w 348"/>
                <a:gd name="T7" fmla="*/ 1 h 6"/>
                <a:gd name="T8" fmla="*/ 1 w 348"/>
                <a:gd name="T9" fmla="*/ 1 h 6"/>
                <a:gd name="T10" fmla="*/ 1 w 348"/>
                <a:gd name="T11" fmla="*/ 0 h 6"/>
                <a:gd name="T12" fmla="*/ 1 w 348"/>
                <a:gd name="T13" fmla="*/ 1 h 6"/>
                <a:gd name="T14" fmla="*/ 0 w 348"/>
                <a:gd name="T15" fmla="*/ 1 h 6"/>
                <a:gd name="T16" fmla="*/ 0 w 348"/>
                <a:gd name="T17" fmla="*/ 0 h 6"/>
                <a:gd name="T18" fmla="*/ 1 w 348"/>
                <a:gd name="T19" fmla="*/ 0 h 6"/>
                <a:gd name="T20" fmla="*/ 1 w 348"/>
                <a:gd name="T21" fmla="*/ 1 h 6"/>
                <a:gd name="T22" fmla="*/ 1 w 348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6"/>
                <a:gd name="T38" fmla="*/ 348 w 34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6">
                  <a:moveTo>
                    <a:pt x="346" y="0"/>
                  </a:moveTo>
                  <a:lnTo>
                    <a:pt x="348" y="0"/>
                  </a:lnTo>
                  <a:lnTo>
                    <a:pt x="348" y="4"/>
                  </a:lnTo>
                  <a:lnTo>
                    <a:pt x="348" y="6"/>
                  </a:lnTo>
                  <a:lnTo>
                    <a:pt x="346" y="6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6" y="0"/>
                  </a:lnTo>
                  <a:lnTo>
                    <a:pt x="348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Rectangle 1046"/>
            <p:cNvSpPr>
              <a:spLocks noChangeArrowheads="1"/>
            </p:cNvSpPr>
            <p:nvPr/>
          </p:nvSpPr>
          <p:spPr bwMode="auto">
            <a:xfrm>
              <a:off x="685" y="1702"/>
              <a:ext cx="189" cy="1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63" name="Freeform 1047"/>
            <p:cNvSpPr>
              <a:spLocks/>
            </p:cNvSpPr>
            <p:nvPr/>
          </p:nvSpPr>
          <p:spPr bwMode="auto">
            <a:xfrm>
              <a:off x="873" y="1700"/>
              <a:ext cx="2" cy="117"/>
            </a:xfrm>
            <a:custGeom>
              <a:avLst/>
              <a:gdLst>
                <a:gd name="T0" fmla="*/ 0 w 6"/>
                <a:gd name="T1" fmla="*/ 0 h 232"/>
                <a:gd name="T2" fmla="*/ 0 w 6"/>
                <a:gd name="T3" fmla="*/ 0 h 232"/>
                <a:gd name="T4" fmla="*/ 0 w 6"/>
                <a:gd name="T5" fmla="*/ 1 h 232"/>
                <a:gd name="T6" fmla="*/ 0 w 6"/>
                <a:gd name="T7" fmla="*/ 0 h 232"/>
                <a:gd name="T8" fmla="*/ 0 w 6"/>
                <a:gd name="T9" fmla="*/ 1 h 232"/>
                <a:gd name="T10" fmla="*/ 0 w 6"/>
                <a:gd name="T11" fmla="*/ 1 h 232"/>
                <a:gd name="T12" fmla="*/ 0 w 6"/>
                <a:gd name="T13" fmla="*/ 1 h 232"/>
                <a:gd name="T14" fmla="*/ 0 w 6"/>
                <a:gd name="T15" fmla="*/ 1 h 232"/>
                <a:gd name="T16" fmla="*/ 0 w 6"/>
                <a:gd name="T17" fmla="*/ 1 h 232"/>
                <a:gd name="T18" fmla="*/ 0 w 6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2"/>
                <a:gd name="T32" fmla="*/ 6 w 6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2">
                  <a:moveTo>
                    <a:pt x="2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0"/>
                  </a:lnTo>
                  <a:lnTo>
                    <a:pt x="6" y="4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1048"/>
            <p:cNvSpPr>
              <a:spLocks/>
            </p:cNvSpPr>
            <p:nvPr/>
          </p:nvSpPr>
          <p:spPr bwMode="auto">
            <a:xfrm>
              <a:off x="683" y="1700"/>
              <a:ext cx="191" cy="3"/>
            </a:xfrm>
            <a:custGeom>
              <a:avLst/>
              <a:gdLst>
                <a:gd name="T0" fmla="*/ 0 w 380"/>
                <a:gd name="T1" fmla="*/ 1 h 5"/>
                <a:gd name="T2" fmla="*/ 0 w 380"/>
                <a:gd name="T3" fmla="*/ 0 h 5"/>
                <a:gd name="T4" fmla="*/ 1 w 380"/>
                <a:gd name="T5" fmla="*/ 0 h 5"/>
                <a:gd name="T6" fmla="*/ 0 w 380"/>
                <a:gd name="T7" fmla="*/ 1 h 5"/>
                <a:gd name="T8" fmla="*/ 1 w 380"/>
                <a:gd name="T9" fmla="*/ 0 h 5"/>
                <a:gd name="T10" fmla="*/ 1 w 380"/>
                <a:gd name="T11" fmla="*/ 0 h 5"/>
                <a:gd name="T12" fmla="*/ 1 w 380"/>
                <a:gd name="T13" fmla="*/ 1 h 5"/>
                <a:gd name="T14" fmla="*/ 1 w 380"/>
                <a:gd name="T15" fmla="*/ 1 h 5"/>
                <a:gd name="T16" fmla="*/ 1 w 380"/>
                <a:gd name="T17" fmla="*/ 1 h 5"/>
                <a:gd name="T18" fmla="*/ 0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380" y="0"/>
                  </a:lnTo>
                  <a:lnTo>
                    <a:pt x="380" y="5"/>
                  </a:lnTo>
                  <a:lnTo>
                    <a:pt x="4" y="5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1049"/>
            <p:cNvSpPr>
              <a:spLocks/>
            </p:cNvSpPr>
            <p:nvPr/>
          </p:nvSpPr>
          <p:spPr bwMode="auto">
            <a:xfrm>
              <a:off x="683" y="1702"/>
              <a:ext cx="3" cy="115"/>
            </a:xfrm>
            <a:custGeom>
              <a:avLst/>
              <a:gdLst>
                <a:gd name="T0" fmla="*/ 1 w 6"/>
                <a:gd name="T1" fmla="*/ 1 h 230"/>
                <a:gd name="T2" fmla="*/ 0 w 6"/>
                <a:gd name="T3" fmla="*/ 1 h 230"/>
                <a:gd name="T4" fmla="*/ 0 w 6"/>
                <a:gd name="T5" fmla="*/ 1 h 230"/>
                <a:gd name="T6" fmla="*/ 1 w 6"/>
                <a:gd name="T7" fmla="*/ 1 h 230"/>
                <a:gd name="T8" fmla="*/ 0 w 6"/>
                <a:gd name="T9" fmla="*/ 1 h 230"/>
                <a:gd name="T10" fmla="*/ 0 w 6"/>
                <a:gd name="T11" fmla="*/ 0 h 230"/>
                <a:gd name="T12" fmla="*/ 1 w 6"/>
                <a:gd name="T13" fmla="*/ 0 h 230"/>
                <a:gd name="T14" fmla="*/ 1 w 6"/>
                <a:gd name="T15" fmla="*/ 1 h 230"/>
                <a:gd name="T16" fmla="*/ 1 w 6"/>
                <a:gd name="T17" fmla="*/ 1 h 230"/>
                <a:gd name="T18" fmla="*/ 1 w 6"/>
                <a:gd name="T19" fmla="*/ 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0"/>
                <a:gd name="T32" fmla="*/ 6 w 6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0">
                  <a:moveTo>
                    <a:pt x="4" y="230"/>
                  </a:moveTo>
                  <a:lnTo>
                    <a:pt x="0" y="230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8"/>
                  </a:lnTo>
                  <a:lnTo>
                    <a:pt x="4" y="224"/>
                  </a:lnTo>
                  <a:lnTo>
                    <a:pt x="4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1050"/>
            <p:cNvSpPr>
              <a:spLocks/>
            </p:cNvSpPr>
            <p:nvPr/>
          </p:nvSpPr>
          <p:spPr bwMode="auto">
            <a:xfrm>
              <a:off x="685" y="1815"/>
              <a:ext cx="190" cy="2"/>
            </a:xfrm>
            <a:custGeom>
              <a:avLst/>
              <a:gdLst>
                <a:gd name="T0" fmla="*/ 1 w 380"/>
                <a:gd name="T1" fmla="*/ 0 h 6"/>
                <a:gd name="T2" fmla="*/ 1 w 380"/>
                <a:gd name="T3" fmla="*/ 0 h 6"/>
                <a:gd name="T4" fmla="*/ 1 w 380"/>
                <a:gd name="T5" fmla="*/ 0 h 6"/>
                <a:gd name="T6" fmla="*/ 1 w 380"/>
                <a:gd name="T7" fmla="*/ 0 h 6"/>
                <a:gd name="T8" fmla="*/ 1 w 380"/>
                <a:gd name="T9" fmla="*/ 0 h 6"/>
                <a:gd name="T10" fmla="*/ 0 w 380"/>
                <a:gd name="T11" fmla="*/ 0 h 6"/>
                <a:gd name="T12" fmla="*/ 0 w 380"/>
                <a:gd name="T13" fmla="*/ 0 h 6"/>
                <a:gd name="T14" fmla="*/ 1 w 380"/>
                <a:gd name="T15" fmla="*/ 0 h 6"/>
                <a:gd name="T16" fmla="*/ 1 w 380"/>
                <a:gd name="T17" fmla="*/ 0 h 6"/>
                <a:gd name="T18" fmla="*/ 1 w 380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6"/>
                <a:gd name="T32" fmla="*/ 380 w 38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6">
                  <a:moveTo>
                    <a:pt x="380" y="4"/>
                  </a:moveTo>
                  <a:lnTo>
                    <a:pt x="380" y="6"/>
                  </a:lnTo>
                  <a:lnTo>
                    <a:pt x="376" y="6"/>
                  </a:lnTo>
                  <a:lnTo>
                    <a:pt x="380" y="4"/>
                  </a:lnTo>
                  <a:lnTo>
                    <a:pt x="37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4" y="4"/>
                  </a:lnTo>
                  <a:lnTo>
                    <a:pt x="38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Rectangle 1051"/>
            <p:cNvSpPr>
              <a:spLocks noChangeArrowheads="1"/>
            </p:cNvSpPr>
            <p:nvPr/>
          </p:nvSpPr>
          <p:spPr bwMode="auto">
            <a:xfrm>
              <a:off x="693" y="1708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68" name="Freeform 1052"/>
            <p:cNvSpPr>
              <a:spLocks/>
            </p:cNvSpPr>
            <p:nvPr/>
          </p:nvSpPr>
          <p:spPr bwMode="auto">
            <a:xfrm>
              <a:off x="691" y="1708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1053"/>
            <p:cNvSpPr>
              <a:spLocks/>
            </p:cNvSpPr>
            <p:nvPr/>
          </p:nvSpPr>
          <p:spPr bwMode="auto">
            <a:xfrm>
              <a:off x="693" y="1781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1054"/>
            <p:cNvSpPr>
              <a:spLocks/>
            </p:cNvSpPr>
            <p:nvPr/>
          </p:nvSpPr>
          <p:spPr bwMode="auto">
            <a:xfrm>
              <a:off x="762" y="1706"/>
              <a:ext cx="3" cy="77"/>
            </a:xfrm>
            <a:custGeom>
              <a:avLst/>
              <a:gdLst>
                <a:gd name="T0" fmla="*/ 1 w 6"/>
                <a:gd name="T1" fmla="*/ 0 h 154"/>
                <a:gd name="T2" fmla="*/ 1 w 6"/>
                <a:gd name="T3" fmla="*/ 0 h 154"/>
                <a:gd name="T4" fmla="*/ 1 w 6"/>
                <a:gd name="T5" fmla="*/ 1 h 154"/>
                <a:gd name="T6" fmla="*/ 1 w 6"/>
                <a:gd name="T7" fmla="*/ 0 h 154"/>
                <a:gd name="T8" fmla="*/ 1 w 6"/>
                <a:gd name="T9" fmla="*/ 1 h 154"/>
                <a:gd name="T10" fmla="*/ 1 w 6"/>
                <a:gd name="T11" fmla="*/ 1 h 154"/>
                <a:gd name="T12" fmla="*/ 0 w 6"/>
                <a:gd name="T13" fmla="*/ 1 h 154"/>
                <a:gd name="T14" fmla="*/ 0 w 6"/>
                <a:gd name="T15" fmla="*/ 1 h 154"/>
                <a:gd name="T16" fmla="*/ 1 w 6"/>
                <a:gd name="T17" fmla="*/ 1 h 154"/>
                <a:gd name="T18" fmla="*/ 1 w 6"/>
                <a:gd name="T19" fmla="*/ 0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4"/>
                <a:gd name="T32" fmla="*/ 6 w 6"/>
                <a:gd name="T33" fmla="*/ 154 h 1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4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154"/>
                  </a:lnTo>
                  <a:lnTo>
                    <a:pt x="0" y="15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1055"/>
            <p:cNvSpPr>
              <a:spLocks/>
            </p:cNvSpPr>
            <p:nvPr/>
          </p:nvSpPr>
          <p:spPr bwMode="auto">
            <a:xfrm>
              <a:off x="691" y="1706"/>
              <a:ext cx="73" cy="4"/>
            </a:xfrm>
            <a:custGeom>
              <a:avLst/>
              <a:gdLst>
                <a:gd name="T0" fmla="*/ 0 w 146"/>
                <a:gd name="T1" fmla="*/ 1 h 8"/>
                <a:gd name="T2" fmla="*/ 0 w 146"/>
                <a:gd name="T3" fmla="*/ 0 h 8"/>
                <a:gd name="T4" fmla="*/ 1 w 146"/>
                <a:gd name="T5" fmla="*/ 0 h 8"/>
                <a:gd name="T6" fmla="*/ 0 w 146"/>
                <a:gd name="T7" fmla="*/ 1 h 8"/>
                <a:gd name="T8" fmla="*/ 1 w 146"/>
                <a:gd name="T9" fmla="*/ 0 h 8"/>
                <a:gd name="T10" fmla="*/ 1 w 146"/>
                <a:gd name="T11" fmla="*/ 0 h 8"/>
                <a:gd name="T12" fmla="*/ 1 w 146"/>
                <a:gd name="T13" fmla="*/ 1 h 8"/>
                <a:gd name="T14" fmla="*/ 1 w 146"/>
                <a:gd name="T15" fmla="*/ 1 h 8"/>
                <a:gd name="T16" fmla="*/ 1 w 146"/>
                <a:gd name="T17" fmla="*/ 1 h 8"/>
                <a:gd name="T18" fmla="*/ 0 w 146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8"/>
                <a:gd name="T32" fmla="*/ 146 w 14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Rectangle 1056"/>
            <p:cNvSpPr>
              <a:spLocks noChangeArrowheads="1"/>
            </p:cNvSpPr>
            <p:nvPr/>
          </p:nvSpPr>
          <p:spPr bwMode="auto">
            <a:xfrm>
              <a:off x="779" y="1708"/>
              <a:ext cx="87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373" name="Freeform 1057"/>
            <p:cNvSpPr>
              <a:spLocks/>
            </p:cNvSpPr>
            <p:nvPr/>
          </p:nvSpPr>
          <p:spPr bwMode="auto">
            <a:xfrm>
              <a:off x="864" y="1706"/>
              <a:ext cx="4" cy="94"/>
            </a:xfrm>
            <a:custGeom>
              <a:avLst/>
              <a:gdLst>
                <a:gd name="T0" fmla="*/ 1 w 8"/>
                <a:gd name="T1" fmla="*/ 0 h 188"/>
                <a:gd name="T2" fmla="*/ 1 w 8"/>
                <a:gd name="T3" fmla="*/ 0 h 188"/>
                <a:gd name="T4" fmla="*/ 1 w 8"/>
                <a:gd name="T5" fmla="*/ 1 h 188"/>
                <a:gd name="T6" fmla="*/ 1 w 8"/>
                <a:gd name="T7" fmla="*/ 0 h 188"/>
                <a:gd name="T8" fmla="*/ 1 w 8"/>
                <a:gd name="T9" fmla="*/ 1 h 188"/>
                <a:gd name="T10" fmla="*/ 1 w 8"/>
                <a:gd name="T11" fmla="*/ 1 h 188"/>
                <a:gd name="T12" fmla="*/ 0 w 8"/>
                <a:gd name="T13" fmla="*/ 1 h 188"/>
                <a:gd name="T14" fmla="*/ 0 w 8"/>
                <a:gd name="T15" fmla="*/ 1 h 188"/>
                <a:gd name="T16" fmla="*/ 1 w 8"/>
                <a:gd name="T17" fmla="*/ 1 h 188"/>
                <a:gd name="T18" fmla="*/ 1 w 8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88"/>
                <a:gd name="T32" fmla="*/ 8 w 8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8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188"/>
                  </a:lnTo>
                  <a:lnTo>
                    <a:pt x="0" y="188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058"/>
            <p:cNvSpPr>
              <a:spLocks/>
            </p:cNvSpPr>
            <p:nvPr/>
          </p:nvSpPr>
          <p:spPr bwMode="auto">
            <a:xfrm>
              <a:off x="778" y="1706"/>
              <a:ext cx="88" cy="4"/>
            </a:xfrm>
            <a:custGeom>
              <a:avLst/>
              <a:gdLst>
                <a:gd name="T0" fmla="*/ 0 w 177"/>
                <a:gd name="T1" fmla="*/ 1 h 8"/>
                <a:gd name="T2" fmla="*/ 0 w 177"/>
                <a:gd name="T3" fmla="*/ 0 h 8"/>
                <a:gd name="T4" fmla="*/ 0 w 177"/>
                <a:gd name="T5" fmla="*/ 0 h 8"/>
                <a:gd name="T6" fmla="*/ 0 w 177"/>
                <a:gd name="T7" fmla="*/ 1 h 8"/>
                <a:gd name="T8" fmla="*/ 0 w 177"/>
                <a:gd name="T9" fmla="*/ 0 h 8"/>
                <a:gd name="T10" fmla="*/ 0 w 177"/>
                <a:gd name="T11" fmla="*/ 0 h 8"/>
                <a:gd name="T12" fmla="*/ 0 w 177"/>
                <a:gd name="T13" fmla="*/ 1 h 8"/>
                <a:gd name="T14" fmla="*/ 0 w 177"/>
                <a:gd name="T15" fmla="*/ 1 h 8"/>
                <a:gd name="T16" fmla="*/ 0 w 177"/>
                <a:gd name="T17" fmla="*/ 1 h 8"/>
                <a:gd name="T18" fmla="*/ 0 w 177"/>
                <a:gd name="T19" fmla="*/ 1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8"/>
                <a:gd name="T32" fmla="*/ 177 w 177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177" y="0"/>
                  </a:lnTo>
                  <a:lnTo>
                    <a:pt x="177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059"/>
            <p:cNvSpPr>
              <a:spLocks/>
            </p:cNvSpPr>
            <p:nvPr/>
          </p:nvSpPr>
          <p:spPr bwMode="auto">
            <a:xfrm>
              <a:off x="778" y="1708"/>
              <a:ext cx="2" cy="94"/>
            </a:xfrm>
            <a:custGeom>
              <a:avLst/>
              <a:gdLst>
                <a:gd name="T0" fmla="*/ 0 w 6"/>
                <a:gd name="T1" fmla="*/ 1 h 188"/>
                <a:gd name="T2" fmla="*/ 0 w 6"/>
                <a:gd name="T3" fmla="*/ 1 h 188"/>
                <a:gd name="T4" fmla="*/ 0 w 6"/>
                <a:gd name="T5" fmla="*/ 1 h 188"/>
                <a:gd name="T6" fmla="*/ 0 w 6"/>
                <a:gd name="T7" fmla="*/ 1 h 188"/>
                <a:gd name="T8" fmla="*/ 0 w 6"/>
                <a:gd name="T9" fmla="*/ 1 h 188"/>
                <a:gd name="T10" fmla="*/ 0 w 6"/>
                <a:gd name="T11" fmla="*/ 0 h 188"/>
                <a:gd name="T12" fmla="*/ 0 w 6"/>
                <a:gd name="T13" fmla="*/ 0 h 188"/>
                <a:gd name="T14" fmla="*/ 0 w 6"/>
                <a:gd name="T15" fmla="*/ 1 h 188"/>
                <a:gd name="T16" fmla="*/ 0 w 6"/>
                <a:gd name="T17" fmla="*/ 1 h 188"/>
                <a:gd name="T18" fmla="*/ 0 w 6"/>
                <a:gd name="T19" fmla="*/ 1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88"/>
                <a:gd name="T32" fmla="*/ 6 w 6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88">
                  <a:moveTo>
                    <a:pt x="4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84"/>
                  </a:lnTo>
                  <a:lnTo>
                    <a:pt x="4" y="182"/>
                  </a:lnTo>
                  <a:lnTo>
                    <a:pt x="4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060"/>
            <p:cNvSpPr>
              <a:spLocks/>
            </p:cNvSpPr>
            <p:nvPr/>
          </p:nvSpPr>
          <p:spPr bwMode="auto">
            <a:xfrm>
              <a:off x="779" y="1799"/>
              <a:ext cx="89" cy="3"/>
            </a:xfrm>
            <a:custGeom>
              <a:avLst/>
              <a:gdLst>
                <a:gd name="T0" fmla="*/ 1 w 177"/>
                <a:gd name="T1" fmla="*/ 1 h 6"/>
                <a:gd name="T2" fmla="*/ 1 w 177"/>
                <a:gd name="T3" fmla="*/ 1 h 6"/>
                <a:gd name="T4" fmla="*/ 1 w 177"/>
                <a:gd name="T5" fmla="*/ 1 h 6"/>
                <a:gd name="T6" fmla="*/ 1 w 177"/>
                <a:gd name="T7" fmla="*/ 1 h 6"/>
                <a:gd name="T8" fmla="*/ 1 w 177"/>
                <a:gd name="T9" fmla="*/ 1 h 6"/>
                <a:gd name="T10" fmla="*/ 0 w 177"/>
                <a:gd name="T11" fmla="*/ 1 h 6"/>
                <a:gd name="T12" fmla="*/ 0 w 177"/>
                <a:gd name="T13" fmla="*/ 0 h 6"/>
                <a:gd name="T14" fmla="*/ 1 w 177"/>
                <a:gd name="T15" fmla="*/ 0 h 6"/>
                <a:gd name="T16" fmla="*/ 1 w 177"/>
                <a:gd name="T17" fmla="*/ 1 h 6"/>
                <a:gd name="T18" fmla="*/ 1 w 17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6"/>
                <a:gd name="T32" fmla="*/ 177 w 17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6">
                  <a:moveTo>
                    <a:pt x="177" y="2"/>
                  </a:moveTo>
                  <a:lnTo>
                    <a:pt x="177" y="6"/>
                  </a:lnTo>
                  <a:lnTo>
                    <a:pt x="173" y="6"/>
                  </a:lnTo>
                  <a:lnTo>
                    <a:pt x="177" y="2"/>
                  </a:lnTo>
                  <a:lnTo>
                    <a:pt x="173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69" y="2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1061"/>
            <p:cNvSpPr>
              <a:spLocks/>
            </p:cNvSpPr>
            <p:nvPr/>
          </p:nvSpPr>
          <p:spPr bwMode="auto">
            <a:xfrm>
              <a:off x="691" y="1826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1062"/>
            <p:cNvSpPr>
              <a:spLocks/>
            </p:cNvSpPr>
            <p:nvPr/>
          </p:nvSpPr>
          <p:spPr bwMode="auto">
            <a:xfrm>
              <a:off x="691" y="1850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1063"/>
            <p:cNvSpPr>
              <a:spLocks/>
            </p:cNvSpPr>
            <p:nvPr/>
          </p:nvSpPr>
          <p:spPr bwMode="auto">
            <a:xfrm>
              <a:off x="691" y="1874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1064"/>
            <p:cNvSpPr>
              <a:spLocks/>
            </p:cNvSpPr>
            <p:nvPr/>
          </p:nvSpPr>
          <p:spPr bwMode="auto">
            <a:xfrm>
              <a:off x="691" y="1886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1065"/>
            <p:cNvSpPr>
              <a:spLocks/>
            </p:cNvSpPr>
            <p:nvPr/>
          </p:nvSpPr>
          <p:spPr bwMode="auto">
            <a:xfrm>
              <a:off x="691" y="1897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1066"/>
            <p:cNvSpPr>
              <a:spLocks/>
            </p:cNvSpPr>
            <p:nvPr/>
          </p:nvSpPr>
          <p:spPr bwMode="auto">
            <a:xfrm>
              <a:off x="691" y="1909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1067"/>
            <p:cNvSpPr>
              <a:spLocks/>
            </p:cNvSpPr>
            <p:nvPr/>
          </p:nvSpPr>
          <p:spPr bwMode="auto">
            <a:xfrm>
              <a:off x="691" y="1933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1068"/>
            <p:cNvSpPr>
              <a:spLocks/>
            </p:cNvSpPr>
            <p:nvPr/>
          </p:nvSpPr>
          <p:spPr bwMode="auto">
            <a:xfrm>
              <a:off x="691" y="1968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2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1069"/>
            <p:cNvSpPr>
              <a:spLocks/>
            </p:cNvSpPr>
            <p:nvPr/>
          </p:nvSpPr>
          <p:spPr bwMode="auto">
            <a:xfrm>
              <a:off x="691" y="1991"/>
              <a:ext cx="81" cy="3"/>
            </a:xfrm>
            <a:custGeom>
              <a:avLst/>
              <a:gdLst>
                <a:gd name="T0" fmla="*/ 1 w 162"/>
                <a:gd name="T1" fmla="*/ 1 h 5"/>
                <a:gd name="T2" fmla="*/ 1 w 162"/>
                <a:gd name="T3" fmla="*/ 1 h 5"/>
                <a:gd name="T4" fmla="*/ 0 w 162"/>
                <a:gd name="T5" fmla="*/ 1 h 5"/>
                <a:gd name="T6" fmla="*/ 0 w 162"/>
                <a:gd name="T7" fmla="*/ 0 h 5"/>
                <a:gd name="T8" fmla="*/ 1 w 162"/>
                <a:gd name="T9" fmla="*/ 0 h 5"/>
                <a:gd name="T10" fmla="*/ 1 w 162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5"/>
                <a:gd name="T20" fmla="*/ 162 w 162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5">
                  <a:moveTo>
                    <a:pt x="162" y="3"/>
                  </a:moveTo>
                  <a:lnTo>
                    <a:pt x="162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1070"/>
            <p:cNvSpPr>
              <a:spLocks/>
            </p:cNvSpPr>
            <p:nvPr/>
          </p:nvSpPr>
          <p:spPr bwMode="auto">
            <a:xfrm>
              <a:off x="691" y="2015"/>
              <a:ext cx="81" cy="3"/>
            </a:xfrm>
            <a:custGeom>
              <a:avLst/>
              <a:gdLst>
                <a:gd name="T0" fmla="*/ 1 w 162"/>
                <a:gd name="T1" fmla="*/ 1 h 5"/>
                <a:gd name="T2" fmla="*/ 1 w 162"/>
                <a:gd name="T3" fmla="*/ 1 h 5"/>
                <a:gd name="T4" fmla="*/ 0 w 162"/>
                <a:gd name="T5" fmla="*/ 1 h 5"/>
                <a:gd name="T6" fmla="*/ 0 w 162"/>
                <a:gd name="T7" fmla="*/ 0 h 5"/>
                <a:gd name="T8" fmla="*/ 1 w 162"/>
                <a:gd name="T9" fmla="*/ 0 h 5"/>
                <a:gd name="T10" fmla="*/ 1 w 162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5"/>
                <a:gd name="T20" fmla="*/ 162 w 162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5">
                  <a:moveTo>
                    <a:pt x="162" y="2"/>
                  </a:moveTo>
                  <a:lnTo>
                    <a:pt x="162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1071"/>
            <p:cNvSpPr>
              <a:spLocks/>
            </p:cNvSpPr>
            <p:nvPr/>
          </p:nvSpPr>
          <p:spPr bwMode="auto">
            <a:xfrm>
              <a:off x="691" y="2029"/>
              <a:ext cx="81" cy="3"/>
            </a:xfrm>
            <a:custGeom>
              <a:avLst/>
              <a:gdLst>
                <a:gd name="T0" fmla="*/ 1 w 162"/>
                <a:gd name="T1" fmla="*/ 1 h 6"/>
                <a:gd name="T2" fmla="*/ 1 w 162"/>
                <a:gd name="T3" fmla="*/ 1 h 6"/>
                <a:gd name="T4" fmla="*/ 0 w 162"/>
                <a:gd name="T5" fmla="*/ 1 h 6"/>
                <a:gd name="T6" fmla="*/ 0 w 162"/>
                <a:gd name="T7" fmla="*/ 0 h 6"/>
                <a:gd name="T8" fmla="*/ 1 w 162"/>
                <a:gd name="T9" fmla="*/ 0 h 6"/>
                <a:gd name="T10" fmla="*/ 1 w 162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6"/>
                <a:gd name="T20" fmla="*/ 162 w 16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6">
                  <a:moveTo>
                    <a:pt x="162" y="4"/>
                  </a:moveTo>
                  <a:lnTo>
                    <a:pt x="16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072"/>
            <p:cNvSpPr>
              <a:spLocks/>
            </p:cNvSpPr>
            <p:nvPr/>
          </p:nvSpPr>
          <p:spPr bwMode="auto">
            <a:xfrm>
              <a:off x="779" y="1777"/>
              <a:ext cx="86" cy="2"/>
            </a:xfrm>
            <a:custGeom>
              <a:avLst/>
              <a:gdLst>
                <a:gd name="T0" fmla="*/ 1 w 171"/>
                <a:gd name="T1" fmla="*/ 1 h 4"/>
                <a:gd name="T2" fmla="*/ 1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1 w 171"/>
                <a:gd name="T9" fmla="*/ 0 h 4"/>
                <a:gd name="T10" fmla="*/ 1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1073"/>
            <p:cNvSpPr>
              <a:spLocks/>
            </p:cNvSpPr>
            <p:nvPr/>
          </p:nvSpPr>
          <p:spPr bwMode="auto">
            <a:xfrm>
              <a:off x="731" y="1715"/>
              <a:ext cx="2" cy="11"/>
            </a:xfrm>
            <a:custGeom>
              <a:avLst/>
              <a:gdLst>
                <a:gd name="T0" fmla="*/ 0 w 4"/>
                <a:gd name="T1" fmla="*/ 0 h 24"/>
                <a:gd name="T2" fmla="*/ 0 w 4"/>
                <a:gd name="T3" fmla="*/ 0 h 24"/>
                <a:gd name="T4" fmla="*/ 1 w 4"/>
                <a:gd name="T5" fmla="*/ 0 h 24"/>
                <a:gd name="T6" fmla="*/ 1 w 4"/>
                <a:gd name="T7" fmla="*/ 0 h 24"/>
                <a:gd name="T8" fmla="*/ 1 w 4"/>
                <a:gd name="T9" fmla="*/ 0 h 24"/>
                <a:gd name="T10" fmla="*/ 1 w 4"/>
                <a:gd name="T11" fmla="*/ 0 h 24"/>
                <a:gd name="T12" fmla="*/ 0 w 4"/>
                <a:gd name="T13" fmla="*/ 0 h 24"/>
                <a:gd name="T14" fmla="*/ 0 w 4"/>
                <a:gd name="T15" fmla="*/ 0 h 24"/>
                <a:gd name="T16" fmla="*/ 1 w 4"/>
                <a:gd name="T17" fmla="*/ 0 h 24"/>
                <a:gd name="T18" fmla="*/ 0 w 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4"/>
                <a:gd name="T32" fmla="*/ 4 w 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1074"/>
            <p:cNvSpPr>
              <a:spLocks/>
            </p:cNvSpPr>
            <p:nvPr/>
          </p:nvSpPr>
          <p:spPr bwMode="auto">
            <a:xfrm>
              <a:off x="732" y="1715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4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1075"/>
            <p:cNvSpPr>
              <a:spLocks/>
            </p:cNvSpPr>
            <p:nvPr/>
          </p:nvSpPr>
          <p:spPr bwMode="auto">
            <a:xfrm>
              <a:off x="754" y="1716"/>
              <a:ext cx="2" cy="12"/>
            </a:xfrm>
            <a:custGeom>
              <a:avLst/>
              <a:gdLst>
                <a:gd name="T0" fmla="*/ 0 w 6"/>
                <a:gd name="T1" fmla="*/ 0 h 25"/>
                <a:gd name="T2" fmla="*/ 0 w 6"/>
                <a:gd name="T3" fmla="*/ 0 h 25"/>
                <a:gd name="T4" fmla="*/ 0 w 6"/>
                <a:gd name="T5" fmla="*/ 0 h 25"/>
                <a:gd name="T6" fmla="*/ 0 w 6"/>
                <a:gd name="T7" fmla="*/ 0 h 25"/>
                <a:gd name="T8" fmla="*/ 0 w 6"/>
                <a:gd name="T9" fmla="*/ 0 h 25"/>
                <a:gd name="T10" fmla="*/ 0 w 6"/>
                <a:gd name="T11" fmla="*/ 0 h 25"/>
                <a:gd name="T12" fmla="*/ 0 w 6"/>
                <a:gd name="T13" fmla="*/ 0 h 25"/>
                <a:gd name="T14" fmla="*/ 0 w 6"/>
                <a:gd name="T15" fmla="*/ 0 h 25"/>
                <a:gd name="T16" fmla="*/ 0 w 6"/>
                <a:gd name="T17" fmla="*/ 0 h 25"/>
                <a:gd name="T18" fmla="*/ 0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5"/>
                <a:gd name="T32" fmla="*/ 6 w 6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5">
                  <a:moveTo>
                    <a:pt x="6" y="22"/>
                  </a:moveTo>
                  <a:lnTo>
                    <a:pt x="6" y="25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"/>
                  </a:lnTo>
                  <a:lnTo>
                    <a:pt x="2" y="25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1076"/>
            <p:cNvSpPr>
              <a:spLocks/>
            </p:cNvSpPr>
            <p:nvPr/>
          </p:nvSpPr>
          <p:spPr bwMode="auto">
            <a:xfrm>
              <a:off x="731" y="1725"/>
              <a:ext cx="24" cy="3"/>
            </a:xfrm>
            <a:custGeom>
              <a:avLst/>
              <a:gdLst>
                <a:gd name="T0" fmla="*/ 1 w 46"/>
                <a:gd name="T1" fmla="*/ 1 h 5"/>
                <a:gd name="T2" fmla="*/ 0 w 46"/>
                <a:gd name="T3" fmla="*/ 1 h 5"/>
                <a:gd name="T4" fmla="*/ 0 w 46"/>
                <a:gd name="T5" fmla="*/ 1 h 5"/>
                <a:gd name="T6" fmla="*/ 1 w 46"/>
                <a:gd name="T7" fmla="*/ 1 h 5"/>
                <a:gd name="T8" fmla="*/ 1 w 46"/>
                <a:gd name="T9" fmla="*/ 0 h 5"/>
                <a:gd name="T10" fmla="*/ 1 w 46"/>
                <a:gd name="T11" fmla="*/ 0 h 5"/>
                <a:gd name="T12" fmla="*/ 1 w 46"/>
                <a:gd name="T13" fmla="*/ 1 h 5"/>
                <a:gd name="T14" fmla="*/ 1 w 46"/>
                <a:gd name="T15" fmla="*/ 1 h 5"/>
                <a:gd name="T16" fmla="*/ 0 w 46"/>
                <a:gd name="T17" fmla="*/ 1 h 5"/>
                <a:gd name="T18" fmla="*/ 1 w 46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5"/>
                <a:gd name="T32" fmla="*/ 46 w 4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5">
                  <a:moveTo>
                    <a:pt x="2" y="5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1077"/>
            <p:cNvSpPr>
              <a:spLocks/>
            </p:cNvSpPr>
            <p:nvPr/>
          </p:nvSpPr>
          <p:spPr bwMode="auto">
            <a:xfrm>
              <a:off x="701" y="1734"/>
              <a:ext cx="2" cy="35"/>
            </a:xfrm>
            <a:custGeom>
              <a:avLst/>
              <a:gdLst>
                <a:gd name="T0" fmla="*/ 1 w 3"/>
                <a:gd name="T1" fmla="*/ 1 h 69"/>
                <a:gd name="T2" fmla="*/ 0 w 3"/>
                <a:gd name="T3" fmla="*/ 1 h 69"/>
                <a:gd name="T4" fmla="*/ 0 w 3"/>
                <a:gd name="T5" fmla="*/ 1 h 69"/>
                <a:gd name="T6" fmla="*/ 1 w 3"/>
                <a:gd name="T7" fmla="*/ 1 h 69"/>
                <a:gd name="T8" fmla="*/ 0 w 3"/>
                <a:gd name="T9" fmla="*/ 1 h 69"/>
                <a:gd name="T10" fmla="*/ 0 w 3"/>
                <a:gd name="T11" fmla="*/ 0 h 69"/>
                <a:gd name="T12" fmla="*/ 1 w 3"/>
                <a:gd name="T13" fmla="*/ 0 h 69"/>
                <a:gd name="T14" fmla="*/ 1 w 3"/>
                <a:gd name="T15" fmla="*/ 1 h 69"/>
                <a:gd name="T16" fmla="*/ 1 w 3"/>
                <a:gd name="T17" fmla="*/ 1 h 69"/>
                <a:gd name="T18" fmla="*/ 1 w 3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69"/>
                <a:gd name="T32" fmla="*/ 3 w 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69">
                  <a:moveTo>
                    <a:pt x="1" y="69"/>
                  </a:moveTo>
                  <a:lnTo>
                    <a:pt x="0" y="69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67"/>
                  </a:lnTo>
                  <a:lnTo>
                    <a:pt x="1" y="65"/>
                  </a:lnTo>
                  <a:lnTo>
                    <a:pt x="1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1078"/>
            <p:cNvSpPr>
              <a:spLocks/>
            </p:cNvSpPr>
            <p:nvPr/>
          </p:nvSpPr>
          <p:spPr bwMode="auto">
            <a:xfrm>
              <a:off x="702" y="1767"/>
              <a:ext cx="54" cy="2"/>
            </a:xfrm>
            <a:custGeom>
              <a:avLst/>
              <a:gdLst>
                <a:gd name="T0" fmla="*/ 0 w 110"/>
                <a:gd name="T1" fmla="*/ 1 h 4"/>
                <a:gd name="T2" fmla="*/ 0 w 110"/>
                <a:gd name="T3" fmla="*/ 1 h 4"/>
                <a:gd name="T4" fmla="*/ 0 w 110"/>
                <a:gd name="T5" fmla="*/ 1 h 4"/>
                <a:gd name="T6" fmla="*/ 0 w 110"/>
                <a:gd name="T7" fmla="*/ 1 h 4"/>
                <a:gd name="T8" fmla="*/ 0 w 110"/>
                <a:gd name="T9" fmla="*/ 1 h 4"/>
                <a:gd name="T10" fmla="*/ 0 w 110"/>
                <a:gd name="T11" fmla="*/ 1 h 4"/>
                <a:gd name="T12" fmla="*/ 0 w 110"/>
                <a:gd name="T13" fmla="*/ 0 h 4"/>
                <a:gd name="T14" fmla="*/ 0 w 110"/>
                <a:gd name="T15" fmla="*/ 0 h 4"/>
                <a:gd name="T16" fmla="*/ 0 w 110"/>
                <a:gd name="T17" fmla="*/ 1 h 4"/>
                <a:gd name="T18" fmla="*/ 0 w 110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"/>
                <a:gd name="T31" fmla="*/ 0 h 4"/>
                <a:gd name="T32" fmla="*/ 110 w 110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" h="4">
                  <a:moveTo>
                    <a:pt x="110" y="2"/>
                  </a:moveTo>
                  <a:lnTo>
                    <a:pt x="110" y="4"/>
                  </a:lnTo>
                  <a:lnTo>
                    <a:pt x="106" y="4"/>
                  </a:lnTo>
                  <a:lnTo>
                    <a:pt x="110" y="2"/>
                  </a:lnTo>
                  <a:lnTo>
                    <a:pt x="10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1079"/>
            <p:cNvSpPr>
              <a:spLocks/>
            </p:cNvSpPr>
            <p:nvPr/>
          </p:nvSpPr>
          <p:spPr bwMode="auto">
            <a:xfrm>
              <a:off x="754" y="1733"/>
              <a:ext cx="2" cy="35"/>
            </a:xfrm>
            <a:custGeom>
              <a:avLst/>
              <a:gdLst>
                <a:gd name="T0" fmla="*/ 0 w 6"/>
                <a:gd name="T1" fmla="*/ 0 h 69"/>
                <a:gd name="T2" fmla="*/ 0 w 6"/>
                <a:gd name="T3" fmla="*/ 0 h 69"/>
                <a:gd name="T4" fmla="*/ 0 w 6"/>
                <a:gd name="T5" fmla="*/ 1 h 69"/>
                <a:gd name="T6" fmla="*/ 0 w 6"/>
                <a:gd name="T7" fmla="*/ 0 h 69"/>
                <a:gd name="T8" fmla="*/ 0 w 6"/>
                <a:gd name="T9" fmla="*/ 1 h 69"/>
                <a:gd name="T10" fmla="*/ 0 w 6"/>
                <a:gd name="T11" fmla="*/ 1 h 69"/>
                <a:gd name="T12" fmla="*/ 0 w 6"/>
                <a:gd name="T13" fmla="*/ 1 h 69"/>
                <a:gd name="T14" fmla="*/ 0 w 6"/>
                <a:gd name="T15" fmla="*/ 1 h 69"/>
                <a:gd name="T16" fmla="*/ 0 w 6"/>
                <a:gd name="T17" fmla="*/ 1 h 69"/>
                <a:gd name="T18" fmla="*/ 0 w 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69"/>
                <a:gd name="T32" fmla="*/ 6 w 6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69">
                  <a:moveTo>
                    <a:pt x="2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69"/>
                  </a:lnTo>
                  <a:lnTo>
                    <a:pt x="0" y="69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1080"/>
            <p:cNvSpPr>
              <a:spLocks/>
            </p:cNvSpPr>
            <p:nvPr/>
          </p:nvSpPr>
          <p:spPr bwMode="auto">
            <a:xfrm>
              <a:off x="701" y="1733"/>
              <a:ext cx="54" cy="2"/>
            </a:xfrm>
            <a:custGeom>
              <a:avLst/>
              <a:gdLst>
                <a:gd name="T0" fmla="*/ 0 w 107"/>
                <a:gd name="T1" fmla="*/ 1 h 4"/>
                <a:gd name="T2" fmla="*/ 0 w 107"/>
                <a:gd name="T3" fmla="*/ 0 h 4"/>
                <a:gd name="T4" fmla="*/ 1 w 107"/>
                <a:gd name="T5" fmla="*/ 0 h 4"/>
                <a:gd name="T6" fmla="*/ 0 w 107"/>
                <a:gd name="T7" fmla="*/ 1 h 4"/>
                <a:gd name="T8" fmla="*/ 1 w 107"/>
                <a:gd name="T9" fmla="*/ 0 h 4"/>
                <a:gd name="T10" fmla="*/ 1 w 107"/>
                <a:gd name="T11" fmla="*/ 0 h 4"/>
                <a:gd name="T12" fmla="*/ 1 w 107"/>
                <a:gd name="T13" fmla="*/ 1 h 4"/>
                <a:gd name="T14" fmla="*/ 1 w 107"/>
                <a:gd name="T15" fmla="*/ 1 h 4"/>
                <a:gd name="T16" fmla="*/ 1 w 107"/>
                <a:gd name="T17" fmla="*/ 1 h 4"/>
                <a:gd name="T18" fmla="*/ 0 w 107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4"/>
                <a:gd name="T32" fmla="*/ 107 w 107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4">
                  <a:moveTo>
                    <a:pt x="0" y="2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0"/>
                  </a:lnTo>
                  <a:lnTo>
                    <a:pt x="107" y="0"/>
                  </a:lnTo>
                  <a:lnTo>
                    <a:pt x="107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1081"/>
            <p:cNvSpPr>
              <a:spLocks/>
            </p:cNvSpPr>
            <p:nvPr/>
          </p:nvSpPr>
          <p:spPr bwMode="auto">
            <a:xfrm>
              <a:off x="726" y="1792"/>
              <a:ext cx="8" cy="8"/>
            </a:xfrm>
            <a:custGeom>
              <a:avLst/>
              <a:gdLst>
                <a:gd name="T0" fmla="*/ 0 w 18"/>
                <a:gd name="T1" fmla="*/ 0 h 17"/>
                <a:gd name="T2" fmla="*/ 0 w 18"/>
                <a:gd name="T3" fmla="*/ 0 h 17"/>
                <a:gd name="T4" fmla="*/ 0 w 18"/>
                <a:gd name="T5" fmla="*/ 0 h 17"/>
                <a:gd name="T6" fmla="*/ 0 w 18"/>
                <a:gd name="T7" fmla="*/ 0 h 17"/>
                <a:gd name="T8" fmla="*/ 0 w 18"/>
                <a:gd name="T9" fmla="*/ 0 h 17"/>
                <a:gd name="T10" fmla="*/ 0 w 18"/>
                <a:gd name="T11" fmla="*/ 0 h 17"/>
                <a:gd name="T12" fmla="*/ 0 w 18"/>
                <a:gd name="T13" fmla="*/ 0 h 17"/>
                <a:gd name="T14" fmla="*/ 0 w 18"/>
                <a:gd name="T15" fmla="*/ 0 h 17"/>
                <a:gd name="T16" fmla="*/ 0 w 18"/>
                <a:gd name="T17" fmla="*/ 0 h 17"/>
                <a:gd name="T18" fmla="*/ 0 w 18"/>
                <a:gd name="T19" fmla="*/ 0 h 17"/>
                <a:gd name="T20" fmla="*/ 0 w 18"/>
                <a:gd name="T21" fmla="*/ 0 h 17"/>
                <a:gd name="T22" fmla="*/ 0 w 18"/>
                <a:gd name="T23" fmla="*/ 0 h 17"/>
                <a:gd name="T24" fmla="*/ 0 w 18"/>
                <a:gd name="T25" fmla="*/ 0 h 17"/>
                <a:gd name="T26" fmla="*/ 0 w 18"/>
                <a:gd name="T27" fmla="*/ 0 h 17"/>
                <a:gd name="T28" fmla="*/ 0 w 18"/>
                <a:gd name="T29" fmla="*/ 0 h 17"/>
                <a:gd name="T30" fmla="*/ 0 w 18"/>
                <a:gd name="T31" fmla="*/ 0 h 17"/>
                <a:gd name="T32" fmla="*/ 0 w 18"/>
                <a:gd name="T33" fmla="*/ 0 h 17"/>
                <a:gd name="T34" fmla="*/ 0 w 18"/>
                <a:gd name="T35" fmla="*/ 0 h 17"/>
                <a:gd name="T36" fmla="*/ 0 w 18"/>
                <a:gd name="T37" fmla="*/ 0 h 17"/>
                <a:gd name="T38" fmla="*/ 0 w 18"/>
                <a:gd name="T39" fmla="*/ 0 h 17"/>
                <a:gd name="T40" fmla="*/ 0 w 18"/>
                <a:gd name="T41" fmla="*/ 0 h 17"/>
                <a:gd name="T42" fmla="*/ 0 w 18"/>
                <a:gd name="T43" fmla="*/ 0 h 17"/>
                <a:gd name="T44" fmla="*/ 0 w 18"/>
                <a:gd name="T45" fmla="*/ 0 h 17"/>
                <a:gd name="T46" fmla="*/ 0 w 18"/>
                <a:gd name="T47" fmla="*/ 0 h 17"/>
                <a:gd name="T48" fmla="*/ 0 w 18"/>
                <a:gd name="T49" fmla="*/ 0 h 17"/>
                <a:gd name="T50" fmla="*/ 0 w 18"/>
                <a:gd name="T51" fmla="*/ 0 h 17"/>
                <a:gd name="T52" fmla="*/ 0 w 18"/>
                <a:gd name="T53" fmla="*/ 0 h 17"/>
                <a:gd name="T54" fmla="*/ 0 w 18"/>
                <a:gd name="T55" fmla="*/ 0 h 17"/>
                <a:gd name="T56" fmla="*/ 0 w 18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"/>
                <a:gd name="T88" fmla="*/ 0 h 17"/>
                <a:gd name="T89" fmla="*/ 18 w 18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" h="17">
                  <a:moveTo>
                    <a:pt x="10" y="0"/>
                  </a:move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1082"/>
            <p:cNvSpPr>
              <a:spLocks/>
            </p:cNvSpPr>
            <p:nvPr/>
          </p:nvSpPr>
          <p:spPr bwMode="auto">
            <a:xfrm>
              <a:off x="725" y="1791"/>
              <a:ext cx="6" cy="4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1 w 11"/>
                <a:gd name="T5" fmla="*/ 0 h 10"/>
                <a:gd name="T6" fmla="*/ 1 w 11"/>
                <a:gd name="T7" fmla="*/ 0 h 10"/>
                <a:gd name="T8" fmla="*/ 1 w 11"/>
                <a:gd name="T9" fmla="*/ 0 h 10"/>
                <a:gd name="T10" fmla="*/ 1 w 11"/>
                <a:gd name="T11" fmla="*/ 0 h 10"/>
                <a:gd name="T12" fmla="*/ 1 w 11"/>
                <a:gd name="T13" fmla="*/ 0 h 10"/>
                <a:gd name="T14" fmla="*/ 1 w 11"/>
                <a:gd name="T15" fmla="*/ 0 h 10"/>
                <a:gd name="T16" fmla="*/ 1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0 w 1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"/>
                <a:gd name="T64" fmla="*/ 0 h 10"/>
                <a:gd name="T65" fmla="*/ 11 w 1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" y="8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1083"/>
            <p:cNvSpPr>
              <a:spLocks/>
            </p:cNvSpPr>
            <p:nvPr/>
          </p:nvSpPr>
          <p:spPr bwMode="auto">
            <a:xfrm>
              <a:off x="725" y="179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1 w 11"/>
                <a:gd name="T15" fmla="*/ 1 h 11"/>
                <a:gd name="T16" fmla="*/ 1 w 11"/>
                <a:gd name="T17" fmla="*/ 1 h 11"/>
                <a:gd name="T18" fmla="*/ 0 w 11"/>
                <a:gd name="T19" fmla="*/ 0 h 11"/>
                <a:gd name="T20" fmla="*/ 1 w 11"/>
                <a:gd name="T21" fmla="*/ 0 h 11"/>
                <a:gd name="T22" fmla="*/ 1 w 11"/>
                <a:gd name="T23" fmla="*/ 1 h 11"/>
                <a:gd name="T24" fmla="*/ 1 w 11"/>
                <a:gd name="T25" fmla="*/ 1 h 11"/>
                <a:gd name="T26" fmla="*/ 1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1 w 11"/>
                <a:gd name="T35" fmla="*/ 1 h 11"/>
                <a:gd name="T36" fmla="*/ 1 w 11"/>
                <a:gd name="T37" fmla="*/ 1 h 11"/>
                <a:gd name="T38" fmla="*/ 1 w 11"/>
                <a:gd name="T39" fmla="*/ 1 h 11"/>
                <a:gd name="T40" fmla="*/ 1 w 11"/>
                <a:gd name="T41" fmla="*/ 1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"/>
                <a:gd name="T64" fmla="*/ 0 h 11"/>
                <a:gd name="T65" fmla="*/ 11 w 11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" h="11">
                  <a:moveTo>
                    <a:pt x="11" y="11"/>
                  </a:moveTo>
                  <a:lnTo>
                    <a:pt x="11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6"/>
                  </a:lnTo>
                  <a:lnTo>
                    <a:pt x="7" y="6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Freeform 1084"/>
            <p:cNvSpPr>
              <a:spLocks/>
            </p:cNvSpPr>
            <p:nvPr/>
          </p:nvSpPr>
          <p:spPr bwMode="auto">
            <a:xfrm>
              <a:off x="731" y="1795"/>
              <a:ext cx="4" cy="6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0 w 10"/>
                <a:gd name="T7" fmla="*/ 1 h 11"/>
                <a:gd name="T8" fmla="*/ 0 w 10"/>
                <a:gd name="T9" fmla="*/ 1 h 11"/>
                <a:gd name="T10" fmla="*/ 0 w 10"/>
                <a:gd name="T11" fmla="*/ 1 h 11"/>
                <a:gd name="T12" fmla="*/ 0 w 10"/>
                <a:gd name="T13" fmla="*/ 1 h 11"/>
                <a:gd name="T14" fmla="*/ 0 w 10"/>
                <a:gd name="T15" fmla="*/ 1 h 11"/>
                <a:gd name="T16" fmla="*/ 0 w 10"/>
                <a:gd name="T17" fmla="*/ 1 h 11"/>
                <a:gd name="T18" fmla="*/ 0 w 10"/>
                <a:gd name="T19" fmla="*/ 1 h 11"/>
                <a:gd name="T20" fmla="*/ 0 w 10"/>
                <a:gd name="T21" fmla="*/ 1 h 11"/>
                <a:gd name="T22" fmla="*/ 0 w 10"/>
                <a:gd name="T23" fmla="*/ 1 h 11"/>
                <a:gd name="T24" fmla="*/ 0 w 10"/>
                <a:gd name="T25" fmla="*/ 1 h 11"/>
                <a:gd name="T26" fmla="*/ 0 w 10"/>
                <a:gd name="T27" fmla="*/ 1 h 11"/>
                <a:gd name="T28" fmla="*/ 0 w 10"/>
                <a:gd name="T29" fmla="*/ 1 h 11"/>
                <a:gd name="T30" fmla="*/ 0 w 10"/>
                <a:gd name="T31" fmla="*/ 1 h 11"/>
                <a:gd name="T32" fmla="*/ 0 w 10"/>
                <a:gd name="T33" fmla="*/ 1 h 11"/>
                <a:gd name="T34" fmla="*/ 0 w 10"/>
                <a:gd name="T35" fmla="*/ 1 h 11"/>
                <a:gd name="T36" fmla="*/ 0 w 10"/>
                <a:gd name="T37" fmla="*/ 0 h 11"/>
                <a:gd name="T38" fmla="*/ 0 w 10"/>
                <a:gd name="T39" fmla="*/ 0 h 11"/>
                <a:gd name="T40" fmla="*/ 0 w 10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"/>
                <a:gd name="T64" fmla="*/ 0 h 11"/>
                <a:gd name="T65" fmla="*/ 10 w 10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" h="11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8" y="7"/>
                  </a:lnTo>
                  <a:lnTo>
                    <a:pt x="6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7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Freeform 1085"/>
            <p:cNvSpPr>
              <a:spLocks/>
            </p:cNvSpPr>
            <p:nvPr/>
          </p:nvSpPr>
          <p:spPr bwMode="auto">
            <a:xfrm>
              <a:off x="731" y="1791"/>
              <a:ext cx="4" cy="4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0 w 10"/>
                <a:gd name="T7" fmla="*/ 0 h 10"/>
                <a:gd name="T8" fmla="*/ 0 w 10"/>
                <a:gd name="T9" fmla="*/ 0 h 10"/>
                <a:gd name="T10" fmla="*/ 0 w 10"/>
                <a:gd name="T11" fmla="*/ 0 h 10"/>
                <a:gd name="T12" fmla="*/ 0 w 10"/>
                <a:gd name="T13" fmla="*/ 0 h 10"/>
                <a:gd name="T14" fmla="*/ 0 w 10"/>
                <a:gd name="T15" fmla="*/ 0 h 10"/>
                <a:gd name="T16" fmla="*/ 0 w 10"/>
                <a:gd name="T17" fmla="*/ 0 h 10"/>
                <a:gd name="T18" fmla="*/ 0 w 10"/>
                <a:gd name="T19" fmla="*/ 0 h 10"/>
                <a:gd name="T20" fmla="*/ 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10"/>
                <a:gd name="T41" fmla="*/ 10 w 10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1086"/>
            <p:cNvSpPr>
              <a:spLocks noChangeArrowheads="1"/>
            </p:cNvSpPr>
            <p:nvPr/>
          </p:nvSpPr>
          <p:spPr bwMode="auto">
            <a:xfrm>
              <a:off x="672" y="1680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03" name="Line 1087"/>
            <p:cNvSpPr>
              <a:spLocks noChangeShapeType="1"/>
            </p:cNvSpPr>
            <p:nvPr/>
          </p:nvSpPr>
          <p:spPr bwMode="auto">
            <a:xfrm>
              <a:off x="1540" y="1517"/>
              <a:ext cx="7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Line 1088"/>
            <p:cNvSpPr>
              <a:spLocks noChangeShapeType="1"/>
            </p:cNvSpPr>
            <p:nvPr/>
          </p:nvSpPr>
          <p:spPr bwMode="auto">
            <a:xfrm>
              <a:off x="1396" y="151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Line 1089"/>
            <p:cNvSpPr>
              <a:spLocks noChangeShapeType="1"/>
            </p:cNvSpPr>
            <p:nvPr/>
          </p:nvSpPr>
          <p:spPr bwMode="auto">
            <a:xfrm>
              <a:off x="1540" y="151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1090"/>
            <p:cNvSpPr>
              <a:spLocks noChangeShapeType="1"/>
            </p:cNvSpPr>
            <p:nvPr/>
          </p:nvSpPr>
          <p:spPr bwMode="auto">
            <a:xfrm>
              <a:off x="1778" y="1373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1091"/>
            <p:cNvSpPr>
              <a:spLocks noChangeShapeType="1"/>
            </p:cNvSpPr>
            <p:nvPr/>
          </p:nvSpPr>
          <p:spPr bwMode="auto">
            <a:xfrm>
              <a:off x="2016" y="151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Line 1092"/>
            <p:cNvSpPr>
              <a:spLocks noChangeShapeType="1"/>
            </p:cNvSpPr>
            <p:nvPr/>
          </p:nvSpPr>
          <p:spPr bwMode="auto">
            <a:xfrm>
              <a:off x="2254" y="1373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1093"/>
            <p:cNvSpPr>
              <a:spLocks/>
            </p:cNvSpPr>
            <p:nvPr/>
          </p:nvSpPr>
          <p:spPr bwMode="auto">
            <a:xfrm>
              <a:off x="1466" y="1649"/>
              <a:ext cx="148" cy="13"/>
            </a:xfrm>
            <a:custGeom>
              <a:avLst/>
              <a:gdLst>
                <a:gd name="T0" fmla="*/ 0 w 298"/>
                <a:gd name="T1" fmla="*/ 0 h 25"/>
                <a:gd name="T2" fmla="*/ 0 w 298"/>
                <a:gd name="T3" fmla="*/ 1 h 25"/>
                <a:gd name="T4" fmla="*/ 0 w 298"/>
                <a:gd name="T5" fmla="*/ 1 h 25"/>
                <a:gd name="T6" fmla="*/ 0 w 298"/>
                <a:gd name="T7" fmla="*/ 0 h 25"/>
                <a:gd name="T8" fmla="*/ 0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3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Freeform 1094"/>
            <p:cNvSpPr>
              <a:spLocks/>
            </p:cNvSpPr>
            <p:nvPr/>
          </p:nvSpPr>
          <p:spPr bwMode="auto">
            <a:xfrm>
              <a:off x="1421" y="1774"/>
              <a:ext cx="241" cy="26"/>
            </a:xfrm>
            <a:custGeom>
              <a:avLst/>
              <a:gdLst>
                <a:gd name="T0" fmla="*/ 0 w 484"/>
                <a:gd name="T1" fmla="*/ 0 h 51"/>
                <a:gd name="T2" fmla="*/ 0 w 484"/>
                <a:gd name="T3" fmla="*/ 1 h 51"/>
                <a:gd name="T4" fmla="*/ 0 w 484"/>
                <a:gd name="T5" fmla="*/ 1 h 51"/>
                <a:gd name="T6" fmla="*/ 0 w 484"/>
                <a:gd name="T7" fmla="*/ 0 h 51"/>
                <a:gd name="T8" fmla="*/ 0 w 484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1"/>
                <a:gd name="T17" fmla="*/ 484 w 48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1">
                  <a:moveTo>
                    <a:pt x="96" y="0"/>
                  </a:moveTo>
                  <a:lnTo>
                    <a:pt x="0" y="51"/>
                  </a:lnTo>
                  <a:lnTo>
                    <a:pt x="484" y="51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AutoShape 1095"/>
            <p:cNvSpPr>
              <a:spLocks noChangeArrowheads="1"/>
            </p:cNvSpPr>
            <p:nvPr/>
          </p:nvSpPr>
          <p:spPr bwMode="auto">
            <a:xfrm>
              <a:off x="1419" y="1801"/>
              <a:ext cx="243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12" name="AutoShape 1096"/>
            <p:cNvSpPr>
              <a:spLocks noChangeArrowheads="1"/>
            </p:cNvSpPr>
            <p:nvPr/>
          </p:nvSpPr>
          <p:spPr bwMode="auto">
            <a:xfrm>
              <a:off x="1464" y="1663"/>
              <a:ext cx="153" cy="122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13" name="AutoShape 1097"/>
            <p:cNvSpPr>
              <a:spLocks noChangeArrowheads="1"/>
            </p:cNvSpPr>
            <p:nvPr/>
          </p:nvSpPr>
          <p:spPr bwMode="auto">
            <a:xfrm>
              <a:off x="1477" y="1674"/>
              <a:ext cx="127" cy="100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14" name="Freeform 1098"/>
            <p:cNvSpPr>
              <a:spLocks/>
            </p:cNvSpPr>
            <p:nvPr/>
          </p:nvSpPr>
          <p:spPr bwMode="auto">
            <a:xfrm>
              <a:off x="1398" y="1887"/>
              <a:ext cx="283" cy="50"/>
            </a:xfrm>
            <a:custGeom>
              <a:avLst/>
              <a:gdLst>
                <a:gd name="T0" fmla="*/ 1 w 566"/>
                <a:gd name="T1" fmla="*/ 0 h 100"/>
                <a:gd name="T2" fmla="*/ 0 w 566"/>
                <a:gd name="T3" fmla="*/ 1 h 100"/>
                <a:gd name="T4" fmla="*/ 1 w 566"/>
                <a:gd name="T5" fmla="*/ 1 h 100"/>
                <a:gd name="T6" fmla="*/ 1 w 566"/>
                <a:gd name="T7" fmla="*/ 0 h 100"/>
                <a:gd name="T8" fmla="*/ 1 w 566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100"/>
                <a:gd name="T17" fmla="*/ 566 w 56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100">
                  <a:moveTo>
                    <a:pt x="56" y="0"/>
                  </a:moveTo>
                  <a:lnTo>
                    <a:pt x="0" y="100"/>
                  </a:lnTo>
                  <a:lnTo>
                    <a:pt x="566" y="100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Line 1099"/>
            <p:cNvSpPr>
              <a:spLocks noChangeShapeType="1"/>
            </p:cNvSpPr>
            <p:nvPr/>
          </p:nvSpPr>
          <p:spPr bwMode="auto">
            <a:xfrm>
              <a:off x="1426" y="1900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Line 1100"/>
            <p:cNvSpPr>
              <a:spLocks noChangeShapeType="1"/>
            </p:cNvSpPr>
            <p:nvPr/>
          </p:nvSpPr>
          <p:spPr bwMode="auto">
            <a:xfrm>
              <a:off x="1421" y="1911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1101"/>
            <p:cNvSpPr>
              <a:spLocks noChangeShapeType="1"/>
            </p:cNvSpPr>
            <p:nvPr/>
          </p:nvSpPr>
          <p:spPr bwMode="auto">
            <a:xfrm>
              <a:off x="1416" y="1921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Rectangle 1102"/>
            <p:cNvSpPr>
              <a:spLocks noChangeArrowheads="1"/>
            </p:cNvSpPr>
            <p:nvPr/>
          </p:nvSpPr>
          <p:spPr bwMode="auto">
            <a:xfrm>
              <a:off x="1570" y="1812"/>
              <a:ext cx="79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19" name="Line 1103"/>
            <p:cNvSpPr>
              <a:spLocks noChangeShapeType="1"/>
            </p:cNvSpPr>
            <p:nvPr/>
          </p:nvSpPr>
          <p:spPr bwMode="auto">
            <a:xfrm>
              <a:off x="1575" y="1825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1104"/>
            <p:cNvSpPr>
              <a:spLocks noChangeShapeType="1"/>
            </p:cNvSpPr>
            <p:nvPr/>
          </p:nvSpPr>
          <p:spPr bwMode="auto">
            <a:xfrm>
              <a:off x="1589" y="1822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1105"/>
            <p:cNvSpPr>
              <a:spLocks/>
            </p:cNvSpPr>
            <p:nvPr/>
          </p:nvSpPr>
          <p:spPr bwMode="auto">
            <a:xfrm>
              <a:off x="1704" y="1085"/>
              <a:ext cx="148" cy="12"/>
            </a:xfrm>
            <a:custGeom>
              <a:avLst/>
              <a:gdLst>
                <a:gd name="T0" fmla="*/ 0 w 298"/>
                <a:gd name="T1" fmla="*/ 0 h 25"/>
                <a:gd name="T2" fmla="*/ 0 w 298"/>
                <a:gd name="T3" fmla="*/ 0 h 25"/>
                <a:gd name="T4" fmla="*/ 0 w 298"/>
                <a:gd name="T5" fmla="*/ 0 h 25"/>
                <a:gd name="T6" fmla="*/ 0 w 298"/>
                <a:gd name="T7" fmla="*/ 0 h 25"/>
                <a:gd name="T8" fmla="*/ 0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1106"/>
            <p:cNvSpPr>
              <a:spLocks/>
            </p:cNvSpPr>
            <p:nvPr/>
          </p:nvSpPr>
          <p:spPr bwMode="auto">
            <a:xfrm>
              <a:off x="1659" y="1210"/>
              <a:ext cx="241" cy="26"/>
            </a:xfrm>
            <a:custGeom>
              <a:avLst/>
              <a:gdLst>
                <a:gd name="T0" fmla="*/ 0 w 484"/>
                <a:gd name="T1" fmla="*/ 0 h 52"/>
                <a:gd name="T2" fmla="*/ 0 w 484"/>
                <a:gd name="T3" fmla="*/ 1 h 52"/>
                <a:gd name="T4" fmla="*/ 0 w 484"/>
                <a:gd name="T5" fmla="*/ 1 h 52"/>
                <a:gd name="T6" fmla="*/ 0 w 484"/>
                <a:gd name="T7" fmla="*/ 0 h 52"/>
                <a:gd name="T8" fmla="*/ 0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AutoShape 1107"/>
            <p:cNvSpPr>
              <a:spLocks noChangeArrowheads="1"/>
            </p:cNvSpPr>
            <p:nvPr/>
          </p:nvSpPr>
          <p:spPr bwMode="auto">
            <a:xfrm>
              <a:off x="1657" y="1237"/>
              <a:ext cx="243" cy="73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24" name="AutoShape 1108"/>
            <p:cNvSpPr>
              <a:spLocks noChangeArrowheads="1"/>
            </p:cNvSpPr>
            <p:nvPr/>
          </p:nvSpPr>
          <p:spPr bwMode="auto">
            <a:xfrm>
              <a:off x="1702" y="1098"/>
              <a:ext cx="153" cy="122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25" name="AutoShape 1109"/>
            <p:cNvSpPr>
              <a:spLocks noChangeArrowheads="1"/>
            </p:cNvSpPr>
            <p:nvPr/>
          </p:nvSpPr>
          <p:spPr bwMode="auto">
            <a:xfrm>
              <a:off x="1715" y="1109"/>
              <a:ext cx="127" cy="101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26" name="Freeform 1110"/>
            <p:cNvSpPr>
              <a:spLocks/>
            </p:cNvSpPr>
            <p:nvPr/>
          </p:nvSpPr>
          <p:spPr bwMode="auto">
            <a:xfrm>
              <a:off x="1636" y="1322"/>
              <a:ext cx="283" cy="50"/>
            </a:xfrm>
            <a:custGeom>
              <a:avLst/>
              <a:gdLst>
                <a:gd name="T0" fmla="*/ 1 w 566"/>
                <a:gd name="T1" fmla="*/ 0 h 100"/>
                <a:gd name="T2" fmla="*/ 0 w 566"/>
                <a:gd name="T3" fmla="*/ 1 h 100"/>
                <a:gd name="T4" fmla="*/ 1 w 566"/>
                <a:gd name="T5" fmla="*/ 1 h 100"/>
                <a:gd name="T6" fmla="*/ 1 w 566"/>
                <a:gd name="T7" fmla="*/ 0 h 100"/>
                <a:gd name="T8" fmla="*/ 1 w 566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100"/>
                <a:gd name="T17" fmla="*/ 566 w 56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100">
                  <a:moveTo>
                    <a:pt x="56" y="0"/>
                  </a:moveTo>
                  <a:lnTo>
                    <a:pt x="0" y="100"/>
                  </a:lnTo>
                  <a:lnTo>
                    <a:pt x="566" y="100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111"/>
            <p:cNvSpPr>
              <a:spLocks noChangeShapeType="1"/>
            </p:cNvSpPr>
            <p:nvPr/>
          </p:nvSpPr>
          <p:spPr bwMode="auto">
            <a:xfrm>
              <a:off x="1664" y="1335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112"/>
            <p:cNvSpPr>
              <a:spLocks noChangeShapeType="1"/>
            </p:cNvSpPr>
            <p:nvPr/>
          </p:nvSpPr>
          <p:spPr bwMode="auto">
            <a:xfrm>
              <a:off x="1659" y="1346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113"/>
            <p:cNvSpPr>
              <a:spLocks noChangeShapeType="1"/>
            </p:cNvSpPr>
            <p:nvPr/>
          </p:nvSpPr>
          <p:spPr bwMode="auto">
            <a:xfrm>
              <a:off x="1654" y="1357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Rectangle 1114"/>
            <p:cNvSpPr>
              <a:spLocks noChangeArrowheads="1"/>
            </p:cNvSpPr>
            <p:nvPr/>
          </p:nvSpPr>
          <p:spPr bwMode="auto">
            <a:xfrm>
              <a:off x="1808" y="1247"/>
              <a:ext cx="79" cy="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31" name="Line 1115"/>
            <p:cNvSpPr>
              <a:spLocks noChangeShapeType="1"/>
            </p:cNvSpPr>
            <p:nvPr/>
          </p:nvSpPr>
          <p:spPr bwMode="auto">
            <a:xfrm>
              <a:off x="1813" y="1261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1116"/>
            <p:cNvSpPr>
              <a:spLocks noChangeShapeType="1"/>
            </p:cNvSpPr>
            <p:nvPr/>
          </p:nvSpPr>
          <p:spPr bwMode="auto">
            <a:xfrm>
              <a:off x="1827" y="1258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Freeform 1117"/>
            <p:cNvSpPr>
              <a:spLocks/>
            </p:cNvSpPr>
            <p:nvPr/>
          </p:nvSpPr>
          <p:spPr bwMode="auto">
            <a:xfrm>
              <a:off x="1942" y="1649"/>
              <a:ext cx="149" cy="13"/>
            </a:xfrm>
            <a:custGeom>
              <a:avLst/>
              <a:gdLst>
                <a:gd name="T0" fmla="*/ 1 w 297"/>
                <a:gd name="T1" fmla="*/ 0 h 25"/>
                <a:gd name="T2" fmla="*/ 0 w 297"/>
                <a:gd name="T3" fmla="*/ 1 h 25"/>
                <a:gd name="T4" fmla="*/ 1 w 297"/>
                <a:gd name="T5" fmla="*/ 1 h 25"/>
                <a:gd name="T6" fmla="*/ 1 w 297"/>
                <a:gd name="T7" fmla="*/ 0 h 25"/>
                <a:gd name="T8" fmla="*/ 1 w 29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25"/>
                <a:gd name="T17" fmla="*/ 297 w 29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25">
                  <a:moveTo>
                    <a:pt x="86" y="0"/>
                  </a:moveTo>
                  <a:lnTo>
                    <a:pt x="0" y="25"/>
                  </a:lnTo>
                  <a:lnTo>
                    <a:pt x="297" y="25"/>
                  </a:lnTo>
                  <a:lnTo>
                    <a:pt x="21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1118"/>
            <p:cNvSpPr>
              <a:spLocks/>
            </p:cNvSpPr>
            <p:nvPr/>
          </p:nvSpPr>
          <p:spPr bwMode="auto">
            <a:xfrm>
              <a:off x="1897" y="1774"/>
              <a:ext cx="242" cy="26"/>
            </a:xfrm>
            <a:custGeom>
              <a:avLst/>
              <a:gdLst>
                <a:gd name="T0" fmla="*/ 1 w 484"/>
                <a:gd name="T1" fmla="*/ 0 h 51"/>
                <a:gd name="T2" fmla="*/ 0 w 484"/>
                <a:gd name="T3" fmla="*/ 1 h 51"/>
                <a:gd name="T4" fmla="*/ 1 w 484"/>
                <a:gd name="T5" fmla="*/ 1 h 51"/>
                <a:gd name="T6" fmla="*/ 1 w 484"/>
                <a:gd name="T7" fmla="*/ 0 h 51"/>
                <a:gd name="T8" fmla="*/ 1 w 484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1"/>
                <a:gd name="T17" fmla="*/ 484 w 48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1">
                  <a:moveTo>
                    <a:pt x="96" y="0"/>
                  </a:moveTo>
                  <a:lnTo>
                    <a:pt x="0" y="51"/>
                  </a:lnTo>
                  <a:lnTo>
                    <a:pt x="484" y="51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AutoShape 1119"/>
            <p:cNvSpPr>
              <a:spLocks noChangeArrowheads="1"/>
            </p:cNvSpPr>
            <p:nvPr/>
          </p:nvSpPr>
          <p:spPr bwMode="auto">
            <a:xfrm>
              <a:off x="1895" y="1801"/>
              <a:ext cx="243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36" name="AutoShape 1120"/>
            <p:cNvSpPr>
              <a:spLocks noChangeArrowheads="1"/>
            </p:cNvSpPr>
            <p:nvPr/>
          </p:nvSpPr>
          <p:spPr bwMode="auto">
            <a:xfrm>
              <a:off x="1940" y="1663"/>
              <a:ext cx="153" cy="122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37" name="AutoShape 1121"/>
            <p:cNvSpPr>
              <a:spLocks noChangeArrowheads="1"/>
            </p:cNvSpPr>
            <p:nvPr/>
          </p:nvSpPr>
          <p:spPr bwMode="auto">
            <a:xfrm>
              <a:off x="1953" y="1674"/>
              <a:ext cx="127" cy="100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38" name="Freeform 1122"/>
            <p:cNvSpPr>
              <a:spLocks/>
            </p:cNvSpPr>
            <p:nvPr/>
          </p:nvSpPr>
          <p:spPr bwMode="auto">
            <a:xfrm>
              <a:off x="1874" y="1887"/>
              <a:ext cx="283" cy="50"/>
            </a:xfrm>
            <a:custGeom>
              <a:avLst/>
              <a:gdLst>
                <a:gd name="T0" fmla="*/ 1 w 566"/>
                <a:gd name="T1" fmla="*/ 0 h 100"/>
                <a:gd name="T2" fmla="*/ 0 w 566"/>
                <a:gd name="T3" fmla="*/ 1 h 100"/>
                <a:gd name="T4" fmla="*/ 1 w 566"/>
                <a:gd name="T5" fmla="*/ 1 h 100"/>
                <a:gd name="T6" fmla="*/ 1 w 566"/>
                <a:gd name="T7" fmla="*/ 0 h 100"/>
                <a:gd name="T8" fmla="*/ 1 w 566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100"/>
                <a:gd name="T17" fmla="*/ 566 w 56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100">
                  <a:moveTo>
                    <a:pt x="56" y="0"/>
                  </a:moveTo>
                  <a:lnTo>
                    <a:pt x="0" y="100"/>
                  </a:lnTo>
                  <a:lnTo>
                    <a:pt x="566" y="100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Line 1123"/>
            <p:cNvSpPr>
              <a:spLocks noChangeShapeType="1"/>
            </p:cNvSpPr>
            <p:nvPr/>
          </p:nvSpPr>
          <p:spPr bwMode="auto">
            <a:xfrm>
              <a:off x="1902" y="1900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Line 1124"/>
            <p:cNvSpPr>
              <a:spLocks noChangeShapeType="1"/>
            </p:cNvSpPr>
            <p:nvPr/>
          </p:nvSpPr>
          <p:spPr bwMode="auto">
            <a:xfrm>
              <a:off x="1897" y="1911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1125"/>
            <p:cNvSpPr>
              <a:spLocks noChangeShapeType="1"/>
            </p:cNvSpPr>
            <p:nvPr/>
          </p:nvSpPr>
          <p:spPr bwMode="auto">
            <a:xfrm>
              <a:off x="1892" y="1921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Rectangle 1126"/>
            <p:cNvSpPr>
              <a:spLocks noChangeArrowheads="1"/>
            </p:cNvSpPr>
            <p:nvPr/>
          </p:nvSpPr>
          <p:spPr bwMode="auto">
            <a:xfrm>
              <a:off x="2046" y="1812"/>
              <a:ext cx="79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43" name="Line 1127"/>
            <p:cNvSpPr>
              <a:spLocks noChangeShapeType="1"/>
            </p:cNvSpPr>
            <p:nvPr/>
          </p:nvSpPr>
          <p:spPr bwMode="auto">
            <a:xfrm>
              <a:off x="2051" y="1825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1128"/>
            <p:cNvSpPr>
              <a:spLocks noChangeShapeType="1"/>
            </p:cNvSpPr>
            <p:nvPr/>
          </p:nvSpPr>
          <p:spPr bwMode="auto">
            <a:xfrm>
              <a:off x="2065" y="1822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Rectangle 1129"/>
            <p:cNvSpPr>
              <a:spLocks noChangeArrowheads="1"/>
            </p:cNvSpPr>
            <p:nvPr/>
          </p:nvSpPr>
          <p:spPr bwMode="auto">
            <a:xfrm>
              <a:off x="2123" y="975"/>
              <a:ext cx="218" cy="39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46" name="Freeform 1130"/>
            <p:cNvSpPr>
              <a:spLocks/>
            </p:cNvSpPr>
            <p:nvPr/>
          </p:nvSpPr>
          <p:spPr bwMode="auto">
            <a:xfrm>
              <a:off x="2339" y="973"/>
              <a:ext cx="3" cy="400"/>
            </a:xfrm>
            <a:custGeom>
              <a:avLst/>
              <a:gdLst>
                <a:gd name="T0" fmla="*/ 1 w 6"/>
                <a:gd name="T1" fmla="*/ 0 h 799"/>
                <a:gd name="T2" fmla="*/ 1 w 6"/>
                <a:gd name="T3" fmla="*/ 0 h 799"/>
                <a:gd name="T4" fmla="*/ 1 w 6"/>
                <a:gd name="T5" fmla="*/ 1 h 799"/>
                <a:gd name="T6" fmla="*/ 1 w 6"/>
                <a:gd name="T7" fmla="*/ 0 h 799"/>
                <a:gd name="T8" fmla="*/ 1 w 6"/>
                <a:gd name="T9" fmla="*/ 1 h 799"/>
                <a:gd name="T10" fmla="*/ 1 w 6"/>
                <a:gd name="T11" fmla="*/ 1 h 799"/>
                <a:gd name="T12" fmla="*/ 0 w 6"/>
                <a:gd name="T13" fmla="*/ 1 h 799"/>
                <a:gd name="T14" fmla="*/ 0 w 6"/>
                <a:gd name="T15" fmla="*/ 1 h 799"/>
                <a:gd name="T16" fmla="*/ 1 w 6"/>
                <a:gd name="T17" fmla="*/ 1 h 799"/>
                <a:gd name="T18" fmla="*/ 1 w 6"/>
                <a:gd name="T19" fmla="*/ 0 h 7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9"/>
                <a:gd name="T32" fmla="*/ 6 w 6"/>
                <a:gd name="T33" fmla="*/ 799 h 7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9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Freeform 1131"/>
            <p:cNvSpPr>
              <a:spLocks/>
            </p:cNvSpPr>
            <p:nvPr/>
          </p:nvSpPr>
          <p:spPr bwMode="auto">
            <a:xfrm>
              <a:off x="2121" y="973"/>
              <a:ext cx="220" cy="3"/>
            </a:xfrm>
            <a:custGeom>
              <a:avLst/>
              <a:gdLst>
                <a:gd name="T0" fmla="*/ 0 w 440"/>
                <a:gd name="T1" fmla="*/ 1 h 6"/>
                <a:gd name="T2" fmla="*/ 0 w 440"/>
                <a:gd name="T3" fmla="*/ 0 h 6"/>
                <a:gd name="T4" fmla="*/ 1 w 440"/>
                <a:gd name="T5" fmla="*/ 0 h 6"/>
                <a:gd name="T6" fmla="*/ 0 w 440"/>
                <a:gd name="T7" fmla="*/ 1 h 6"/>
                <a:gd name="T8" fmla="*/ 1 w 440"/>
                <a:gd name="T9" fmla="*/ 0 h 6"/>
                <a:gd name="T10" fmla="*/ 1 w 440"/>
                <a:gd name="T11" fmla="*/ 0 h 6"/>
                <a:gd name="T12" fmla="*/ 1 w 440"/>
                <a:gd name="T13" fmla="*/ 1 h 6"/>
                <a:gd name="T14" fmla="*/ 1 w 440"/>
                <a:gd name="T15" fmla="*/ 1 h 6"/>
                <a:gd name="T16" fmla="*/ 1 w 440"/>
                <a:gd name="T17" fmla="*/ 1 h 6"/>
                <a:gd name="T18" fmla="*/ 0 w 440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0"/>
                <a:gd name="T31" fmla="*/ 0 h 6"/>
                <a:gd name="T32" fmla="*/ 440 w 4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0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Freeform 1132"/>
            <p:cNvSpPr>
              <a:spLocks/>
            </p:cNvSpPr>
            <p:nvPr/>
          </p:nvSpPr>
          <p:spPr bwMode="auto">
            <a:xfrm>
              <a:off x="2121" y="975"/>
              <a:ext cx="3" cy="399"/>
            </a:xfrm>
            <a:custGeom>
              <a:avLst/>
              <a:gdLst>
                <a:gd name="T0" fmla="*/ 1 w 6"/>
                <a:gd name="T1" fmla="*/ 1 h 797"/>
                <a:gd name="T2" fmla="*/ 0 w 6"/>
                <a:gd name="T3" fmla="*/ 1 h 797"/>
                <a:gd name="T4" fmla="*/ 0 w 6"/>
                <a:gd name="T5" fmla="*/ 1 h 797"/>
                <a:gd name="T6" fmla="*/ 1 w 6"/>
                <a:gd name="T7" fmla="*/ 1 h 797"/>
                <a:gd name="T8" fmla="*/ 0 w 6"/>
                <a:gd name="T9" fmla="*/ 1 h 797"/>
                <a:gd name="T10" fmla="*/ 0 w 6"/>
                <a:gd name="T11" fmla="*/ 0 h 797"/>
                <a:gd name="T12" fmla="*/ 1 w 6"/>
                <a:gd name="T13" fmla="*/ 0 h 797"/>
                <a:gd name="T14" fmla="*/ 1 w 6"/>
                <a:gd name="T15" fmla="*/ 1 h 797"/>
                <a:gd name="T16" fmla="*/ 1 w 6"/>
                <a:gd name="T17" fmla="*/ 1 h 797"/>
                <a:gd name="T18" fmla="*/ 1 w 6"/>
                <a:gd name="T19" fmla="*/ 1 h 7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797"/>
                <a:gd name="T32" fmla="*/ 6 w 6"/>
                <a:gd name="T33" fmla="*/ 797 h 7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797">
                  <a:moveTo>
                    <a:pt x="4" y="797"/>
                  </a:moveTo>
                  <a:lnTo>
                    <a:pt x="0" y="797"/>
                  </a:lnTo>
                  <a:lnTo>
                    <a:pt x="0" y="795"/>
                  </a:lnTo>
                  <a:lnTo>
                    <a:pt x="4" y="797"/>
                  </a:lnTo>
                  <a:lnTo>
                    <a:pt x="0" y="795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795"/>
                  </a:lnTo>
                  <a:lnTo>
                    <a:pt x="4" y="791"/>
                  </a:lnTo>
                  <a:lnTo>
                    <a:pt x="4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133"/>
            <p:cNvSpPr>
              <a:spLocks/>
            </p:cNvSpPr>
            <p:nvPr/>
          </p:nvSpPr>
          <p:spPr bwMode="auto">
            <a:xfrm>
              <a:off x="2123" y="1371"/>
              <a:ext cx="219" cy="3"/>
            </a:xfrm>
            <a:custGeom>
              <a:avLst/>
              <a:gdLst>
                <a:gd name="T0" fmla="*/ 1 w 438"/>
                <a:gd name="T1" fmla="*/ 1 h 6"/>
                <a:gd name="T2" fmla="*/ 1 w 438"/>
                <a:gd name="T3" fmla="*/ 1 h 6"/>
                <a:gd name="T4" fmla="*/ 1 w 438"/>
                <a:gd name="T5" fmla="*/ 1 h 6"/>
                <a:gd name="T6" fmla="*/ 1 w 438"/>
                <a:gd name="T7" fmla="*/ 1 h 6"/>
                <a:gd name="T8" fmla="*/ 1 w 438"/>
                <a:gd name="T9" fmla="*/ 1 h 6"/>
                <a:gd name="T10" fmla="*/ 0 w 438"/>
                <a:gd name="T11" fmla="*/ 1 h 6"/>
                <a:gd name="T12" fmla="*/ 0 w 438"/>
                <a:gd name="T13" fmla="*/ 0 h 6"/>
                <a:gd name="T14" fmla="*/ 1 w 438"/>
                <a:gd name="T15" fmla="*/ 0 h 6"/>
                <a:gd name="T16" fmla="*/ 1 w 438"/>
                <a:gd name="T17" fmla="*/ 1 h 6"/>
                <a:gd name="T18" fmla="*/ 1 w 438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8"/>
                <a:gd name="T31" fmla="*/ 0 h 6"/>
                <a:gd name="T32" fmla="*/ 438 w 4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8" h="6">
                  <a:moveTo>
                    <a:pt x="438" y="4"/>
                  </a:moveTo>
                  <a:lnTo>
                    <a:pt x="438" y="6"/>
                  </a:lnTo>
                  <a:lnTo>
                    <a:pt x="436" y="6"/>
                  </a:lnTo>
                  <a:lnTo>
                    <a:pt x="438" y="4"/>
                  </a:lnTo>
                  <a:lnTo>
                    <a:pt x="43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36" y="0"/>
                  </a:lnTo>
                  <a:lnTo>
                    <a:pt x="432" y="4"/>
                  </a:lnTo>
                  <a:lnTo>
                    <a:pt x="4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1134"/>
            <p:cNvSpPr>
              <a:spLocks/>
            </p:cNvSpPr>
            <p:nvPr/>
          </p:nvSpPr>
          <p:spPr bwMode="auto">
            <a:xfrm>
              <a:off x="2341" y="941"/>
              <a:ext cx="43" cy="432"/>
            </a:xfrm>
            <a:custGeom>
              <a:avLst/>
              <a:gdLst>
                <a:gd name="T0" fmla="*/ 0 w 86"/>
                <a:gd name="T1" fmla="*/ 1 h 864"/>
                <a:gd name="T2" fmla="*/ 1 w 86"/>
                <a:gd name="T3" fmla="*/ 1 h 864"/>
                <a:gd name="T4" fmla="*/ 1 w 86"/>
                <a:gd name="T5" fmla="*/ 0 h 864"/>
                <a:gd name="T6" fmla="*/ 0 w 86"/>
                <a:gd name="T7" fmla="*/ 1 h 864"/>
                <a:gd name="T8" fmla="*/ 0 w 86"/>
                <a:gd name="T9" fmla="*/ 1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864"/>
                <a:gd name="T17" fmla="*/ 86 w 8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864">
                  <a:moveTo>
                    <a:pt x="0" y="864"/>
                  </a:moveTo>
                  <a:lnTo>
                    <a:pt x="86" y="593"/>
                  </a:lnTo>
                  <a:lnTo>
                    <a:pt x="86" y="0"/>
                  </a:lnTo>
                  <a:lnTo>
                    <a:pt x="0" y="69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Freeform 1135"/>
            <p:cNvSpPr>
              <a:spLocks/>
            </p:cNvSpPr>
            <p:nvPr/>
          </p:nvSpPr>
          <p:spPr bwMode="auto">
            <a:xfrm>
              <a:off x="2339" y="973"/>
              <a:ext cx="3" cy="400"/>
            </a:xfrm>
            <a:custGeom>
              <a:avLst/>
              <a:gdLst>
                <a:gd name="T0" fmla="*/ 0 w 6"/>
                <a:gd name="T1" fmla="*/ 1 h 799"/>
                <a:gd name="T2" fmla="*/ 0 w 6"/>
                <a:gd name="T3" fmla="*/ 0 h 799"/>
                <a:gd name="T4" fmla="*/ 1 w 6"/>
                <a:gd name="T5" fmla="*/ 0 h 799"/>
                <a:gd name="T6" fmla="*/ 1 w 6"/>
                <a:gd name="T7" fmla="*/ 0 h 799"/>
                <a:gd name="T8" fmla="*/ 1 w 6"/>
                <a:gd name="T9" fmla="*/ 1 h 799"/>
                <a:gd name="T10" fmla="*/ 1 w 6"/>
                <a:gd name="T11" fmla="*/ 1 h 799"/>
                <a:gd name="T12" fmla="*/ 1 w 6"/>
                <a:gd name="T13" fmla="*/ 1 h 799"/>
                <a:gd name="T14" fmla="*/ 1 w 6"/>
                <a:gd name="T15" fmla="*/ 1 h 799"/>
                <a:gd name="T16" fmla="*/ 0 w 6"/>
                <a:gd name="T17" fmla="*/ 1 h 799"/>
                <a:gd name="T18" fmla="*/ 0 w 6"/>
                <a:gd name="T19" fmla="*/ 1 h 799"/>
                <a:gd name="T20" fmla="*/ 1 w 6"/>
                <a:gd name="T21" fmla="*/ 0 h 799"/>
                <a:gd name="T22" fmla="*/ 0 w 6"/>
                <a:gd name="T23" fmla="*/ 1 h 7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799"/>
                <a:gd name="T38" fmla="*/ 6 w 6"/>
                <a:gd name="T39" fmla="*/ 799 h 7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799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799"/>
                  </a:lnTo>
                  <a:lnTo>
                    <a:pt x="0" y="799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136"/>
            <p:cNvSpPr>
              <a:spLocks/>
            </p:cNvSpPr>
            <p:nvPr/>
          </p:nvSpPr>
          <p:spPr bwMode="auto">
            <a:xfrm>
              <a:off x="2340" y="939"/>
              <a:ext cx="45" cy="37"/>
            </a:xfrm>
            <a:custGeom>
              <a:avLst/>
              <a:gdLst>
                <a:gd name="T0" fmla="*/ 1 w 90"/>
                <a:gd name="T1" fmla="*/ 0 h 75"/>
                <a:gd name="T2" fmla="*/ 1 w 90"/>
                <a:gd name="T3" fmla="*/ 0 h 75"/>
                <a:gd name="T4" fmla="*/ 1 w 90"/>
                <a:gd name="T5" fmla="*/ 0 h 75"/>
                <a:gd name="T6" fmla="*/ 1 w 90"/>
                <a:gd name="T7" fmla="*/ 0 h 75"/>
                <a:gd name="T8" fmla="*/ 1 w 90"/>
                <a:gd name="T9" fmla="*/ 0 h 75"/>
                <a:gd name="T10" fmla="*/ 1 w 90"/>
                <a:gd name="T11" fmla="*/ 0 h 75"/>
                <a:gd name="T12" fmla="*/ 1 w 90"/>
                <a:gd name="T13" fmla="*/ 0 h 75"/>
                <a:gd name="T14" fmla="*/ 1 w 90"/>
                <a:gd name="T15" fmla="*/ 0 h 75"/>
                <a:gd name="T16" fmla="*/ 0 w 90"/>
                <a:gd name="T17" fmla="*/ 0 h 75"/>
                <a:gd name="T18" fmla="*/ 1 w 90"/>
                <a:gd name="T19" fmla="*/ 0 h 75"/>
                <a:gd name="T20" fmla="*/ 1 w 90"/>
                <a:gd name="T21" fmla="*/ 0 h 75"/>
                <a:gd name="T22" fmla="*/ 1 w 90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"/>
                <a:gd name="T37" fmla="*/ 0 h 75"/>
                <a:gd name="T38" fmla="*/ 90 w 90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" h="75">
                  <a:moveTo>
                    <a:pt x="85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5" y="4"/>
                  </a:lnTo>
                  <a:lnTo>
                    <a:pt x="90" y="6"/>
                  </a:lnTo>
                  <a:lnTo>
                    <a:pt x="4" y="75"/>
                  </a:lnTo>
                  <a:lnTo>
                    <a:pt x="0" y="69"/>
                  </a:lnTo>
                  <a:lnTo>
                    <a:pt x="85" y="0"/>
                  </a:lnTo>
                  <a:lnTo>
                    <a:pt x="90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137"/>
            <p:cNvSpPr>
              <a:spLocks/>
            </p:cNvSpPr>
            <p:nvPr/>
          </p:nvSpPr>
          <p:spPr bwMode="auto">
            <a:xfrm>
              <a:off x="2339" y="1237"/>
              <a:ext cx="46" cy="137"/>
            </a:xfrm>
            <a:custGeom>
              <a:avLst/>
              <a:gdLst>
                <a:gd name="T0" fmla="*/ 1 w 92"/>
                <a:gd name="T1" fmla="*/ 0 h 275"/>
                <a:gd name="T2" fmla="*/ 1 w 92"/>
                <a:gd name="T3" fmla="*/ 0 h 275"/>
                <a:gd name="T4" fmla="*/ 1 w 92"/>
                <a:gd name="T5" fmla="*/ 0 h 275"/>
                <a:gd name="T6" fmla="*/ 0 w 92"/>
                <a:gd name="T7" fmla="*/ 0 h 275"/>
                <a:gd name="T8" fmla="*/ 0 w 92"/>
                <a:gd name="T9" fmla="*/ 0 h 275"/>
                <a:gd name="T10" fmla="*/ 1 w 92"/>
                <a:gd name="T11" fmla="*/ 0 h 275"/>
                <a:gd name="T12" fmla="*/ 0 w 92"/>
                <a:gd name="T13" fmla="*/ 0 h 275"/>
                <a:gd name="T14" fmla="*/ 1 w 92"/>
                <a:gd name="T15" fmla="*/ 0 h 275"/>
                <a:gd name="T16" fmla="*/ 1 w 92"/>
                <a:gd name="T17" fmla="*/ 0 h 275"/>
                <a:gd name="T18" fmla="*/ 1 w 92"/>
                <a:gd name="T19" fmla="*/ 0 h 275"/>
                <a:gd name="T20" fmla="*/ 0 w 92"/>
                <a:gd name="T21" fmla="*/ 0 h 275"/>
                <a:gd name="T22" fmla="*/ 1 w 92"/>
                <a:gd name="T23" fmla="*/ 0 h 2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275"/>
                <a:gd name="T38" fmla="*/ 92 w 92"/>
                <a:gd name="T39" fmla="*/ 275 h 2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275">
                  <a:moveTo>
                    <a:pt x="6" y="273"/>
                  </a:moveTo>
                  <a:lnTo>
                    <a:pt x="4" y="275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71"/>
                  </a:lnTo>
                  <a:lnTo>
                    <a:pt x="6" y="273"/>
                  </a:lnTo>
                  <a:lnTo>
                    <a:pt x="0" y="271"/>
                  </a:lnTo>
                  <a:lnTo>
                    <a:pt x="87" y="0"/>
                  </a:lnTo>
                  <a:lnTo>
                    <a:pt x="92" y="2"/>
                  </a:lnTo>
                  <a:lnTo>
                    <a:pt x="6" y="273"/>
                  </a:lnTo>
                  <a:lnTo>
                    <a:pt x="0" y="273"/>
                  </a:lnTo>
                  <a:lnTo>
                    <a:pt x="6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1138"/>
            <p:cNvSpPr>
              <a:spLocks/>
            </p:cNvSpPr>
            <p:nvPr/>
          </p:nvSpPr>
          <p:spPr bwMode="auto">
            <a:xfrm>
              <a:off x="2123" y="941"/>
              <a:ext cx="261" cy="34"/>
            </a:xfrm>
            <a:custGeom>
              <a:avLst/>
              <a:gdLst>
                <a:gd name="T0" fmla="*/ 1 w 522"/>
                <a:gd name="T1" fmla="*/ 0 h 69"/>
                <a:gd name="T2" fmla="*/ 1 w 522"/>
                <a:gd name="T3" fmla="*/ 0 h 69"/>
                <a:gd name="T4" fmla="*/ 0 w 522"/>
                <a:gd name="T5" fmla="*/ 0 h 69"/>
                <a:gd name="T6" fmla="*/ 1 w 522"/>
                <a:gd name="T7" fmla="*/ 0 h 69"/>
                <a:gd name="T8" fmla="*/ 1 w 522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69"/>
                <a:gd name="T17" fmla="*/ 522 w 52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69">
                  <a:moveTo>
                    <a:pt x="522" y="0"/>
                  </a:moveTo>
                  <a:lnTo>
                    <a:pt x="177" y="0"/>
                  </a:lnTo>
                  <a:lnTo>
                    <a:pt x="0" y="69"/>
                  </a:lnTo>
                  <a:lnTo>
                    <a:pt x="436" y="6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1139"/>
            <p:cNvSpPr>
              <a:spLocks/>
            </p:cNvSpPr>
            <p:nvPr/>
          </p:nvSpPr>
          <p:spPr bwMode="auto">
            <a:xfrm>
              <a:off x="2339" y="939"/>
              <a:ext cx="46" cy="37"/>
            </a:xfrm>
            <a:custGeom>
              <a:avLst/>
              <a:gdLst>
                <a:gd name="T0" fmla="*/ 1 w 92"/>
                <a:gd name="T1" fmla="*/ 0 h 75"/>
                <a:gd name="T2" fmla="*/ 1 w 92"/>
                <a:gd name="T3" fmla="*/ 0 h 75"/>
                <a:gd name="T4" fmla="*/ 1 w 92"/>
                <a:gd name="T5" fmla="*/ 0 h 75"/>
                <a:gd name="T6" fmla="*/ 0 w 92"/>
                <a:gd name="T7" fmla="*/ 0 h 75"/>
                <a:gd name="T8" fmla="*/ 1 w 92"/>
                <a:gd name="T9" fmla="*/ 0 h 75"/>
                <a:gd name="T10" fmla="*/ 1 w 92"/>
                <a:gd name="T11" fmla="*/ 0 h 75"/>
                <a:gd name="T12" fmla="*/ 1 w 92"/>
                <a:gd name="T13" fmla="*/ 0 h 75"/>
                <a:gd name="T14" fmla="*/ 1 w 92"/>
                <a:gd name="T15" fmla="*/ 0 h 75"/>
                <a:gd name="T16" fmla="*/ 1 w 92"/>
                <a:gd name="T17" fmla="*/ 0 h 75"/>
                <a:gd name="T18" fmla="*/ 1 w 92"/>
                <a:gd name="T19" fmla="*/ 0 h 75"/>
                <a:gd name="T20" fmla="*/ 1 w 92"/>
                <a:gd name="T21" fmla="*/ 0 h 75"/>
                <a:gd name="T22" fmla="*/ 1 w 92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75"/>
                <a:gd name="T38" fmla="*/ 92 w 92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75">
                  <a:moveTo>
                    <a:pt x="6" y="75"/>
                  </a:moveTo>
                  <a:lnTo>
                    <a:pt x="2" y="75"/>
                  </a:lnTo>
                  <a:lnTo>
                    <a:pt x="0" y="73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87" y="0"/>
                  </a:lnTo>
                  <a:lnTo>
                    <a:pt x="92" y="6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1140"/>
            <p:cNvSpPr>
              <a:spLocks/>
            </p:cNvSpPr>
            <p:nvPr/>
          </p:nvSpPr>
          <p:spPr bwMode="auto">
            <a:xfrm>
              <a:off x="2121" y="973"/>
              <a:ext cx="220" cy="3"/>
            </a:xfrm>
            <a:custGeom>
              <a:avLst/>
              <a:gdLst>
                <a:gd name="T0" fmla="*/ 1 w 440"/>
                <a:gd name="T1" fmla="*/ 1 h 6"/>
                <a:gd name="T2" fmla="*/ 0 w 440"/>
                <a:gd name="T3" fmla="*/ 1 h 6"/>
                <a:gd name="T4" fmla="*/ 0 w 440"/>
                <a:gd name="T5" fmla="*/ 1 h 6"/>
                <a:gd name="T6" fmla="*/ 0 w 440"/>
                <a:gd name="T7" fmla="*/ 0 h 6"/>
                <a:gd name="T8" fmla="*/ 1 w 440"/>
                <a:gd name="T9" fmla="*/ 0 h 6"/>
                <a:gd name="T10" fmla="*/ 1 w 440"/>
                <a:gd name="T11" fmla="*/ 1 h 6"/>
                <a:gd name="T12" fmla="*/ 1 w 440"/>
                <a:gd name="T13" fmla="*/ 0 h 6"/>
                <a:gd name="T14" fmla="*/ 1 w 440"/>
                <a:gd name="T15" fmla="*/ 0 h 6"/>
                <a:gd name="T16" fmla="*/ 1 w 440"/>
                <a:gd name="T17" fmla="*/ 1 h 6"/>
                <a:gd name="T18" fmla="*/ 1 w 440"/>
                <a:gd name="T19" fmla="*/ 1 h 6"/>
                <a:gd name="T20" fmla="*/ 1 w 440"/>
                <a:gd name="T21" fmla="*/ 0 h 6"/>
                <a:gd name="T22" fmla="*/ 1 w 440"/>
                <a:gd name="T23" fmla="*/ 1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0"/>
                <a:gd name="T37" fmla="*/ 0 h 6"/>
                <a:gd name="T38" fmla="*/ 440 w 440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0" h="6">
                  <a:moveTo>
                    <a:pt x="4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  <a:lnTo>
                    <a:pt x="440" y="0"/>
                  </a:lnTo>
                  <a:lnTo>
                    <a:pt x="440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Freeform 1141"/>
            <p:cNvSpPr>
              <a:spLocks/>
            </p:cNvSpPr>
            <p:nvPr/>
          </p:nvSpPr>
          <p:spPr bwMode="auto">
            <a:xfrm>
              <a:off x="2122" y="939"/>
              <a:ext cx="90" cy="37"/>
            </a:xfrm>
            <a:custGeom>
              <a:avLst/>
              <a:gdLst>
                <a:gd name="T0" fmla="*/ 0 w 181"/>
                <a:gd name="T1" fmla="*/ 0 h 75"/>
                <a:gd name="T2" fmla="*/ 0 w 181"/>
                <a:gd name="T3" fmla="*/ 0 h 75"/>
                <a:gd name="T4" fmla="*/ 0 w 181"/>
                <a:gd name="T5" fmla="*/ 0 h 75"/>
                <a:gd name="T6" fmla="*/ 0 w 181"/>
                <a:gd name="T7" fmla="*/ 0 h 75"/>
                <a:gd name="T8" fmla="*/ 0 w 181"/>
                <a:gd name="T9" fmla="*/ 0 h 75"/>
                <a:gd name="T10" fmla="*/ 0 w 181"/>
                <a:gd name="T11" fmla="*/ 0 h 75"/>
                <a:gd name="T12" fmla="*/ 0 w 181"/>
                <a:gd name="T13" fmla="*/ 0 h 75"/>
                <a:gd name="T14" fmla="*/ 0 w 181"/>
                <a:gd name="T15" fmla="*/ 0 h 75"/>
                <a:gd name="T16" fmla="*/ 0 w 181"/>
                <a:gd name="T17" fmla="*/ 0 h 75"/>
                <a:gd name="T18" fmla="*/ 0 w 181"/>
                <a:gd name="T19" fmla="*/ 0 h 75"/>
                <a:gd name="T20" fmla="*/ 0 w 181"/>
                <a:gd name="T21" fmla="*/ 0 h 75"/>
                <a:gd name="T22" fmla="*/ 0 w 181"/>
                <a:gd name="T23" fmla="*/ 0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75"/>
                <a:gd name="T38" fmla="*/ 181 w 181"/>
                <a:gd name="T39" fmla="*/ 75 h 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75">
                  <a:moveTo>
                    <a:pt x="177" y="0"/>
                  </a:moveTo>
                  <a:lnTo>
                    <a:pt x="179" y="0"/>
                  </a:lnTo>
                  <a:lnTo>
                    <a:pt x="181" y="2"/>
                  </a:lnTo>
                  <a:lnTo>
                    <a:pt x="181" y="4"/>
                  </a:lnTo>
                  <a:lnTo>
                    <a:pt x="179" y="6"/>
                  </a:lnTo>
                  <a:lnTo>
                    <a:pt x="2" y="75"/>
                  </a:lnTo>
                  <a:lnTo>
                    <a:pt x="0" y="69"/>
                  </a:lnTo>
                  <a:lnTo>
                    <a:pt x="177" y="0"/>
                  </a:lnTo>
                  <a:lnTo>
                    <a:pt x="179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Freeform 1142"/>
            <p:cNvSpPr>
              <a:spLocks/>
            </p:cNvSpPr>
            <p:nvPr/>
          </p:nvSpPr>
          <p:spPr bwMode="auto">
            <a:xfrm>
              <a:off x="2211" y="939"/>
              <a:ext cx="174" cy="3"/>
            </a:xfrm>
            <a:custGeom>
              <a:avLst/>
              <a:gdLst>
                <a:gd name="T0" fmla="*/ 1 w 347"/>
                <a:gd name="T1" fmla="*/ 0 h 6"/>
                <a:gd name="T2" fmla="*/ 1 w 347"/>
                <a:gd name="T3" fmla="*/ 0 h 6"/>
                <a:gd name="T4" fmla="*/ 1 w 347"/>
                <a:gd name="T5" fmla="*/ 1 h 6"/>
                <a:gd name="T6" fmla="*/ 1 w 347"/>
                <a:gd name="T7" fmla="*/ 1 h 6"/>
                <a:gd name="T8" fmla="*/ 1 w 347"/>
                <a:gd name="T9" fmla="*/ 1 h 6"/>
                <a:gd name="T10" fmla="*/ 1 w 347"/>
                <a:gd name="T11" fmla="*/ 0 h 6"/>
                <a:gd name="T12" fmla="*/ 1 w 347"/>
                <a:gd name="T13" fmla="*/ 1 h 6"/>
                <a:gd name="T14" fmla="*/ 0 w 347"/>
                <a:gd name="T15" fmla="*/ 1 h 6"/>
                <a:gd name="T16" fmla="*/ 0 w 347"/>
                <a:gd name="T17" fmla="*/ 0 h 6"/>
                <a:gd name="T18" fmla="*/ 1 w 347"/>
                <a:gd name="T19" fmla="*/ 0 h 6"/>
                <a:gd name="T20" fmla="*/ 1 w 347"/>
                <a:gd name="T21" fmla="*/ 1 h 6"/>
                <a:gd name="T22" fmla="*/ 1 w 347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7"/>
                <a:gd name="T37" fmla="*/ 0 h 6"/>
                <a:gd name="T38" fmla="*/ 347 w 347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7" h="6">
                  <a:moveTo>
                    <a:pt x="345" y="0"/>
                  </a:moveTo>
                  <a:lnTo>
                    <a:pt x="347" y="0"/>
                  </a:lnTo>
                  <a:lnTo>
                    <a:pt x="347" y="4"/>
                  </a:lnTo>
                  <a:lnTo>
                    <a:pt x="347" y="6"/>
                  </a:lnTo>
                  <a:lnTo>
                    <a:pt x="345" y="6"/>
                  </a:lnTo>
                  <a:lnTo>
                    <a:pt x="342" y="0"/>
                  </a:lnTo>
                  <a:lnTo>
                    <a:pt x="345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45" y="0"/>
                  </a:lnTo>
                  <a:lnTo>
                    <a:pt x="347" y="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Rectangle 1143"/>
            <p:cNvSpPr>
              <a:spLocks noChangeArrowheads="1"/>
            </p:cNvSpPr>
            <p:nvPr/>
          </p:nvSpPr>
          <p:spPr bwMode="auto">
            <a:xfrm>
              <a:off x="2135" y="985"/>
              <a:ext cx="188" cy="11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60" name="Freeform 1144"/>
            <p:cNvSpPr>
              <a:spLocks/>
            </p:cNvSpPr>
            <p:nvPr/>
          </p:nvSpPr>
          <p:spPr bwMode="auto">
            <a:xfrm>
              <a:off x="2322" y="983"/>
              <a:ext cx="3" cy="116"/>
            </a:xfrm>
            <a:custGeom>
              <a:avLst/>
              <a:gdLst>
                <a:gd name="T0" fmla="*/ 1 w 5"/>
                <a:gd name="T1" fmla="*/ 0 h 232"/>
                <a:gd name="T2" fmla="*/ 1 w 5"/>
                <a:gd name="T3" fmla="*/ 0 h 232"/>
                <a:gd name="T4" fmla="*/ 1 w 5"/>
                <a:gd name="T5" fmla="*/ 1 h 232"/>
                <a:gd name="T6" fmla="*/ 1 w 5"/>
                <a:gd name="T7" fmla="*/ 0 h 232"/>
                <a:gd name="T8" fmla="*/ 1 w 5"/>
                <a:gd name="T9" fmla="*/ 1 h 232"/>
                <a:gd name="T10" fmla="*/ 1 w 5"/>
                <a:gd name="T11" fmla="*/ 1 h 232"/>
                <a:gd name="T12" fmla="*/ 0 w 5"/>
                <a:gd name="T13" fmla="*/ 1 h 232"/>
                <a:gd name="T14" fmla="*/ 0 w 5"/>
                <a:gd name="T15" fmla="*/ 1 h 232"/>
                <a:gd name="T16" fmla="*/ 1 w 5"/>
                <a:gd name="T17" fmla="*/ 1 h 232"/>
                <a:gd name="T18" fmla="*/ 1 w 5"/>
                <a:gd name="T19" fmla="*/ 0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32"/>
                <a:gd name="T32" fmla="*/ 5 w 5"/>
                <a:gd name="T33" fmla="*/ 232 h 2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32">
                  <a:moveTo>
                    <a:pt x="2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232"/>
                  </a:lnTo>
                  <a:lnTo>
                    <a:pt x="0" y="23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Freeform 1145"/>
            <p:cNvSpPr>
              <a:spLocks/>
            </p:cNvSpPr>
            <p:nvPr/>
          </p:nvSpPr>
          <p:spPr bwMode="auto">
            <a:xfrm>
              <a:off x="2133" y="983"/>
              <a:ext cx="190" cy="3"/>
            </a:xfrm>
            <a:custGeom>
              <a:avLst/>
              <a:gdLst>
                <a:gd name="T0" fmla="*/ 0 w 381"/>
                <a:gd name="T1" fmla="*/ 1 h 6"/>
                <a:gd name="T2" fmla="*/ 0 w 381"/>
                <a:gd name="T3" fmla="*/ 0 h 6"/>
                <a:gd name="T4" fmla="*/ 0 w 381"/>
                <a:gd name="T5" fmla="*/ 0 h 6"/>
                <a:gd name="T6" fmla="*/ 0 w 381"/>
                <a:gd name="T7" fmla="*/ 1 h 6"/>
                <a:gd name="T8" fmla="*/ 0 w 381"/>
                <a:gd name="T9" fmla="*/ 0 h 6"/>
                <a:gd name="T10" fmla="*/ 0 w 381"/>
                <a:gd name="T11" fmla="*/ 0 h 6"/>
                <a:gd name="T12" fmla="*/ 0 w 381"/>
                <a:gd name="T13" fmla="*/ 1 h 6"/>
                <a:gd name="T14" fmla="*/ 0 w 381"/>
                <a:gd name="T15" fmla="*/ 1 h 6"/>
                <a:gd name="T16" fmla="*/ 0 w 381"/>
                <a:gd name="T17" fmla="*/ 1 h 6"/>
                <a:gd name="T18" fmla="*/ 0 w 381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1"/>
                <a:gd name="T31" fmla="*/ 0 h 6"/>
                <a:gd name="T32" fmla="*/ 381 w 381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1" h="6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381" y="0"/>
                  </a:lnTo>
                  <a:lnTo>
                    <a:pt x="381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Freeform 1146"/>
            <p:cNvSpPr>
              <a:spLocks/>
            </p:cNvSpPr>
            <p:nvPr/>
          </p:nvSpPr>
          <p:spPr bwMode="auto">
            <a:xfrm>
              <a:off x="2133" y="985"/>
              <a:ext cx="3" cy="115"/>
            </a:xfrm>
            <a:custGeom>
              <a:avLst/>
              <a:gdLst>
                <a:gd name="T0" fmla="*/ 1 w 6"/>
                <a:gd name="T1" fmla="*/ 1 h 230"/>
                <a:gd name="T2" fmla="*/ 0 w 6"/>
                <a:gd name="T3" fmla="*/ 1 h 230"/>
                <a:gd name="T4" fmla="*/ 0 w 6"/>
                <a:gd name="T5" fmla="*/ 1 h 230"/>
                <a:gd name="T6" fmla="*/ 1 w 6"/>
                <a:gd name="T7" fmla="*/ 1 h 230"/>
                <a:gd name="T8" fmla="*/ 0 w 6"/>
                <a:gd name="T9" fmla="*/ 1 h 230"/>
                <a:gd name="T10" fmla="*/ 0 w 6"/>
                <a:gd name="T11" fmla="*/ 0 h 230"/>
                <a:gd name="T12" fmla="*/ 1 w 6"/>
                <a:gd name="T13" fmla="*/ 0 h 230"/>
                <a:gd name="T14" fmla="*/ 1 w 6"/>
                <a:gd name="T15" fmla="*/ 1 h 230"/>
                <a:gd name="T16" fmla="*/ 1 w 6"/>
                <a:gd name="T17" fmla="*/ 1 h 230"/>
                <a:gd name="T18" fmla="*/ 1 w 6"/>
                <a:gd name="T19" fmla="*/ 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230"/>
                <a:gd name="T32" fmla="*/ 6 w 6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230">
                  <a:moveTo>
                    <a:pt x="4" y="230"/>
                  </a:moveTo>
                  <a:lnTo>
                    <a:pt x="0" y="230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28"/>
                  </a:lnTo>
                  <a:lnTo>
                    <a:pt x="4" y="225"/>
                  </a:lnTo>
                  <a:lnTo>
                    <a:pt x="4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Freeform 1147"/>
            <p:cNvSpPr>
              <a:spLocks/>
            </p:cNvSpPr>
            <p:nvPr/>
          </p:nvSpPr>
          <p:spPr bwMode="auto">
            <a:xfrm>
              <a:off x="2135" y="1097"/>
              <a:ext cx="190" cy="3"/>
            </a:xfrm>
            <a:custGeom>
              <a:avLst/>
              <a:gdLst>
                <a:gd name="T0" fmla="*/ 1 w 380"/>
                <a:gd name="T1" fmla="*/ 1 h 5"/>
                <a:gd name="T2" fmla="*/ 1 w 380"/>
                <a:gd name="T3" fmla="*/ 1 h 5"/>
                <a:gd name="T4" fmla="*/ 1 w 380"/>
                <a:gd name="T5" fmla="*/ 1 h 5"/>
                <a:gd name="T6" fmla="*/ 1 w 380"/>
                <a:gd name="T7" fmla="*/ 1 h 5"/>
                <a:gd name="T8" fmla="*/ 1 w 380"/>
                <a:gd name="T9" fmla="*/ 1 h 5"/>
                <a:gd name="T10" fmla="*/ 0 w 380"/>
                <a:gd name="T11" fmla="*/ 1 h 5"/>
                <a:gd name="T12" fmla="*/ 0 w 380"/>
                <a:gd name="T13" fmla="*/ 0 h 5"/>
                <a:gd name="T14" fmla="*/ 1 w 380"/>
                <a:gd name="T15" fmla="*/ 0 h 5"/>
                <a:gd name="T16" fmla="*/ 1 w 380"/>
                <a:gd name="T17" fmla="*/ 1 h 5"/>
                <a:gd name="T18" fmla="*/ 1 w 380"/>
                <a:gd name="T19" fmla="*/ 1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0"/>
                <a:gd name="T31" fmla="*/ 0 h 5"/>
                <a:gd name="T32" fmla="*/ 380 w 38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0" h="5">
                  <a:moveTo>
                    <a:pt x="380" y="3"/>
                  </a:moveTo>
                  <a:lnTo>
                    <a:pt x="380" y="5"/>
                  </a:lnTo>
                  <a:lnTo>
                    <a:pt x="377" y="5"/>
                  </a:lnTo>
                  <a:lnTo>
                    <a:pt x="380" y="3"/>
                  </a:lnTo>
                  <a:lnTo>
                    <a:pt x="377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77" y="0"/>
                  </a:lnTo>
                  <a:lnTo>
                    <a:pt x="375" y="3"/>
                  </a:lnTo>
                  <a:lnTo>
                    <a:pt x="38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Rectangle 1148"/>
            <p:cNvSpPr>
              <a:spLocks noChangeArrowheads="1"/>
            </p:cNvSpPr>
            <p:nvPr/>
          </p:nvSpPr>
          <p:spPr bwMode="auto">
            <a:xfrm>
              <a:off x="2142" y="991"/>
              <a:ext cx="71" cy="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65" name="Freeform 1149"/>
            <p:cNvSpPr>
              <a:spLocks/>
            </p:cNvSpPr>
            <p:nvPr/>
          </p:nvSpPr>
          <p:spPr bwMode="auto">
            <a:xfrm>
              <a:off x="2140" y="991"/>
              <a:ext cx="3" cy="76"/>
            </a:xfrm>
            <a:custGeom>
              <a:avLst/>
              <a:gdLst>
                <a:gd name="T0" fmla="*/ 1 w 6"/>
                <a:gd name="T1" fmla="*/ 1 h 152"/>
                <a:gd name="T2" fmla="*/ 0 w 6"/>
                <a:gd name="T3" fmla="*/ 1 h 152"/>
                <a:gd name="T4" fmla="*/ 0 w 6"/>
                <a:gd name="T5" fmla="*/ 1 h 152"/>
                <a:gd name="T6" fmla="*/ 1 w 6"/>
                <a:gd name="T7" fmla="*/ 1 h 152"/>
                <a:gd name="T8" fmla="*/ 0 w 6"/>
                <a:gd name="T9" fmla="*/ 1 h 152"/>
                <a:gd name="T10" fmla="*/ 0 w 6"/>
                <a:gd name="T11" fmla="*/ 0 h 152"/>
                <a:gd name="T12" fmla="*/ 1 w 6"/>
                <a:gd name="T13" fmla="*/ 0 h 152"/>
                <a:gd name="T14" fmla="*/ 1 w 6"/>
                <a:gd name="T15" fmla="*/ 1 h 152"/>
                <a:gd name="T16" fmla="*/ 1 w 6"/>
                <a:gd name="T17" fmla="*/ 1 h 152"/>
                <a:gd name="T18" fmla="*/ 1 w 6"/>
                <a:gd name="T19" fmla="*/ 1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2"/>
                <a:gd name="T32" fmla="*/ 6 w 6"/>
                <a:gd name="T33" fmla="*/ 152 h 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2">
                  <a:moveTo>
                    <a:pt x="4" y="152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4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50"/>
                  </a:lnTo>
                  <a:lnTo>
                    <a:pt x="4" y="146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1150"/>
            <p:cNvSpPr>
              <a:spLocks/>
            </p:cNvSpPr>
            <p:nvPr/>
          </p:nvSpPr>
          <p:spPr bwMode="auto">
            <a:xfrm>
              <a:off x="2142" y="1064"/>
              <a:ext cx="72" cy="3"/>
            </a:xfrm>
            <a:custGeom>
              <a:avLst/>
              <a:gdLst>
                <a:gd name="T0" fmla="*/ 1 w 144"/>
                <a:gd name="T1" fmla="*/ 1 h 6"/>
                <a:gd name="T2" fmla="*/ 1 w 144"/>
                <a:gd name="T3" fmla="*/ 1 h 6"/>
                <a:gd name="T4" fmla="*/ 1 w 144"/>
                <a:gd name="T5" fmla="*/ 1 h 6"/>
                <a:gd name="T6" fmla="*/ 1 w 144"/>
                <a:gd name="T7" fmla="*/ 1 h 6"/>
                <a:gd name="T8" fmla="*/ 1 w 144"/>
                <a:gd name="T9" fmla="*/ 1 h 6"/>
                <a:gd name="T10" fmla="*/ 0 w 144"/>
                <a:gd name="T11" fmla="*/ 1 h 6"/>
                <a:gd name="T12" fmla="*/ 0 w 144"/>
                <a:gd name="T13" fmla="*/ 0 h 6"/>
                <a:gd name="T14" fmla="*/ 1 w 144"/>
                <a:gd name="T15" fmla="*/ 0 h 6"/>
                <a:gd name="T16" fmla="*/ 1 w 144"/>
                <a:gd name="T17" fmla="*/ 1 h 6"/>
                <a:gd name="T18" fmla="*/ 1 w 144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6"/>
                <a:gd name="T32" fmla="*/ 144 w 144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6">
                  <a:moveTo>
                    <a:pt x="144" y="4"/>
                  </a:moveTo>
                  <a:lnTo>
                    <a:pt x="144" y="6"/>
                  </a:lnTo>
                  <a:lnTo>
                    <a:pt x="142" y="6"/>
                  </a:lnTo>
                  <a:lnTo>
                    <a:pt x="144" y="4"/>
                  </a:lnTo>
                  <a:lnTo>
                    <a:pt x="142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38" y="4"/>
                  </a:lnTo>
                  <a:lnTo>
                    <a:pt x="14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1151"/>
            <p:cNvSpPr>
              <a:spLocks/>
            </p:cNvSpPr>
            <p:nvPr/>
          </p:nvSpPr>
          <p:spPr bwMode="auto">
            <a:xfrm>
              <a:off x="2211" y="989"/>
              <a:ext cx="3" cy="77"/>
            </a:xfrm>
            <a:custGeom>
              <a:avLst/>
              <a:gdLst>
                <a:gd name="T0" fmla="*/ 1 w 6"/>
                <a:gd name="T1" fmla="*/ 0 h 153"/>
                <a:gd name="T2" fmla="*/ 1 w 6"/>
                <a:gd name="T3" fmla="*/ 0 h 153"/>
                <a:gd name="T4" fmla="*/ 1 w 6"/>
                <a:gd name="T5" fmla="*/ 1 h 153"/>
                <a:gd name="T6" fmla="*/ 1 w 6"/>
                <a:gd name="T7" fmla="*/ 0 h 153"/>
                <a:gd name="T8" fmla="*/ 1 w 6"/>
                <a:gd name="T9" fmla="*/ 1 h 153"/>
                <a:gd name="T10" fmla="*/ 1 w 6"/>
                <a:gd name="T11" fmla="*/ 1 h 153"/>
                <a:gd name="T12" fmla="*/ 0 w 6"/>
                <a:gd name="T13" fmla="*/ 1 h 153"/>
                <a:gd name="T14" fmla="*/ 0 w 6"/>
                <a:gd name="T15" fmla="*/ 1 h 153"/>
                <a:gd name="T16" fmla="*/ 1 w 6"/>
                <a:gd name="T17" fmla="*/ 1 h 153"/>
                <a:gd name="T18" fmla="*/ 1 w 6"/>
                <a:gd name="T19" fmla="*/ 0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53"/>
                <a:gd name="T32" fmla="*/ 6 w 6"/>
                <a:gd name="T33" fmla="*/ 153 h 1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53">
                  <a:moveTo>
                    <a:pt x="4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153"/>
                  </a:lnTo>
                  <a:lnTo>
                    <a:pt x="0" y="153"/>
                  </a:lnTo>
                  <a:lnTo>
                    <a:pt x="0" y="3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1152"/>
            <p:cNvSpPr>
              <a:spLocks/>
            </p:cNvSpPr>
            <p:nvPr/>
          </p:nvSpPr>
          <p:spPr bwMode="auto">
            <a:xfrm>
              <a:off x="2140" y="989"/>
              <a:ext cx="73" cy="4"/>
            </a:xfrm>
            <a:custGeom>
              <a:avLst/>
              <a:gdLst>
                <a:gd name="T0" fmla="*/ 0 w 146"/>
                <a:gd name="T1" fmla="*/ 1 h 7"/>
                <a:gd name="T2" fmla="*/ 0 w 146"/>
                <a:gd name="T3" fmla="*/ 0 h 7"/>
                <a:gd name="T4" fmla="*/ 1 w 146"/>
                <a:gd name="T5" fmla="*/ 0 h 7"/>
                <a:gd name="T6" fmla="*/ 0 w 146"/>
                <a:gd name="T7" fmla="*/ 1 h 7"/>
                <a:gd name="T8" fmla="*/ 1 w 146"/>
                <a:gd name="T9" fmla="*/ 0 h 7"/>
                <a:gd name="T10" fmla="*/ 1 w 146"/>
                <a:gd name="T11" fmla="*/ 0 h 7"/>
                <a:gd name="T12" fmla="*/ 1 w 146"/>
                <a:gd name="T13" fmla="*/ 1 h 7"/>
                <a:gd name="T14" fmla="*/ 1 w 146"/>
                <a:gd name="T15" fmla="*/ 1 h 7"/>
                <a:gd name="T16" fmla="*/ 1 w 146"/>
                <a:gd name="T17" fmla="*/ 1 h 7"/>
                <a:gd name="T18" fmla="*/ 0 w 146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7"/>
                <a:gd name="T32" fmla="*/ 146 w 14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7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146" y="0"/>
                  </a:lnTo>
                  <a:lnTo>
                    <a:pt x="146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1153"/>
            <p:cNvSpPr>
              <a:spLocks noChangeArrowheads="1"/>
            </p:cNvSpPr>
            <p:nvPr/>
          </p:nvSpPr>
          <p:spPr bwMode="auto">
            <a:xfrm>
              <a:off x="2229" y="991"/>
              <a:ext cx="86" cy="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470" name="Freeform 1154"/>
            <p:cNvSpPr>
              <a:spLocks/>
            </p:cNvSpPr>
            <p:nvPr/>
          </p:nvSpPr>
          <p:spPr bwMode="auto">
            <a:xfrm>
              <a:off x="2313" y="989"/>
              <a:ext cx="4" cy="94"/>
            </a:xfrm>
            <a:custGeom>
              <a:avLst/>
              <a:gdLst>
                <a:gd name="T0" fmla="*/ 1 w 8"/>
                <a:gd name="T1" fmla="*/ 0 h 188"/>
                <a:gd name="T2" fmla="*/ 1 w 8"/>
                <a:gd name="T3" fmla="*/ 0 h 188"/>
                <a:gd name="T4" fmla="*/ 1 w 8"/>
                <a:gd name="T5" fmla="*/ 1 h 188"/>
                <a:gd name="T6" fmla="*/ 1 w 8"/>
                <a:gd name="T7" fmla="*/ 0 h 188"/>
                <a:gd name="T8" fmla="*/ 1 w 8"/>
                <a:gd name="T9" fmla="*/ 1 h 188"/>
                <a:gd name="T10" fmla="*/ 1 w 8"/>
                <a:gd name="T11" fmla="*/ 1 h 188"/>
                <a:gd name="T12" fmla="*/ 0 w 8"/>
                <a:gd name="T13" fmla="*/ 1 h 188"/>
                <a:gd name="T14" fmla="*/ 0 w 8"/>
                <a:gd name="T15" fmla="*/ 1 h 188"/>
                <a:gd name="T16" fmla="*/ 1 w 8"/>
                <a:gd name="T17" fmla="*/ 1 h 188"/>
                <a:gd name="T18" fmla="*/ 1 w 8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88"/>
                <a:gd name="T32" fmla="*/ 8 w 8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88">
                  <a:moveTo>
                    <a:pt x="4" y="0"/>
                  </a:moveTo>
                  <a:lnTo>
                    <a:pt x="8" y="0"/>
                  </a:lnTo>
                  <a:lnTo>
                    <a:pt x="8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188"/>
                  </a:lnTo>
                  <a:lnTo>
                    <a:pt x="0" y="188"/>
                  </a:lnTo>
                  <a:lnTo>
                    <a:pt x="0" y="3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155"/>
            <p:cNvSpPr>
              <a:spLocks/>
            </p:cNvSpPr>
            <p:nvPr/>
          </p:nvSpPr>
          <p:spPr bwMode="auto">
            <a:xfrm>
              <a:off x="2227" y="989"/>
              <a:ext cx="88" cy="4"/>
            </a:xfrm>
            <a:custGeom>
              <a:avLst/>
              <a:gdLst>
                <a:gd name="T0" fmla="*/ 0 w 176"/>
                <a:gd name="T1" fmla="*/ 1 h 7"/>
                <a:gd name="T2" fmla="*/ 0 w 176"/>
                <a:gd name="T3" fmla="*/ 0 h 7"/>
                <a:gd name="T4" fmla="*/ 1 w 176"/>
                <a:gd name="T5" fmla="*/ 0 h 7"/>
                <a:gd name="T6" fmla="*/ 0 w 176"/>
                <a:gd name="T7" fmla="*/ 1 h 7"/>
                <a:gd name="T8" fmla="*/ 1 w 176"/>
                <a:gd name="T9" fmla="*/ 0 h 7"/>
                <a:gd name="T10" fmla="*/ 1 w 176"/>
                <a:gd name="T11" fmla="*/ 0 h 7"/>
                <a:gd name="T12" fmla="*/ 1 w 176"/>
                <a:gd name="T13" fmla="*/ 1 h 7"/>
                <a:gd name="T14" fmla="*/ 1 w 176"/>
                <a:gd name="T15" fmla="*/ 1 h 7"/>
                <a:gd name="T16" fmla="*/ 1 w 176"/>
                <a:gd name="T17" fmla="*/ 1 h 7"/>
                <a:gd name="T18" fmla="*/ 0 w 176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7"/>
                <a:gd name="T32" fmla="*/ 176 w 176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7">
                  <a:moveTo>
                    <a:pt x="0" y="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176" y="0"/>
                  </a:lnTo>
                  <a:lnTo>
                    <a:pt x="176" y="7"/>
                  </a:lnTo>
                  <a:lnTo>
                    <a:pt x="3" y="7"/>
                  </a:lnTo>
                  <a:lnTo>
                    <a:pt x="5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1156"/>
            <p:cNvSpPr>
              <a:spLocks/>
            </p:cNvSpPr>
            <p:nvPr/>
          </p:nvSpPr>
          <p:spPr bwMode="auto">
            <a:xfrm>
              <a:off x="2227" y="991"/>
              <a:ext cx="3" cy="94"/>
            </a:xfrm>
            <a:custGeom>
              <a:avLst/>
              <a:gdLst>
                <a:gd name="T0" fmla="*/ 1 w 5"/>
                <a:gd name="T1" fmla="*/ 0 h 189"/>
                <a:gd name="T2" fmla="*/ 0 w 5"/>
                <a:gd name="T3" fmla="*/ 0 h 189"/>
                <a:gd name="T4" fmla="*/ 0 w 5"/>
                <a:gd name="T5" fmla="*/ 0 h 189"/>
                <a:gd name="T6" fmla="*/ 1 w 5"/>
                <a:gd name="T7" fmla="*/ 0 h 189"/>
                <a:gd name="T8" fmla="*/ 0 w 5"/>
                <a:gd name="T9" fmla="*/ 0 h 189"/>
                <a:gd name="T10" fmla="*/ 0 w 5"/>
                <a:gd name="T11" fmla="*/ 0 h 189"/>
                <a:gd name="T12" fmla="*/ 1 w 5"/>
                <a:gd name="T13" fmla="*/ 0 h 189"/>
                <a:gd name="T14" fmla="*/ 1 w 5"/>
                <a:gd name="T15" fmla="*/ 0 h 189"/>
                <a:gd name="T16" fmla="*/ 1 w 5"/>
                <a:gd name="T17" fmla="*/ 0 h 189"/>
                <a:gd name="T18" fmla="*/ 1 w 5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89"/>
                <a:gd name="T32" fmla="*/ 5 w 5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89">
                  <a:moveTo>
                    <a:pt x="3" y="189"/>
                  </a:moveTo>
                  <a:lnTo>
                    <a:pt x="0" y="189"/>
                  </a:lnTo>
                  <a:lnTo>
                    <a:pt x="0" y="185"/>
                  </a:lnTo>
                  <a:lnTo>
                    <a:pt x="3" y="189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185"/>
                  </a:lnTo>
                  <a:lnTo>
                    <a:pt x="3" y="183"/>
                  </a:lnTo>
                  <a:lnTo>
                    <a:pt x="3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1157"/>
            <p:cNvSpPr>
              <a:spLocks/>
            </p:cNvSpPr>
            <p:nvPr/>
          </p:nvSpPr>
          <p:spPr bwMode="auto">
            <a:xfrm>
              <a:off x="2229" y="1082"/>
              <a:ext cx="88" cy="3"/>
            </a:xfrm>
            <a:custGeom>
              <a:avLst/>
              <a:gdLst>
                <a:gd name="T0" fmla="*/ 0 w 177"/>
                <a:gd name="T1" fmla="*/ 1 h 6"/>
                <a:gd name="T2" fmla="*/ 0 w 177"/>
                <a:gd name="T3" fmla="*/ 1 h 6"/>
                <a:gd name="T4" fmla="*/ 0 w 177"/>
                <a:gd name="T5" fmla="*/ 1 h 6"/>
                <a:gd name="T6" fmla="*/ 0 w 177"/>
                <a:gd name="T7" fmla="*/ 1 h 6"/>
                <a:gd name="T8" fmla="*/ 0 w 177"/>
                <a:gd name="T9" fmla="*/ 1 h 6"/>
                <a:gd name="T10" fmla="*/ 0 w 177"/>
                <a:gd name="T11" fmla="*/ 1 h 6"/>
                <a:gd name="T12" fmla="*/ 0 w 177"/>
                <a:gd name="T13" fmla="*/ 0 h 6"/>
                <a:gd name="T14" fmla="*/ 0 w 177"/>
                <a:gd name="T15" fmla="*/ 0 h 6"/>
                <a:gd name="T16" fmla="*/ 0 w 177"/>
                <a:gd name="T17" fmla="*/ 1 h 6"/>
                <a:gd name="T18" fmla="*/ 0 w 17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"/>
                <a:gd name="T31" fmla="*/ 0 h 6"/>
                <a:gd name="T32" fmla="*/ 177 w 17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" h="6">
                  <a:moveTo>
                    <a:pt x="177" y="2"/>
                  </a:moveTo>
                  <a:lnTo>
                    <a:pt x="177" y="6"/>
                  </a:lnTo>
                  <a:lnTo>
                    <a:pt x="173" y="6"/>
                  </a:lnTo>
                  <a:lnTo>
                    <a:pt x="177" y="2"/>
                  </a:lnTo>
                  <a:lnTo>
                    <a:pt x="173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69" y="2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Freeform 1158"/>
            <p:cNvSpPr>
              <a:spLocks/>
            </p:cNvSpPr>
            <p:nvPr/>
          </p:nvSpPr>
          <p:spPr bwMode="auto">
            <a:xfrm>
              <a:off x="2140" y="1109"/>
              <a:ext cx="81" cy="3"/>
            </a:xfrm>
            <a:custGeom>
              <a:avLst/>
              <a:gdLst>
                <a:gd name="T0" fmla="*/ 1 w 161"/>
                <a:gd name="T1" fmla="*/ 1 h 5"/>
                <a:gd name="T2" fmla="*/ 1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1 w 161"/>
                <a:gd name="T9" fmla="*/ 0 h 5"/>
                <a:gd name="T10" fmla="*/ 1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4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1159"/>
            <p:cNvSpPr>
              <a:spLocks/>
            </p:cNvSpPr>
            <p:nvPr/>
          </p:nvSpPr>
          <p:spPr bwMode="auto">
            <a:xfrm>
              <a:off x="2140" y="1133"/>
              <a:ext cx="81" cy="3"/>
            </a:xfrm>
            <a:custGeom>
              <a:avLst/>
              <a:gdLst>
                <a:gd name="T0" fmla="*/ 1 w 161"/>
                <a:gd name="T1" fmla="*/ 1 h 5"/>
                <a:gd name="T2" fmla="*/ 1 w 161"/>
                <a:gd name="T3" fmla="*/ 1 h 5"/>
                <a:gd name="T4" fmla="*/ 0 w 161"/>
                <a:gd name="T5" fmla="*/ 1 h 5"/>
                <a:gd name="T6" fmla="*/ 0 w 161"/>
                <a:gd name="T7" fmla="*/ 0 h 5"/>
                <a:gd name="T8" fmla="*/ 1 w 161"/>
                <a:gd name="T9" fmla="*/ 0 h 5"/>
                <a:gd name="T10" fmla="*/ 1 w 161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5"/>
                <a:gd name="T20" fmla="*/ 161 w 16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5">
                  <a:moveTo>
                    <a:pt x="161" y="4"/>
                  </a:moveTo>
                  <a:lnTo>
                    <a:pt x="16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160"/>
            <p:cNvSpPr>
              <a:spLocks/>
            </p:cNvSpPr>
            <p:nvPr/>
          </p:nvSpPr>
          <p:spPr bwMode="auto">
            <a:xfrm>
              <a:off x="2140" y="1168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1161"/>
            <p:cNvSpPr>
              <a:spLocks/>
            </p:cNvSpPr>
            <p:nvPr/>
          </p:nvSpPr>
          <p:spPr bwMode="auto">
            <a:xfrm>
              <a:off x="2140" y="119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1162"/>
            <p:cNvSpPr>
              <a:spLocks/>
            </p:cNvSpPr>
            <p:nvPr/>
          </p:nvSpPr>
          <p:spPr bwMode="auto">
            <a:xfrm>
              <a:off x="2140" y="1215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1163"/>
            <p:cNvSpPr>
              <a:spLocks/>
            </p:cNvSpPr>
            <p:nvPr/>
          </p:nvSpPr>
          <p:spPr bwMode="auto">
            <a:xfrm>
              <a:off x="2140" y="1227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Freeform 1164"/>
            <p:cNvSpPr>
              <a:spLocks/>
            </p:cNvSpPr>
            <p:nvPr/>
          </p:nvSpPr>
          <p:spPr bwMode="auto">
            <a:xfrm>
              <a:off x="2140" y="125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1165"/>
            <p:cNvSpPr>
              <a:spLocks/>
            </p:cNvSpPr>
            <p:nvPr/>
          </p:nvSpPr>
          <p:spPr bwMode="auto">
            <a:xfrm>
              <a:off x="2140" y="1274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1166"/>
            <p:cNvSpPr>
              <a:spLocks/>
            </p:cNvSpPr>
            <p:nvPr/>
          </p:nvSpPr>
          <p:spPr bwMode="auto">
            <a:xfrm>
              <a:off x="2140" y="1298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2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167"/>
            <p:cNvSpPr>
              <a:spLocks/>
            </p:cNvSpPr>
            <p:nvPr/>
          </p:nvSpPr>
          <p:spPr bwMode="auto">
            <a:xfrm>
              <a:off x="2140" y="1311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1168"/>
            <p:cNvSpPr>
              <a:spLocks/>
            </p:cNvSpPr>
            <p:nvPr/>
          </p:nvSpPr>
          <p:spPr bwMode="auto">
            <a:xfrm>
              <a:off x="2140" y="1323"/>
              <a:ext cx="81" cy="3"/>
            </a:xfrm>
            <a:custGeom>
              <a:avLst/>
              <a:gdLst>
                <a:gd name="T0" fmla="*/ 1 w 161"/>
                <a:gd name="T1" fmla="*/ 1 h 6"/>
                <a:gd name="T2" fmla="*/ 1 w 161"/>
                <a:gd name="T3" fmla="*/ 1 h 6"/>
                <a:gd name="T4" fmla="*/ 0 w 161"/>
                <a:gd name="T5" fmla="*/ 1 h 6"/>
                <a:gd name="T6" fmla="*/ 0 w 161"/>
                <a:gd name="T7" fmla="*/ 0 h 6"/>
                <a:gd name="T8" fmla="*/ 1 w 161"/>
                <a:gd name="T9" fmla="*/ 0 h 6"/>
                <a:gd name="T10" fmla="*/ 1 w 161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6"/>
                <a:gd name="T20" fmla="*/ 161 w 161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6">
                  <a:moveTo>
                    <a:pt x="161" y="4"/>
                  </a:moveTo>
                  <a:lnTo>
                    <a:pt x="16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1169"/>
            <p:cNvSpPr>
              <a:spLocks/>
            </p:cNvSpPr>
            <p:nvPr/>
          </p:nvSpPr>
          <p:spPr bwMode="auto">
            <a:xfrm>
              <a:off x="2229" y="1060"/>
              <a:ext cx="85" cy="2"/>
            </a:xfrm>
            <a:custGeom>
              <a:avLst/>
              <a:gdLst>
                <a:gd name="T0" fmla="*/ 0 w 171"/>
                <a:gd name="T1" fmla="*/ 1 h 4"/>
                <a:gd name="T2" fmla="*/ 0 w 171"/>
                <a:gd name="T3" fmla="*/ 1 h 4"/>
                <a:gd name="T4" fmla="*/ 0 w 171"/>
                <a:gd name="T5" fmla="*/ 1 h 4"/>
                <a:gd name="T6" fmla="*/ 0 w 171"/>
                <a:gd name="T7" fmla="*/ 0 h 4"/>
                <a:gd name="T8" fmla="*/ 0 w 171"/>
                <a:gd name="T9" fmla="*/ 0 h 4"/>
                <a:gd name="T10" fmla="*/ 0 w 171"/>
                <a:gd name="T11" fmla="*/ 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4"/>
                <a:gd name="T20" fmla="*/ 171 w 17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4">
                  <a:moveTo>
                    <a:pt x="171" y="2"/>
                  </a:moveTo>
                  <a:lnTo>
                    <a:pt x="17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Freeform 1170"/>
            <p:cNvSpPr>
              <a:spLocks/>
            </p:cNvSpPr>
            <p:nvPr/>
          </p:nvSpPr>
          <p:spPr bwMode="auto">
            <a:xfrm>
              <a:off x="2181" y="997"/>
              <a:ext cx="2" cy="12"/>
            </a:xfrm>
            <a:custGeom>
              <a:avLst/>
              <a:gdLst>
                <a:gd name="T0" fmla="*/ 0 w 4"/>
                <a:gd name="T1" fmla="*/ 1 h 23"/>
                <a:gd name="T2" fmla="*/ 0 w 4"/>
                <a:gd name="T3" fmla="*/ 0 h 23"/>
                <a:gd name="T4" fmla="*/ 1 w 4"/>
                <a:gd name="T5" fmla="*/ 0 h 23"/>
                <a:gd name="T6" fmla="*/ 1 w 4"/>
                <a:gd name="T7" fmla="*/ 1 h 23"/>
                <a:gd name="T8" fmla="*/ 1 w 4"/>
                <a:gd name="T9" fmla="*/ 1 h 23"/>
                <a:gd name="T10" fmla="*/ 1 w 4"/>
                <a:gd name="T11" fmla="*/ 1 h 23"/>
                <a:gd name="T12" fmla="*/ 0 w 4"/>
                <a:gd name="T13" fmla="*/ 1 h 23"/>
                <a:gd name="T14" fmla="*/ 0 w 4"/>
                <a:gd name="T15" fmla="*/ 1 h 23"/>
                <a:gd name="T16" fmla="*/ 1 w 4"/>
                <a:gd name="T17" fmla="*/ 0 h 23"/>
                <a:gd name="T18" fmla="*/ 0 w 4"/>
                <a:gd name="T19" fmla="*/ 1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3"/>
                <a:gd name="T32" fmla="*/ 4 w 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3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1171"/>
            <p:cNvSpPr>
              <a:spLocks/>
            </p:cNvSpPr>
            <p:nvPr/>
          </p:nvSpPr>
          <p:spPr bwMode="auto">
            <a:xfrm>
              <a:off x="2182" y="997"/>
              <a:ext cx="24" cy="2"/>
            </a:xfrm>
            <a:custGeom>
              <a:avLst/>
              <a:gdLst>
                <a:gd name="T0" fmla="*/ 1 w 48"/>
                <a:gd name="T1" fmla="*/ 0 h 4"/>
                <a:gd name="T2" fmla="*/ 1 w 48"/>
                <a:gd name="T3" fmla="*/ 0 h 4"/>
                <a:gd name="T4" fmla="*/ 1 w 48"/>
                <a:gd name="T5" fmla="*/ 1 h 4"/>
                <a:gd name="T6" fmla="*/ 1 w 48"/>
                <a:gd name="T7" fmla="*/ 1 h 4"/>
                <a:gd name="T8" fmla="*/ 1 w 48"/>
                <a:gd name="T9" fmla="*/ 1 h 4"/>
                <a:gd name="T10" fmla="*/ 0 w 48"/>
                <a:gd name="T11" fmla="*/ 1 h 4"/>
                <a:gd name="T12" fmla="*/ 0 w 48"/>
                <a:gd name="T13" fmla="*/ 0 h 4"/>
                <a:gd name="T14" fmla="*/ 1 w 48"/>
                <a:gd name="T15" fmla="*/ 0 h 4"/>
                <a:gd name="T16" fmla="*/ 1 w 48"/>
                <a:gd name="T17" fmla="*/ 1 h 4"/>
                <a:gd name="T18" fmla="*/ 1 w 48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"/>
                <a:gd name="T32" fmla="*/ 48 w 4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">
                  <a:moveTo>
                    <a:pt x="45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8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1172"/>
            <p:cNvSpPr>
              <a:spLocks/>
            </p:cNvSpPr>
            <p:nvPr/>
          </p:nvSpPr>
          <p:spPr bwMode="auto">
            <a:xfrm>
              <a:off x="2203" y="998"/>
              <a:ext cx="3" cy="13"/>
            </a:xfrm>
            <a:custGeom>
              <a:avLst/>
              <a:gdLst>
                <a:gd name="T0" fmla="*/ 1 w 5"/>
                <a:gd name="T1" fmla="*/ 1 h 25"/>
                <a:gd name="T2" fmla="*/ 1 w 5"/>
                <a:gd name="T3" fmla="*/ 1 h 25"/>
                <a:gd name="T4" fmla="*/ 1 w 5"/>
                <a:gd name="T5" fmla="*/ 1 h 25"/>
                <a:gd name="T6" fmla="*/ 1 w 5"/>
                <a:gd name="T7" fmla="*/ 1 h 25"/>
                <a:gd name="T8" fmla="*/ 0 w 5"/>
                <a:gd name="T9" fmla="*/ 1 h 25"/>
                <a:gd name="T10" fmla="*/ 0 w 5"/>
                <a:gd name="T11" fmla="*/ 0 h 25"/>
                <a:gd name="T12" fmla="*/ 1 w 5"/>
                <a:gd name="T13" fmla="*/ 0 h 25"/>
                <a:gd name="T14" fmla="*/ 1 w 5"/>
                <a:gd name="T15" fmla="*/ 1 h 25"/>
                <a:gd name="T16" fmla="*/ 1 w 5"/>
                <a:gd name="T17" fmla="*/ 1 h 25"/>
                <a:gd name="T18" fmla="*/ 1 w 5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25"/>
                <a:gd name="T32" fmla="*/ 5 w 5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25">
                  <a:moveTo>
                    <a:pt x="5" y="21"/>
                  </a:moveTo>
                  <a:lnTo>
                    <a:pt x="5" y="25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21"/>
                  </a:lnTo>
                  <a:lnTo>
                    <a:pt x="2" y="25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1173"/>
            <p:cNvSpPr>
              <a:spLocks/>
            </p:cNvSpPr>
            <p:nvPr/>
          </p:nvSpPr>
          <p:spPr bwMode="auto">
            <a:xfrm>
              <a:off x="2181" y="1008"/>
              <a:ext cx="23" cy="3"/>
            </a:xfrm>
            <a:custGeom>
              <a:avLst/>
              <a:gdLst>
                <a:gd name="T0" fmla="*/ 0 w 47"/>
                <a:gd name="T1" fmla="*/ 1 h 6"/>
                <a:gd name="T2" fmla="*/ 0 w 47"/>
                <a:gd name="T3" fmla="*/ 1 h 6"/>
                <a:gd name="T4" fmla="*/ 0 w 47"/>
                <a:gd name="T5" fmla="*/ 1 h 6"/>
                <a:gd name="T6" fmla="*/ 0 w 47"/>
                <a:gd name="T7" fmla="*/ 1 h 6"/>
                <a:gd name="T8" fmla="*/ 0 w 47"/>
                <a:gd name="T9" fmla="*/ 0 h 6"/>
                <a:gd name="T10" fmla="*/ 0 w 47"/>
                <a:gd name="T11" fmla="*/ 0 h 6"/>
                <a:gd name="T12" fmla="*/ 0 w 47"/>
                <a:gd name="T13" fmla="*/ 1 h 6"/>
                <a:gd name="T14" fmla="*/ 0 w 47"/>
                <a:gd name="T15" fmla="*/ 1 h 6"/>
                <a:gd name="T16" fmla="*/ 0 w 47"/>
                <a:gd name="T17" fmla="*/ 1 h 6"/>
                <a:gd name="T18" fmla="*/ 0 w 47"/>
                <a:gd name="T19" fmla="*/ 1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6"/>
                <a:gd name="T32" fmla="*/ 47 w 47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6">
                  <a:moveTo>
                    <a:pt x="2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7" y="0"/>
                  </a:lnTo>
                  <a:lnTo>
                    <a:pt x="47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Freeform 1174"/>
            <p:cNvSpPr>
              <a:spLocks/>
            </p:cNvSpPr>
            <p:nvPr/>
          </p:nvSpPr>
          <p:spPr bwMode="auto">
            <a:xfrm>
              <a:off x="2150" y="1017"/>
              <a:ext cx="2" cy="34"/>
            </a:xfrm>
            <a:custGeom>
              <a:avLst/>
              <a:gdLst>
                <a:gd name="T0" fmla="*/ 1 w 4"/>
                <a:gd name="T1" fmla="*/ 0 h 69"/>
                <a:gd name="T2" fmla="*/ 0 w 4"/>
                <a:gd name="T3" fmla="*/ 0 h 69"/>
                <a:gd name="T4" fmla="*/ 0 w 4"/>
                <a:gd name="T5" fmla="*/ 0 h 69"/>
                <a:gd name="T6" fmla="*/ 1 w 4"/>
                <a:gd name="T7" fmla="*/ 0 h 69"/>
                <a:gd name="T8" fmla="*/ 0 w 4"/>
                <a:gd name="T9" fmla="*/ 0 h 69"/>
                <a:gd name="T10" fmla="*/ 0 w 4"/>
                <a:gd name="T11" fmla="*/ 0 h 69"/>
                <a:gd name="T12" fmla="*/ 1 w 4"/>
                <a:gd name="T13" fmla="*/ 0 h 69"/>
                <a:gd name="T14" fmla="*/ 1 w 4"/>
                <a:gd name="T15" fmla="*/ 0 h 69"/>
                <a:gd name="T16" fmla="*/ 1 w 4"/>
                <a:gd name="T17" fmla="*/ 0 h 69"/>
                <a:gd name="T18" fmla="*/ 1 w 4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9"/>
                <a:gd name="T32" fmla="*/ 4 w 4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9">
                  <a:moveTo>
                    <a:pt x="2" y="69"/>
                  </a:moveTo>
                  <a:lnTo>
                    <a:pt x="0" y="69"/>
                  </a:lnTo>
                  <a:lnTo>
                    <a:pt x="0" y="68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8"/>
                  </a:lnTo>
                  <a:lnTo>
                    <a:pt x="2" y="66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Freeform 1175"/>
            <p:cNvSpPr>
              <a:spLocks/>
            </p:cNvSpPr>
            <p:nvPr/>
          </p:nvSpPr>
          <p:spPr bwMode="auto">
            <a:xfrm>
              <a:off x="2151" y="1049"/>
              <a:ext cx="55" cy="2"/>
            </a:xfrm>
            <a:custGeom>
              <a:avLst/>
              <a:gdLst>
                <a:gd name="T0" fmla="*/ 1 w 109"/>
                <a:gd name="T1" fmla="*/ 1 h 3"/>
                <a:gd name="T2" fmla="*/ 1 w 109"/>
                <a:gd name="T3" fmla="*/ 1 h 3"/>
                <a:gd name="T4" fmla="*/ 1 w 109"/>
                <a:gd name="T5" fmla="*/ 1 h 3"/>
                <a:gd name="T6" fmla="*/ 1 w 109"/>
                <a:gd name="T7" fmla="*/ 1 h 3"/>
                <a:gd name="T8" fmla="*/ 1 w 109"/>
                <a:gd name="T9" fmla="*/ 1 h 3"/>
                <a:gd name="T10" fmla="*/ 0 w 109"/>
                <a:gd name="T11" fmla="*/ 1 h 3"/>
                <a:gd name="T12" fmla="*/ 0 w 109"/>
                <a:gd name="T13" fmla="*/ 0 h 3"/>
                <a:gd name="T14" fmla="*/ 1 w 109"/>
                <a:gd name="T15" fmla="*/ 0 h 3"/>
                <a:gd name="T16" fmla="*/ 1 w 109"/>
                <a:gd name="T17" fmla="*/ 1 h 3"/>
                <a:gd name="T18" fmla="*/ 1 w 109"/>
                <a:gd name="T19" fmla="*/ 1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3"/>
                <a:gd name="T32" fmla="*/ 109 w 109"/>
                <a:gd name="T33" fmla="*/ 3 h 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3">
                  <a:moveTo>
                    <a:pt x="109" y="2"/>
                  </a:moveTo>
                  <a:lnTo>
                    <a:pt x="109" y="3"/>
                  </a:lnTo>
                  <a:lnTo>
                    <a:pt x="106" y="3"/>
                  </a:lnTo>
                  <a:lnTo>
                    <a:pt x="109" y="2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4" y="2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1176"/>
            <p:cNvSpPr>
              <a:spLocks/>
            </p:cNvSpPr>
            <p:nvPr/>
          </p:nvSpPr>
          <p:spPr bwMode="auto">
            <a:xfrm>
              <a:off x="2203" y="1016"/>
              <a:ext cx="3" cy="34"/>
            </a:xfrm>
            <a:custGeom>
              <a:avLst/>
              <a:gdLst>
                <a:gd name="T0" fmla="*/ 1 w 5"/>
                <a:gd name="T1" fmla="*/ 0 h 70"/>
                <a:gd name="T2" fmla="*/ 1 w 5"/>
                <a:gd name="T3" fmla="*/ 0 h 70"/>
                <a:gd name="T4" fmla="*/ 1 w 5"/>
                <a:gd name="T5" fmla="*/ 0 h 70"/>
                <a:gd name="T6" fmla="*/ 1 w 5"/>
                <a:gd name="T7" fmla="*/ 0 h 70"/>
                <a:gd name="T8" fmla="*/ 1 w 5"/>
                <a:gd name="T9" fmla="*/ 0 h 70"/>
                <a:gd name="T10" fmla="*/ 1 w 5"/>
                <a:gd name="T11" fmla="*/ 0 h 70"/>
                <a:gd name="T12" fmla="*/ 0 w 5"/>
                <a:gd name="T13" fmla="*/ 0 h 70"/>
                <a:gd name="T14" fmla="*/ 0 w 5"/>
                <a:gd name="T15" fmla="*/ 0 h 70"/>
                <a:gd name="T16" fmla="*/ 1 w 5"/>
                <a:gd name="T17" fmla="*/ 0 h 70"/>
                <a:gd name="T18" fmla="*/ 1 w 5"/>
                <a:gd name="T19" fmla="*/ 0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70"/>
                <a:gd name="T32" fmla="*/ 5 w 5"/>
                <a:gd name="T33" fmla="*/ 70 h 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70">
                  <a:moveTo>
                    <a:pt x="2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2" y="0"/>
                  </a:lnTo>
                  <a:lnTo>
                    <a:pt x="5" y="2"/>
                  </a:lnTo>
                  <a:lnTo>
                    <a:pt x="5" y="70"/>
                  </a:lnTo>
                  <a:lnTo>
                    <a:pt x="0" y="7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1177"/>
            <p:cNvSpPr>
              <a:spLocks/>
            </p:cNvSpPr>
            <p:nvPr/>
          </p:nvSpPr>
          <p:spPr bwMode="auto">
            <a:xfrm>
              <a:off x="2150" y="1016"/>
              <a:ext cx="54" cy="2"/>
            </a:xfrm>
            <a:custGeom>
              <a:avLst/>
              <a:gdLst>
                <a:gd name="T0" fmla="*/ 0 w 108"/>
                <a:gd name="T1" fmla="*/ 1 h 4"/>
                <a:gd name="T2" fmla="*/ 0 w 108"/>
                <a:gd name="T3" fmla="*/ 0 h 4"/>
                <a:gd name="T4" fmla="*/ 1 w 108"/>
                <a:gd name="T5" fmla="*/ 0 h 4"/>
                <a:gd name="T6" fmla="*/ 0 w 108"/>
                <a:gd name="T7" fmla="*/ 1 h 4"/>
                <a:gd name="T8" fmla="*/ 1 w 108"/>
                <a:gd name="T9" fmla="*/ 0 h 4"/>
                <a:gd name="T10" fmla="*/ 1 w 108"/>
                <a:gd name="T11" fmla="*/ 0 h 4"/>
                <a:gd name="T12" fmla="*/ 1 w 108"/>
                <a:gd name="T13" fmla="*/ 1 h 4"/>
                <a:gd name="T14" fmla="*/ 1 w 108"/>
                <a:gd name="T15" fmla="*/ 1 h 4"/>
                <a:gd name="T16" fmla="*/ 1 w 108"/>
                <a:gd name="T17" fmla="*/ 1 h 4"/>
                <a:gd name="T18" fmla="*/ 0 w 108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4"/>
                <a:gd name="T32" fmla="*/ 108 w 108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4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Freeform 1178"/>
            <p:cNvSpPr>
              <a:spLocks/>
            </p:cNvSpPr>
            <p:nvPr/>
          </p:nvSpPr>
          <p:spPr bwMode="auto">
            <a:xfrm>
              <a:off x="2175" y="1074"/>
              <a:ext cx="9" cy="9"/>
            </a:xfrm>
            <a:custGeom>
              <a:avLst/>
              <a:gdLst>
                <a:gd name="T0" fmla="*/ 1 w 17"/>
                <a:gd name="T1" fmla="*/ 0 h 17"/>
                <a:gd name="T2" fmla="*/ 1 w 17"/>
                <a:gd name="T3" fmla="*/ 0 h 17"/>
                <a:gd name="T4" fmla="*/ 1 w 17"/>
                <a:gd name="T5" fmla="*/ 1 h 17"/>
                <a:gd name="T6" fmla="*/ 1 w 17"/>
                <a:gd name="T7" fmla="*/ 1 h 17"/>
                <a:gd name="T8" fmla="*/ 1 w 17"/>
                <a:gd name="T9" fmla="*/ 1 h 17"/>
                <a:gd name="T10" fmla="*/ 1 w 17"/>
                <a:gd name="T11" fmla="*/ 1 h 17"/>
                <a:gd name="T12" fmla="*/ 1 w 17"/>
                <a:gd name="T13" fmla="*/ 1 h 17"/>
                <a:gd name="T14" fmla="*/ 1 w 17"/>
                <a:gd name="T15" fmla="*/ 1 h 17"/>
                <a:gd name="T16" fmla="*/ 1 w 17"/>
                <a:gd name="T17" fmla="*/ 1 h 17"/>
                <a:gd name="T18" fmla="*/ 1 w 17"/>
                <a:gd name="T19" fmla="*/ 1 h 17"/>
                <a:gd name="T20" fmla="*/ 1 w 17"/>
                <a:gd name="T21" fmla="*/ 1 h 17"/>
                <a:gd name="T22" fmla="*/ 1 w 17"/>
                <a:gd name="T23" fmla="*/ 1 h 17"/>
                <a:gd name="T24" fmla="*/ 1 w 17"/>
                <a:gd name="T25" fmla="*/ 1 h 17"/>
                <a:gd name="T26" fmla="*/ 1 w 17"/>
                <a:gd name="T27" fmla="*/ 1 h 17"/>
                <a:gd name="T28" fmla="*/ 1 w 17"/>
                <a:gd name="T29" fmla="*/ 1 h 17"/>
                <a:gd name="T30" fmla="*/ 1 w 17"/>
                <a:gd name="T31" fmla="*/ 1 h 17"/>
                <a:gd name="T32" fmla="*/ 1 w 17"/>
                <a:gd name="T33" fmla="*/ 1 h 17"/>
                <a:gd name="T34" fmla="*/ 1 w 17"/>
                <a:gd name="T35" fmla="*/ 1 h 17"/>
                <a:gd name="T36" fmla="*/ 1 w 17"/>
                <a:gd name="T37" fmla="*/ 1 h 17"/>
                <a:gd name="T38" fmla="*/ 1 w 17"/>
                <a:gd name="T39" fmla="*/ 1 h 17"/>
                <a:gd name="T40" fmla="*/ 0 w 17"/>
                <a:gd name="T41" fmla="*/ 1 h 17"/>
                <a:gd name="T42" fmla="*/ 1 w 17"/>
                <a:gd name="T43" fmla="*/ 1 h 17"/>
                <a:gd name="T44" fmla="*/ 1 w 17"/>
                <a:gd name="T45" fmla="*/ 1 h 17"/>
                <a:gd name="T46" fmla="*/ 1 w 17"/>
                <a:gd name="T47" fmla="*/ 1 h 17"/>
                <a:gd name="T48" fmla="*/ 1 w 17"/>
                <a:gd name="T49" fmla="*/ 1 h 17"/>
                <a:gd name="T50" fmla="*/ 1 w 17"/>
                <a:gd name="T51" fmla="*/ 1 h 17"/>
                <a:gd name="T52" fmla="*/ 1 w 17"/>
                <a:gd name="T53" fmla="*/ 0 h 17"/>
                <a:gd name="T54" fmla="*/ 1 w 17"/>
                <a:gd name="T55" fmla="*/ 0 h 17"/>
                <a:gd name="T56" fmla="*/ 1 w 17"/>
                <a:gd name="T57" fmla="*/ 0 h 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"/>
                <a:gd name="T88" fmla="*/ 0 h 17"/>
                <a:gd name="T89" fmla="*/ 17 w 17"/>
                <a:gd name="T90" fmla="*/ 17 h 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" h="17">
                  <a:moveTo>
                    <a:pt x="10" y="0"/>
                  </a:moveTo>
                  <a:lnTo>
                    <a:pt x="11" y="0"/>
                  </a:lnTo>
                  <a:lnTo>
                    <a:pt x="15" y="1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1179"/>
            <p:cNvSpPr>
              <a:spLocks/>
            </p:cNvSpPr>
            <p:nvPr/>
          </p:nvSpPr>
          <p:spPr bwMode="auto">
            <a:xfrm>
              <a:off x="2174" y="1073"/>
              <a:ext cx="6" cy="5"/>
            </a:xfrm>
            <a:custGeom>
              <a:avLst/>
              <a:gdLst>
                <a:gd name="T0" fmla="*/ 0 w 12"/>
                <a:gd name="T1" fmla="*/ 1 h 9"/>
                <a:gd name="T2" fmla="*/ 0 w 12"/>
                <a:gd name="T3" fmla="*/ 1 h 9"/>
                <a:gd name="T4" fmla="*/ 1 w 12"/>
                <a:gd name="T5" fmla="*/ 1 h 9"/>
                <a:gd name="T6" fmla="*/ 1 w 12"/>
                <a:gd name="T7" fmla="*/ 1 h 9"/>
                <a:gd name="T8" fmla="*/ 1 w 12"/>
                <a:gd name="T9" fmla="*/ 1 h 9"/>
                <a:gd name="T10" fmla="*/ 1 w 12"/>
                <a:gd name="T11" fmla="*/ 1 h 9"/>
                <a:gd name="T12" fmla="*/ 1 w 12"/>
                <a:gd name="T13" fmla="*/ 1 h 9"/>
                <a:gd name="T14" fmla="*/ 1 w 12"/>
                <a:gd name="T15" fmla="*/ 0 h 9"/>
                <a:gd name="T16" fmla="*/ 1 w 12"/>
                <a:gd name="T17" fmla="*/ 0 h 9"/>
                <a:gd name="T18" fmla="*/ 1 w 12"/>
                <a:gd name="T19" fmla="*/ 0 h 9"/>
                <a:gd name="T20" fmla="*/ 1 w 12"/>
                <a:gd name="T21" fmla="*/ 1 h 9"/>
                <a:gd name="T22" fmla="*/ 1 w 12"/>
                <a:gd name="T23" fmla="*/ 1 h 9"/>
                <a:gd name="T24" fmla="*/ 1 w 12"/>
                <a:gd name="T25" fmla="*/ 1 h 9"/>
                <a:gd name="T26" fmla="*/ 1 w 12"/>
                <a:gd name="T27" fmla="*/ 1 h 9"/>
                <a:gd name="T28" fmla="*/ 1 w 12"/>
                <a:gd name="T29" fmla="*/ 1 h 9"/>
                <a:gd name="T30" fmla="*/ 1 w 12"/>
                <a:gd name="T31" fmla="*/ 1 h 9"/>
                <a:gd name="T32" fmla="*/ 1 w 12"/>
                <a:gd name="T33" fmla="*/ 1 h 9"/>
                <a:gd name="T34" fmla="*/ 1 w 12"/>
                <a:gd name="T35" fmla="*/ 1 h 9"/>
                <a:gd name="T36" fmla="*/ 1 w 12"/>
                <a:gd name="T37" fmla="*/ 1 h 9"/>
                <a:gd name="T38" fmla="*/ 1 w 12"/>
                <a:gd name="T39" fmla="*/ 1 h 9"/>
                <a:gd name="T40" fmla="*/ 0 w 12"/>
                <a:gd name="T41" fmla="*/ 1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9"/>
                <a:gd name="T65" fmla="*/ 12 w 12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9">
                  <a:moveTo>
                    <a:pt x="0" y="9"/>
                  </a:move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9"/>
                  </a:lnTo>
                  <a:lnTo>
                    <a:pt x="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Freeform 1180"/>
            <p:cNvSpPr>
              <a:spLocks/>
            </p:cNvSpPr>
            <p:nvPr/>
          </p:nvSpPr>
          <p:spPr bwMode="auto">
            <a:xfrm>
              <a:off x="2174" y="1078"/>
              <a:ext cx="6" cy="6"/>
            </a:xfrm>
            <a:custGeom>
              <a:avLst/>
              <a:gdLst>
                <a:gd name="T0" fmla="*/ 1 w 12"/>
                <a:gd name="T1" fmla="*/ 1 h 12"/>
                <a:gd name="T2" fmla="*/ 1 w 12"/>
                <a:gd name="T3" fmla="*/ 1 h 12"/>
                <a:gd name="T4" fmla="*/ 1 w 12"/>
                <a:gd name="T5" fmla="*/ 1 h 12"/>
                <a:gd name="T6" fmla="*/ 1 w 12"/>
                <a:gd name="T7" fmla="*/ 1 h 12"/>
                <a:gd name="T8" fmla="*/ 1 w 12"/>
                <a:gd name="T9" fmla="*/ 1 h 12"/>
                <a:gd name="T10" fmla="*/ 1 w 12"/>
                <a:gd name="T11" fmla="*/ 1 h 12"/>
                <a:gd name="T12" fmla="*/ 1 w 12"/>
                <a:gd name="T13" fmla="*/ 1 h 12"/>
                <a:gd name="T14" fmla="*/ 1 w 12"/>
                <a:gd name="T15" fmla="*/ 1 h 12"/>
                <a:gd name="T16" fmla="*/ 1 w 12"/>
                <a:gd name="T17" fmla="*/ 1 h 12"/>
                <a:gd name="T18" fmla="*/ 0 w 12"/>
                <a:gd name="T19" fmla="*/ 0 h 12"/>
                <a:gd name="T20" fmla="*/ 1 w 12"/>
                <a:gd name="T21" fmla="*/ 0 h 12"/>
                <a:gd name="T22" fmla="*/ 1 w 12"/>
                <a:gd name="T23" fmla="*/ 1 h 12"/>
                <a:gd name="T24" fmla="*/ 1 w 12"/>
                <a:gd name="T25" fmla="*/ 1 h 12"/>
                <a:gd name="T26" fmla="*/ 1 w 12"/>
                <a:gd name="T27" fmla="*/ 1 h 12"/>
                <a:gd name="T28" fmla="*/ 1 w 12"/>
                <a:gd name="T29" fmla="*/ 1 h 12"/>
                <a:gd name="T30" fmla="*/ 1 w 12"/>
                <a:gd name="T31" fmla="*/ 1 h 12"/>
                <a:gd name="T32" fmla="*/ 1 w 12"/>
                <a:gd name="T33" fmla="*/ 1 h 12"/>
                <a:gd name="T34" fmla="*/ 1 w 12"/>
                <a:gd name="T35" fmla="*/ 1 h 12"/>
                <a:gd name="T36" fmla="*/ 1 w 12"/>
                <a:gd name="T37" fmla="*/ 1 h 12"/>
                <a:gd name="T38" fmla="*/ 1 w 12"/>
                <a:gd name="T39" fmla="*/ 1 h 12"/>
                <a:gd name="T40" fmla="*/ 1 w 12"/>
                <a:gd name="T41" fmla="*/ 1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12"/>
                <a:gd name="T65" fmla="*/ 12 w 12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12">
                  <a:moveTo>
                    <a:pt x="12" y="12"/>
                  </a:moveTo>
                  <a:lnTo>
                    <a:pt x="12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Freeform 1181"/>
            <p:cNvSpPr>
              <a:spLocks/>
            </p:cNvSpPr>
            <p:nvPr/>
          </p:nvSpPr>
          <p:spPr bwMode="auto">
            <a:xfrm>
              <a:off x="2180" y="1078"/>
              <a:ext cx="5" cy="6"/>
            </a:xfrm>
            <a:custGeom>
              <a:avLst/>
              <a:gdLst>
                <a:gd name="T0" fmla="*/ 1 w 9"/>
                <a:gd name="T1" fmla="*/ 0 h 12"/>
                <a:gd name="T2" fmla="*/ 1 w 9"/>
                <a:gd name="T3" fmla="*/ 0 h 12"/>
                <a:gd name="T4" fmla="*/ 1 w 9"/>
                <a:gd name="T5" fmla="*/ 1 h 12"/>
                <a:gd name="T6" fmla="*/ 1 w 9"/>
                <a:gd name="T7" fmla="*/ 1 h 12"/>
                <a:gd name="T8" fmla="*/ 1 w 9"/>
                <a:gd name="T9" fmla="*/ 1 h 12"/>
                <a:gd name="T10" fmla="*/ 1 w 9"/>
                <a:gd name="T11" fmla="*/ 1 h 12"/>
                <a:gd name="T12" fmla="*/ 1 w 9"/>
                <a:gd name="T13" fmla="*/ 1 h 12"/>
                <a:gd name="T14" fmla="*/ 1 w 9"/>
                <a:gd name="T15" fmla="*/ 1 h 12"/>
                <a:gd name="T16" fmla="*/ 1 w 9"/>
                <a:gd name="T17" fmla="*/ 1 h 12"/>
                <a:gd name="T18" fmla="*/ 0 w 9"/>
                <a:gd name="T19" fmla="*/ 1 h 12"/>
                <a:gd name="T20" fmla="*/ 0 w 9"/>
                <a:gd name="T21" fmla="*/ 1 h 12"/>
                <a:gd name="T22" fmla="*/ 1 w 9"/>
                <a:gd name="T23" fmla="*/ 1 h 12"/>
                <a:gd name="T24" fmla="*/ 1 w 9"/>
                <a:gd name="T25" fmla="*/ 1 h 12"/>
                <a:gd name="T26" fmla="*/ 1 w 9"/>
                <a:gd name="T27" fmla="*/ 1 h 12"/>
                <a:gd name="T28" fmla="*/ 1 w 9"/>
                <a:gd name="T29" fmla="*/ 1 h 12"/>
                <a:gd name="T30" fmla="*/ 1 w 9"/>
                <a:gd name="T31" fmla="*/ 1 h 12"/>
                <a:gd name="T32" fmla="*/ 1 w 9"/>
                <a:gd name="T33" fmla="*/ 1 h 12"/>
                <a:gd name="T34" fmla="*/ 1 w 9"/>
                <a:gd name="T35" fmla="*/ 1 h 12"/>
                <a:gd name="T36" fmla="*/ 1 w 9"/>
                <a:gd name="T37" fmla="*/ 0 h 12"/>
                <a:gd name="T38" fmla="*/ 1 w 9"/>
                <a:gd name="T39" fmla="*/ 0 h 12"/>
                <a:gd name="T40" fmla="*/ 1 w 9"/>
                <a:gd name="T41" fmla="*/ 0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"/>
                <a:gd name="T64" fmla="*/ 0 h 12"/>
                <a:gd name="T65" fmla="*/ 9 w 9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6"/>
                  </a:lnTo>
                  <a:lnTo>
                    <a:pt x="7" y="8"/>
                  </a:lnTo>
                  <a:lnTo>
                    <a:pt x="5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6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Freeform 1182"/>
            <p:cNvSpPr>
              <a:spLocks/>
            </p:cNvSpPr>
            <p:nvPr/>
          </p:nvSpPr>
          <p:spPr bwMode="auto">
            <a:xfrm>
              <a:off x="2180" y="1073"/>
              <a:ext cx="5" cy="5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1 w 9"/>
                <a:gd name="T5" fmla="*/ 0 h 9"/>
                <a:gd name="T6" fmla="*/ 1 w 9"/>
                <a:gd name="T7" fmla="*/ 1 h 9"/>
                <a:gd name="T8" fmla="*/ 1 w 9"/>
                <a:gd name="T9" fmla="*/ 1 h 9"/>
                <a:gd name="T10" fmla="*/ 1 w 9"/>
                <a:gd name="T11" fmla="*/ 1 h 9"/>
                <a:gd name="T12" fmla="*/ 1 w 9"/>
                <a:gd name="T13" fmla="*/ 1 h 9"/>
                <a:gd name="T14" fmla="*/ 1 w 9"/>
                <a:gd name="T15" fmla="*/ 1 h 9"/>
                <a:gd name="T16" fmla="*/ 1 w 9"/>
                <a:gd name="T17" fmla="*/ 1 h 9"/>
                <a:gd name="T18" fmla="*/ 1 w 9"/>
                <a:gd name="T19" fmla="*/ 1 h 9"/>
                <a:gd name="T20" fmla="*/ 0 w 9"/>
                <a:gd name="T21" fmla="*/ 1 h 9"/>
                <a:gd name="T22" fmla="*/ 0 w 9"/>
                <a:gd name="T23" fmla="*/ 1 h 9"/>
                <a:gd name="T24" fmla="*/ 0 w 9"/>
                <a:gd name="T25" fmla="*/ 0 h 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9"/>
                <a:gd name="T41" fmla="*/ 9 w 9"/>
                <a:gd name="T42" fmla="*/ 9 h 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9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Rectangle 1183"/>
            <p:cNvSpPr>
              <a:spLocks noChangeArrowheads="1"/>
            </p:cNvSpPr>
            <p:nvPr/>
          </p:nvSpPr>
          <p:spPr bwMode="auto">
            <a:xfrm>
              <a:off x="2123" y="941"/>
              <a:ext cx="26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00" name="Freeform 1184"/>
            <p:cNvSpPr>
              <a:spLocks/>
            </p:cNvSpPr>
            <p:nvPr/>
          </p:nvSpPr>
          <p:spPr bwMode="auto">
            <a:xfrm>
              <a:off x="612" y="1375"/>
              <a:ext cx="261" cy="35"/>
            </a:xfrm>
            <a:custGeom>
              <a:avLst/>
              <a:gdLst>
                <a:gd name="T0" fmla="*/ 0 w 523"/>
                <a:gd name="T1" fmla="*/ 0 h 69"/>
                <a:gd name="T2" fmla="*/ 0 w 523"/>
                <a:gd name="T3" fmla="*/ 0 h 69"/>
                <a:gd name="T4" fmla="*/ 0 w 523"/>
                <a:gd name="T5" fmla="*/ 1 h 69"/>
                <a:gd name="T6" fmla="*/ 0 w 523"/>
                <a:gd name="T7" fmla="*/ 1 h 69"/>
                <a:gd name="T8" fmla="*/ 0 w 52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69"/>
                <a:gd name="T17" fmla="*/ 523 w 52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69">
                  <a:moveTo>
                    <a:pt x="523" y="0"/>
                  </a:moveTo>
                  <a:lnTo>
                    <a:pt x="177" y="0"/>
                  </a:lnTo>
                  <a:lnTo>
                    <a:pt x="0" y="69"/>
                  </a:lnTo>
                  <a:lnTo>
                    <a:pt x="436" y="69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DB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" name="Group 1185"/>
          <p:cNvGrpSpPr>
            <a:grpSpLocks/>
          </p:cNvGrpSpPr>
          <p:nvPr/>
        </p:nvGrpSpPr>
        <p:grpSpPr bwMode="auto">
          <a:xfrm>
            <a:off x="6096000" y="1524000"/>
            <a:ext cx="2349500" cy="1673225"/>
            <a:chOff x="3792" y="960"/>
            <a:chExt cx="1480" cy="1054"/>
          </a:xfrm>
        </p:grpSpPr>
        <p:sp>
          <p:nvSpPr>
            <p:cNvPr id="502" name="tower"/>
            <p:cNvSpPr>
              <a:spLocks noEditPoints="1" noChangeArrowheads="1"/>
            </p:cNvSpPr>
            <p:nvPr/>
          </p:nvSpPr>
          <p:spPr bwMode="auto">
            <a:xfrm>
              <a:off x="3856" y="1392"/>
              <a:ext cx="22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82 w 21600"/>
                <a:gd name="T31" fmla="*/ 22556 h 21600"/>
                <a:gd name="T32" fmla="*/ 21504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CC99">
                <a:alpha val="8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AutoShape 1187"/>
            <p:cNvSpPr>
              <a:spLocks noChangeAspect="1" noChangeArrowheads="1" noTextEdit="1"/>
            </p:cNvSpPr>
            <p:nvPr/>
          </p:nvSpPr>
          <p:spPr bwMode="auto">
            <a:xfrm>
              <a:off x="3792" y="960"/>
              <a:ext cx="1480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188"/>
            <p:cNvSpPr>
              <a:spLocks noChangeShapeType="1"/>
            </p:cNvSpPr>
            <p:nvPr/>
          </p:nvSpPr>
          <p:spPr bwMode="auto">
            <a:xfrm>
              <a:off x="4399" y="1565"/>
              <a:ext cx="7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189"/>
            <p:cNvSpPr>
              <a:spLocks noChangeShapeType="1"/>
            </p:cNvSpPr>
            <p:nvPr/>
          </p:nvSpPr>
          <p:spPr bwMode="auto">
            <a:xfrm>
              <a:off x="4082" y="1565"/>
              <a:ext cx="3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190"/>
            <p:cNvSpPr>
              <a:spLocks noChangeShapeType="1"/>
            </p:cNvSpPr>
            <p:nvPr/>
          </p:nvSpPr>
          <p:spPr bwMode="auto">
            <a:xfrm>
              <a:off x="4399" y="1565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91"/>
            <p:cNvSpPr>
              <a:spLocks noChangeShapeType="1"/>
            </p:cNvSpPr>
            <p:nvPr/>
          </p:nvSpPr>
          <p:spPr bwMode="auto">
            <a:xfrm>
              <a:off x="4637" y="142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92"/>
            <p:cNvSpPr>
              <a:spLocks noChangeShapeType="1"/>
            </p:cNvSpPr>
            <p:nvPr/>
          </p:nvSpPr>
          <p:spPr bwMode="auto">
            <a:xfrm>
              <a:off x="4875" y="1565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Line 1193"/>
            <p:cNvSpPr>
              <a:spLocks noChangeShapeType="1"/>
            </p:cNvSpPr>
            <p:nvPr/>
          </p:nvSpPr>
          <p:spPr bwMode="auto">
            <a:xfrm>
              <a:off x="5113" y="142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194"/>
            <p:cNvSpPr>
              <a:spLocks/>
            </p:cNvSpPr>
            <p:nvPr/>
          </p:nvSpPr>
          <p:spPr bwMode="auto">
            <a:xfrm>
              <a:off x="4325" y="1697"/>
              <a:ext cx="148" cy="13"/>
            </a:xfrm>
            <a:custGeom>
              <a:avLst/>
              <a:gdLst>
                <a:gd name="T0" fmla="*/ 0 w 298"/>
                <a:gd name="T1" fmla="*/ 0 h 25"/>
                <a:gd name="T2" fmla="*/ 0 w 298"/>
                <a:gd name="T3" fmla="*/ 1 h 25"/>
                <a:gd name="T4" fmla="*/ 0 w 298"/>
                <a:gd name="T5" fmla="*/ 1 h 25"/>
                <a:gd name="T6" fmla="*/ 0 w 298"/>
                <a:gd name="T7" fmla="*/ 0 h 25"/>
                <a:gd name="T8" fmla="*/ 0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3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195"/>
            <p:cNvSpPr>
              <a:spLocks/>
            </p:cNvSpPr>
            <p:nvPr/>
          </p:nvSpPr>
          <p:spPr bwMode="auto">
            <a:xfrm>
              <a:off x="4280" y="1822"/>
              <a:ext cx="241" cy="26"/>
            </a:xfrm>
            <a:custGeom>
              <a:avLst/>
              <a:gdLst>
                <a:gd name="T0" fmla="*/ 0 w 484"/>
                <a:gd name="T1" fmla="*/ 0 h 52"/>
                <a:gd name="T2" fmla="*/ 0 w 484"/>
                <a:gd name="T3" fmla="*/ 1 h 52"/>
                <a:gd name="T4" fmla="*/ 0 w 484"/>
                <a:gd name="T5" fmla="*/ 1 h 52"/>
                <a:gd name="T6" fmla="*/ 0 w 484"/>
                <a:gd name="T7" fmla="*/ 0 h 52"/>
                <a:gd name="T8" fmla="*/ 0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AutoShape 1196"/>
            <p:cNvSpPr>
              <a:spLocks noChangeArrowheads="1"/>
            </p:cNvSpPr>
            <p:nvPr/>
          </p:nvSpPr>
          <p:spPr bwMode="auto">
            <a:xfrm>
              <a:off x="4278" y="1849"/>
              <a:ext cx="243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13" name="AutoShape 1197"/>
            <p:cNvSpPr>
              <a:spLocks noChangeArrowheads="1"/>
            </p:cNvSpPr>
            <p:nvPr/>
          </p:nvSpPr>
          <p:spPr bwMode="auto">
            <a:xfrm>
              <a:off x="4323" y="1711"/>
              <a:ext cx="153" cy="121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14" name="AutoShape 1198"/>
            <p:cNvSpPr>
              <a:spLocks noChangeArrowheads="1"/>
            </p:cNvSpPr>
            <p:nvPr/>
          </p:nvSpPr>
          <p:spPr bwMode="auto">
            <a:xfrm>
              <a:off x="4336" y="1721"/>
              <a:ext cx="127" cy="101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15" name="Freeform 1199"/>
            <p:cNvSpPr>
              <a:spLocks/>
            </p:cNvSpPr>
            <p:nvPr/>
          </p:nvSpPr>
          <p:spPr bwMode="auto">
            <a:xfrm>
              <a:off x="4257" y="1934"/>
              <a:ext cx="283" cy="50"/>
            </a:xfrm>
            <a:custGeom>
              <a:avLst/>
              <a:gdLst>
                <a:gd name="T0" fmla="*/ 1 w 566"/>
                <a:gd name="T1" fmla="*/ 0 h 99"/>
                <a:gd name="T2" fmla="*/ 0 w 566"/>
                <a:gd name="T3" fmla="*/ 1 h 99"/>
                <a:gd name="T4" fmla="*/ 1 w 566"/>
                <a:gd name="T5" fmla="*/ 1 h 99"/>
                <a:gd name="T6" fmla="*/ 1 w 566"/>
                <a:gd name="T7" fmla="*/ 0 h 99"/>
                <a:gd name="T8" fmla="*/ 1 w 566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99"/>
                <a:gd name="T17" fmla="*/ 566 w 566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99">
                  <a:moveTo>
                    <a:pt x="56" y="0"/>
                  </a:moveTo>
                  <a:lnTo>
                    <a:pt x="0" y="99"/>
                  </a:lnTo>
                  <a:lnTo>
                    <a:pt x="566" y="99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Line 1200"/>
            <p:cNvSpPr>
              <a:spLocks noChangeShapeType="1"/>
            </p:cNvSpPr>
            <p:nvPr/>
          </p:nvSpPr>
          <p:spPr bwMode="auto">
            <a:xfrm>
              <a:off x="4285" y="1948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Line 1201"/>
            <p:cNvSpPr>
              <a:spLocks noChangeShapeType="1"/>
            </p:cNvSpPr>
            <p:nvPr/>
          </p:nvSpPr>
          <p:spPr bwMode="auto">
            <a:xfrm>
              <a:off x="4280" y="1958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Line 1202"/>
            <p:cNvSpPr>
              <a:spLocks noChangeShapeType="1"/>
            </p:cNvSpPr>
            <p:nvPr/>
          </p:nvSpPr>
          <p:spPr bwMode="auto">
            <a:xfrm>
              <a:off x="4275" y="1969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Rectangle 1203"/>
            <p:cNvSpPr>
              <a:spLocks noChangeArrowheads="1"/>
            </p:cNvSpPr>
            <p:nvPr/>
          </p:nvSpPr>
          <p:spPr bwMode="auto">
            <a:xfrm>
              <a:off x="4429" y="1860"/>
              <a:ext cx="79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20" name="Line 1204"/>
            <p:cNvSpPr>
              <a:spLocks noChangeShapeType="1"/>
            </p:cNvSpPr>
            <p:nvPr/>
          </p:nvSpPr>
          <p:spPr bwMode="auto">
            <a:xfrm>
              <a:off x="4434" y="1873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Line 1205"/>
            <p:cNvSpPr>
              <a:spLocks noChangeShapeType="1"/>
            </p:cNvSpPr>
            <p:nvPr/>
          </p:nvSpPr>
          <p:spPr bwMode="auto">
            <a:xfrm>
              <a:off x="4448" y="1870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Freeform 1206"/>
            <p:cNvSpPr>
              <a:spLocks/>
            </p:cNvSpPr>
            <p:nvPr/>
          </p:nvSpPr>
          <p:spPr bwMode="auto">
            <a:xfrm>
              <a:off x="4563" y="1133"/>
              <a:ext cx="148" cy="12"/>
            </a:xfrm>
            <a:custGeom>
              <a:avLst/>
              <a:gdLst>
                <a:gd name="T0" fmla="*/ 0 w 298"/>
                <a:gd name="T1" fmla="*/ 0 h 25"/>
                <a:gd name="T2" fmla="*/ 0 w 298"/>
                <a:gd name="T3" fmla="*/ 0 h 25"/>
                <a:gd name="T4" fmla="*/ 0 w 298"/>
                <a:gd name="T5" fmla="*/ 0 h 25"/>
                <a:gd name="T6" fmla="*/ 0 w 298"/>
                <a:gd name="T7" fmla="*/ 0 h 25"/>
                <a:gd name="T8" fmla="*/ 0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Freeform 1207"/>
            <p:cNvSpPr>
              <a:spLocks/>
            </p:cNvSpPr>
            <p:nvPr/>
          </p:nvSpPr>
          <p:spPr bwMode="auto">
            <a:xfrm>
              <a:off x="4518" y="1258"/>
              <a:ext cx="241" cy="25"/>
            </a:xfrm>
            <a:custGeom>
              <a:avLst/>
              <a:gdLst>
                <a:gd name="T0" fmla="*/ 0 w 484"/>
                <a:gd name="T1" fmla="*/ 0 h 52"/>
                <a:gd name="T2" fmla="*/ 0 w 484"/>
                <a:gd name="T3" fmla="*/ 0 h 52"/>
                <a:gd name="T4" fmla="*/ 0 w 484"/>
                <a:gd name="T5" fmla="*/ 0 h 52"/>
                <a:gd name="T6" fmla="*/ 0 w 484"/>
                <a:gd name="T7" fmla="*/ 0 h 52"/>
                <a:gd name="T8" fmla="*/ 0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" name="AutoShape 1208"/>
            <p:cNvSpPr>
              <a:spLocks noChangeArrowheads="1"/>
            </p:cNvSpPr>
            <p:nvPr/>
          </p:nvSpPr>
          <p:spPr bwMode="auto">
            <a:xfrm>
              <a:off x="4516" y="1285"/>
              <a:ext cx="243" cy="73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25" name="AutoShape 1209"/>
            <p:cNvSpPr>
              <a:spLocks noChangeArrowheads="1"/>
            </p:cNvSpPr>
            <p:nvPr/>
          </p:nvSpPr>
          <p:spPr bwMode="auto">
            <a:xfrm>
              <a:off x="4561" y="1146"/>
              <a:ext cx="153" cy="122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26" name="AutoShape 1210"/>
            <p:cNvSpPr>
              <a:spLocks noChangeArrowheads="1"/>
            </p:cNvSpPr>
            <p:nvPr/>
          </p:nvSpPr>
          <p:spPr bwMode="auto">
            <a:xfrm>
              <a:off x="4574" y="1157"/>
              <a:ext cx="127" cy="100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27" name="Freeform 1211"/>
            <p:cNvSpPr>
              <a:spLocks/>
            </p:cNvSpPr>
            <p:nvPr/>
          </p:nvSpPr>
          <p:spPr bwMode="auto">
            <a:xfrm>
              <a:off x="4495" y="1370"/>
              <a:ext cx="283" cy="50"/>
            </a:xfrm>
            <a:custGeom>
              <a:avLst/>
              <a:gdLst>
                <a:gd name="T0" fmla="*/ 1 w 566"/>
                <a:gd name="T1" fmla="*/ 0 h 100"/>
                <a:gd name="T2" fmla="*/ 0 w 566"/>
                <a:gd name="T3" fmla="*/ 1 h 100"/>
                <a:gd name="T4" fmla="*/ 1 w 566"/>
                <a:gd name="T5" fmla="*/ 1 h 100"/>
                <a:gd name="T6" fmla="*/ 1 w 566"/>
                <a:gd name="T7" fmla="*/ 0 h 100"/>
                <a:gd name="T8" fmla="*/ 1 w 566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100"/>
                <a:gd name="T17" fmla="*/ 566 w 56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100">
                  <a:moveTo>
                    <a:pt x="56" y="0"/>
                  </a:moveTo>
                  <a:lnTo>
                    <a:pt x="0" y="100"/>
                  </a:lnTo>
                  <a:lnTo>
                    <a:pt x="566" y="100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212"/>
            <p:cNvSpPr>
              <a:spLocks noChangeShapeType="1"/>
            </p:cNvSpPr>
            <p:nvPr/>
          </p:nvSpPr>
          <p:spPr bwMode="auto">
            <a:xfrm>
              <a:off x="4523" y="1383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213"/>
            <p:cNvSpPr>
              <a:spLocks noChangeShapeType="1"/>
            </p:cNvSpPr>
            <p:nvPr/>
          </p:nvSpPr>
          <p:spPr bwMode="auto">
            <a:xfrm>
              <a:off x="4518" y="1394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214"/>
            <p:cNvSpPr>
              <a:spLocks noChangeShapeType="1"/>
            </p:cNvSpPr>
            <p:nvPr/>
          </p:nvSpPr>
          <p:spPr bwMode="auto">
            <a:xfrm>
              <a:off x="4513" y="1404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Rectangle 1215"/>
            <p:cNvSpPr>
              <a:spLocks noChangeArrowheads="1"/>
            </p:cNvSpPr>
            <p:nvPr/>
          </p:nvSpPr>
          <p:spPr bwMode="auto">
            <a:xfrm>
              <a:off x="4667" y="1295"/>
              <a:ext cx="79" cy="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32" name="Line 1216"/>
            <p:cNvSpPr>
              <a:spLocks noChangeShapeType="1"/>
            </p:cNvSpPr>
            <p:nvPr/>
          </p:nvSpPr>
          <p:spPr bwMode="auto">
            <a:xfrm>
              <a:off x="4672" y="1308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217"/>
            <p:cNvSpPr>
              <a:spLocks noChangeShapeType="1"/>
            </p:cNvSpPr>
            <p:nvPr/>
          </p:nvSpPr>
          <p:spPr bwMode="auto">
            <a:xfrm>
              <a:off x="4686" y="1306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Freeform 1218"/>
            <p:cNvSpPr>
              <a:spLocks/>
            </p:cNvSpPr>
            <p:nvPr/>
          </p:nvSpPr>
          <p:spPr bwMode="auto">
            <a:xfrm>
              <a:off x="4801" y="1697"/>
              <a:ext cx="149" cy="13"/>
            </a:xfrm>
            <a:custGeom>
              <a:avLst/>
              <a:gdLst>
                <a:gd name="T0" fmla="*/ 1 w 298"/>
                <a:gd name="T1" fmla="*/ 0 h 25"/>
                <a:gd name="T2" fmla="*/ 0 w 298"/>
                <a:gd name="T3" fmla="*/ 1 h 25"/>
                <a:gd name="T4" fmla="*/ 1 w 298"/>
                <a:gd name="T5" fmla="*/ 1 h 25"/>
                <a:gd name="T6" fmla="*/ 1 w 298"/>
                <a:gd name="T7" fmla="*/ 0 h 25"/>
                <a:gd name="T8" fmla="*/ 1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Freeform 1219"/>
            <p:cNvSpPr>
              <a:spLocks/>
            </p:cNvSpPr>
            <p:nvPr/>
          </p:nvSpPr>
          <p:spPr bwMode="auto">
            <a:xfrm>
              <a:off x="4756" y="1822"/>
              <a:ext cx="241" cy="26"/>
            </a:xfrm>
            <a:custGeom>
              <a:avLst/>
              <a:gdLst>
                <a:gd name="T0" fmla="*/ 0 w 484"/>
                <a:gd name="T1" fmla="*/ 0 h 52"/>
                <a:gd name="T2" fmla="*/ 0 w 484"/>
                <a:gd name="T3" fmla="*/ 1 h 52"/>
                <a:gd name="T4" fmla="*/ 0 w 484"/>
                <a:gd name="T5" fmla="*/ 1 h 52"/>
                <a:gd name="T6" fmla="*/ 0 w 484"/>
                <a:gd name="T7" fmla="*/ 0 h 52"/>
                <a:gd name="T8" fmla="*/ 0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AutoShape 1220"/>
            <p:cNvSpPr>
              <a:spLocks noChangeArrowheads="1"/>
            </p:cNvSpPr>
            <p:nvPr/>
          </p:nvSpPr>
          <p:spPr bwMode="auto">
            <a:xfrm>
              <a:off x="4754" y="1849"/>
              <a:ext cx="243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37" name="AutoShape 1221"/>
            <p:cNvSpPr>
              <a:spLocks noChangeArrowheads="1"/>
            </p:cNvSpPr>
            <p:nvPr/>
          </p:nvSpPr>
          <p:spPr bwMode="auto">
            <a:xfrm>
              <a:off x="4799" y="1711"/>
              <a:ext cx="153" cy="121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38" name="AutoShape 1222"/>
            <p:cNvSpPr>
              <a:spLocks noChangeArrowheads="1"/>
            </p:cNvSpPr>
            <p:nvPr/>
          </p:nvSpPr>
          <p:spPr bwMode="auto">
            <a:xfrm>
              <a:off x="4812" y="1721"/>
              <a:ext cx="127" cy="101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39" name="Freeform 1223"/>
            <p:cNvSpPr>
              <a:spLocks/>
            </p:cNvSpPr>
            <p:nvPr/>
          </p:nvSpPr>
          <p:spPr bwMode="auto">
            <a:xfrm>
              <a:off x="4733" y="1934"/>
              <a:ext cx="283" cy="50"/>
            </a:xfrm>
            <a:custGeom>
              <a:avLst/>
              <a:gdLst>
                <a:gd name="T0" fmla="*/ 1 w 566"/>
                <a:gd name="T1" fmla="*/ 0 h 99"/>
                <a:gd name="T2" fmla="*/ 0 w 566"/>
                <a:gd name="T3" fmla="*/ 1 h 99"/>
                <a:gd name="T4" fmla="*/ 1 w 566"/>
                <a:gd name="T5" fmla="*/ 1 h 99"/>
                <a:gd name="T6" fmla="*/ 1 w 566"/>
                <a:gd name="T7" fmla="*/ 0 h 99"/>
                <a:gd name="T8" fmla="*/ 1 w 566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99"/>
                <a:gd name="T17" fmla="*/ 566 w 566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99">
                  <a:moveTo>
                    <a:pt x="56" y="0"/>
                  </a:moveTo>
                  <a:lnTo>
                    <a:pt x="0" y="99"/>
                  </a:lnTo>
                  <a:lnTo>
                    <a:pt x="566" y="99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1224"/>
            <p:cNvSpPr>
              <a:spLocks noChangeShapeType="1"/>
            </p:cNvSpPr>
            <p:nvPr/>
          </p:nvSpPr>
          <p:spPr bwMode="auto">
            <a:xfrm>
              <a:off x="4761" y="1948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Line 1225"/>
            <p:cNvSpPr>
              <a:spLocks noChangeShapeType="1"/>
            </p:cNvSpPr>
            <p:nvPr/>
          </p:nvSpPr>
          <p:spPr bwMode="auto">
            <a:xfrm>
              <a:off x="4756" y="1958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1226"/>
            <p:cNvSpPr>
              <a:spLocks noChangeShapeType="1"/>
            </p:cNvSpPr>
            <p:nvPr/>
          </p:nvSpPr>
          <p:spPr bwMode="auto">
            <a:xfrm>
              <a:off x="4751" y="1969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1227"/>
            <p:cNvSpPr>
              <a:spLocks noChangeArrowheads="1"/>
            </p:cNvSpPr>
            <p:nvPr/>
          </p:nvSpPr>
          <p:spPr bwMode="auto">
            <a:xfrm>
              <a:off x="4905" y="1860"/>
              <a:ext cx="79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44" name="Line 1228"/>
            <p:cNvSpPr>
              <a:spLocks noChangeShapeType="1"/>
            </p:cNvSpPr>
            <p:nvPr/>
          </p:nvSpPr>
          <p:spPr bwMode="auto">
            <a:xfrm>
              <a:off x="4910" y="1873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Line 1229"/>
            <p:cNvSpPr>
              <a:spLocks noChangeShapeType="1"/>
            </p:cNvSpPr>
            <p:nvPr/>
          </p:nvSpPr>
          <p:spPr bwMode="auto">
            <a:xfrm>
              <a:off x="4924" y="1870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tower"/>
            <p:cNvSpPr>
              <a:spLocks noEditPoints="1" noChangeArrowheads="1"/>
            </p:cNvSpPr>
            <p:nvPr/>
          </p:nvSpPr>
          <p:spPr bwMode="auto">
            <a:xfrm>
              <a:off x="5040" y="1056"/>
              <a:ext cx="22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82 w 21600"/>
                <a:gd name="T31" fmla="*/ 22556 h 21600"/>
                <a:gd name="T32" fmla="*/ 21504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CC99">
                <a:alpha val="8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47" name="Object 1231"/>
          <p:cNvGraphicFramePr>
            <a:graphicFrameLocks noChangeAspect="1"/>
          </p:cNvGraphicFramePr>
          <p:nvPr/>
        </p:nvGraphicFramePr>
        <p:xfrm>
          <a:off x="6781800" y="4648200"/>
          <a:ext cx="979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SmartDraw" r:id="rId3" imgW="542544" imgH="548640" progId="SmartDraw.2">
                  <p:embed/>
                </p:oleObj>
              </mc:Choice>
              <mc:Fallback>
                <p:oleObj name="SmartDraw" r:id="rId3" imgW="542544" imgH="548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48200"/>
                        <a:ext cx="9794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" name="Object 1232"/>
          <p:cNvGraphicFramePr>
            <a:graphicFrameLocks noChangeAspect="1"/>
          </p:cNvGraphicFramePr>
          <p:nvPr/>
        </p:nvGraphicFramePr>
        <p:xfrm>
          <a:off x="4267200" y="4572000"/>
          <a:ext cx="741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SmartDraw" r:id="rId5" imgW="743071" imgH="684928" progId="SmartDraw.2">
                  <p:embed/>
                </p:oleObj>
              </mc:Choice>
              <mc:Fallback>
                <p:oleObj name="SmartDraw" r:id="rId5" imgW="743071" imgH="6849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7413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" name="Group 1269"/>
          <p:cNvGrpSpPr>
            <a:grpSpLocks/>
          </p:cNvGrpSpPr>
          <p:nvPr/>
        </p:nvGrpSpPr>
        <p:grpSpPr bwMode="auto">
          <a:xfrm>
            <a:off x="838200" y="4506913"/>
            <a:ext cx="1817688" cy="1350962"/>
            <a:chOff x="528" y="2839"/>
            <a:chExt cx="1145" cy="851"/>
          </a:xfrm>
        </p:grpSpPr>
        <p:sp>
          <p:nvSpPr>
            <p:cNvPr id="550" name="Line 1270"/>
            <p:cNvSpPr>
              <a:spLocks noChangeShapeType="1"/>
            </p:cNvSpPr>
            <p:nvPr/>
          </p:nvSpPr>
          <p:spPr bwMode="auto">
            <a:xfrm>
              <a:off x="1056" y="3271"/>
              <a:ext cx="4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1271"/>
            <p:cNvSpPr>
              <a:spLocks noChangeShapeType="1"/>
            </p:cNvSpPr>
            <p:nvPr/>
          </p:nvSpPr>
          <p:spPr bwMode="auto">
            <a:xfrm>
              <a:off x="739" y="3271"/>
              <a:ext cx="3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Line 1272"/>
            <p:cNvSpPr>
              <a:spLocks noChangeShapeType="1"/>
            </p:cNvSpPr>
            <p:nvPr/>
          </p:nvSpPr>
          <p:spPr bwMode="auto">
            <a:xfrm>
              <a:off x="1056" y="327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Line 1273"/>
            <p:cNvSpPr>
              <a:spLocks noChangeShapeType="1"/>
            </p:cNvSpPr>
            <p:nvPr/>
          </p:nvSpPr>
          <p:spPr bwMode="auto">
            <a:xfrm>
              <a:off x="1294" y="312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1274"/>
            <p:cNvSpPr>
              <a:spLocks noChangeShapeType="1"/>
            </p:cNvSpPr>
            <p:nvPr/>
          </p:nvSpPr>
          <p:spPr bwMode="auto">
            <a:xfrm>
              <a:off x="1532" y="327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1275"/>
            <p:cNvSpPr>
              <a:spLocks/>
            </p:cNvSpPr>
            <p:nvPr/>
          </p:nvSpPr>
          <p:spPr bwMode="auto">
            <a:xfrm>
              <a:off x="982" y="3403"/>
              <a:ext cx="149" cy="13"/>
            </a:xfrm>
            <a:custGeom>
              <a:avLst/>
              <a:gdLst>
                <a:gd name="T0" fmla="*/ 1 w 297"/>
                <a:gd name="T1" fmla="*/ 0 h 25"/>
                <a:gd name="T2" fmla="*/ 0 w 297"/>
                <a:gd name="T3" fmla="*/ 1 h 25"/>
                <a:gd name="T4" fmla="*/ 1 w 297"/>
                <a:gd name="T5" fmla="*/ 1 h 25"/>
                <a:gd name="T6" fmla="*/ 1 w 297"/>
                <a:gd name="T7" fmla="*/ 0 h 25"/>
                <a:gd name="T8" fmla="*/ 1 w 29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25"/>
                <a:gd name="T17" fmla="*/ 297 w 29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25">
                  <a:moveTo>
                    <a:pt x="86" y="0"/>
                  </a:moveTo>
                  <a:lnTo>
                    <a:pt x="0" y="25"/>
                  </a:lnTo>
                  <a:lnTo>
                    <a:pt x="297" y="25"/>
                  </a:lnTo>
                  <a:lnTo>
                    <a:pt x="21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1276"/>
            <p:cNvSpPr>
              <a:spLocks/>
            </p:cNvSpPr>
            <p:nvPr/>
          </p:nvSpPr>
          <p:spPr bwMode="auto">
            <a:xfrm>
              <a:off x="937" y="3528"/>
              <a:ext cx="242" cy="26"/>
            </a:xfrm>
            <a:custGeom>
              <a:avLst/>
              <a:gdLst>
                <a:gd name="T0" fmla="*/ 1 w 483"/>
                <a:gd name="T1" fmla="*/ 0 h 52"/>
                <a:gd name="T2" fmla="*/ 0 w 483"/>
                <a:gd name="T3" fmla="*/ 1 h 52"/>
                <a:gd name="T4" fmla="*/ 1 w 483"/>
                <a:gd name="T5" fmla="*/ 1 h 52"/>
                <a:gd name="T6" fmla="*/ 1 w 483"/>
                <a:gd name="T7" fmla="*/ 0 h 52"/>
                <a:gd name="T8" fmla="*/ 1 w 483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3"/>
                <a:gd name="T16" fmla="*/ 0 h 52"/>
                <a:gd name="T17" fmla="*/ 483 w 483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3" h="52">
                  <a:moveTo>
                    <a:pt x="96" y="0"/>
                  </a:moveTo>
                  <a:lnTo>
                    <a:pt x="0" y="52"/>
                  </a:lnTo>
                  <a:lnTo>
                    <a:pt x="483" y="52"/>
                  </a:lnTo>
                  <a:lnTo>
                    <a:pt x="387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AutoShape 1277"/>
            <p:cNvSpPr>
              <a:spLocks noChangeArrowheads="1"/>
            </p:cNvSpPr>
            <p:nvPr/>
          </p:nvSpPr>
          <p:spPr bwMode="auto">
            <a:xfrm>
              <a:off x="935" y="3555"/>
              <a:ext cx="244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58" name="AutoShape 1278"/>
            <p:cNvSpPr>
              <a:spLocks noChangeArrowheads="1"/>
            </p:cNvSpPr>
            <p:nvPr/>
          </p:nvSpPr>
          <p:spPr bwMode="auto">
            <a:xfrm>
              <a:off x="980" y="3417"/>
              <a:ext cx="153" cy="121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59" name="AutoShape 1279"/>
            <p:cNvSpPr>
              <a:spLocks noChangeArrowheads="1"/>
            </p:cNvSpPr>
            <p:nvPr/>
          </p:nvSpPr>
          <p:spPr bwMode="auto">
            <a:xfrm>
              <a:off x="994" y="3427"/>
              <a:ext cx="126" cy="101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60" name="Freeform 1280"/>
            <p:cNvSpPr>
              <a:spLocks/>
            </p:cNvSpPr>
            <p:nvPr/>
          </p:nvSpPr>
          <p:spPr bwMode="auto">
            <a:xfrm>
              <a:off x="914" y="3640"/>
              <a:ext cx="283" cy="50"/>
            </a:xfrm>
            <a:custGeom>
              <a:avLst/>
              <a:gdLst>
                <a:gd name="T0" fmla="*/ 0 w 567"/>
                <a:gd name="T1" fmla="*/ 0 h 99"/>
                <a:gd name="T2" fmla="*/ 0 w 567"/>
                <a:gd name="T3" fmla="*/ 1 h 99"/>
                <a:gd name="T4" fmla="*/ 0 w 567"/>
                <a:gd name="T5" fmla="*/ 1 h 99"/>
                <a:gd name="T6" fmla="*/ 0 w 567"/>
                <a:gd name="T7" fmla="*/ 0 h 99"/>
                <a:gd name="T8" fmla="*/ 0 w 5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99"/>
                <a:gd name="T17" fmla="*/ 567 w 5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99">
                  <a:moveTo>
                    <a:pt x="56" y="0"/>
                  </a:moveTo>
                  <a:lnTo>
                    <a:pt x="0" y="99"/>
                  </a:lnTo>
                  <a:lnTo>
                    <a:pt x="567" y="99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1281"/>
            <p:cNvSpPr>
              <a:spLocks noChangeShapeType="1"/>
            </p:cNvSpPr>
            <p:nvPr/>
          </p:nvSpPr>
          <p:spPr bwMode="auto">
            <a:xfrm>
              <a:off x="943" y="3654"/>
              <a:ext cx="2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1282"/>
            <p:cNvSpPr>
              <a:spLocks noChangeShapeType="1"/>
            </p:cNvSpPr>
            <p:nvPr/>
          </p:nvSpPr>
          <p:spPr bwMode="auto">
            <a:xfrm>
              <a:off x="937" y="3664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1283"/>
            <p:cNvSpPr>
              <a:spLocks noChangeShapeType="1"/>
            </p:cNvSpPr>
            <p:nvPr/>
          </p:nvSpPr>
          <p:spPr bwMode="auto">
            <a:xfrm>
              <a:off x="932" y="3675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Rectangle 1284"/>
            <p:cNvSpPr>
              <a:spLocks noChangeArrowheads="1"/>
            </p:cNvSpPr>
            <p:nvPr/>
          </p:nvSpPr>
          <p:spPr bwMode="auto">
            <a:xfrm>
              <a:off x="1087" y="3566"/>
              <a:ext cx="78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65" name="Line 1285"/>
            <p:cNvSpPr>
              <a:spLocks noChangeShapeType="1"/>
            </p:cNvSpPr>
            <p:nvPr/>
          </p:nvSpPr>
          <p:spPr bwMode="auto">
            <a:xfrm>
              <a:off x="1091" y="3579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1286"/>
            <p:cNvSpPr>
              <a:spLocks noChangeShapeType="1"/>
            </p:cNvSpPr>
            <p:nvPr/>
          </p:nvSpPr>
          <p:spPr bwMode="auto">
            <a:xfrm>
              <a:off x="1105" y="3576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1287"/>
            <p:cNvSpPr>
              <a:spLocks/>
            </p:cNvSpPr>
            <p:nvPr/>
          </p:nvSpPr>
          <p:spPr bwMode="auto">
            <a:xfrm>
              <a:off x="1220" y="2839"/>
              <a:ext cx="149" cy="12"/>
            </a:xfrm>
            <a:custGeom>
              <a:avLst/>
              <a:gdLst>
                <a:gd name="T0" fmla="*/ 1 w 298"/>
                <a:gd name="T1" fmla="*/ 0 h 25"/>
                <a:gd name="T2" fmla="*/ 0 w 298"/>
                <a:gd name="T3" fmla="*/ 0 h 25"/>
                <a:gd name="T4" fmla="*/ 1 w 298"/>
                <a:gd name="T5" fmla="*/ 0 h 25"/>
                <a:gd name="T6" fmla="*/ 1 w 298"/>
                <a:gd name="T7" fmla="*/ 0 h 25"/>
                <a:gd name="T8" fmla="*/ 1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6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288"/>
            <p:cNvSpPr>
              <a:spLocks/>
            </p:cNvSpPr>
            <p:nvPr/>
          </p:nvSpPr>
          <p:spPr bwMode="auto">
            <a:xfrm>
              <a:off x="1175" y="2964"/>
              <a:ext cx="242" cy="26"/>
            </a:xfrm>
            <a:custGeom>
              <a:avLst/>
              <a:gdLst>
                <a:gd name="T0" fmla="*/ 1 w 484"/>
                <a:gd name="T1" fmla="*/ 0 h 52"/>
                <a:gd name="T2" fmla="*/ 0 w 484"/>
                <a:gd name="T3" fmla="*/ 1 h 52"/>
                <a:gd name="T4" fmla="*/ 1 w 484"/>
                <a:gd name="T5" fmla="*/ 1 h 52"/>
                <a:gd name="T6" fmla="*/ 1 w 484"/>
                <a:gd name="T7" fmla="*/ 0 h 52"/>
                <a:gd name="T8" fmla="*/ 1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AutoShape 1289"/>
            <p:cNvSpPr>
              <a:spLocks noChangeArrowheads="1"/>
            </p:cNvSpPr>
            <p:nvPr/>
          </p:nvSpPr>
          <p:spPr bwMode="auto">
            <a:xfrm>
              <a:off x="1173" y="2991"/>
              <a:ext cx="244" cy="73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70" name="AutoShape 1290"/>
            <p:cNvSpPr>
              <a:spLocks noChangeArrowheads="1"/>
            </p:cNvSpPr>
            <p:nvPr/>
          </p:nvSpPr>
          <p:spPr bwMode="auto">
            <a:xfrm>
              <a:off x="1218" y="2852"/>
              <a:ext cx="154" cy="122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71" name="AutoShape 1291"/>
            <p:cNvSpPr>
              <a:spLocks noChangeArrowheads="1"/>
            </p:cNvSpPr>
            <p:nvPr/>
          </p:nvSpPr>
          <p:spPr bwMode="auto">
            <a:xfrm>
              <a:off x="1232" y="2863"/>
              <a:ext cx="126" cy="100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72" name="Freeform 1292"/>
            <p:cNvSpPr>
              <a:spLocks/>
            </p:cNvSpPr>
            <p:nvPr/>
          </p:nvSpPr>
          <p:spPr bwMode="auto">
            <a:xfrm>
              <a:off x="1152" y="3076"/>
              <a:ext cx="283" cy="50"/>
            </a:xfrm>
            <a:custGeom>
              <a:avLst/>
              <a:gdLst>
                <a:gd name="T0" fmla="*/ 1 w 566"/>
                <a:gd name="T1" fmla="*/ 0 h 100"/>
                <a:gd name="T2" fmla="*/ 0 w 566"/>
                <a:gd name="T3" fmla="*/ 1 h 100"/>
                <a:gd name="T4" fmla="*/ 1 w 566"/>
                <a:gd name="T5" fmla="*/ 1 h 100"/>
                <a:gd name="T6" fmla="*/ 1 w 566"/>
                <a:gd name="T7" fmla="*/ 0 h 100"/>
                <a:gd name="T8" fmla="*/ 1 w 566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100"/>
                <a:gd name="T17" fmla="*/ 566 w 566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100">
                  <a:moveTo>
                    <a:pt x="55" y="0"/>
                  </a:moveTo>
                  <a:lnTo>
                    <a:pt x="0" y="100"/>
                  </a:lnTo>
                  <a:lnTo>
                    <a:pt x="566" y="100"/>
                  </a:lnTo>
                  <a:lnTo>
                    <a:pt x="511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293"/>
            <p:cNvSpPr>
              <a:spLocks noChangeShapeType="1"/>
            </p:cNvSpPr>
            <p:nvPr/>
          </p:nvSpPr>
          <p:spPr bwMode="auto">
            <a:xfrm>
              <a:off x="1181" y="3089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294"/>
            <p:cNvSpPr>
              <a:spLocks noChangeShapeType="1"/>
            </p:cNvSpPr>
            <p:nvPr/>
          </p:nvSpPr>
          <p:spPr bwMode="auto">
            <a:xfrm>
              <a:off x="1175" y="3100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295"/>
            <p:cNvSpPr>
              <a:spLocks noChangeShapeType="1"/>
            </p:cNvSpPr>
            <p:nvPr/>
          </p:nvSpPr>
          <p:spPr bwMode="auto">
            <a:xfrm>
              <a:off x="1170" y="3110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Rectangle 1296"/>
            <p:cNvSpPr>
              <a:spLocks noChangeArrowheads="1"/>
            </p:cNvSpPr>
            <p:nvPr/>
          </p:nvSpPr>
          <p:spPr bwMode="auto">
            <a:xfrm>
              <a:off x="1325" y="3001"/>
              <a:ext cx="78" cy="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77" name="Line 1297"/>
            <p:cNvSpPr>
              <a:spLocks noChangeShapeType="1"/>
            </p:cNvSpPr>
            <p:nvPr/>
          </p:nvSpPr>
          <p:spPr bwMode="auto">
            <a:xfrm>
              <a:off x="1329" y="3014"/>
              <a:ext cx="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298"/>
            <p:cNvSpPr>
              <a:spLocks noChangeShapeType="1"/>
            </p:cNvSpPr>
            <p:nvPr/>
          </p:nvSpPr>
          <p:spPr bwMode="auto">
            <a:xfrm>
              <a:off x="1343" y="3012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1299"/>
            <p:cNvSpPr>
              <a:spLocks/>
            </p:cNvSpPr>
            <p:nvPr/>
          </p:nvSpPr>
          <p:spPr bwMode="auto">
            <a:xfrm>
              <a:off x="1458" y="3403"/>
              <a:ext cx="149" cy="13"/>
            </a:xfrm>
            <a:custGeom>
              <a:avLst/>
              <a:gdLst>
                <a:gd name="T0" fmla="*/ 1 w 298"/>
                <a:gd name="T1" fmla="*/ 0 h 25"/>
                <a:gd name="T2" fmla="*/ 0 w 298"/>
                <a:gd name="T3" fmla="*/ 1 h 25"/>
                <a:gd name="T4" fmla="*/ 1 w 298"/>
                <a:gd name="T5" fmla="*/ 1 h 25"/>
                <a:gd name="T6" fmla="*/ 1 w 298"/>
                <a:gd name="T7" fmla="*/ 0 h 25"/>
                <a:gd name="T8" fmla="*/ 1 w 29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5"/>
                <a:gd name="T17" fmla="*/ 298 w 29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5">
                  <a:moveTo>
                    <a:pt x="87" y="0"/>
                  </a:moveTo>
                  <a:lnTo>
                    <a:pt x="0" y="25"/>
                  </a:lnTo>
                  <a:lnTo>
                    <a:pt x="298" y="25"/>
                  </a:lnTo>
                  <a:lnTo>
                    <a:pt x="213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Freeform 1300"/>
            <p:cNvSpPr>
              <a:spLocks/>
            </p:cNvSpPr>
            <p:nvPr/>
          </p:nvSpPr>
          <p:spPr bwMode="auto">
            <a:xfrm>
              <a:off x="1413" y="3528"/>
              <a:ext cx="242" cy="26"/>
            </a:xfrm>
            <a:custGeom>
              <a:avLst/>
              <a:gdLst>
                <a:gd name="T0" fmla="*/ 1 w 484"/>
                <a:gd name="T1" fmla="*/ 0 h 52"/>
                <a:gd name="T2" fmla="*/ 0 w 484"/>
                <a:gd name="T3" fmla="*/ 1 h 52"/>
                <a:gd name="T4" fmla="*/ 1 w 484"/>
                <a:gd name="T5" fmla="*/ 1 h 52"/>
                <a:gd name="T6" fmla="*/ 1 w 484"/>
                <a:gd name="T7" fmla="*/ 0 h 52"/>
                <a:gd name="T8" fmla="*/ 1 w 48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4"/>
                <a:gd name="T16" fmla="*/ 0 h 52"/>
                <a:gd name="T17" fmla="*/ 484 w 48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4" h="52">
                  <a:moveTo>
                    <a:pt x="96" y="0"/>
                  </a:moveTo>
                  <a:lnTo>
                    <a:pt x="0" y="52"/>
                  </a:lnTo>
                  <a:lnTo>
                    <a:pt x="484" y="52"/>
                  </a:lnTo>
                  <a:lnTo>
                    <a:pt x="388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AutoShape 1301"/>
            <p:cNvSpPr>
              <a:spLocks noChangeArrowheads="1"/>
            </p:cNvSpPr>
            <p:nvPr/>
          </p:nvSpPr>
          <p:spPr bwMode="auto">
            <a:xfrm>
              <a:off x="1411" y="3555"/>
              <a:ext cx="244" cy="74"/>
            </a:xfrm>
            <a:prstGeom prst="roundRect">
              <a:avLst>
                <a:gd name="adj" fmla="val 96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82" name="AutoShape 1302"/>
            <p:cNvSpPr>
              <a:spLocks noChangeArrowheads="1"/>
            </p:cNvSpPr>
            <p:nvPr/>
          </p:nvSpPr>
          <p:spPr bwMode="auto">
            <a:xfrm>
              <a:off x="1456" y="3417"/>
              <a:ext cx="154" cy="121"/>
            </a:xfrm>
            <a:prstGeom prst="roundRect">
              <a:avLst>
                <a:gd name="adj" fmla="val 9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83" name="AutoShape 1303"/>
            <p:cNvSpPr>
              <a:spLocks noChangeArrowheads="1"/>
            </p:cNvSpPr>
            <p:nvPr/>
          </p:nvSpPr>
          <p:spPr bwMode="auto">
            <a:xfrm>
              <a:off x="1470" y="3427"/>
              <a:ext cx="126" cy="101"/>
            </a:xfrm>
            <a:prstGeom prst="roundRect">
              <a:avLst>
                <a:gd name="adj" fmla="val 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84" name="Freeform 1304"/>
            <p:cNvSpPr>
              <a:spLocks/>
            </p:cNvSpPr>
            <p:nvPr/>
          </p:nvSpPr>
          <p:spPr bwMode="auto">
            <a:xfrm>
              <a:off x="1390" y="3640"/>
              <a:ext cx="283" cy="50"/>
            </a:xfrm>
            <a:custGeom>
              <a:avLst/>
              <a:gdLst>
                <a:gd name="T0" fmla="*/ 1 w 566"/>
                <a:gd name="T1" fmla="*/ 0 h 99"/>
                <a:gd name="T2" fmla="*/ 0 w 566"/>
                <a:gd name="T3" fmla="*/ 1 h 99"/>
                <a:gd name="T4" fmla="*/ 1 w 566"/>
                <a:gd name="T5" fmla="*/ 1 h 99"/>
                <a:gd name="T6" fmla="*/ 1 w 566"/>
                <a:gd name="T7" fmla="*/ 0 h 99"/>
                <a:gd name="T8" fmla="*/ 1 w 566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99"/>
                <a:gd name="T17" fmla="*/ 566 w 566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99">
                  <a:moveTo>
                    <a:pt x="56" y="0"/>
                  </a:moveTo>
                  <a:lnTo>
                    <a:pt x="0" y="99"/>
                  </a:lnTo>
                  <a:lnTo>
                    <a:pt x="566" y="99"/>
                  </a:lnTo>
                  <a:lnTo>
                    <a:pt x="51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305"/>
            <p:cNvSpPr>
              <a:spLocks noChangeShapeType="1"/>
            </p:cNvSpPr>
            <p:nvPr/>
          </p:nvSpPr>
          <p:spPr bwMode="auto">
            <a:xfrm>
              <a:off x="1419" y="3654"/>
              <a:ext cx="2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306"/>
            <p:cNvSpPr>
              <a:spLocks noChangeShapeType="1"/>
            </p:cNvSpPr>
            <p:nvPr/>
          </p:nvSpPr>
          <p:spPr bwMode="auto">
            <a:xfrm>
              <a:off x="1413" y="3664"/>
              <a:ext cx="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307"/>
            <p:cNvSpPr>
              <a:spLocks noChangeShapeType="1"/>
            </p:cNvSpPr>
            <p:nvPr/>
          </p:nvSpPr>
          <p:spPr bwMode="auto">
            <a:xfrm>
              <a:off x="1408" y="3675"/>
              <a:ext cx="2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Rectangle 1308"/>
            <p:cNvSpPr>
              <a:spLocks noChangeArrowheads="1"/>
            </p:cNvSpPr>
            <p:nvPr/>
          </p:nvSpPr>
          <p:spPr bwMode="auto">
            <a:xfrm>
              <a:off x="1563" y="3566"/>
              <a:ext cx="78" cy="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sp>
          <p:nvSpPr>
            <p:cNvPr id="589" name="Line 1309"/>
            <p:cNvSpPr>
              <a:spLocks noChangeShapeType="1"/>
            </p:cNvSpPr>
            <p:nvPr/>
          </p:nvSpPr>
          <p:spPr bwMode="auto">
            <a:xfrm>
              <a:off x="1568" y="3579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1310"/>
            <p:cNvSpPr>
              <a:spLocks noChangeShapeType="1"/>
            </p:cNvSpPr>
            <p:nvPr/>
          </p:nvSpPr>
          <p:spPr bwMode="auto">
            <a:xfrm>
              <a:off x="1581" y="3576"/>
              <a:ext cx="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tower"/>
            <p:cNvSpPr>
              <a:spLocks noEditPoints="1" noChangeArrowheads="1"/>
            </p:cNvSpPr>
            <p:nvPr/>
          </p:nvSpPr>
          <p:spPr bwMode="auto">
            <a:xfrm>
              <a:off x="528" y="3072"/>
              <a:ext cx="22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82 w 21600"/>
                <a:gd name="T31" fmla="*/ 22556 h 21600"/>
                <a:gd name="T32" fmla="*/ 21504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CC99">
                <a:alpha val="8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3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en-US" dirty="0"/>
              <a:t>Enterprise Edition</a:t>
            </a:r>
          </a:p>
          <a:p>
            <a:pPr lvl="1" algn="just"/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: 32-bit and 64-bit</a:t>
            </a:r>
          </a:p>
          <a:p>
            <a:pPr lvl="1" algn="just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</a:p>
          <a:p>
            <a:pPr lvl="1" algn="just"/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(OLTP)</a:t>
            </a:r>
          </a:p>
          <a:p>
            <a:pPr algn="just"/>
            <a:r>
              <a:rPr lang="en-US" altLang="en-US" dirty="0"/>
              <a:t>Standard Edition</a:t>
            </a:r>
          </a:p>
          <a:p>
            <a:pPr lvl="1" algn="just"/>
            <a:r>
              <a:rPr lang="en-US" altLang="en-US" dirty="0" err="1"/>
              <a:t>Đủ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ty </a:t>
            </a:r>
            <a:r>
              <a:rPr lang="en-US" altLang="en-US" dirty="0" err="1"/>
              <a:t>vừa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endParaRPr lang="en-US" altLang="en-US" dirty="0"/>
          </a:p>
          <a:p>
            <a:pPr lvl="1" algn="just"/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: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mại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,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kho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,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doanh</a:t>
            </a:r>
            <a:r>
              <a:rPr lang="en-US" altLang="en-US" dirty="0"/>
              <a:t> </a:t>
            </a:r>
            <a:r>
              <a:rPr lang="en-US" altLang="en-US" dirty="0" err="1"/>
              <a:t>nghiệp</a:t>
            </a:r>
            <a:endParaRPr lang="en-US" altLang="en-US" dirty="0"/>
          </a:p>
          <a:p>
            <a:pPr algn="just"/>
            <a:r>
              <a:rPr lang="en-US" altLang="en-US" dirty="0"/>
              <a:t>Workgroup Edition</a:t>
            </a:r>
          </a:p>
          <a:p>
            <a:pPr lvl="1" algn="just"/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phẩm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endParaRPr lang="en-US" altLang="en-US" dirty="0"/>
          </a:p>
          <a:p>
            <a:pPr lvl="1" algn="just"/>
            <a:r>
              <a:rPr lang="en-US" altLang="en-US" dirty="0"/>
              <a:t>Cho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endParaRPr lang="en-US" altLang="en-US" dirty="0"/>
          </a:p>
          <a:p>
            <a:pPr lvl="1" algn="just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Developer Edition</a:t>
            </a:r>
          </a:p>
          <a:p>
            <a:pPr lvl="1" algn="just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SQL Server Expression</a:t>
            </a:r>
          </a:p>
          <a:p>
            <a:pPr algn="just"/>
            <a:r>
              <a:rPr lang="en-US" altLang="en-US" dirty="0"/>
              <a:t>Express Edition</a:t>
            </a:r>
          </a:p>
          <a:p>
            <a:pPr lvl="1" algn="just"/>
            <a:r>
              <a:rPr lang="en-US" altLang="en-US" dirty="0" err="1"/>
              <a:t>Phiên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gọn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download </a:t>
            </a:r>
            <a:r>
              <a:rPr lang="en-US" altLang="en-US" dirty="0" err="1"/>
              <a:t>từ</a:t>
            </a:r>
            <a:r>
              <a:rPr lang="en-US" altLang="en-US" dirty="0"/>
              <a:t> Internet</a:t>
            </a:r>
          </a:p>
          <a:p>
            <a:pPr lvl="1" algn="just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04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367508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trội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SQL Server 2019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28800"/>
            <a:ext cx="7980363" cy="431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0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b="1" dirty="0"/>
              <a:t>Các mốc quan trọng</a:t>
            </a:r>
          </a:p>
          <a:p>
            <a:r>
              <a:rPr lang="vi-VN" dirty="0"/>
              <a:t>MS SQL Server cho OS/2 bắt đầu như một dự án chuyển </a:t>
            </a:r>
            <a:r>
              <a:rPr lang="vi-VN" dirty="0">
                <a:hlinkClick r:id="rId2" tooltip="Máy chủ SQL Sybase (trang chưa được viết)"/>
              </a:rPr>
              <a:t>Sybase SQL Server</a:t>
            </a:r>
            <a:r>
              <a:rPr lang="vi-VN" dirty="0"/>
              <a:t> sang OS/2 vào năm 1989, bởi </a:t>
            </a:r>
            <a:r>
              <a:rPr lang="vi-VN" dirty="0">
                <a:hlinkClick r:id="rId3" tooltip="Sybase (trang chưa được viết)"/>
              </a:rPr>
              <a:t>Sybase</a:t>
            </a:r>
            <a:r>
              <a:rPr lang="vi-VN" dirty="0"/>
              <a:t>, </a:t>
            </a:r>
            <a:r>
              <a:rPr lang="vi-VN" dirty="0">
                <a:hlinkClick r:id="rId4" tooltip="Ashton-Tate (trang chưa được viết)"/>
              </a:rPr>
              <a:t>Ashton-Tate</a:t>
            </a:r>
            <a:r>
              <a:rPr lang="vi-VN" dirty="0"/>
              <a:t> và </a:t>
            </a:r>
            <a:r>
              <a:rPr lang="vi-VN" dirty="0">
                <a:hlinkClick r:id="rId5" tooltip="Microsoft"/>
              </a:rPr>
              <a:t>Microsoft</a:t>
            </a:r>
            <a:r>
              <a:rPr lang="vi-VN" dirty="0"/>
              <a:t>.</a:t>
            </a:r>
          </a:p>
          <a:p>
            <a:r>
              <a:rPr lang="vi-VN" dirty="0"/>
              <a:t>SQL Server 4.2 cho NT được phát hành vào năm 1993, đánh dấu mục nhập vào </a:t>
            </a:r>
            <a:r>
              <a:rPr lang="vi-VN" dirty="0">
                <a:hlinkClick r:id="rId6" tooltip="Windows NT"/>
              </a:rPr>
              <a:t>Windows NT</a:t>
            </a:r>
            <a:r>
              <a:rPr lang="vi-VN" dirty="0"/>
              <a:t>.</a:t>
            </a:r>
          </a:p>
          <a:p>
            <a:r>
              <a:rPr lang="vi-VN" dirty="0"/>
              <a:t>SQL Server 6.0 được phát hành vào năm 1995, đánh dấu sự kết thúc hợp tác với </a:t>
            </a:r>
            <a:r>
              <a:rPr lang="vi-VN" dirty="0">
                <a:hlinkClick r:id="rId3" tooltip="Sybase (trang chưa được viết)"/>
              </a:rPr>
              <a:t>Sybase</a:t>
            </a:r>
            <a:r>
              <a:rPr lang="vi-VN" dirty="0"/>
              <a:t>; Sybase sẽ tiếp tục phát triển biến thể </a:t>
            </a:r>
            <a:r>
              <a:rPr lang="vi-VN" i="1" dirty="0"/>
              <a:t>SQL Server</a:t>
            </a:r>
            <a:r>
              <a:rPr lang="vi-VN" dirty="0"/>
              <a:t> của riêng họ, Sybase </a:t>
            </a:r>
            <a:r>
              <a:rPr lang="vi-VN" dirty="0">
                <a:hlinkClick r:id="rId7" tooltip="Doanh nghiệp máy chủ thích ứng (trang chưa được viết)"/>
              </a:rPr>
              <a:t>Adaptive Server Enterprise</a:t>
            </a:r>
            <a:r>
              <a:rPr lang="vi-VN" dirty="0"/>
              <a:t>, độc lập với Microsoft.</a:t>
            </a:r>
          </a:p>
          <a:p>
            <a:r>
              <a:rPr lang="vi-VN" dirty="0"/>
              <a:t>SQL Server 7.0 được phát hành vào năm 1998, đánh dấu việc chuyển đổi mã nguồn từ C sang C ++.</a:t>
            </a:r>
          </a:p>
          <a:p>
            <a:r>
              <a:rPr lang="vi-VN" dirty="0"/>
              <a:t>SQL Server 2005, được phát hành năm 2005, hoàn thành việc sửa đổi hoàn toàn mã Sybase cũ thành mã Microsoft.</a:t>
            </a:r>
          </a:p>
          <a:p>
            <a:r>
              <a:rPr lang="vi-VN" dirty="0"/>
              <a:t>SQL Server 2017, được phát hành vào năm 2017, bổ sung hỗ trợ Linux cho các nền tảng Linux này: </a:t>
            </a:r>
            <a:r>
              <a:rPr lang="vi-VN" dirty="0">
                <a:hlinkClick r:id="rId8" tooltip="Red Hat Enterprise Linux"/>
              </a:rPr>
              <a:t>Red Hat Enterprise Linux</a:t>
            </a:r>
            <a:r>
              <a:rPr lang="vi-VN" dirty="0"/>
              <a:t>, </a:t>
            </a:r>
            <a:r>
              <a:rPr lang="vi-VN" dirty="0">
                <a:hlinkClick r:id="rId9" tooltip="Máy chủ doanh nghiệp Linux (trang chưa được viết)"/>
              </a:rPr>
              <a:t>SUSE Linux Enterprise Server</a:t>
            </a:r>
            <a:r>
              <a:rPr lang="vi-VN" dirty="0"/>
              <a:t>, </a:t>
            </a:r>
            <a:r>
              <a:rPr lang="vi-VN" dirty="0">
                <a:hlinkClick r:id="rId10" tooltip="Ubuntu"/>
              </a:rPr>
              <a:t>Ubuntu</a:t>
            </a:r>
            <a:r>
              <a:rPr lang="vi-VN" dirty="0"/>
              <a:t> &amp; </a:t>
            </a:r>
            <a:r>
              <a:rPr lang="vi-VN" dirty="0">
                <a:hlinkClick r:id="rId11" tooltip="Docker (phần mềm)"/>
              </a:rPr>
              <a:t>Docker Engine</a:t>
            </a:r>
            <a:r>
              <a:rPr lang="vi-VN" dirty="0"/>
              <a:t>.</a:t>
            </a:r>
            <a:r>
              <a:rPr lang="vi-VN" baseline="30000" dirty="0">
                <a:hlinkClick r:id="rId12"/>
              </a:rPr>
              <a:t>[3]</a:t>
            </a: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dirty="0"/>
              <a:t>Tính đến tháng 11 năm 2019, các phiên bản sau được Microsoft hỗ trợ: </a:t>
            </a:r>
          </a:p>
          <a:p>
            <a:r>
              <a:rPr lang="vi-VN" dirty="0"/>
              <a:t>Máy chủ SQL 2012 </a:t>
            </a:r>
            <a:r>
              <a:rPr lang="vi-VN" baseline="30000" dirty="0">
                <a:hlinkClick r:id="rId2"/>
              </a:rPr>
              <a:t>[4]</a:t>
            </a:r>
            <a:endParaRPr lang="vi-VN" dirty="0"/>
          </a:p>
          <a:p>
            <a:r>
              <a:rPr lang="vi-VN" dirty="0"/>
              <a:t>Máy chủ SQL 2014</a:t>
            </a:r>
          </a:p>
          <a:p>
            <a:r>
              <a:rPr lang="vi-VN" dirty="0"/>
              <a:t>Máy chủ SQL 2016</a:t>
            </a:r>
          </a:p>
          <a:p>
            <a:r>
              <a:rPr lang="vi-VN" dirty="0"/>
              <a:t>Máy chủ SQL 2017</a:t>
            </a:r>
          </a:p>
          <a:p>
            <a:r>
              <a:rPr lang="vi-VN" dirty="0"/>
              <a:t>Máy chủ SQL 2019</a:t>
            </a:r>
            <a:r>
              <a:rPr lang="vi-VN" baseline="30000" dirty="0">
                <a:hlinkClick r:id="rId3"/>
              </a:rPr>
              <a:t>[5]</a:t>
            </a:r>
            <a:endParaRPr lang="vi-VN" dirty="0"/>
          </a:p>
          <a:p>
            <a:r>
              <a:rPr lang="vi-VN" dirty="0"/>
              <a:t>Từ SQL Server 2016 trở đi, sản phẩm chỉ được hỗ trợ trên bộ xử lý x64.</a:t>
            </a:r>
            <a:r>
              <a:rPr lang="vi-VN" baseline="30000" dirty="0">
                <a:hlinkClick r:id="rId4"/>
              </a:rPr>
              <a:t>[6]</a:t>
            </a:r>
            <a:r>
              <a:rPr lang="vi-VN" dirty="0"/>
              <a:t> </a:t>
            </a:r>
          </a:p>
          <a:p>
            <a:r>
              <a:rPr lang="vi-VN" dirty="0"/>
              <a:t>Phiên bản hiện tại là Microsoft SQL Server 2019, phát hành ngày 4 tháng 11 năm 2019.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sz="2500" dirty="0" err="1"/>
              <a:t>Những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điểm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mới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của</a:t>
            </a:r>
            <a:r>
              <a:rPr lang="en-US" altLang="en-US" sz="2500" dirty="0"/>
              <a:t> SQL server 2017 (t10)</a:t>
            </a:r>
          </a:p>
          <a:p>
            <a:pPr lvl="1">
              <a:buFontTx/>
              <a:buChar char="-"/>
              <a:defRPr/>
            </a:pPr>
            <a:r>
              <a:rPr lang="en-US" sz="3400" b="1" dirty="0" err="1"/>
              <a:t>Tính</a:t>
            </a:r>
            <a:r>
              <a:rPr lang="en-US" sz="3400" b="1" dirty="0"/>
              <a:t> </a:t>
            </a:r>
            <a:r>
              <a:rPr lang="en-US" sz="3400" b="1" dirty="0" err="1"/>
              <a:t>năng</a:t>
            </a:r>
            <a:r>
              <a:rPr lang="en-US" sz="3400" b="1" dirty="0"/>
              <a:t> </a:t>
            </a:r>
            <a:r>
              <a:rPr lang="en-US" sz="3400" b="1" dirty="0" err="1"/>
              <a:t>mới</a:t>
            </a:r>
            <a:r>
              <a:rPr lang="en-US" sz="3400" b="1" dirty="0"/>
              <a:t> </a:t>
            </a:r>
            <a:r>
              <a:rPr lang="en-US" sz="3400" b="1" dirty="0" err="1"/>
              <a:t>trong</a:t>
            </a:r>
            <a:r>
              <a:rPr lang="en-US" sz="3400" b="1" dirty="0"/>
              <a:t> Database Engine: </a:t>
            </a:r>
            <a:r>
              <a:rPr lang="en-US" sz="3400" b="1" dirty="0" err="1"/>
              <a:t>Identity_cache</a:t>
            </a:r>
            <a:endParaRPr lang="en-US" sz="3400" b="1" dirty="0"/>
          </a:p>
          <a:p>
            <a:pPr lvl="1" algn="just">
              <a:defRPr/>
            </a:pPr>
            <a:r>
              <a:rPr lang="en-US" sz="2900" dirty="0" err="1"/>
              <a:t>Tùy</a:t>
            </a:r>
            <a:r>
              <a:rPr lang="en-US" sz="2900" dirty="0"/>
              <a:t> </a:t>
            </a:r>
            <a:r>
              <a:rPr lang="en-US" sz="2900" dirty="0" err="1"/>
              <a:t>chọn</a:t>
            </a:r>
            <a:r>
              <a:rPr lang="en-US" sz="2900" dirty="0"/>
              <a:t> </a:t>
            </a:r>
            <a:r>
              <a:rPr lang="en-US" sz="2900" dirty="0" err="1"/>
              <a:t>này</a:t>
            </a:r>
            <a:r>
              <a:rPr lang="en-US" sz="2900" dirty="0"/>
              <a:t> </a:t>
            </a:r>
            <a:r>
              <a:rPr lang="en-US" sz="2900" dirty="0" err="1"/>
              <a:t>giúp</a:t>
            </a:r>
            <a:r>
              <a:rPr lang="en-US" sz="2900" dirty="0"/>
              <a:t> </a:t>
            </a:r>
            <a:r>
              <a:rPr lang="en-US" sz="2900" dirty="0" err="1"/>
              <a:t>bạn</a:t>
            </a:r>
            <a:r>
              <a:rPr lang="en-US" sz="2900" dirty="0"/>
              <a:t> </a:t>
            </a:r>
            <a:r>
              <a:rPr lang="en-US" sz="2900" dirty="0" err="1"/>
              <a:t>tránh</a:t>
            </a:r>
            <a:r>
              <a:rPr lang="en-US" sz="2900" dirty="0"/>
              <a:t>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sai</a:t>
            </a:r>
            <a:r>
              <a:rPr lang="en-US" sz="2900" dirty="0"/>
              <a:t> </a:t>
            </a:r>
            <a:r>
              <a:rPr lang="en-US" sz="2900" dirty="0" err="1"/>
              <a:t>lệch</a:t>
            </a:r>
            <a:r>
              <a:rPr lang="en-US" sz="2900" dirty="0"/>
              <a:t> </a:t>
            </a:r>
            <a:r>
              <a:rPr lang="en-US" sz="2900" dirty="0" err="1"/>
              <a:t>về</a:t>
            </a:r>
            <a:r>
              <a:rPr lang="en-US" sz="2900" dirty="0"/>
              <a:t> </a:t>
            </a:r>
            <a:r>
              <a:rPr lang="en-US" sz="2900" dirty="0" err="1"/>
              <a:t>giá</a:t>
            </a:r>
            <a:r>
              <a:rPr lang="en-US" sz="2900" dirty="0"/>
              <a:t> </a:t>
            </a:r>
            <a:r>
              <a:rPr lang="en-US" sz="2900" dirty="0" err="1"/>
              <a:t>trị</a:t>
            </a:r>
            <a:r>
              <a:rPr lang="en-US" sz="2900" dirty="0"/>
              <a:t> </a:t>
            </a:r>
            <a:r>
              <a:rPr lang="en-US" sz="2900" dirty="0" err="1"/>
              <a:t>của</a:t>
            </a:r>
            <a:r>
              <a:rPr lang="en-US" sz="2900" dirty="0"/>
              <a:t> </a:t>
            </a:r>
            <a:r>
              <a:rPr lang="en-US" sz="2900" dirty="0" err="1"/>
              <a:t>cột</a:t>
            </a:r>
            <a:r>
              <a:rPr lang="en-US" sz="2900" dirty="0"/>
              <a:t> ID,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trường</a:t>
            </a:r>
            <a:r>
              <a:rPr lang="en-US" sz="2900" dirty="0"/>
              <a:t> </a:t>
            </a:r>
            <a:r>
              <a:rPr lang="en-US" sz="2900" dirty="0" err="1"/>
              <a:t>hợp</a:t>
            </a:r>
            <a:r>
              <a:rPr lang="en-US" sz="2900" dirty="0"/>
              <a:t> </a:t>
            </a:r>
            <a:r>
              <a:rPr lang="en-US" sz="2900" u="sng" dirty="0" err="1">
                <a:hlinkClick r:id="rId2" tooltip="Chuyên mục máy chủ trên Quantrimang.com"/>
              </a:rPr>
              <a:t>máy</a:t>
            </a:r>
            <a:r>
              <a:rPr lang="en-US" sz="2900" u="sng" dirty="0">
                <a:hlinkClick r:id="rId2" tooltip="Chuyên mục máy chủ trên Quantrimang.com"/>
              </a:rPr>
              <a:t> </a:t>
            </a:r>
            <a:r>
              <a:rPr lang="en-US" sz="2900" u="sng" dirty="0" err="1">
                <a:hlinkClick r:id="rId2" tooltip="Chuyên mục máy chủ trên Quantrimang.com"/>
              </a:rPr>
              <a:t>chủ</a:t>
            </a:r>
            <a:r>
              <a:rPr lang="en-US" sz="2900" dirty="0"/>
              <a:t> </a:t>
            </a:r>
            <a:r>
              <a:rPr lang="en-US" sz="2900" dirty="0" err="1"/>
              <a:t>tắt</a:t>
            </a:r>
            <a:r>
              <a:rPr lang="en-US" sz="2900" dirty="0"/>
              <a:t> </a:t>
            </a:r>
            <a:r>
              <a:rPr lang="en-US" sz="2900" dirty="0" err="1"/>
              <a:t>đột</a:t>
            </a:r>
            <a:r>
              <a:rPr lang="en-US" sz="2900" dirty="0"/>
              <a:t> </a:t>
            </a:r>
            <a:r>
              <a:rPr lang="en-US" sz="2900" dirty="0" err="1"/>
              <a:t>ngột</a:t>
            </a:r>
            <a:r>
              <a:rPr lang="en-US" sz="2900" dirty="0"/>
              <a:t> </a:t>
            </a:r>
            <a:r>
              <a:rPr lang="en-US" sz="2900" dirty="0" err="1"/>
              <a:t>hoặc</a:t>
            </a:r>
            <a:r>
              <a:rPr lang="en-US" sz="2900" dirty="0"/>
              <a:t> </a:t>
            </a:r>
            <a:r>
              <a:rPr lang="en-US" sz="2900" dirty="0" err="1"/>
              <a:t>tiến</a:t>
            </a:r>
            <a:r>
              <a:rPr lang="en-US" sz="2900" dirty="0"/>
              <a:t> </a:t>
            </a:r>
            <a:r>
              <a:rPr lang="en-US" sz="2900" dirty="0" err="1"/>
              <a:t>hành</a:t>
            </a:r>
            <a:r>
              <a:rPr lang="en-US" sz="2900" dirty="0"/>
              <a:t> </a:t>
            </a:r>
            <a:r>
              <a:rPr lang="en-US" sz="2900" dirty="0" err="1"/>
              <a:t>chuyển</a:t>
            </a:r>
            <a:r>
              <a:rPr lang="en-US" sz="2900" dirty="0"/>
              <a:t> </a:t>
            </a:r>
            <a:r>
              <a:rPr lang="en-US" sz="2900" dirty="0" err="1"/>
              <a:t>đổi</a:t>
            </a:r>
            <a:r>
              <a:rPr lang="en-US" sz="2900" dirty="0"/>
              <a:t> </a:t>
            </a:r>
            <a:r>
              <a:rPr lang="en-US" sz="2900" dirty="0" err="1"/>
              <a:t>dự</a:t>
            </a:r>
            <a:r>
              <a:rPr lang="en-US" sz="2900" dirty="0"/>
              <a:t> </a:t>
            </a:r>
            <a:r>
              <a:rPr lang="en-US" sz="2900" dirty="0" err="1"/>
              <a:t>phòng</a:t>
            </a:r>
            <a:r>
              <a:rPr lang="en-US" sz="2900" dirty="0"/>
              <a:t>, hay </a:t>
            </a:r>
            <a:r>
              <a:rPr lang="en-US" sz="2900" dirty="0" err="1"/>
              <a:t>thậm</a:t>
            </a:r>
            <a:r>
              <a:rPr lang="en-US" sz="2900" dirty="0"/>
              <a:t> </a:t>
            </a:r>
            <a:r>
              <a:rPr lang="en-US" sz="2900" dirty="0" err="1"/>
              <a:t>chí</a:t>
            </a:r>
            <a:r>
              <a:rPr lang="en-US" sz="2900" dirty="0"/>
              <a:t> </a:t>
            </a:r>
            <a:r>
              <a:rPr lang="en-US" sz="2900" dirty="0" err="1"/>
              <a:t>chuyển</a:t>
            </a:r>
            <a:r>
              <a:rPr lang="en-US" sz="2900" dirty="0"/>
              <a:t> sang </a:t>
            </a:r>
            <a:r>
              <a:rPr lang="en-US" sz="2900" dirty="0" err="1"/>
              <a:t>máy</a:t>
            </a:r>
            <a:r>
              <a:rPr lang="en-US" sz="2900" dirty="0"/>
              <a:t> </a:t>
            </a:r>
            <a:r>
              <a:rPr lang="en-US" sz="2900" dirty="0" err="1"/>
              <a:t>chủ</a:t>
            </a:r>
            <a:r>
              <a:rPr lang="en-US" sz="2900" dirty="0"/>
              <a:t> </a:t>
            </a:r>
            <a:r>
              <a:rPr lang="en-US" sz="2900" dirty="0" err="1"/>
              <a:t>phụ</a:t>
            </a:r>
            <a:r>
              <a:rPr lang="en-US" sz="2900" dirty="0"/>
              <a:t>. </a:t>
            </a:r>
            <a:r>
              <a:rPr lang="en-US" sz="2900" dirty="0" err="1"/>
              <a:t>Nó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sử</a:t>
            </a:r>
            <a:r>
              <a:rPr lang="en-US" sz="2900" dirty="0"/>
              <a:t> </a:t>
            </a:r>
            <a:r>
              <a:rPr lang="en-US" sz="2900" dirty="0" err="1"/>
              <a:t>dụng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lệnh</a:t>
            </a:r>
            <a:r>
              <a:rPr lang="en-US" sz="2900" dirty="0"/>
              <a:t> ALTER DATABASE SCOPED CONFIGURATION, 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/>
              <a:t>kích</a:t>
            </a:r>
            <a:r>
              <a:rPr lang="en-US" sz="2900" dirty="0"/>
              <a:t> </a:t>
            </a:r>
            <a:r>
              <a:rPr lang="en-US" sz="2900" dirty="0" err="1"/>
              <a:t>hoạt</a:t>
            </a:r>
            <a:r>
              <a:rPr lang="en-US" sz="2900" dirty="0"/>
              <a:t>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thiết</a:t>
            </a:r>
            <a:r>
              <a:rPr lang="en-US" sz="2900" dirty="0"/>
              <a:t> </a:t>
            </a:r>
            <a:r>
              <a:rPr lang="en-US" sz="2900" dirty="0" err="1"/>
              <a:t>lập</a:t>
            </a:r>
            <a:r>
              <a:rPr lang="en-US" sz="2900" dirty="0"/>
              <a:t> </a:t>
            </a:r>
            <a:r>
              <a:rPr lang="en-US" sz="2900" dirty="0" err="1"/>
              <a:t>cấu</a:t>
            </a:r>
            <a:r>
              <a:rPr lang="en-US" sz="2900" dirty="0"/>
              <a:t> </a:t>
            </a:r>
            <a:r>
              <a:rPr lang="en-US" sz="2900" dirty="0" err="1"/>
              <a:t>hình</a:t>
            </a:r>
            <a:r>
              <a:rPr lang="en-US" sz="2900" dirty="0"/>
              <a:t> </a:t>
            </a:r>
            <a:r>
              <a:rPr lang="en-US" sz="2900" dirty="0" err="1"/>
              <a:t>cơ</a:t>
            </a:r>
            <a:r>
              <a:rPr lang="en-US" sz="2900" dirty="0"/>
              <a:t> </a:t>
            </a:r>
            <a:r>
              <a:rPr lang="en-US" sz="2900" dirty="0" err="1"/>
              <a:t>sở</a:t>
            </a:r>
            <a:r>
              <a:rPr lang="en-US" sz="2900" dirty="0"/>
              <a:t> </a:t>
            </a:r>
            <a:r>
              <a:rPr lang="en-US" sz="2900" dirty="0" err="1"/>
              <a:t>dữ</a:t>
            </a:r>
            <a:r>
              <a:rPr lang="en-US" sz="2900" dirty="0"/>
              <a:t> </a:t>
            </a:r>
            <a:r>
              <a:rPr lang="en-US" sz="2900" dirty="0" err="1"/>
              <a:t>liệu</a:t>
            </a:r>
            <a:r>
              <a:rPr lang="en-US" sz="2900" dirty="0"/>
              <a:t>. </a:t>
            </a:r>
          </a:p>
          <a:p>
            <a:pPr marL="400050" lvl="1" indent="0">
              <a:buNone/>
              <a:defRPr/>
            </a:pPr>
            <a:endParaRPr lang="en-US" sz="2500" dirty="0"/>
          </a:p>
          <a:p>
            <a:pPr lvl="1">
              <a:buFontTx/>
              <a:buChar char="-"/>
              <a:defRPr/>
            </a:pPr>
            <a:r>
              <a:rPr lang="en-US" sz="2900" b="1" dirty="0" err="1"/>
              <a:t>Cải</a:t>
            </a:r>
            <a:r>
              <a:rPr lang="en-US" sz="2900" b="1" dirty="0"/>
              <a:t> </a:t>
            </a:r>
            <a:r>
              <a:rPr lang="en-US" sz="2900" b="1" dirty="0" err="1"/>
              <a:t>thiện</a:t>
            </a:r>
            <a:r>
              <a:rPr lang="en-US" sz="2900" b="1" dirty="0"/>
              <a:t> </a:t>
            </a:r>
            <a:r>
              <a:rPr lang="en-US" sz="2900" b="1" dirty="0" err="1"/>
              <a:t>xử</a:t>
            </a:r>
            <a:r>
              <a:rPr lang="en-US" sz="2900" b="1" dirty="0"/>
              <a:t> </a:t>
            </a:r>
            <a:r>
              <a:rPr lang="en-US" sz="2900" b="1" dirty="0" err="1"/>
              <a:t>lý</a:t>
            </a:r>
            <a:r>
              <a:rPr lang="en-US" sz="2900" b="1" dirty="0"/>
              <a:t> </a:t>
            </a:r>
            <a:r>
              <a:rPr lang="en-US" sz="2900" b="1" dirty="0" err="1"/>
              <a:t>truy</a:t>
            </a:r>
            <a:r>
              <a:rPr lang="en-US" sz="2900" b="1" dirty="0"/>
              <a:t> </a:t>
            </a:r>
            <a:r>
              <a:rPr lang="en-US" sz="2900" b="1" dirty="0" err="1"/>
              <a:t>vấn</a:t>
            </a:r>
            <a:r>
              <a:rPr lang="en-US" sz="2900" b="1" dirty="0"/>
              <a:t> </a:t>
            </a:r>
            <a:r>
              <a:rPr lang="en-US" sz="2900" b="1" dirty="0" err="1"/>
              <a:t>thích</a:t>
            </a:r>
            <a:r>
              <a:rPr lang="en-US" sz="2900" b="1" dirty="0"/>
              <a:t> </a:t>
            </a:r>
            <a:r>
              <a:rPr lang="en-US" sz="2900" b="1" dirty="0" err="1"/>
              <a:t>ứng</a:t>
            </a:r>
            <a:endParaRPr lang="en-US" sz="2900" b="1" dirty="0"/>
          </a:p>
          <a:p>
            <a:pPr lvl="1">
              <a:defRPr/>
            </a:pPr>
            <a:r>
              <a:rPr lang="en-US" sz="3400" dirty="0" err="1"/>
              <a:t>Nếu</a:t>
            </a:r>
            <a:r>
              <a:rPr lang="en-US" sz="3400" dirty="0"/>
              <a:t> </a:t>
            </a:r>
            <a:r>
              <a:rPr lang="en-US" sz="3400" dirty="0" err="1"/>
              <a:t>bạn</a:t>
            </a:r>
            <a:r>
              <a:rPr lang="en-US" sz="3400" dirty="0"/>
              <a:t> </a:t>
            </a:r>
            <a:r>
              <a:rPr lang="en-US" sz="3400" dirty="0" err="1"/>
              <a:t>muốn</a:t>
            </a:r>
            <a:r>
              <a:rPr lang="en-US" sz="3400" dirty="0"/>
              <a:t> </a:t>
            </a:r>
            <a:r>
              <a:rPr lang="en-US" sz="3400" dirty="0" err="1"/>
              <a:t>cải</a:t>
            </a:r>
            <a:r>
              <a:rPr lang="en-US" sz="3400" dirty="0"/>
              <a:t> </a:t>
            </a:r>
            <a:r>
              <a:rPr lang="en-US" sz="3400" dirty="0" err="1"/>
              <a:t>thiện</a:t>
            </a:r>
            <a:r>
              <a:rPr lang="en-US" sz="3400" dirty="0"/>
              <a:t> </a:t>
            </a:r>
            <a:r>
              <a:rPr lang="en-US" sz="3400" dirty="0" err="1"/>
              <a:t>hiệu</a:t>
            </a:r>
            <a:r>
              <a:rPr lang="en-US" sz="3400" dirty="0"/>
              <a:t> </a:t>
            </a:r>
            <a:r>
              <a:rPr lang="en-US" sz="3400" dirty="0" err="1"/>
              <a:t>suất</a:t>
            </a:r>
            <a:r>
              <a:rPr lang="en-US" sz="3400" dirty="0"/>
              <a:t> </a:t>
            </a:r>
            <a:r>
              <a:rPr lang="en-US" sz="3400" dirty="0" err="1"/>
              <a:t>thực</a:t>
            </a:r>
            <a:r>
              <a:rPr lang="en-US" sz="3400" dirty="0"/>
              <a:t> </a:t>
            </a:r>
            <a:r>
              <a:rPr lang="en-US" sz="3400" dirty="0" err="1"/>
              <a:t>thi</a:t>
            </a:r>
            <a:r>
              <a:rPr lang="en-US" sz="3400" dirty="0"/>
              <a:t> </a:t>
            </a:r>
            <a:r>
              <a:rPr lang="en-US" sz="3400" dirty="0" err="1"/>
              <a:t>truy</a:t>
            </a:r>
            <a:r>
              <a:rPr lang="en-US" sz="3400" dirty="0"/>
              <a:t> </a:t>
            </a:r>
            <a:r>
              <a:rPr lang="en-US" sz="3400" dirty="0" err="1"/>
              <a:t>vấn</a:t>
            </a:r>
            <a:r>
              <a:rPr lang="en-US" sz="3400" dirty="0"/>
              <a:t> </a:t>
            </a:r>
            <a:r>
              <a:rPr lang="en-US" sz="3400" dirty="0" err="1"/>
              <a:t>thì</a:t>
            </a:r>
            <a:r>
              <a:rPr lang="en-US" sz="3400" dirty="0"/>
              <a:t> </a:t>
            </a:r>
            <a:r>
              <a:rPr lang="en-US" sz="3400" dirty="0" err="1"/>
              <a:t>tính</a:t>
            </a:r>
            <a:r>
              <a:rPr lang="en-US" sz="3400" dirty="0"/>
              <a:t> </a:t>
            </a:r>
            <a:r>
              <a:rPr lang="en-US" sz="3400" dirty="0" err="1"/>
              <a:t>năng</a:t>
            </a:r>
            <a:r>
              <a:rPr lang="en-US" sz="3400" dirty="0"/>
              <a:t> </a:t>
            </a:r>
            <a:r>
              <a:rPr lang="en-US" sz="3400" dirty="0" err="1"/>
              <a:t>mới</a:t>
            </a:r>
            <a:r>
              <a:rPr lang="en-US" sz="3400" dirty="0"/>
              <a:t> </a:t>
            </a:r>
            <a:r>
              <a:rPr lang="en-US" sz="3400" dirty="0" err="1"/>
              <a:t>này</a:t>
            </a:r>
            <a:r>
              <a:rPr lang="en-US" sz="3400" dirty="0"/>
              <a:t> </a:t>
            </a:r>
            <a:r>
              <a:rPr lang="en-US" sz="3400" dirty="0" err="1"/>
              <a:t>sẽ</a:t>
            </a:r>
            <a:r>
              <a:rPr lang="en-US" sz="3400" dirty="0"/>
              <a:t> </a:t>
            </a:r>
            <a:r>
              <a:rPr lang="en-US" sz="3400" dirty="0" err="1"/>
              <a:t>giúp</a:t>
            </a:r>
            <a:r>
              <a:rPr lang="en-US" sz="3400" dirty="0"/>
              <a:t> </a:t>
            </a:r>
            <a:r>
              <a:rPr lang="en-US" sz="3400" dirty="0" err="1"/>
              <a:t>ích</a:t>
            </a:r>
            <a:r>
              <a:rPr lang="en-US" sz="3400" dirty="0"/>
              <a:t> </a:t>
            </a:r>
            <a:r>
              <a:rPr lang="en-US" sz="3400" dirty="0" err="1"/>
              <a:t>đáng</a:t>
            </a:r>
            <a:r>
              <a:rPr lang="en-US" sz="3400" dirty="0"/>
              <a:t> </a:t>
            </a:r>
            <a:r>
              <a:rPr lang="en-US" sz="3400" dirty="0" err="1"/>
              <a:t>kể</a:t>
            </a:r>
            <a:r>
              <a:rPr lang="en-US" sz="3400" dirty="0"/>
              <a:t>. </a:t>
            </a:r>
            <a:r>
              <a:rPr lang="en-US" sz="3400" dirty="0" err="1"/>
              <a:t>Nó</a:t>
            </a:r>
            <a:r>
              <a:rPr lang="en-US" sz="3400" dirty="0"/>
              <a:t> </a:t>
            </a:r>
            <a:r>
              <a:rPr lang="en-US" sz="3400" dirty="0" err="1"/>
              <a:t>được</a:t>
            </a:r>
            <a:r>
              <a:rPr lang="en-US" sz="3400" dirty="0"/>
              <a:t> </a:t>
            </a:r>
            <a:r>
              <a:rPr lang="en-US" sz="3400" dirty="0" err="1"/>
              <a:t>hỗ</a:t>
            </a:r>
            <a:r>
              <a:rPr lang="en-US" sz="3400" dirty="0"/>
              <a:t> </a:t>
            </a:r>
            <a:r>
              <a:rPr lang="en-US" sz="3400" dirty="0" err="1"/>
              <a:t>trợ</a:t>
            </a:r>
            <a:r>
              <a:rPr lang="en-US" sz="3400" dirty="0"/>
              <a:t> </a:t>
            </a:r>
            <a:r>
              <a:rPr lang="en-US" sz="3400" dirty="0" err="1"/>
              <a:t>trong</a:t>
            </a:r>
            <a:r>
              <a:rPr lang="en-US" sz="3400" dirty="0"/>
              <a:t> SQL Server </a:t>
            </a:r>
            <a:r>
              <a:rPr lang="en-US" sz="3400" dirty="0" err="1"/>
              <a:t>và</a:t>
            </a:r>
            <a:r>
              <a:rPr lang="en-US" sz="3400" dirty="0"/>
              <a:t> Azure SQL Database.</a:t>
            </a:r>
          </a:p>
          <a:p>
            <a:pPr marL="902970" lvl="3" indent="0">
              <a:buNone/>
              <a:defRPr/>
            </a:pPr>
            <a:endParaRPr lang="en-US" sz="3800" dirty="0"/>
          </a:p>
          <a:p>
            <a:pPr lvl="1">
              <a:buFontTx/>
              <a:buChar char="-"/>
              <a:defRPr/>
            </a:pPr>
            <a:r>
              <a:rPr lang="en-US" sz="3400" b="1" dirty="0"/>
              <a:t>Automatic Tuning</a:t>
            </a:r>
          </a:p>
          <a:p>
            <a:pPr marL="400050" lvl="1" indent="0">
              <a:buNone/>
              <a:defRPr/>
            </a:pPr>
            <a:endParaRPr lang="en-US" sz="2500" dirty="0"/>
          </a:p>
          <a:p>
            <a:pPr lvl="1" algn="just"/>
            <a:r>
              <a:rPr lang="en-US" sz="2900" dirty="0" err="1"/>
              <a:t>Tính</a:t>
            </a:r>
            <a:r>
              <a:rPr lang="en-US" sz="2900" dirty="0"/>
              <a:t> </a:t>
            </a:r>
            <a:r>
              <a:rPr lang="en-US" sz="2900" dirty="0" err="1"/>
              <a:t>năng</a:t>
            </a:r>
            <a:r>
              <a:rPr lang="en-US" sz="2900" dirty="0"/>
              <a:t> </a:t>
            </a:r>
            <a:r>
              <a:rPr lang="en-US" sz="2900" dirty="0" err="1"/>
              <a:t>này</a:t>
            </a:r>
            <a:r>
              <a:rPr lang="en-US" sz="2900" dirty="0"/>
              <a:t> </a:t>
            </a:r>
            <a:r>
              <a:rPr lang="en-US" sz="2900" dirty="0" err="1"/>
              <a:t>kiểm</a:t>
            </a:r>
            <a:r>
              <a:rPr lang="en-US" sz="2900" dirty="0"/>
              <a:t> </a:t>
            </a:r>
            <a:r>
              <a:rPr lang="en-US" sz="2900" dirty="0" err="1"/>
              <a:t>tra</a:t>
            </a:r>
            <a:r>
              <a:rPr lang="en-US" sz="2900" dirty="0"/>
              <a:t>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r>
              <a:rPr lang="en-US" sz="2900" dirty="0"/>
              <a:t> </a:t>
            </a:r>
            <a:r>
              <a:rPr lang="en-US" sz="2900" dirty="0" err="1"/>
              <a:t>đề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hiệu</a:t>
            </a:r>
            <a:r>
              <a:rPr lang="en-US" sz="2900" dirty="0"/>
              <a:t> </a:t>
            </a:r>
            <a:r>
              <a:rPr lang="en-US" sz="2900" dirty="0" err="1"/>
              <a:t>suất</a:t>
            </a:r>
            <a:r>
              <a:rPr lang="en-US" sz="2900" dirty="0"/>
              <a:t> </a:t>
            </a:r>
            <a:r>
              <a:rPr lang="en-US" sz="2900" dirty="0" err="1"/>
              <a:t>truy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r>
              <a:rPr lang="en-US" sz="2900" dirty="0"/>
              <a:t>, </a:t>
            </a:r>
            <a:r>
              <a:rPr lang="en-US" sz="2900" dirty="0" err="1"/>
              <a:t>xác</a:t>
            </a:r>
            <a:r>
              <a:rPr lang="en-US" sz="2900" dirty="0"/>
              <a:t> </a:t>
            </a:r>
            <a:r>
              <a:rPr lang="en-US" sz="2900" dirty="0" err="1"/>
              <a:t>định</a:t>
            </a:r>
            <a:r>
              <a:rPr lang="en-US" sz="2900" dirty="0"/>
              <a:t> </a:t>
            </a:r>
            <a:r>
              <a:rPr lang="en-US" sz="2900" dirty="0" err="1"/>
              <a:t>chúng</a:t>
            </a:r>
            <a:r>
              <a:rPr lang="en-US" sz="2900" dirty="0"/>
              <a:t>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dirty="0" err="1"/>
              <a:t>khắc</a:t>
            </a:r>
            <a:r>
              <a:rPr lang="en-US" sz="2900" dirty="0"/>
              <a:t> </a:t>
            </a:r>
            <a:r>
              <a:rPr lang="en-US" sz="2900" dirty="0" err="1"/>
              <a:t>phục</a:t>
            </a:r>
            <a:r>
              <a:rPr lang="en-US" sz="2900" dirty="0"/>
              <a:t> </a:t>
            </a:r>
            <a:r>
              <a:rPr lang="en-US" sz="2900" dirty="0" err="1"/>
              <a:t>bằng</a:t>
            </a:r>
            <a:r>
              <a:rPr lang="en-US" sz="2900" dirty="0"/>
              <a:t>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giải</a:t>
            </a:r>
            <a:r>
              <a:rPr lang="en-US" sz="2900" dirty="0"/>
              <a:t> </a:t>
            </a:r>
            <a:r>
              <a:rPr lang="en-US" sz="2900" dirty="0" err="1"/>
              <a:t>pháp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đề</a:t>
            </a:r>
            <a:r>
              <a:rPr lang="en-US" sz="2900" dirty="0"/>
              <a:t> </a:t>
            </a:r>
            <a:r>
              <a:rPr lang="en-US" sz="2900" dirty="0" err="1"/>
              <a:t>xuất</a:t>
            </a:r>
            <a:r>
              <a:rPr lang="en-US" sz="2900" dirty="0"/>
              <a:t>. </a:t>
            </a:r>
            <a:r>
              <a:rPr lang="en-US" sz="2900" dirty="0" err="1"/>
              <a:t>Đây</a:t>
            </a:r>
            <a:r>
              <a:rPr lang="en-US" sz="2900" dirty="0"/>
              <a:t> </a:t>
            </a:r>
            <a:r>
              <a:rPr lang="en-US" sz="2900" dirty="0" err="1"/>
              <a:t>là</a:t>
            </a:r>
            <a:r>
              <a:rPr lang="en-US" sz="2900" dirty="0"/>
              <a:t>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kỹ</a:t>
            </a:r>
            <a:r>
              <a:rPr lang="en-US" sz="2900" dirty="0"/>
              <a:t> </a:t>
            </a:r>
            <a:r>
              <a:rPr lang="en-US" sz="2900" dirty="0" err="1"/>
              <a:t>thuật</a:t>
            </a:r>
            <a:r>
              <a:rPr lang="en-US" sz="2900" dirty="0"/>
              <a:t> </a:t>
            </a:r>
            <a:r>
              <a:rPr lang="en-US" sz="2900" dirty="0" err="1"/>
              <a:t>automactic</a:t>
            </a:r>
            <a:r>
              <a:rPr lang="en-US" sz="2900" dirty="0"/>
              <a:t> tuning (</a:t>
            </a:r>
            <a:r>
              <a:rPr lang="en-US" sz="2900" dirty="0" err="1"/>
              <a:t>tự</a:t>
            </a:r>
            <a:r>
              <a:rPr lang="en-US" sz="2900" dirty="0"/>
              <a:t> </a:t>
            </a:r>
            <a:r>
              <a:rPr lang="en-US" sz="2900" dirty="0" err="1"/>
              <a:t>động</a:t>
            </a:r>
            <a:r>
              <a:rPr lang="en-US" sz="2900" dirty="0"/>
              <a:t> </a:t>
            </a:r>
            <a:r>
              <a:rPr lang="en-US" sz="2900" dirty="0" err="1"/>
              <a:t>điều</a:t>
            </a:r>
            <a:r>
              <a:rPr lang="en-US" sz="2900" dirty="0"/>
              <a:t> </a:t>
            </a:r>
            <a:r>
              <a:rPr lang="en-US" sz="2900" dirty="0" err="1"/>
              <a:t>chỉnh</a:t>
            </a:r>
            <a:r>
              <a:rPr lang="en-US" sz="2900" dirty="0"/>
              <a:t>)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sẵn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tính</a:t>
            </a:r>
            <a:r>
              <a:rPr lang="en-US" sz="2900" dirty="0"/>
              <a:t> </a:t>
            </a:r>
            <a:r>
              <a:rPr lang="en-US" sz="2900" dirty="0" err="1"/>
              <a:t>năng</a:t>
            </a:r>
            <a:r>
              <a:rPr lang="en-US" sz="2900" dirty="0"/>
              <a:t> </a:t>
            </a:r>
            <a:r>
              <a:rPr lang="en-US" sz="2900" dirty="0" err="1"/>
              <a:t>này</a:t>
            </a:r>
            <a:r>
              <a:rPr lang="en-US" sz="2900" dirty="0"/>
              <a:t>:</a:t>
            </a:r>
            <a:endParaRPr lang="en-US" dirty="0"/>
          </a:p>
          <a:p>
            <a:pPr lvl="1" algn="just"/>
            <a:r>
              <a:rPr lang="en-US" sz="2900" dirty="0"/>
              <a:t>Automatic Correction (Plan): </a:t>
            </a:r>
            <a:r>
              <a:rPr lang="en-US" sz="2900" dirty="0" err="1"/>
              <a:t>Kỹ</a:t>
            </a:r>
            <a:r>
              <a:rPr lang="en-US" sz="2900" dirty="0"/>
              <a:t> </a:t>
            </a:r>
            <a:r>
              <a:rPr lang="en-US" sz="2900" dirty="0" err="1"/>
              <a:t>thuật</a:t>
            </a:r>
            <a:r>
              <a:rPr lang="en-US" sz="2900" dirty="0"/>
              <a:t> </a:t>
            </a:r>
            <a:r>
              <a:rPr lang="en-US" sz="2900" dirty="0" err="1"/>
              <a:t>này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SQL 2017 Database, </a:t>
            </a:r>
            <a:r>
              <a:rPr lang="en-US" sz="2900" dirty="0" err="1"/>
              <a:t>nó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tìm</a:t>
            </a:r>
            <a:r>
              <a:rPr lang="en-US" sz="2900" dirty="0"/>
              <a:t>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r>
              <a:rPr lang="en-US" sz="2900" dirty="0"/>
              <a:t> </a:t>
            </a:r>
            <a:r>
              <a:rPr lang="en-US" sz="2900" dirty="0" err="1"/>
              <a:t>đề</a:t>
            </a:r>
            <a:r>
              <a:rPr lang="en-US" sz="2900" dirty="0"/>
              <a:t> </a:t>
            </a:r>
            <a:r>
              <a:rPr lang="en-US" sz="2900" dirty="0" err="1"/>
              <a:t>về</a:t>
            </a:r>
            <a:r>
              <a:rPr lang="en-US" sz="2900" dirty="0"/>
              <a:t> </a:t>
            </a:r>
            <a:r>
              <a:rPr lang="en-US" sz="2900" dirty="0" err="1"/>
              <a:t>hiệu</a:t>
            </a:r>
            <a:r>
              <a:rPr lang="en-US" sz="2900" dirty="0"/>
              <a:t> </a:t>
            </a:r>
            <a:r>
              <a:rPr lang="en-US" sz="2900" dirty="0" err="1"/>
              <a:t>suất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kế</a:t>
            </a:r>
            <a:r>
              <a:rPr lang="en-US" sz="2900" dirty="0"/>
              <a:t> </a:t>
            </a:r>
            <a:r>
              <a:rPr lang="en-US" sz="2900" dirty="0" err="1"/>
              <a:t>hoạch</a:t>
            </a:r>
            <a:r>
              <a:rPr lang="en-US" sz="2900" dirty="0"/>
              <a:t> </a:t>
            </a:r>
            <a:r>
              <a:rPr lang="en-US" sz="2900" dirty="0" err="1"/>
              <a:t>truy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đưa</a:t>
            </a:r>
            <a:r>
              <a:rPr lang="en-US" sz="2900" dirty="0"/>
              <a:t> </a:t>
            </a:r>
            <a:r>
              <a:rPr lang="en-US" sz="2900" dirty="0" err="1"/>
              <a:t>ra</a:t>
            </a:r>
            <a:r>
              <a:rPr lang="en-US" sz="2900" dirty="0"/>
              <a:t>, </a:t>
            </a:r>
            <a:r>
              <a:rPr lang="en-US" sz="2900" dirty="0" err="1"/>
              <a:t>sau</a:t>
            </a:r>
            <a:r>
              <a:rPr lang="en-US" sz="2900" dirty="0"/>
              <a:t> </a:t>
            </a:r>
            <a:r>
              <a:rPr lang="en-US" sz="2900" dirty="0" err="1"/>
              <a:t>đó</a:t>
            </a:r>
            <a:r>
              <a:rPr lang="en-US" sz="2900" dirty="0"/>
              <a:t> </a:t>
            </a:r>
            <a:r>
              <a:rPr lang="en-US" sz="2900" dirty="0" err="1"/>
              <a:t>sửa</a:t>
            </a:r>
            <a:r>
              <a:rPr lang="en-US" sz="2900" dirty="0"/>
              <a:t> </a:t>
            </a:r>
            <a:r>
              <a:rPr lang="en-US" sz="2900" dirty="0" err="1"/>
              <a:t>chữa</a:t>
            </a:r>
            <a:r>
              <a:rPr lang="en-US" sz="2900" dirty="0"/>
              <a:t> </a:t>
            </a:r>
            <a:r>
              <a:rPr lang="en-US" sz="2900" dirty="0" err="1"/>
              <a:t>chúng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giải</a:t>
            </a:r>
            <a:r>
              <a:rPr lang="en-US" sz="2900" dirty="0"/>
              <a:t> </a:t>
            </a:r>
            <a:r>
              <a:rPr lang="en-US" sz="2900" dirty="0" err="1"/>
              <a:t>pháp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đề</a:t>
            </a:r>
            <a:r>
              <a:rPr lang="en-US" sz="2900" dirty="0"/>
              <a:t> </a:t>
            </a:r>
            <a:r>
              <a:rPr lang="en-US" sz="2900" dirty="0" err="1"/>
              <a:t>xuất</a:t>
            </a:r>
            <a:r>
              <a:rPr lang="en-US" sz="2900" dirty="0"/>
              <a:t>.</a:t>
            </a:r>
            <a:endParaRPr lang="en-US" dirty="0"/>
          </a:p>
          <a:p>
            <a:pPr lvl="1" algn="just"/>
            <a:r>
              <a:rPr lang="en-US" sz="2900" dirty="0"/>
              <a:t>Automatic Management (Index): </a:t>
            </a:r>
            <a:r>
              <a:rPr lang="en-US" sz="2900" dirty="0" err="1"/>
              <a:t>Kỹ</a:t>
            </a:r>
            <a:r>
              <a:rPr lang="en-US" sz="2900" dirty="0"/>
              <a:t> </a:t>
            </a:r>
            <a:r>
              <a:rPr lang="en-US" sz="2900" dirty="0" err="1"/>
              <a:t>thuật</a:t>
            </a:r>
            <a:r>
              <a:rPr lang="en-US" sz="2900" dirty="0"/>
              <a:t> </a:t>
            </a:r>
            <a:r>
              <a:rPr lang="en-US" sz="2900" dirty="0" err="1"/>
              <a:t>này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 SQL 2017 Azure DB, </a:t>
            </a:r>
            <a:r>
              <a:rPr lang="en-US" sz="2900" dirty="0" err="1"/>
              <a:t>nó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xác</a:t>
            </a:r>
            <a:r>
              <a:rPr lang="en-US" sz="2900" dirty="0"/>
              <a:t> </a:t>
            </a:r>
            <a:r>
              <a:rPr lang="en-US" sz="2900" dirty="0" err="1"/>
              <a:t>định</a:t>
            </a:r>
            <a:r>
              <a:rPr lang="en-US" sz="2900" dirty="0"/>
              <a:t>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dirty="0" err="1"/>
              <a:t>sửa</a:t>
            </a:r>
            <a:r>
              <a:rPr lang="en-US" sz="2900" dirty="0"/>
              <a:t> </a:t>
            </a:r>
            <a:r>
              <a:rPr lang="en-US" sz="2900" dirty="0" err="1"/>
              <a:t>thứ</a:t>
            </a:r>
            <a:r>
              <a:rPr lang="en-US" sz="2900" dirty="0"/>
              <a:t> </a:t>
            </a:r>
            <a:r>
              <a:rPr lang="en-US" sz="2900" dirty="0" err="1"/>
              <a:t>tự</a:t>
            </a:r>
            <a:r>
              <a:rPr lang="en-US" sz="2900" dirty="0"/>
              <a:t>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mục</a:t>
            </a:r>
            <a:r>
              <a:rPr lang="en-US" sz="2900" dirty="0"/>
              <a:t> </a:t>
            </a:r>
            <a:r>
              <a:rPr lang="en-US" sz="2900" dirty="0" err="1"/>
              <a:t>bằng</a:t>
            </a:r>
            <a:r>
              <a:rPr lang="en-US" sz="2900" dirty="0"/>
              <a:t> </a:t>
            </a:r>
            <a:r>
              <a:rPr lang="en-US" sz="2900" dirty="0" err="1"/>
              <a:t>cách</a:t>
            </a:r>
            <a:r>
              <a:rPr lang="en-US" sz="2900" dirty="0"/>
              <a:t> </a:t>
            </a:r>
            <a:r>
              <a:rPr lang="en-US" sz="2900" dirty="0" err="1"/>
              <a:t>xóa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mục</a:t>
            </a:r>
            <a:r>
              <a:rPr lang="en-US" sz="2900" dirty="0"/>
              <a:t> </a:t>
            </a:r>
            <a:r>
              <a:rPr lang="en-US" sz="2900" dirty="0" err="1"/>
              <a:t>chưa</a:t>
            </a:r>
            <a:r>
              <a:rPr lang="en-US" sz="2900" dirty="0"/>
              <a:t> </a:t>
            </a:r>
            <a:r>
              <a:rPr lang="en-US" sz="2900" dirty="0" err="1"/>
              <a:t>chuẩn</a:t>
            </a:r>
            <a:r>
              <a:rPr lang="en-US" sz="2900" dirty="0"/>
              <a:t>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dirty="0" err="1"/>
              <a:t>thêm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mục</a:t>
            </a:r>
            <a:r>
              <a:rPr lang="en-US" sz="2900" dirty="0"/>
              <a:t> </a:t>
            </a:r>
            <a:r>
              <a:rPr lang="en-US" sz="2900" dirty="0" err="1"/>
              <a:t>đúng</a:t>
            </a:r>
            <a:r>
              <a:rPr lang="en-US" sz="2900" dirty="0"/>
              <a:t> </a:t>
            </a:r>
            <a:r>
              <a:rPr lang="en-US" sz="2900" dirty="0" err="1"/>
              <a:t>vào</a:t>
            </a:r>
            <a:r>
              <a:rPr lang="en-US" sz="29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sz="2500" b="1" dirty="0" err="1"/>
              <a:t>Những</a:t>
            </a:r>
            <a:r>
              <a:rPr lang="en-US" altLang="en-US" sz="2500" b="1" dirty="0"/>
              <a:t> </a:t>
            </a:r>
            <a:r>
              <a:rPr lang="en-US" altLang="en-US" sz="2500" b="1" dirty="0" err="1"/>
              <a:t>điểm</a:t>
            </a:r>
            <a:r>
              <a:rPr lang="en-US" altLang="en-US" sz="2500" b="1" dirty="0"/>
              <a:t> </a:t>
            </a:r>
            <a:r>
              <a:rPr lang="en-US" altLang="en-US" sz="2500" b="1" dirty="0" err="1"/>
              <a:t>mới</a:t>
            </a:r>
            <a:r>
              <a:rPr lang="en-US" altLang="en-US" sz="2500" b="1" dirty="0"/>
              <a:t> </a:t>
            </a:r>
            <a:r>
              <a:rPr lang="en-US" altLang="en-US" sz="2500" b="1" dirty="0" err="1"/>
              <a:t>của</a:t>
            </a:r>
            <a:r>
              <a:rPr lang="en-US" altLang="en-US" sz="2500" b="1" dirty="0"/>
              <a:t> SQL server 2017 (t10)</a:t>
            </a:r>
          </a:p>
          <a:p>
            <a:pPr lvl="1">
              <a:lnSpc>
                <a:spcPct val="170000"/>
              </a:lnSpc>
              <a:buFontTx/>
              <a:buChar char="-"/>
              <a:defRPr/>
            </a:pPr>
            <a:r>
              <a:rPr lang="en-US" sz="2500" b="1" dirty="0" err="1"/>
              <a:t>Tính</a:t>
            </a:r>
            <a:r>
              <a:rPr lang="en-US" sz="2500" b="1" dirty="0"/>
              <a:t> </a:t>
            </a:r>
            <a:r>
              <a:rPr lang="en-US" sz="2500" b="1" dirty="0" err="1"/>
              <a:t>năng</a:t>
            </a:r>
            <a:r>
              <a:rPr lang="en-US" sz="2500" b="1" dirty="0"/>
              <a:t> </a:t>
            </a:r>
            <a:r>
              <a:rPr lang="en-US" sz="2500" b="1" dirty="0" err="1"/>
              <a:t>mới</a:t>
            </a:r>
            <a:r>
              <a:rPr lang="en-US" sz="2500" b="1" dirty="0"/>
              <a:t> </a:t>
            </a:r>
            <a:r>
              <a:rPr lang="en-US" sz="2500" b="1" dirty="0" err="1"/>
              <a:t>trong</a:t>
            </a:r>
            <a:r>
              <a:rPr lang="en-US" sz="2500" b="1" dirty="0"/>
              <a:t> Graph DB</a:t>
            </a:r>
          </a:p>
          <a:p>
            <a:pPr lvl="1" algn="just">
              <a:lnSpc>
                <a:spcPct val="170000"/>
              </a:lnSpc>
            </a:pP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bản</a:t>
            </a:r>
            <a:r>
              <a:rPr lang="en-US" sz="2100" dirty="0"/>
              <a:t>, Graph DB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,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biểu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mối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,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,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nối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. Graph DB </a:t>
            </a:r>
            <a:r>
              <a:rPr lang="en-US" sz="2100" dirty="0" err="1"/>
              <a:t>hoạt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 </a:t>
            </a:r>
            <a:r>
              <a:rPr lang="en-US" sz="2100" dirty="0" err="1"/>
              <a:t>giống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sở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.</a:t>
            </a:r>
            <a:endParaRPr lang="en-US" sz="2500" dirty="0"/>
          </a:p>
          <a:p>
            <a:pPr lvl="1">
              <a:lnSpc>
                <a:spcPct val="170000"/>
              </a:lnSpc>
              <a:buFontTx/>
              <a:buChar char="-"/>
              <a:defRPr/>
            </a:pPr>
            <a:r>
              <a:rPr lang="en-US" sz="2500" dirty="0"/>
              <a:t>Always Available (</a:t>
            </a:r>
            <a:r>
              <a:rPr lang="en-US" sz="2500" dirty="0" err="1"/>
              <a:t>truy</a:t>
            </a:r>
            <a:r>
              <a:rPr lang="en-US" sz="2500" dirty="0"/>
              <a:t>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chéo</a:t>
            </a:r>
            <a:r>
              <a:rPr lang="en-US" sz="2500" dirty="0"/>
              <a:t>):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SQL instance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(</a:t>
            </a:r>
            <a:r>
              <a:rPr lang="en-US" sz="2400" dirty="0" err="1"/>
              <a:t>một</a:t>
            </a:r>
            <a:r>
              <a:rPr lang="en-US" sz="2400" dirty="0"/>
              <a:t> SQL instance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cácSQL</a:t>
            </a:r>
            <a:r>
              <a:rPr lang="en-US" sz="2400" dirty="0"/>
              <a:t> instance </a:t>
            </a:r>
            <a:r>
              <a:rPr lang="en-US" sz="2400" dirty="0" err="1"/>
              <a:t>khác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tán</a:t>
            </a:r>
            <a:r>
              <a:rPr lang="en-US" sz="2400" dirty="0"/>
              <a:t>. 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19299"/>
            <a:ext cx="7543800" cy="555844"/>
            <a:chOff x="762000" y="1905000"/>
            <a:chExt cx="7543800" cy="554955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Tổng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về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CSDL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hệ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255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Mục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tiêu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5098"/>
            <a:ext cx="7543800" cy="548406"/>
            <a:chOff x="762000" y="1905000"/>
            <a:chExt cx="7543800" cy="547529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Tổng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về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hệ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trị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CSDL SQL Server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90898"/>
            <a:ext cx="7543800" cy="548406"/>
            <a:chOff x="762000" y="1905000"/>
            <a:chExt cx="7543800" cy="547529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CSDL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Trắc nghiệm kiến thức</a:t>
              </a: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8155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Tổng kết bài học</a:t>
              </a: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7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sz="2500" dirty="0" err="1"/>
              <a:t>Những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điểm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mới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của</a:t>
            </a:r>
            <a:r>
              <a:rPr lang="en-US" altLang="en-US" sz="2500" dirty="0"/>
              <a:t> SQL server 2017 (t10)</a:t>
            </a:r>
          </a:p>
          <a:p>
            <a:pPr lvl="1">
              <a:buFontTx/>
              <a:buChar char="-"/>
              <a:defRPr/>
            </a:pPr>
            <a:r>
              <a:rPr lang="en-US" sz="2500" dirty="0" err="1"/>
              <a:t>Cải</a:t>
            </a:r>
            <a:r>
              <a:rPr lang="en-US" sz="2500" dirty="0"/>
              <a:t> </a:t>
            </a:r>
            <a:r>
              <a:rPr lang="en-US" sz="2500" dirty="0" err="1"/>
              <a:t>tiến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DTA: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 err="1"/>
              <a:t>Trong</a:t>
            </a:r>
            <a:r>
              <a:rPr lang="en-US" dirty="0"/>
              <a:t> SQL 2017,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 tuning advisor (DTA).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(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). </a:t>
            </a:r>
            <a:endParaRPr lang="en-US" sz="2800" dirty="0"/>
          </a:p>
          <a:p>
            <a:pPr lvl="1">
              <a:defRPr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500" dirty="0" err="1"/>
              <a:t>Những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điểm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mới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của</a:t>
            </a:r>
            <a:r>
              <a:rPr lang="en-US" altLang="en-US" sz="2500" dirty="0"/>
              <a:t> SQL server 2017 (t10)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chuỗi</a:t>
            </a:r>
            <a:r>
              <a:rPr lang="en-US" sz="2500" dirty="0"/>
              <a:t> (string) </a:t>
            </a:r>
            <a:r>
              <a:rPr lang="en-US" sz="2500" dirty="0" err="1"/>
              <a:t>mới</a:t>
            </a:r>
            <a:r>
              <a:rPr lang="en-US" sz="2500" dirty="0"/>
              <a:t>”</a:t>
            </a:r>
          </a:p>
          <a:p>
            <a:pPr lvl="2">
              <a:lnSpc>
                <a:spcPct val="150000"/>
              </a:lnSpc>
              <a:defRPr/>
            </a:pPr>
            <a:r>
              <a:rPr lang="en-US" dirty="0"/>
              <a:t>SQL 2017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i="1" dirty="0"/>
              <a:t>TRANSLATE, CONCAT_WS, STRING_AGG, TRIM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sz="2500" dirty="0" err="1"/>
              <a:t>Dịch</a:t>
            </a:r>
            <a:r>
              <a:rPr lang="en-US" sz="2500" dirty="0"/>
              <a:t> </a:t>
            </a:r>
            <a:r>
              <a:rPr lang="en-US" sz="2500" dirty="0" err="1"/>
              <a:t>vụ</a:t>
            </a:r>
            <a:r>
              <a:rPr lang="en-US" sz="2500" dirty="0"/>
              <a:t> </a:t>
            </a:r>
            <a:r>
              <a:rPr lang="en-US" sz="2500" dirty="0" err="1"/>
              <a:t>tích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, </a:t>
            </a:r>
            <a:r>
              <a:rPr lang="en-US" sz="2500" dirty="0" err="1"/>
              <a:t>Dịch</a:t>
            </a:r>
            <a:r>
              <a:rPr lang="en-US" sz="2500" dirty="0"/>
              <a:t> </a:t>
            </a:r>
            <a:r>
              <a:rPr lang="en-US" sz="2500" dirty="0" err="1"/>
              <a:t>vụ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tích</a:t>
            </a:r>
            <a:r>
              <a:rPr lang="en-US" sz="2500" dirty="0"/>
              <a:t> , Machine Learning, </a:t>
            </a:r>
            <a:r>
              <a:rPr lang="en-US" sz="2500" dirty="0" err="1"/>
              <a:t>Hỗ</a:t>
            </a:r>
            <a:r>
              <a:rPr lang="en-US" sz="2500" dirty="0"/>
              <a:t> </a:t>
            </a:r>
            <a:r>
              <a:rPr lang="en-US" sz="2500" dirty="0" err="1"/>
              <a:t>trợ</a:t>
            </a:r>
            <a:r>
              <a:rPr lang="en-US" sz="2500" dirty="0"/>
              <a:t> Linux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bước</a:t>
            </a:r>
            <a:r>
              <a:rPr lang="en-US" altLang="en-US" b="1" dirty="0"/>
              <a:t> </a:t>
            </a:r>
            <a:r>
              <a:rPr lang="en-US" altLang="en-US" b="1" dirty="0" err="1"/>
              <a:t>cài</a:t>
            </a:r>
            <a:r>
              <a:rPr lang="en-US" altLang="en-US" b="1" dirty="0"/>
              <a:t> </a:t>
            </a:r>
            <a:r>
              <a:rPr lang="en-US" altLang="en-US" b="1" dirty="0" err="1"/>
              <a:t>đặt</a:t>
            </a:r>
            <a:r>
              <a:rPr lang="en-US" altLang="en-US" b="1" dirty="0"/>
              <a:t> SQL Server: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altLang="en-US" b="1" dirty="0"/>
          </a:p>
          <a:p>
            <a:pPr lvl="1">
              <a:defRPr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SQL Server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  <a:r>
              <a:rPr lang="en-US" b="1" dirty="0">
                <a:hlinkClick r:id="rId2"/>
              </a:rPr>
              <a:t>https://www.microsoft.com/en-us/sql-server/sql-server-downloads</a:t>
            </a:r>
            <a:endParaRPr lang="en-US" b="1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2008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2019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marL="400050" lvl="1" indent="0">
              <a:buNone/>
              <a:defRPr/>
            </a:pPr>
            <a:endParaRPr lang="en-US" dirty="0"/>
          </a:p>
          <a:p>
            <a:pPr marL="400050" lvl="1" indent="0">
              <a:buNone/>
              <a:defRPr/>
            </a:pPr>
            <a:endParaRPr lang="en-US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err="1"/>
              <a:t>Sơ</a:t>
            </a:r>
            <a:r>
              <a:rPr lang="en-US" altLang="en-US" b="1" dirty="0"/>
              <a:t> </a:t>
            </a:r>
            <a:r>
              <a:rPr lang="en-US" altLang="en-US" b="1" dirty="0" err="1"/>
              <a:t>đồ</a:t>
            </a:r>
            <a:r>
              <a:rPr lang="en-US" altLang="en-US" b="1" dirty="0"/>
              <a:t> </a:t>
            </a:r>
            <a:r>
              <a:rPr lang="en-US" altLang="en-US" b="1" dirty="0" err="1"/>
              <a:t>quản</a:t>
            </a:r>
            <a:r>
              <a:rPr lang="en-US" altLang="en-US" b="1" dirty="0"/>
              <a:t> </a:t>
            </a:r>
            <a:r>
              <a:rPr lang="en-US" altLang="en-US" b="1" dirty="0" err="1"/>
              <a:t>trị</a:t>
            </a:r>
            <a:r>
              <a:rPr lang="en-US" altLang="en-US" b="1" dirty="0"/>
              <a:t> </a:t>
            </a:r>
            <a:r>
              <a:rPr lang="en-US" altLang="en-US" b="1" dirty="0" err="1"/>
              <a:t>cơ</a:t>
            </a:r>
            <a:r>
              <a:rPr lang="en-US" altLang="en-US" b="1" dirty="0"/>
              <a:t> </a:t>
            </a:r>
            <a:r>
              <a:rPr lang="en-US" altLang="en-US" b="1" dirty="0" err="1"/>
              <a:t>sở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SQL Server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184" y="2133600"/>
            <a:ext cx="7332663" cy="3652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57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dirty="0"/>
              <a:t>Master: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login account,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CSDL, </a:t>
            </a:r>
            <a:r>
              <a:rPr lang="en-US" dirty="0" err="1"/>
              <a:t>là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n-US" dirty="0" err="1"/>
              <a:t>Tempdb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table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table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user.</a:t>
            </a:r>
          </a:p>
          <a:p>
            <a:pPr algn="just">
              <a:spcAft>
                <a:spcPts val="0"/>
              </a:spcAft>
              <a:defRPr/>
            </a:pPr>
            <a:r>
              <a:rPr lang="en-US" dirty="0"/>
              <a:t>Model: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template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CSDL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n-US" dirty="0" err="1"/>
              <a:t>Msdb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SQL Agent.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*.</a:t>
            </a:r>
            <a:r>
              <a:rPr lang="en-US" dirty="0" err="1"/>
              <a:t>mdf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phụ</a:t>
            </a:r>
            <a:r>
              <a:rPr lang="en-US" dirty="0"/>
              <a:t> *.</a:t>
            </a:r>
            <a:r>
              <a:rPr lang="en-US" dirty="0" err="1"/>
              <a:t>ndf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(*.</a:t>
            </a:r>
            <a:r>
              <a:rPr lang="en-US" dirty="0" err="1"/>
              <a:t>ldf</a:t>
            </a:r>
            <a:r>
              <a:rPr lang="en-US" dirty="0"/>
              <a:t>).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53" y="3048000"/>
            <a:ext cx="457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8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 err="1"/>
              <a:t>Cấu</a:t>
            </a:r>
            <a:r>
              <a:rPr lang="en-US" altLang="en-US" b="1" dirty="0"/>
              <a:t> </a:t>
            </a:r>
            <a:r>
              <a:rPr lang="en-US" altLang="en-US" b="1" dirty="0" err="1"/>
              <a:t>trúc</a:t>
            </a:r>
            <a:r>
              <a:rPr lang="en-US" altLang="en-US" b="1" dirty="0"/>
              <a:t> </a:t>
            </a:r>
            <a:r>
              <a:rPr lang="en-US" altLang="en-US" b="1" dirty="0" err="1"/>
              <a:t>vật</a:t>
            </a:r>
            <a:r>
              <a:rPr lang="en-US" altLang="en-US" b="1" dirty="0"/>
              <a:t> </a:t>
            </a:r>
            <a:r>
              <a:rPr lang="en-US" altLang="en-US" b="1" dirty="0" err="1"/>
              <a:t>lý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CSDL</a:t>
            </a:r>
            <a:endParaRPr lang="en-US" altLang="en-US" dirty="0"/>
          </a:p>
          <a:p>
            <a:pPr algn="just"/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CSDL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CSDL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(Dbase, Access), SQL Server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CSDL ở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(page)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(extent).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467600" cy="48489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5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altLang="en-US" dirty="0"/>
              <a:t>Pages and Extents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</a:pPr>
            <a:r>
              <a:rPr lang="en-US" altLang="en-US" dirty="0"/>
              <a:t>Page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SQL Server. SQL Server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bổ</a:t>
            </a:r>
            <a:r>
              <a:rPr lang="en-US" altLang="en-US" dirty="0"/>
              <a:t> 8 </a:t>
            </a:r>
            <a:r>
              <a:rPr lang="en-US" altLang="en-US" dirty="0" err="1"/>
              <a:t>Kbs</a:t>
            </a:r>
            <a:r>
              <a:rPr lang="en-US" altLang="en-US" dirty="0"/>
              <a:t>/ page. </a:t>
            </a:r>
            <a:r>
              <a:rPr lang="en-US" altLang="en-US" dirty="0" err="1"/>
              <a:t>T</a:t>
            </a:r>
            <a:r>
              <a:rPr lang="en-US" dirty="0" err="1"/>
              <a:t>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96 byte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2590800" y="2334904"/>
            <a:ext cx="5410200" cy="4343400"/>
            <a:chOff x="912" y="1392"/>
            <a:chExt cx="3408" cy="2736"/>
          </a:xfrm>
        </p:grpSpPr>
        <p:sp>
          <p:nvSpPr>
            <p:cNvPr id="8" name="Line 96"/>
            <p:cNvSpPr>
              <a:spLocks noChangeShapeType="1"/>
            </p:cNvSpPr>
            <p:nvPr/>
          </p:nvSpPr>
          <p:spPr bwMode="auto">
            <a:xfrm>
              <a:off x="912" y="2352"/>
              <a:ext cx="0" cy="17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912" y="1392"/>
              <a:ext cx="3408" cy="2736"/>
              <a:chOff x="912" y="1392"/>
              <a:chExt cx="3408" cy="2736"/>
            </a:xfrm>
          </p:grpSpPr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itchFamily="34" charset="0"/>
                  </a:rPr>
                  <a:t>Microsoft SQL Server Data Page</a:t>
                </a:r>
              </a:p>
            </p:txBody>
          </p:sp>
          <p:sp>
            <p:nvSpPr>
              <p:cNvPr id="11" name="Rectangle 8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448" cy="28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itchFamily="34" charset="0"/>
                  </a:rPr>
                  <a:t>Page header</a:t>
                </a:r>
              </a:p>
            </p:txBody>
          </p:sp>
          <p:sp>
            <p:nvSpPr>
              <p:cNvPr id="12" name="Rectangle 8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448" cy="182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itchFamily="34" charset="0"/>
                </a:endParaRPr>
              </a:p>
            </p:txBody>
          </p:sp>
          <p:sp>
            <p:nvSpPr>
              <p:cNvPr id="13" name="Rectangle 85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48" cy="28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itchFamily="34" charset="0"/>
                  </a:rPr>
                  <a:t>Data row 1</a:t>
                </a:r>
              </a:p>
            </p:txBody>
          </p:sp>
          <p:sp>
            <p:nvSpPr>
              <p:cNvPr id="14" name="Rectangle 86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2448" cy="28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itchFamily="34" charset="0"/>
                  </a:rPr>
                  <a:t>Data row 2</a:t>
                </a:r>
              </a:p>
            </p:txBody>
          </p:sp>
          <p:sp>
            <p:nvSpPr>
              <p:cNvPr id="15" name="Rectangle 87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48" cy="28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itchFamily="34" charset="0"/>
                  </a:rPr>
                  <a:t>Data row 3</a:t>
                </a:r>
              </a:p>
            </p:txBody>
          </p:sp>
          <p:sp>
            <p:nvSpPr>
              <p:cNvPr id="16" name="Rectangle 8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2688" cy="244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itchFamily="34" charset="0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2208" y="3235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itchFamily="34" charset="0"/>
                  </a:rPr>
                  <a:t>Free space</a:t>
                </a:r>
              </a:p>
            </p:txBody>
          </p:sp>
          <p:sp>
            <p:nvSpPr>
              <p:cNvPr id="18" name="Rectangle 90"/>
              <p:cNvSpPr>
                <a:spLocks noChangeArrowheads="1"/>
              </p:cNvSpPr>
              <p:nvPr/>
            </p:nvSpPr>
            <p:spPr bwMode="auto">
              <a:xfrm>
                <a:off x="4080" y="3600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itchFamily="34" charset="0"/>
                </a:endParaRPr>
              </a:p>
            </p:txBody>
          </p:sp>
          <p:sp>
            <p:nvSpPr>
              <p:cNvPr id="19" name="Rectangle 91"/>
              <p:cNvSpPr>
                <a:spLocks noChangeArrowheads="1"/>
              </p:cNvSpPr>
              <p:nvPr/>
            </p:nvSpPr>
            <p:spPr bwMode="auto">
              <a:xfrm>
                <a:off x="3936" y="3600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itchFamily="34" charset="0"/>
                </a:endParaRPr>
              </a:p>
            </p:txBody>
          </p:sp>
          <p:sp>
            <p:nvSpPr>
              <p:cNvPr id="20" name="Rectangle 92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itchFamily="34" charset="0"/>
                  </a:defRPr>
                </a:lvl1pPr>
                <a:lvl2pPr marL="742950" indent="-285750" eaLnBrk="0" hangingPunct="0">
                  <a:spcBef>
                    <a:spcPts val="325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itchFamily="34" charset="0"/>
                  </a:defRPr>
                </a:lvl2pPr>
                <a:lvl3pPr marL="11430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itchFamily="34" charset="0"/>
                  </a:defRPr>
                </a:lvl3pPr>
                <a:lvl4pPr marL="16002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itchFamily="34" charset="0"/>
                  </a:defRPr>
                </a:lvl4pPr>
                <a:lvl5pPr marL="2057400" indent="-228600" eaLnBrk="0" hangingPunct="0">
                  <a:spcBef>
                    <a:spcPts val="35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Lucida Sans Unicode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itchFamily="34" charset="0"/>
                </a:endParaRPr>
              </a:p>
            </p:txBody>
          </p:sp>
          <p:cxnSp>
            <p:nvCxnSpPr>
              <p:cNvPr id="21" name="AutoShape 93"/>
              <p:cNvCxnSpPr>
                <a:cxnSpLocks noChangeShapeType="1"/>
              </p:cNvCxnSpPr>
              <p:nvPr/>
            </p:nvCxnSpPr>
            <p:spPr bwMode="auto">
              <a:xfrm>
                <a:off x="3840" y="3688"/>
                <a:ext cx="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Line 94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95"/>
              <p:cNvSpPr>
                <a:spLocks noChangeShapeType="1"/>
              </p:cNvSpPr>
              <p:nvPr/>
            </p:nvSpPr>
            <p:spPr bwMode="auto">
              <a:xfrm flipV="1">
                <a:off x="912" y="4104"/>
                <a:ext cx="3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9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86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98"/>
              <p:cNvSpPr>
                <a:spLocks noChangeShapeType="1"/>
              </p:cNvSpPr>
              <p:nvPr/>
            </p:nvSpPr>
            <p:spPr bwMode="auto">
              <a:xfrm flipV="1">
                <a:off x="1152" y="4026"/>
                <a:ext cx="288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99"/>
              <p:cNvSpPr>
                <a:spLocks noChangeShapeType="1"/>
              </p:cNvSpPr>
              <p:nvPr/>
            </p:nvSpPr>
            <p:spPr bwMode="auto">
              <a:xfrm flipH="1">
                <a:off x="4032" y="3744"/>
                <a:ext cx="8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1" cy="1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0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62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2"/>
              <p:cNvSpPr>
                <a:spLocks noChangeShapeType="1"/>
              </p:cNvSpPr>
              <p:nvPr/>
            </p:nvSpPr>
            <p:spPr bwMode="auto">
              <a:xfrm flipH="1">
                <a:off x="3840" y="3744"/>
                <a:ext cx="1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3"/>
              <p:cNvSpPr>
                <a:spLocks noChangeShapeType="1"/>
              </p:cNvSpPr>
              <p:nvPr/>
            </p:nvSpPr>
            <p:spPr bwMode="auto">
              <a:xfrm flipV="1">
                <a:off x="1536" y="3939"/>
                <a:ext cx="230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4"/>
              <p:cNvSpPr>
                <a:spLocks noChangeShapeType="1"/>
              </p:cNvSpPr>
              <p:nvPr/>
            </p:nvSpPr>
            <p:spPr bwMode="auto">
              <a:xfrm flipH="1">
                <a:off x="1528" y="2976"/>
                <a:ext cx="8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05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2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1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kiểu</a:t>
            </a:r>
            <a:r>
              <a:rPr lang="en-US" dirty="0"/>
              <a:t> page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98438"/>
              </p:ext>
            </p:extLst>
          </p:nvPr>
        </p:nvGraphicFramePr>
        <p:xfrm>
          <a:off x="990600" y="1371601"/>
          <a:ext cx="7472998" cy="5039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Tên</a:t>
                      </a:r>
                      <a:endParaRPr lang="en-U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Nội</a:t>
                      </a:r>
                      <a:r>
                        <a:rPr lang="en-US" sz="2000" b="1" dirty="0">
                          <a:effectLst/>
                        </a:rPr>
                        <a:t> dung</a:t>
                      </a:r>
                      <a:endParaRPr lang="en-U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Data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</a:rPr>
                        <a:t>Chứa tất cả các kiểu dữ liệu loại trừ text, ntext và image</a:t>
                      </a:r>
                      <a:endParaRPr lang="en-US" sz="18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Index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khóa</a:t>
                      </a:r>
                      <a:r>
                        <a:rPr lang="en-US" sz="1800" b="0" dirty="0">
                          <a:effectLst/>
                        </a:rPr>
                        <a:t> Index.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Text/Image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Text, </a:t>
                      </a:r>
                      <a:r>
                        <a:rPr lang="en-US" sz="1800" b="0" dirty="0" err="1">
                          <a:effectLst/>
                        </a:rPr>
                        <a:t>ntext</a:t>
                      </a:r>
                      <a:r>
                        <a:rPr lang="en-US" sz="1800" b="0" dirty="0">
                          <a:effectLst/>
                        </a:rPr>
                        <a:t>, and image data.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302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Global Allocation Map, Secondary Global Allocation Map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Chứa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tin </a:t>
                      </a:r>
                      <a:r>
                        <a:rPr lang="en-US" sz="1800" b="0" dirty="0" err="1">
                          <a:effectLst/>
                        </a:rPr>
                        <a:t>định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vị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của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extent.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</a:rPr>
                        <a:t>Page Free Space</a:t>
                      </a:r>
                      <a:endParaRPr lang="en-US" sz="18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Chứa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tin </a:t>
                      </a:r>
                      <a:r>
                        <a:rPr lang="en-US" sz="1800" b="0" dirty="0" err="1">
                          <a:effectLst/>
                        </a:rPr>
                        <a:t>khoảng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trống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của</a:t>
                      </a:r>
                      <a:r>
                        <a:rPr lang="en-US" sz="1800" b="0" dirty="0">
                          <a:effectLst/>
                        </a:rPr>
                        <a:t> page.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</a:rPr>
                        <a:t>Index Allocation Map</a:t>
                      </a:r>
                      <a:endParaRPr lang="en-US" sz="18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Chứa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tin </a:t>
                      </a:r>
                      <a:r>
                        <a:rPr lang="en-US" sz="1800" b="0" dirty="0" err="1">
                          <a:effectLst/>
                        </a:rPr>
                        <a:t>về</a:t>
                      </a:r>
                      <a:r>
                        <a:rPr lang="en-US" sz="1800" b="0" dirty="0">
                          <a:effectLst/>
                        </a:rPr>
                        <a:t> Extent </a:t>
                      </a:r>
                      <a:r>
                        <a:rPr lang="en-US" sz="1800" b="0" dirty="0" err="1">
                          <a:effectLst/>
                        </a:rPr>
                        <a:t>đã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sử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dụng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cho</a:t>
                      </a:r>
                      <a:r>
                        <a:rPr lang="en-US" sz="1800" b="0" dirty="0">
                          <a:effectLst/>
                        </a:rPr>
                        <a:t> Index </a:t>
                      </a:r>
                      <a:r>
                        <a:rPr lang="en-US" sz="1800" b="0" dirty="0" err="1">
                          <a:effectLst/>
                        </a:rPr>
                        <a:t>và</a:t>
                      </a:r>
                      <a:r>
                        <a:rPr lang="en-US" sz="1800" b="0" dirty="0">
                          <a:effectLst/>
                        </a:rPr>
                        <a:t> Page.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</a:rPr>
                        <a:t>Bulk Changed Map</a:t>
                      </a:r>
                      <a:endParaRPr lang="en-US" sz="18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Chứa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tin </a:t>
                      </a:r>
                      <a:r>
                        <a:rPr lang="en-US" sz="1800" b="0" dirty="0" err="1">
                          <a:effectLst/>
                        </a:rPr>
                        <a:t>về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lệnh</a:t>
                      </a:r>
                      <a:r>
                        <a:rPr lang="en-US" sz="1800" b="0" dirty="0">
                          <a:effectLst/>
                        </a:rPr>
                        <a:t> BACKUP LOG.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</a:rPr>
                        <a:t>Differential Changed Map</a:t>
                      </a:r>
                      <a:endParaRPr lang="en-US" sz="18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Chứa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thông</a:t>
                      </a:r>
                      <a:r>
                        <a:rPr lang="en-US" sz="1800" b="0" dirty="0">
                          <a:effectLst/>
                        </a:rPr>
                        <a:t> tin </a:t>
                      </a:r>
                      <a:r>
                        <a:rPr lang="en-US" sz="1800" b="0" dirty="0" err="1">
                          <a:effectLst/>
                        </a:rPr>
                        <a:t>lệnh</a:t>
                      </a:r>
                      <a:r>
                        <a:rPr lang="en-US" sz="1800" b="0" dirty="0">
                          <a:effectLst/>
                        </a:rPr>
                        <a:t> BACKUP DATABASE.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3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: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, </a:t>
            </a:r>
            <a:r>
              <a:rPr lang="en-US" altLang="en-US" dirty="0" err="1"/>
              <a:t>Bảng</a:t>
            </a:r>
            <a:r>
              <a:rPr lang="en-US" altLang="en-US" dirty="0"/>
              <a:t>, </a:t>
            </a:r>
            <a:r>
              <a:rPr lang="en-US" altLang="en-US" dirty="0" err="1"/>
              <a:t>Khóa</a:t>
            </a:r>
            <a:r>
              <a:rPr lang="en-US" altLang="en-US" dirty="0"/>
              <a:t>,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ngoại</a:t>
            </a:r>
            <a:endParaRPr lang="en-US" altLang="en-US" dirty="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những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tính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mới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Hệ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quản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trị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CSDL SQL Server 2017;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CSDL,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vật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đối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tượng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cơ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CSDL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trong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hệ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quản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trị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cụ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để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tạo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CSDL,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nhập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bảng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CSDL.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dirty="0" err="1"/>
              <a:t>Mỗi</a:t>
            </a:r>
            <a:r>
              <a:rPr lang="en-US" altLang="en-US" sz="2000" dirty="0"/>
              <a:t> Extent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8 pages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dirty="0"/>
              <a:t>Pages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Extents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1800" dirty="0"/>
              <a:t>Extents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không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cấp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phát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bảng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Tất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quản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trên</a:t>
            </a:r>
            <a:r>
              <a:rPr lang="en-US" altLang="en-US" sz="1800" dirty="0"/>
              <a:t> extents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dirty="0"/>
              <a:t>Database Files and </a:t>
            </a:r>
            <a:r>
              <a:rPr lang="en-US" altLang="en-US" sz="2000" dirty="0" err="1"/>
              <a:t>Filegroups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dirty="0"/>
              <a:t>Space Allocation and Reuse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1800" dirty="0"/>
              <a:t>SQL Server </a:t>
            </a:r>
            <a:r>
              <a:rPr lang="en-US" altLang="en-US" sz="1800" dirty="0" err="1"/>
              <a:t>phân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bổ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vùng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nhớ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lấy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vùng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nhớ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xóa</a:t>
            </a:r>
            <a:endParaRPr lang="en-US" altLang="en-US" sz="18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dirty="0"/>
              <a:t>Transaction Log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484531"/>
            <a:ext cx="7811590" cy="41307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838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Nguyên tắc hoạt động của Transaction Log trong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381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/>
          </a:p>
        </p:txBody>
      </p:sp>
      <p:graphicFrame>
        <p:nvGraphicFramePr>
          <p:cNvPr id="25200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15528"/>
              </p:ext>
            </p:extLst>
          </p:nvPr>
        </p:nvGraphicFramePr>
        <p:xfrm>
          <a:off x="914400" y="838200"/>
          <a:ext cx="8067675" cy="5849081"/>
        </p:xfrm>
        <a:graphic>
          <a:graphicData uri="http://schemas.openxmlformats.org/drawingml/2006/table">
            <a:tbl>
              <a:tblPr/>
              <a:tblGrid>
                <a:gridCol w="146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Mô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tả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schema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Có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từ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SQL server 2005,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1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namespase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với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Database.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Bên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trong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1 CSDL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tên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này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duy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nhất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.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Mặc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định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DBO.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Đường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dẫn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đầy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đủ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có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dạng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Server.Database.Schema.Object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Table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của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sở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Kiểu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(CREATE TYPE  NV50  FROM NVARCHAR (50) NULL)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View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View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sở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câu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lệnh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SELECT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Stored procedure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tập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lệnh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T-SQL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Function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Hàm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định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nghĩa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logic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xử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lý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Đối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tượng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sở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nhằm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cập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nhanh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hơn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6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Constraint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Ràng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buộc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được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thiết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lập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trên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cột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hoặc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nhiều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cột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để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thiết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lập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toàn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vẹn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1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Trigger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Là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loại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thủ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tục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đặc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biệt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được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thực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khi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dữ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bảng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thay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đổi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577334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79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fr-FR" b="1" dirty="0" err="1"/>
              <a:t>Tạo</a:t>
            </a:r>
            <a:r>
              <a:rPr lang="fr-FR" b="1" dirty="0"/>
              <a:t> </a:t>
            </a:r>
            <a:r>
              <a:rPr lang="fr-FR" b="1" dirty="0" err="1"/>
              <a:t>cơ</a:t>
            </a:r>
            <a:r>
              <a:rPr lang="fr-FR" b="1" dirty="0"/>
              <a:t> </a:t>
            </a:r>
            <a:r>
              <a:rPr lang="fr-FR" b="1" dirty="0" err="1"/>
              <a:t>sở</a:t>
            </a:r>
            <a:r>
              <a:rPr lang="fr-FR" b="1" dirty="0"/>
              <a:t> </a:t>
            </a:r>
            <a:r>
              <a:rPr lang="fr-FR" b="1" dirty="0" err="1"/>
              <a:t>dữ</a:t>
            </a:r>
            <a:r>
              <a:rPr lang="fr-FR" b="1" dirty="0"/>
              <a:t> </a:t>
            </a:r>
            <a:r>
              <a:rPr lang="fr-FR" b="1" dirty="0" err="1"/>
              <a:t>liệu</a:t>
            </a:r>
            <a:endParaRPr lang="fr-FR" b="1" dirty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(table)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),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(Primary key)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(Foreign key)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vi-VN" b="1" dirty="0"/>
              <a:t> Tạo quan hệ kết nối giữa các bảng (relatetionship)</a:t>
            </a:r>
            <a:endParaRPr lang="en-US" b="1" dirty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(Diagrams)</a:t>
            </a:r>
          </a:p>
          <a:p>
            <a:pPr marL="622300" lvl="2" indent="-457200">
              <a:buFont typeface="Wingdings" panose="05000000000000000000" pitchFamily="2" charset="2"/>
              <a:buChar char="v"/>
              <a:defRPr/>
            </a:pPr>
            <a:r>
              <a:rPr lang="en-US" sz="2700" b="1" dirty="0" err="1"/>
              <a:t>Cập</a:t>
            </a:r>
            <a:r>
              <a:rPr lang="en-US" sz="2700" b="1" dirty="0"/>
              <a:t> </a:t>
            </a:r>
            <a:r>
              <a:rPr lang="en-US" sz="2700" b="1" dirty="0" err="1"/>
              <a:t>nhật</a:t>
            </a:r>
            <a:r>
              <a:rPr lang="en-US" sz="2700" b="1" dirty="0"/>
              <a:t> </a:t>
            </a:r>
            <a:r>
              <a:rPr lang="en-US" sz="2700" b="1" dirty="0" err="1"/>
              <a:t>dữ</a:t>
            </a:r>
            <a:r>
              <a:rPr lang="en-US" sz="2700" b="1" dirty="0"/>
              <a:t> </a:t>
            </a:r>
            <a:r>
              <a:rPr lang="en-US" sz="2700" b="1" dirty="0" err="1"/>
              <a:t>liệu</a:t>
            </a:r>
            <a:r>
              <a:rPr lang="en-US" sz="2700" b="1" dirty="0"/>
              <a:t> </a:t>
            </a:r>
            <a:r>
              <a:rPr lang="en-US" sz="2700" b="1" dirty="0" err="1"/>
              <a:t>vào</a:t>
            </a:r>
            <a:r>
              <a:rPr lang="en-US" sz="2700" b="1" dirty="0"/>
              <a:t> </a:t>
            </a:r>
            <a:r>
              <a:rPr lang="en-US" sz="2700" b="1" dirty="0" err="1"/>
              <a:t>các</a:t>
            </a:r>
            <a:r>
              <a:rPr lang="en-US" sz="2700" b="1" dirty="0"/>
              <a:t> </a:t>
            </a:r>
            <a:r>
              <a:rPr lang="en-US" sz="2700" b="1" dirty="0" err="1"/>
              <a:t>bảng</a:t>
            </a:r>
            <a:r>
              <a:rPr lang="en-US" sz="2700" b="1" dirty="0"/>
              <a:t> </a:t>
            </a:r>
            <a:r>
              <a:rPr lang="en-US" sz="2700" b="1" dirty="0" err="1"/>
              <a:t>của</a:t>
            </a:r>
            <a:r>
              <a:rPr lang="en-US" sz="2700" b="1" dirty="0"/>
              <a:t> </a:t>
            </a:r>
            <a:r>
              <a:rPr lang="en-US" sz="2700" b="1" dirty="0" err="1"/>
              <a:t>cơ</a:t>
            </a:r>
            <a:r>
              <a:rPr lang="en-US" sz="2700" b="1" dirty="0"/>
              <a:t> </a:t>
            </a:r>
            <a:r>
              <a:rPr lang="en-US" sz="2700" b="1" dirty="0" err="1"/>
              <a:t>sở</a:t>
            </a:r>
            <a:r>
              <a:rPr lang="en-US" sz="2700" b="1" dirty="0"/>
              <a:t> </a:t>
            </a:r>
            <a:r>
              <a:rPr lang="en-US" sz="2700" b="1" dirty="0" err="1"/>
              <a:t>dữ</a:t>
            </a:r>
            <a:r>
              <a:rPr lang="en-US" sz="2700" b="1" dirty="0"/>
              <a:t> </a:t>
            </a:r>
            <a:r>
              <a:rPr lang="en-US" sz="2700" b="1" dirty="0" err="1"/>
              <a:t>liệu</a:t>
            </a:r>
            <a:endParaRPr lang="fr-FR" sz="27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/>
          </a:p>
          <a:p>
            <a:pPr algn="just">
              <a:spcAft>
                <a:spcPts val="0"/>
              </a:spcAft>
              <a:buSzPct val="100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0"/>
              </a:spcAft>
              <a:buSzPct val="100000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indent="-466725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use_case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indent="-466725" algn="just"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err="1"/>
              <a:t>Khoa</a:t>
            </a:r>
            <a:r>
              <a:rPr lang="en-US" dirty="0"/>
              <a:t> (</a:t>
            </a:r>
            <a:r>
              <a:rPr lang="en-US" dirty="0" err="1"/>
              <a:t>Makhoa</a:t>
            </a:r>
            <a:r>
              <a:rPr lang="en-US" dirty="0"/>
              <a:t>, </a:t>
            </a:r>
            <a:r>
              <a:rPr lang="en-US" dirty="0" err="1"/>
              <a:t>Tenkhoa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Lop (</a:t>
            </a:r>
            <a:r>
              <a:rPr lang="en-US" dirty="0" err="1"/>
              <a:t>Makhoa</a:t>
            </a:r>
            <a:r>
              <a:rPr lang="en-US" dirty="0"/>
              <a:t>, 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Tenlop</a:t>
            </a:r>
            <a:r>
              <a:rPr lang="en-US" dirty="0"/>
              <a:t>, GVCN, </a:t>
            </a:r>
            <a:r>
              <a:rPr lang="en-US" dirty="0" err="1"/>
              <a:t>Khoahoc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Sinhvien</a:t>
            </a:r>
            <a:r>
              <a:rPr lang="en-US" dirty="0"/>
              <a:t> (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Gioitinh</a:t>
            </a:r>
            <a:r>
              <a:rPr lang="en-US" dirty="0"/>
              <a:t>, </a:t>
            </a:r>
            <a:r>
              <a:rPr lang="en-US" dirty="0" err="1"/>
              <a:t>Ngaysinh</a:t>
            </a:r>
            <a:r>
              <a:rPr lang="en-US" dirty="0"/>
              <a:t>, </a:t>
            </a:r>
            <a:r>
              <a:rPr lang="en-US" dirty="0" err="1"/>
              <a:t>Quequan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Monhoc</a:t>
            </a:r>
            <a:r>
              <a:rPr lang="en-US" dirty="0"/>
              <a:t> (</a:t>
            </a:r>
            <a:r>
              <a:rPr lang="en-US" dirty="0" err="1"/>
              <a:t>Mamh</a:t>
            </a:r>
            <a:r>
              <a:rPr lang="en-US" dirty="0"/>
              <a:t>, </a:t>
            </a:r>
            <a:r>
              <a:rPr lang="en-US" dirty="0" err="1"/>
              <a:t>tenMh</a:t>
            </a:r>
            <a:r>
              <a:rPr lang="en-US" dirty="0"/>
              <a:t>, </a:t>
            </a:r>
            <a:r>
              <a:rPr lang="en-US" dirty="0" err="1"/>
              <a:t>Sotc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Bangdiem</a:t>
            </a:r>
            <a:r>
              <a:rPr lang="en-US" dirty="0"/>
              <a:t> (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MaMH</a:t>
            </a:r>
            <a:r>
              <a:rPr lang="en-US" dirty="0"/>
              <a:t>, </a:t>
            </a:r>
            <a:r>
              <a:rPr lang="en-US" dirty="0" err="1"/>
              <a:t>kihoc</a:t>
            </a:r>
            <a:r>
              <a:rPr lang="en-US" dirty="0"/>
              <a:t>, DiemL1, Dieml2)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server,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1, </a:t>
            </a:r>
            <a:r>
              <a:rPr lang="en-US" dirty="0" err="1"/>
              <a:t>chọn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07666"/>
            <a:ext cx="3581400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9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9095"/>
            <a:ext cx="8229600" cy="4957010"/>
          </a:xfrm>
        </p:spPr>
      </p:pic>
    </p:spTree>
    <p:extLst>
      <p:ext uri="{BB962C8B-B14F-4D97-AF65-F5344CB8AC3E}">
        <p14:creationId xmlns:p14="http://schemas.microsoft.com/office/powerpoint/2010/main" val="55705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CSDL QLSV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84" y="871857"/>
            <a:ext cx="2523809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Khoa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47800"/>
            <a:ext cx="4752381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>
              <a:buNone/>
            </a:pPr>
            <a:r>
              <a:rPr lang="en-US" altLang="en-US" b="1" dirty="0" err="1"/>
              <a:t>Mô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quan</a:t>
            </a:r>
            <a:r>
              <a:rPr lang="en-US" altLang="en-US" b="1" dirty="0"/>
              <a:t> </a:t>
            </a:r>
            <a:r>
              <a:rPr lang="en-US" altLang="en-US" b="1" dirty="0" err="1"/>
              <a:t>hệ</a:t>
            </a:r>
            <a:endParaRPr lang="en-US" altLang="en-US" b="1" dirty="0"/>
          </a:p>
          <a:p>
            <a:pPr marL="623888" indent="-514350">
              <a:buFont typeface="Wingdings" pitchFamily="2" charset="2"/>
              <a:buChar char="q"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.</a:t>
            </a:r>
          </a:p>
          <a:p>
            <a:pPr marL="623888" indent="-514350">
              <a:buFont typeface="Wingdings" pitchFamily="2" charset="2"/>
              <a:buChar char="q"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marL="623888" indent="-514350">
              <a:buNone/>
            </a:pPr>
            <a:endParaRPr lang="en-US" alt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4781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28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52600"/>
            <a:ext cx="4009524" cy="14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57600"/>
            <a:ext cx="3838095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Ctrl + 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5590476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QLSV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8993"/>
            <a:ext cx="2571429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8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ta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71926"/>
            <a:ext cx="5029200" cy="17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Check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sotc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Monhoc</a:t>
            </a:r>
            <a:r>
              <a:rPr lang="en-US" dirty="0"/>
              <a:t> </a:t>
            </a:r>
            <a:r>
              <a:rPr lang="en-US" dirty="0" err="1"/>
              <a:t>thõa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sotc</a:t>
            </a:r>
            <a:r>
              <a:rPr lang="en-US" dirty="0"/>
              <a:t>&gt;=0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sotc</a:t>
            </a:r>
            <a:r>
              <a:rPr lang="en-US" dirty="0"/>
              <a:t> &lt;=10 ,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monhoc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4200"/>
            <a:ext cx="5685714" cy="31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9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627619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41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Bangdiem</a:t>
            </a:r>
            <a:r>
              <a:rPr lang="en-US" dirty="0"/>
              <a:t>),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cột</a:t>
            </a:r>
            <a:r>
              <a:rPr lang="en-US" dirty="0"/>
              <a:t> =&gt;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=&gt; Set Primary key: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500428"/>
            <a:ext cx="635238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82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24" y="1948047"/>
            <a:ext cx="378095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8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add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81" y="1648047"/>
            <a:ext cx="4495238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9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462362"/>
            <a:ext cx="7838095" cy="4390476"/>
          </a:xfrm>
        </p:spPr>
      </p:pic>
    </p:spTree>
    <p:extLst>
      <p:ext uri="{BB962C8B-B14F-4D97-AF65-F5344CB8AC3E}">
        <p14:creationId xmlns:p14="http://schemas.microsoft.com/office/powerpoint/2010/main" val="173709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 err="1"/>
              <a:t>Bảng</a:t>
            </a:r>
            <a:r>
              <a:rPr lang="en-US" altLang="en-US" b="1" dirty="0"/>
              <a:t> (Table)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b="1" dirty="0" err="1"/>
              <a:t>Tên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bảng</a:t>
            </a:r>
            <a:r>
              <a:rPr lang="en-US" altLang="en-US" b="1" dirty="0"/>
              <a:t>: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b="1" dirty="0" err="1"/>
              <a:t>Cấu</a:t>
            </a:r>
            <a:r>
              <a:rPr lang="en-US" altLang="en-US" b="1" dirty="0"/>
              <a:t> </a:t>
            </a:r>
            <a:r>
              <a:rPr lang="en-US" altLang="en-US" b="1" dirty="0" err="1"/>
              <a:t>trúc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bảng</a:t>
            </a:r>
            <a:r>
              <a:rPr lang="en-US" altLang="en-US" b="1" dirty="0"/>
              <a:t>: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.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i="1" dirty="0" err="1"/>
              <a:t>tên</a:t>
            </a:r>
            <a:r>
              <a:rPr lang="en-US" altLang="en-US" i="1" dirty="0"/>
              <a:t> </a:t>
            </a:r>
            <a:r>
              <a:rPr lang="en-US" altLang="en-US" i="1" dirty="0" err="1"/>
              <a:t>cột</a:t>
            </a:r>
            <a:r>
              <a:rPr lang="en-US" altLang="en-US" i="1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, </a:t>
            </a:r>
            <a:r>
              <a:rPr lang="en-US" altLang="en-US" dirty="0" err="1"/>
              <a:t>ràng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bảng</a:t>
            </a:r>
            <a:r>
              <a:rPr lang="en-US" altLang="en-US" b="1" dirty="0"/>
              <a:t>: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(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)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5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1752600"/>
            <a:ext cx="5104762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9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200000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4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lop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5" y="1676400"/>
            <a:ext cx="7923809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4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ta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CSDL,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=&gt;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SQL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217596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ta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7" y="1905000"/>
            <a:ext cx="7914286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0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CSDL  (2 </a:t>
            </a:r>
            <a:r>
              <a:rPr lang="fr-FR" dirty="0" err="1"/>
              <a:t>cách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44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Câu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You can be used to connect to as many databases on as many servers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Microsoft Management Console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Enterprise Manager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149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SQL Manager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1975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Both a and c above</a:t>
            </a:r>
          </a:p>
        </p:txBody>
      </p:sp>
    </p:spTree>
    <p:extLst>
      <p:ext uri="{BB962C8B-B14F-4D97-AF65-F5344CB8AC3E}">
        <p14:creationId xmlns:p14="http://schemas.microsoft.com/office/powerpoint/2010/main" val="2732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Which of the following databases are created on installing SQL server?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master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msdb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pub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19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Both a and b above</a:t>
            </a:r>
          </a:p>
        </p:txBody>
      </p:sp>
    </p:spTree>
    <p:extLst>
      <p:ext uri="{BB962C8B-B14F-4D97-AF65-F5344CB8AC3E}">
        <p14:creationId xmlns:p14="http://schemas.microsoft.com/office/powerpoint/2010/main" val="24969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66974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Which type of integrity preserves the defined relationship between tables when records are entered or deleted?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Entity integrity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98241" y="3429000"/>
            <a:ext cx="221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Domain integrity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82582" y="3994583"/>
            <a:ext cx="2249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Referential integrity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98241" y="4659868"/>
            <a:ext cx="241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User-defined integrity</a:t>
            </a:r>
          </a:p>
        </p:txBody>
      </p:sp>
    </p:spTree>
    <p:extLst>
      <p:ext uri="{BB962C8B-B14F-4D97-AF65-F5344CB8AC3E}">
        <p14:creationId xmlns:p14="http://schemas.microsoft.com/office/powerpoint/2010/main" val="21818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  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Null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many Primary key constraints can be included in a table definition?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One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7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5596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 err="1"/>
              <a:t>Khóa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bảng</a:t>
            </a:r>
            <a:r>
              <a:rPr lang="en-US" altLang="en-US" b="1" dirty="0"/>
              <a:t>:</a:t>
            </a:r>
          </a:p>
          <a:p>
            <a:pPr algn="just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.</a:t>
            </a:r>
            <a:endParaRPr lang="en-US" altLang="en-US" b="1" dirty="0"/>
          </a:p>
          <a:p>
            <a:pPr>
              <a:buNone/>
            </a:pPr>
            <a:r>
              <a:rPr lang="en-US" altLang="en-US" b="1" dirty="0" err="1"/>
              <a:t>Mối</a:t>
            </a:r>
            <a:r>
              <a:rPr lang="en-US" altLang="en-US" b="1" dirty="0"/>
              <a:t> </a:t>
            </a:r>
            <a:r>
              <a:rPr lang="en-US" altLang="en-US" b="1" dirty="0" err="1"/>
              <a:t>quan</a:t>
            </a:r>
            <a:r>
              <a:rPr lang="en-US" altLang="en-US" b="1" dirty="0"/>
              <a:t> </a:t>
            </a:r>
            <a:r>
              <a:rPr lang="en-US" altLang="en-US" b="1" dirty="0" err="1"/>
              <a:t>hệ</a:t>
            </a:r>
            <a:r>
              <a:rPr lang="en-US" altLang="en-US" b="1" dirty="0"/>
              <a:t> </a:t>
            </a:r>
            <a:r>
              <a:rPr lang="en-US" altLang="en-US" b="1" dirty="0" err="1"/>
              <a:t>và</a:t>
            </a:r>
            <a:r>
              <a:rPr lang="en-US" altLang="en-US" b="1" dirty="0"/>
              <a:t> </a:t>
            </a:r>
            <a:r>
              <a:rPr lang="en-US" altLang="en-US" b="1" dirty="0" err="1"/>
              <a:t>khoá</a:t>
            </a:r>
            <a:r>
              <a:rPr lang="en-US" altLang="en-US" b="1" dirty="0"/>
              <a:t> </a:t>
            </a:r>
            <a:r>
              <a:rPr lang="en-US" altLang="en-US" b="1" dirty="0" err="1"/>
              <a:t>ngoài</a:t>
            </a:r>
            <a:endParaRPr lang="en-US" altLang="en-US" b="1" dirty="0"/>
          </a:p>
          <a:p>
            <a:pPr algn="just">
              <a:buFont typeface="Wingdings" pitchFamily="2" charset="2"/>
              <a:buChar char="q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độc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nhằm</a:t>
            </a:r>
            <a:r>
              <a:rPr lang="en-US" altLang="en-US" dirty="0"/>
              <a:t> </a:t>
            </a:r>
            <a:r>
              <a:rPr lang="en-US" altLang="en-US" dirty="0" err="1"/>
              <a:t>đàm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đúng</a:t>
            </a:r>
            <a:r>
              <a:rPr lang="en-US" altLang="en-US" dirty="0"/>
              <a:t> </a:t>
            </a:r>
            <a:r>
              <a:rPr lang="en-US" altLang="en-US" dirty="0" err="1"/>
              <a:t>đắn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0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  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When SQL server is installed, which of the following databases are created by default?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Master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Both a and b</a:t>
            </a:r>
          </a:p>
        </p:txBody>
      </p:sp>
    </p:spTree>
    <p:extLst>
      <p:ext uri="{BB962C8B-B14F-4D97-AF65-F5344CB8AC3E}">
        <p14:creationId xmlns:p14="http://schemas.microsoft.com/office/powerpoint/2010/main" val="33343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47F9BF-045D-4B99-8DE4-A6CDEC5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CSDL.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8A877E-B44C-40E1-992C-FC7D03C1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Tổng kết bài học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5167B-F77C-43F3-80B1-DD472A7880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F506-0178-4B12-8227-1F15927E5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E01D8-FC4C-4A62-A181-08FBFAC9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(RDBMS)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  <a:p>
            <a:pPr marL="365760" indent="-256032" algn="just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Một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logic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CSDL.</a:t>
            </a:r>
          </a:p>
          <a:p>
            <a:pPr marL="0" indent="0" algn="just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538957" y="3276600"/>
            <a:ext cx="4766843" cy="2667000"/>
          </a:xfrm>
          <a:prstGeom prst="can">
            <a:avLst>
              <a:gd name="adj" fmla="val 25000"/>
            </a:avLst>
          </a:prstGeom>
          <a:solidFill>
            <a:srgbClr val="3366FF">
              <a:alpha val="45097"/>
            </a:srgbClr>
          </a:solidFill>
          <a:ln w="952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36123" y="4191000"/>
            <a:ext cx="1419911" cy="1295400"/>
          </a:xfrm>
          <a:prstGeom prst="rect">
            <a:avLst/>
          </a:prstGeom>
          <a:solidFill>
            <a:srgbClr val="F9ADF7">
              <a:alpha val="70979"/>
            </a:srgbClr>
          </a:solidFill>
          <a:ln w="9525">
            <a:solidFill>
              <a:srgbClr val="F9ADF7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Bảng</a:t>
            </a:r>
            <a:r>
              <a:rPr lang="en-US" altLang="en-US" sz="1800" b="1" dirty="0">
                <a:latin typeface="Arial" pitchFamily="34" charset="0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Khóa</a:t>
            </a:r>
            <a:endParaRPr lang="en-US" altLang="en-US" sz="1400" b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Dữ</a:t>
            </a:r>
            <a:r>
              <a:rPr lang="en-US" altLang="en-US" sz="1800" b="1" dirty="0">
                <a:latin typeface="Arial" pitchFamily="34" charset="0"/>
              </a:rPr>
              <a:t> </a:t>
            </a:r>
            <a:r>
              <a:rPr lang="en-US" altLang="en-US" sz="1800" b="1" dirty="0" err="1">
                <a:latin typeface="Arial" pitchFamily="34" charset="0"/>
              </a:rPr>
              <a:t>liệu</a:t>
            </a:r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64923" y="4191000"/>
            <a:ext cx="1419911" cy="1295400"/>
          </a:xfrm>
          <a:prstGeom prst="rect">
            <a:avLst/>
          </a:prstGeom>
          <a:solidFill>
            <a:srgbClr val="F9ADF7">
              <a:alpha val="70979"/>
            </a:srgbClr>
          </a:solidFill>
          <a:ln w="9525">
            <a:solidFill>
              <a:srgbClr val="F9ADF7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Bảng</a:t>
            </a:r>
            <a:r>
              <a:rPr lang="en-US" altLang="en-US" sz="1800" b="1" dirty="0">
                <a:latin typeface="Arial" pitchFamily="34" charset="0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Khóa</a:t>
            </a:r>
            <a:endParaRPr lang="en-US" altLang="en-US" sz="1800" b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itchFamily="34" charset="0"/>
              </a:rPr>
              <a:t>Dữ</a:t>
            </a:r>
            <a:r>
              <a:rPr lang="en-US" altLang="en-US" sz="1800" b="1" dirty="0">
                <a:latin typeface="Arial" pitchFamily="34" charset="0"/>
              </a:rPr>
              <a:t> </a:t>
            </a:r>
            <a:r>
              <a:rPr lang="en-US" altLang="en-US" sz="1800" b="1" dirty="0" err="1">
                <a:latin typeface="Arial" pitchFamily="34" charset="0"/>
              </a:rPr>
              <a:t>liệu</a:t>
            </a:r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84598" y="3381375"/>
            <a:ext cx="233271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rial" pitchFamily="34" charset="0"/>
              </a:rPr>
              <a:t>Quan hệ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77676" y="4648200"/>
            <a:ext cx="16227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960478" y="3733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45856" y="4495800"/>
            <a:ext cx="20284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w Cen MT"/>
              </a:rPr>
              <a:t>CSDL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03803" y="4772025"/>
            <a:ext cx="9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 algn="just"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-US" altLang="en-US" dirty="0" err="1">
                <a:latin typeface="Times New Roman" pitchFamily="18" charset="0"/>
              </a:rPr>
              <a:t>Định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nghĩa</a:t>
            </a:r>
            <a:r>
              <a:rPr lang="en-US" altLang="en-US" dirty="0">
                <a:latin typeface="Times New Roman" pitchFamily="18" charset="0"/>
              </a:rPr>
              <a:t>: </a:t>
            </a:r>
            <a:r>
              <a:rPr lang="en-US" altLang="en-US" dirty="0" err="1">
                <a:latin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một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hệ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thống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chương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trình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giúp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cho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người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tạo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ra</a:t>
            </a:r>
            <a:r>
              <a:rPr lang="en-US" altLang="en-US" dirty="0">
                <a:latin typeface="Times New Roman" pitchFamily="18" charset="0"/>
              </a:rPr>
              <a:t>, </a:t>
            </a:r>
            <a:r>
              <a:rPr lang="en-US" altLang="en-US" dirty="0" err="1">
                <a:latin typeface="Times New Roman" pitchFamily="18" charset="0"/>
              </a:rPr>
              <a:t>duy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trì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khai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một</a:t>
            </a:r>
            <a:r>
              <a:rPr lang="en-US" altLang="en-US" dirty="0">
                <a:latin typeface="Times New Roman" pitchFamily="18" charset="0"/>
              </a:rPr>
              <a:t> CSDL. </a:t>
            </a:r>
          </a:p>
          <a:p>
            <a:pPr marL="465138" indent="-465138" algn="just"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-US" altLang="en-US" dirty="0" err="1">
                <a:latin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hệ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quản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trị</a:t>
            </a:r>
            <a:r>
              <a:rPr lang="en-US" altLang="en-US" dirty="0">
                <a:latin typeface="Times New Roman" pitchFamily="18" charset="0"/>
              </a:rPr>
              <a:t> CSDL </a:t>
            </a:r>
            <a:r>
              <a:rPr lang="en-US" altLang="en-US" dirty="0" err="1">
                <a:latin typeface="Times New Roman" pitchFamily="18" charset="0"/>
              </a:rPr>
              <a:t>dùng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hiện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một</a:t>
            </a:r>
            <a:r>
              <a:rPr lang="en-US" altLang="en-US" dirty="0">
                <a:latin typeface="Times New Roman" pitchFamily="18" charset="0"/>
              </a:rPr>
              <a:t> CSDL tin </a:t>
            </a:r>
            <a:r>
              <a:rPr lang="en-US" altLang="en-US" dirty="0" err="1">
                <a:latin typeface="Times New Roman" pitchFamily="18" charset="0"/>
              </a:rPr>
              <a:t>học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hóa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phổ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</a:rPr>
              <a:t> (</a:t>
            </a:r>
            <a:r>
              <a:rPr lang="en-US" altLang="en-US" dirty="0" err="1">
                <a:latin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</a:rPr>
              <a:t> 1 </a:t>
            </a:r>
            <a:r>
              <a:rPr lang="en-US" altLang="en-US" dirty="0" err="1">
                <a:latin typeface="Times New Roman" pitchFamily="18" charset="0"/>
              </a:rPr>
              <a:t>phần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mềm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đóng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gói</a:t>
            </a:r>
            <a:r>
              <a:rPr lang="en-US" altLang="en-US" dirty="0">
                <a:latin typeface="Times New Roman" pitchFamily="18" charset="0"/>
              </a:rPr>
              <a:t>) </a:t>
            </a:r>
            <a:r>
              <a:rPr lang="en-US" altLang="en-US" dirty="0" err="1">
                <a:latin typeface="Times New Roman" pitchFamily="18" charset="0"/>
              </a:rPr>
              <a:t>hoặc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chuyên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</a:rPr>
              <a:t> (</a:t>
            </a:r>
            <a:r>
              <a:rPr lang="en-US" altLang="en-US" dirty="0" err="1">
                <a:latin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</a:rPr>
              <a:t> 1 </a:t>
            </a:r>
            <a:r>
              <a:rPr lang="en-US" altLang="en-US" dirty="0" err="1">
                <a:latin typeface="Times New Roman" pitchFamily="18" charset="0"/>
              </a:rPr>
              <a:t>tập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phần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mềm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được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tạo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ra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với</a:t>
            </a:r>
            <a:r>
              <a:rPr lang="en-US" altLang="en-US" dirty="0">
                <a:latin typeface="Times New Roman" pitchFamily="18" charset="0"/>
              </a:rPr>
              <a:t> 1 </a:t>
            </a:r>
            <a:r>
              <a:rPr lang="en-US" altLang="en-US" dirty="0" err="1">
                <a:latin typeface="Times New Roman" pitchFamily="18" charset="0"/>
              </a:rPr>
              <a:t>mục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đích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riêng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  <a:p>
            <a:pPr marL="465138" indent="-465138" algn="just"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dirty="0" err="1">
                <a:latin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pPr marL="792162" indent="-342900" algn="just">
              <a:spcAft>
                <a:spcPts val="0"/>
              </a:spcAft>
              <a:buClr>
                <a:srgbClr val="000000"/>
              </a:buClr>
              <a:buSzPct val="100000"/>
              <a:defRPr/>
            </a:pPr>
            <a:r>
              <a:rPr lang="en-US" dirty="0" err="1">
                <a:latin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nghĩa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buộc</a:t>
            </a:r>
            <a:endParaRPr lang="en-US" dirty="0">
              <a:latin typeface="Times New Roman" pitchFamily="18" charset="0"/>
            </a:endParaRPr>
          </a:p>
          <a:p>
            <a:pPr marL="792162" indent="-342900" algn="just">
              <a:spcAft>
                <a:spcPts val="0"/>
              </a:spcAft>
              <a:buClr>
                <a:srgbClr val="000000"/>
              </a:buClr>
              <a:buSzPct val="100000"/>
              <a:defRPr/>
            </a:pPr>
            <a:r>
              <a:rPr lang="en-US" dirty="0" err="1">
                <a:latin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phức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tạp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liệu</a:t>
            </a:r>
            <a:endParaRPr lang="en-US" dirty="0">
              <a:latin typeface="Times New Roman" pitchFamily="18" charset="0"/>
            </a:endParaRPr>
          </a:p>
          <a:p>
            <a:pPr marL="792162" indent="-342900" algn="just">
              <a:spcAft>
                <a:spcPts val="0"/>
              </a:spcAft>
              <a:buClr>
                <a:srgbClr val="000000"/>
              </a:buClr>
              <a:buSzPct val="100000"/>
              <a:defRPr/>
            </a:pPr>
            <a:r>
              <a:rPr lang="en-US" dirty="0" err="1">
                <a:latin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áp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</a:rPr>
              <a:t> CSDL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181600"/>
          </a:xfrm>
        </p:spPr>
        <p:txBody>
          <a:bodyPr/>
          <a:lstStyle/>
          <a:p>
            <a:pPr marL="963612" indent="-514350" algn="just">
              <a:buClr>
                <a:srgbClr val="000000"/>
              </a:buClr>
              <a:buSzPct val="100000"/>
            </a:pPr>
            <a:r>
              <a:rPr lang="en-US" altLang="en-US" sz="3200" dirty="0" err="1">
                <a:latin typeface="Times New Roman" pitchFamily="18" charset="0"/>
              </a:rPr>
              <a:t>Cung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cấp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các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thủ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tục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sao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lưu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và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phục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hồi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dữ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liệu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để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đảm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bảo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sự</a:t>
            </a:r>
            <a:r>
              <a:rPr lang="en-US" altLang="en-US" sz="3200" dirty="0">
                <a:latin typeface="Times New Roman" pitchFamily="18" charset="0"/>
              </a:rPr>
              <a:t> an </a:t>
            </a:r>
            <a:r>
              <a:rPr lang="en-US" altLang="en-US" sz="3200" dirty="0" err="1">
                <a:latin typeface="Times New Roman" pitchFamily="18" charset="0"/>
              </a:rPr>
              <a:t>toàn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và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toàn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vẹn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dữ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liệu</a:t>
            </a:r>
            <a:endParaRPr lang="en-US" altLang="en-US" sz="3200" dirty="0">
              <a:latin typeface="Times New Roman" pitchFamily="18" charset="0"/>
            </a:endParaRPr>
          </a:p>
          <a:p>
            <a:pPr marL="963612" indent="-514350" algn="just">
              <a:buClr>
                <a:srgbClr val="000000"/>
              </a:buClr>
              <a:buSzPct val="100000"/>
            </a:pPr>
            <a:r>
              <a:rPr lang="en-US" altLang="en-US" sz="3200" dirty="0" err="1">
                <a:latin typeface="Times New Roman" pitchFamily="18" charset="0"/>
              </a:rPr>
              <a:t>Xúc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tiến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và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áp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đặt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các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quy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tắc</a:t>
            </a:r>
            <a:r>
              <a:rPr lang="en-US" altLang="en-US" sz="3200" dirty="0">
                <a:latin typeface="Times New Roman" pitchFamily="18" charset="0"/>
              </a:rPr>
              <a:t> an </a:t>
            </a:r>
            <a:r>
              <a:rPr lang="en-US" altLang="en-US" sz="3200" dirty="0" err="1">
                <a:latin typeface="Times New Roman" pitchFamily="18" charset="0"/>
              </a:rPr>
              <a:t>toàn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để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đảm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bảo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toàn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vẹn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dữ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liệu</a:t>
            </a:r>
            <a:r>
              <a:rPr lang="en-US" altLang="en-US" sz="3200" dirty="0">
                <a:latin typeface="Times New Roman" pitchFamily="18" charset="0"/>
              </a:rPr>
              <a:t>.</a:t>
            </a:r>
          </a:p>
          <a:p>
            <a:pPr marL="963612" indent="-514350" algn="just">
              <a:buClr>
                <a:srgbClr val="000000"/>
              </a:buClr>
              <a:buSzPct val="100000"/>
            </a:pPr>
            <a:r>
              <a:rPr lang="en-US" altLang="en-US" sz="3200" dirty="0" err="1">
                <a:latin typeface="Times New Roman" pitchFamily="18" charset="0"/>
              </a:rPr>
              <a:t>Cung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cấp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việc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truy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cập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dữ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liệu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thông</a:t>
            </a:r>
            <a:r>
              <a:rPr lang="en-US" altLang="en-US" sz="3200" dirty="0">
                <a:latin typeface="Times New Roman" pitchFamily="18" charset="0"/>
              </a:rPr>
              <a:t> qua </a:t>
            </a:r>
            <a:r>
              <a:rPr lang="en-US" altLang="en-US" sz="3200" dirty="0" err="1">
                <a:latin typeface="Times New Roman" pitchFamily="18" charset="0"/>
              </a:rPr>
              <a:t>một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ngôn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ngữ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truy</a:t>
            </a:r>
            <a:r>
              <a:rPr lang="en-US" altLang="en-US" sz="3200" dirty="0">
                <a:latin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</a:rPr>
              <a:t>vấn</a:t>
            </a:r>
            <a:endParaRPr lang="en-US" altLang="en-US" sz="32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SQL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4035</Words>
  <Application>Microsoft Office PowerPoint</Application>
  <PresentationFormat>On-screen Show (4:3)</PresentationFormat>
  <Paragraphs>541</Paragraphs>
  <Slides>61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Batang</vt:lpstr>
      <vt:lpstr>Calibri</vt:lpstr>
      <vt:lpstr>Courier New</vt:lpstr>
      <vt:lpstr>Tahoma</vt:lpstr>
      <vt:lpstr>Times New Roman</vt:lpstr>
      <vt:lpstr>Tw Cen MT</vt:lpstr>
      <vt:lpstr>Wingdings</vt:lpstr>
      <vt:lpstr>Wingdings 3</vt:lpstr>
      <vt:lpstr>Office Theme</vt:lpstr>
      <vt:lpstr>SmartDraw</vt:lpstr>
      <vt:lpstr>HỆ QUẢN TRỊ CSDL</vt:lpstr>
      <vt:lpstr>Nội dung</vt:lpstr>
      <vt:lpstr>1. Mục tiêu bài học</vt:lpstr>
      <vt:lpstr>2. Tổng quan về CSDL quan hệ</vt:lpstr>
      <vt:lpstr>2. Tổng quan về CSDL quan hệ</vt:lpstr>
      <vt:lpstr>2. Tổng quan về CSDL quan hệ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3. Tổng quan về hệ quản trị CSDL SQL Server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4. Quản lý CSDL  (2 cách)</vt:lpstr>
      <vt:lpstr>5. Trắc nghiệm kiến thức</vt:lpstr>
      <vt:lpstr>5. Trắc nghiệm kiến thức</vt:lpstr>
      <vt:lpstr>5. Trắc nghiệm kiến thức</vt:lpstr>
      <vt:lpstr>5. Trắc nghiệm kiến thức</vt:lpstr>
      <vt:lpstr>5. Trắc nghiệm kiến thức</vt:lpstr>
      <vt:lpstr>6. Tổng kết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QHADMIN</dc:creator>
  <cp:lastModifiedBy>Admin</cp:lastModifiedBy>
  <cp:revision>529</cp:revision>
  <dcterms:created xsi:type="dcterms:W3CDTF">2011-01-09T04:46:30Z</dcterms:created>
  <dcterms:modified xsi:type="dcterms:W3CDTF">2022-12-10T09:12:38Z</dcterms:modified>
</cp:coreProperties>
</file>