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6" r:id="rId2"/>
    <p:sldId id="317" r:id="rId3"/>
    <p:sldId id="320" r:id="rId4"/>
    <p:sldId id="321" r:id="rId5"/>
    <p:sldId id="351" r:id="rId6"/>
    <p:sldId id="352" r:id="rId7"/>
    <p:sldId id="353" r:id="rId8"/>
    <p:sldId id="354" r:id="rId9"/>
    <p:sldId id="355" r:id="rId10"/>
    <p:sldId id="363" r:id="rId11"/>
    <p:sldId id="364" r:id="rId12"/>
    <p:sldId id="365" r:id="rId13"/>
    <p:sldId id="366" r:id="rId14"/>
    <p:sldId id="356" r:id="rId15"/>
    <p:sldId id="357" r:id="rId16"/>
    <p:sldId id="358" r:id="rId17"/>
    <p:sldId id="367" r:id="rId18"/>
    <p:sldId id="369" r:id="rId19"/>
    <p:sldId id="370" r:id="rId20"/>
    <p:sldId id="329" r:id="rId21"/>
    <p:sldId id="371" r:id="rId22"/>
    <p:sldId id="372" r:id="rId23"/>
    <p:sldId id="377" r:id="rId24"/>
    <p:sldId id="373" r:id="rId25"/>
    <p:sldId id="378" r:id="rId26"/>
    <p:sldId id="384" r:id="rId27"/>
    <p:sldId id="374" r:id="rId28"/>
    <p:sldId id="375" r:id="rId29"/>
    <p:sldId id="376" r:id="rId30"/>
    <p:sldId id="379" r:id="rId31"/>
    <p:sldId id="385" r:id="rId32"/>
    <p:sldId id="319" r:id="rId33"/>
    <p:sldId id="350" r:id="rId34"/>
    <p:sldId id="381" r:id="rId35"/>
    <p:sldId id="383" r:id="rId36"/>
    <p:sldId id="382" r:id="rId37"/>
    <p:sldId id="32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306" autoAdjust="0"/>
  </p:normalViewPr>
  <p:slideViewPr>
    <p:cSldViewPr>
      <p:cViewPr varScale="1">
        <p:scale>
          <a:sx n="69" d="100"/>
          <a:sy n="69" d="100"/>
        </p:scale>
        <p:origin x="1248" y="72"/>
      </p:cViewPr>
      <p:guideLst>
        <p:guide orient="horz" pos="2160"/>
        <p:guide pos="2880"/>
      </p:guideLst>
    </p:cSldViewPr>
  </p:slideViewPr>
  <p:outlineViewPr>
    <p:cViewPr>
      <p:scale>
        <a:sx n="33" d="100"/>
        <a:sy n="33" d="100"/>
      </p:scale>
      <p:origin x="0" y="1842"/>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10/12/2022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10/12/2022</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9" name="Footer Placeholder 4">
            <a:extLst>
              <a:ext uri="{FF2B5EF4-FFF2-40B4-BE49-F238E27FC236}">
                <a16:creationId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10/12/2022</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10/12/2022</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10/12/2022</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10/12/2022</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598FFC-6810-4DED-9397-5F519C9B4CA6}"/>
              </a:ext>
            </a:extLst>
          </p:cNvPr>
          <p:cNvSpPr>
            <a:spLocks noGrp="1"/>
          </p:cNvSpPr>
          <p:nvPr>
            <p:ph type="ctrTitle"/>
          </p:nvPr>
        </p:nvSpPr>
        <p:spPr/>
        <p:txBody>
          <a:bodyPr/>
          <a:lstStyle/>
          <a:p>
            <a:r>
              <a:rPr lang="en-US" dirty="0"/>
              <a:t>HỆ QUẢN TRỊ CSDL</a:t>
            </a:r>
          </a:p>
        </p:txBody>
      </p:sp>
      <p:sp>
        <p:nvSpPr>
          <p:cNvPr id="4" name="Date Placeholder 3">
            <a:extLst>
              <a:ext uri="{FF2B5EF4-FFF2-40B4-BE49-F238E27FC236}">
                <a16:creationId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id="{9E421E78-7928-40B7-8502-FE48A21C6505}"/>
              </a:ext>
            </a:extLst>
          </p:cNvPr>
          <p:cNvSpPr>
            <a:spLocks noGrp="1"/>
          </p:cNvSpPr>
          <p:nvPr>
            <p:ph type="subTitle" idx="1"/>
          </p:nvPr>
        </p:nvSpPr>
        <p:spPr/>
        <p:txBody>
          <a:bodyPr>
            <a:normAutofit/>
          </a:bodyPr>
          <a:lstStyle/>
          <a:p>
            <a:r>
              <a:rPr lang="en-US"/>
              <a:t>BÀI </a:t>
            </a:r>
            <a:r>
              <a:rPr lang="en-US" smtClean="0"/>
              <a:t>1.2</a:t>
            </a:r>
            <a:endParaRPr lang="en-US" dirty="0"/>
          </a:p>
          <a:p>
            <a:r>
              <a:rPr lang="en-US" dirty="0" smtClean="0"/>
              <a:t>ĐẢM BẢO DỮ LIỆU TRONG CSDL</a:t>
            </a:r>
            <a:endParaRPr lang="en-US" dirty="0"/>
          </a:p>
        </p:txBody>
      </p:sp>
    </p:spTree>
    <p:extLst>
      <p:ext uri="{BB962C8B-B14F-4D97-AF65-F5344CB8AC3E}">
        <p14:creationId xmlns:p14="http://schemas.microsoft.com/office/powerpoint/2010/main" val="244119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lnSpcReduction="10000"/>
          </a:bodyPr>
          <a:lstStyle/>
          <a:p>
            <a:pPr marL="342900" indent="-342900">
              <a:spcBef>
                <a:spcPct val="0"/>
              </a:spcBef>
              <a:buFont typeface="Wingdings" panose="05000000000000000000" pitchFamily="2" charset="2"/>
              <a:buChar char="v"/>
              <a:defRPr/>
            </a:pPr>
            <a:r>
              <a:rPr lang="en-US" altLang="en-US" b="1" dirty="0" err="1">
                <a:latin typeface="Times New Roman" pitchFamily="18" charset="0"/>
              </a:rPr>
              <a:t>Nhóm</a:t>
            </a:r>
            <a:r>
              <a:rPr lang="en-US" altLang="en-US" b="1" dirty="0">
                <a:latin typeface="Times New Roman" pitchFamily="18" charset="0"/>
              </a:rPr>
              <a:t> </a:t>
            </a:r>
            <a:r>
              <a:rPr lang="en-US" altLang="en-US" b="1" dirty="0" err="1">
                <a:latin typeface="Times New Roman" pitchFamily="18" charset="0"/>
              </a:rPr>
              <a:t>người</a:t>
            </a:r>
            <a:r>
              <a:rPr lang="en-US" altLang="en-US" b="1" dirty="0">
                <a:latin typeface="Times New Roman" pitchFamily="18" charset="0"/>
              </a:rPr>
              <a:t> </a:t>
            </a:r>
            <a:r>
              <a:rPr lang="en-US" altLang="en-US" b="1" dirty="0" err="1">
                <a:latin typeface="Times New Roman" pitchFamily="18" charset="0"/>
              </a:rPr>
              <a:t>dùng</a:t>
            </a:r>
            <a:r>
              <a:rPr lang="en-US" altLang="en-US" b="1" dirty="0">
                <a:latin typeface="Times New Roman" pitchFamily="18" charset="0"/>
              </a:rPr>
              <a:t> (ROLE) </a:t>
            </a:r>
            <a:endParaRPr lang="en-US" altLang="en-US" b="1" dirty="0">
              <a:latin typeface="Times New Roman" pitchFamily="18" charset="0"/>
              <a:sym typeface="Symbol" pitchFamily="18" charset="2"/>
            </a:endParaRPr>
          </a:p>
          <a:p>
            <a:pPr marL="342900" indent="-342900">
              <a:spcBef>
                <a:spcPct val="0"/>
              </a:spcBef>
              <a:defRPr/>
            </a:pPr>
            <a:r>
              <a:rPr lang="en-US" altLang="en-US" dirty="0">
                <a:latin typeface="Times New Roman" pitchFamily="18" charset="0"/>
              </a:rPr>
              <a:t> </a:t>
            </a:r>
            <a:r>
              <a:rPr lang="en-US" altLang="en-US" dirty="0" err="1">
                <a:latin typeface="Times New Roman" pitchFamily="18" charset="0"/>
              </a:rPr>
              <a:t>Tạo</a:t>
            </a:r>
            <a:r>
              <a:rPr lang="en-US" altLang="en-US" dirty="0">
                <a:latin typeface="Times New Roman" pitchFamily="18" charset="0"/>
              </a:rPr>
              <a:t> </a:t>
            </a:r>
            <a:r>
              <a:rPr lang="en-US" altLang="en-US" dirty="0" err="1">
                <a:latin typeface="Times New Roman" pitchFamily="18" charset="0"/>
              </a:rPr>
              <a:t>nhóm</a:t>
            </a:r>
            <a:r>
              <a:rPr lang="en-US" altLang="en-US" dirty="0">
                <a:latin typeface="Times New Roman" pitchFamily="18" charset="0"/>
              </a:rPr>
              <a:t> </a:t>
            </a:r>
            <a:r>
              <a:rPr lang="en-US" altLang="en-US" dirty="0" err="1">
                <a:latin typeface="Times New Roman" pitchFamily="18" charset="0"/>
              </a:rPr>
              <a:t>quyền</a:t>
            </a:r>
            <a:endParaRPr lang="en-US" altLang="en-US" dirty="0">
              <a:latin typeface="Times New Roman" pitchFamily="18" charset="0"/>
            </a:endParaRPr>
          </a:p>
          <a:p>
            <a:pPr>
              <a:spcBef>
                <a:spcPct val="0"/>
              </a:spcBef>
              <a:buNone/>
              <a:defRPr/>
            </a:pPr>
            <a:r>
              <a:rPr lang="en-US" altLang="en-US" dirty="0">
                <a:latin typeface="Times New Roman" pitchFamily="18" charset="0"/>
              </a:rPr>
              <a:t>exec </a:t>
            </a:r>
            <a:r>
              <a:rPr lang="en-US" altLang="en-US" dirty="0" err="1">
                <a:latin typeface="Times New Roman" pitchFamily="18" charset="0"/>
              </a:rPr>
              <a:t>sp_addrole</a:t>
            </a:r>
            <a:r>
              <a:rPr lang="en-US" altLang="en-US" dirty="0">
                <a:latin typeface="Times New Roman" pitchFamily="18" charset="0"/>
              </a:rPr>
              <a:t> ‘</a:t>
            </a:r>
            <a:r>
              <a:rPr lang="en-US" altLang="en-US" dirty="0" err="1">
                <a:latin typeface="Times New Roman" pitchFamily="18" charset="0"/>
              </a:rPr>
              <a:t>tên_role</a:t>
            </a:r>
            <a:r>
              <a:rPr lang="en-US" altLang="en-US" dirty="0">
                <a:latin typeface="Times New Roman" pitchFamily="18" charset="0"/>
              </a:rPr>
              <a:t>’ / create role </a:t>
            </a:r>
            <a:r>
              <a:rPr lang="en-US" altLang="en-US" dirty="0" err="1">
                <a:latin typeface="Times New Roman" pitchFamily="18" charset="0"/>
              </a:rPr>
              <a:t>tên_role</a:t>
            </a:r>
            <a:endParaRPr lang="en-US" altLang="en-US" dirty="0">
              <a:latin typeface="Times New Roman" pitchFamily="18" charset="0"/>
            </a:endParaRPr>
          </a:p>
          <a:p>
            <a:pPr marL="342900" indent="-342900">
              <a:spcBef>
                <a:spcPct val="0"/>
              </a:spcBef>
              <a:defRPr/>
            </a:pPr>
            <a:r>
              <a:rPr lang="en-US" altLang="en-US" dirty="0">
                <a:latin typeface="Times New Roman" pitchFamily="18" charset="0"/>
              </a:rPr>
              <a:t> </a:t>
            </a:r>
            <a:r>
              <a:rPr lang="en-US" altLang="en-US" dirty="0" err="1">
                <a:latin typeface="Times New Roman" pitchFamily="18" charset="0"/>
              </a:rPr>
              <a:t>Xóa</a:t>
            </a:r>
            <a:r>
              <a:rPr lang="en-US" altLang="en-US" dirty="0">
                <a:latin typeface="Times New Roman" pitchFamily="18" charset="0"/>
              </a:rPr>
              <a:t> </a:t>
            </a:r>
            <a:r>
              <a:rPr lang="en-US" altLang="en-US" dirty="0" err="1">
                <a:latin typeface="Times New Roman" pitchFamily="18" charset="0"/>
              </a:rPr>
              <a:t>nhóm</a:t>
            </a:r>
            <a:r>
              <a:rPr lang="en-US" altLang="en-US" dirty="0">
                <a:latin typeface="Times New Roman" pitchFamily="18" charset="0"/>
              </a:rPr>
              <a:t> </a:t>
            </a:r>
            <a:r>
              <a:rPr lang="en-US" altLang="en-US" dirty="0" err="1">
                <a:latin typeface="Times New Roman" pitchFamily="18" charset="0"/>
              </a:rPr>
              <a:t>quyền</a:t>
            </a:r>
            <a:endParaRPr lang="en-US" altLang="en-US" dirty="0">
              <a:latin typeface="Times New Roman" pitchFamily="18" charset="0"/>
            </a:endParaRPr>
          </a:p>
          <a:p>
            <a:pPr>
              <a:spcBef>
                <a:spcPct val="0"/>
              </a:spcBef>
              <a:buNone/>
              <a:defRPr/>
            </a:pPr>
            <a:r>
              <a:rPr lang="en-US" altLang="en-US" dirty="0">
                <a:latin typeface="Times New Roman" pitchFamily="18" charset="0"/>
              </a:rPr>
              <a:t>exec </a:t>
            </a:r>
            <a:r>
              <a:rPr lang="en-US" altLang="en-US" dirty="0" err="1">
                <a:latin typeface="Times New Roman" pitchFamily="18" charset="0"/>
              </a:rPr>
              <a:t>sp_droprole</a:t>
            </a:r>
            <a:r>
              <a:rPr lang="en-US" altLang="en-US" dirty="0">
                <a:latin typeface="Times New Roman" pitchFamily="18" charset="0"/>
              </a:rPr>
              <a:t> ‘</a:t>
            </a:r>
            <a:r>
              <a:rPr lang="en-US" altLang="en-US" dirty="0" err="1">
                <a:latin typeface="Times New Roman" pitchFamily="18" charset="0"/>
              </a:rPr>
              <a:t>tên_role</a:t>
            </a:r>
            <a:r>
              <a:rPr lang="en-US" altLang="en-US" dirty="0">
                <a:latin typeface="Times New Roman" pitchFamily="18" charset="0"/>
              </a:rPr>
              <a:t>’/ drop role </a:t>
            </a:r>
            <a:r>
              <a:rPr lang="en-US" altLang="en-US" dirty="0" err="1">
                <a:latin typeface="Times New Roman" pitchFamily="18" charset="0"/>
              </a:rPr>
              <a:t>tên_role</a:t>
            </a:r>
            <a:endParaRPr lang="en-US" altLang="en-US" dirty="0">
              <a:latin typeface="Times New Roman" pitchFamily="18" charset="0"/>
            </a:endParaRPr>
          </a:p>
          <a:p>
            <a:pPr marL="342900" indent="-342900">
              <a:spcBef>
                <a:spcPct val="0"/>
              </a:spcBef>
              <a:buFont typeface="Wingdings" panose="05000000000000000000" pitchFamily="2" charset="2"/>
              <a:buChar char="v"/>
              <a:defRPr/>
            </a:pPr>
            <a:r>
              <a:rPr lang="en-US" altLang="en-US" b="1" dirty="0" err="1">
                <a:latin typeface="Times New Roman" pitchFamily="18" charset="0"/>
              </a:rPr>
              <a:t>Thiết</a:t>
            </a:r>
            <a:r>
              <a:rPr lang="en-US" altLang="en-US" b="1" dirty="0">
                <a:latin typeface="Times New Roman" pitchFamily="18" charset="0"/>
              </a:rPr>
              <a:t> </a:t>
            </a:r>
            <a:r>
              <a:rPr lang="en-US" altLang="en-US" b="1" dirty="0" err="1">
                <a:latin typeface="Times New Roman" pitchFamily="18" charset="0"/>
              </a:rPr>
              <a:t>lập</a:t>
            </a:r>
            <a:r>
              <a:rPr lang="en-US" altLang="en-US" b="1" dirty="0">
                <a:latin typeface="Times New Roman" pitchFamily="18" charset="0"/>
              </a:rPr>
              <a:t> </a:t>
            </a:r>
            <a:r>
              <a:rPr lang="en-US" altLang="en-US" b="1" dirty="0" err="1">
                <a:latin typeface="Times New Roman" pitchFamily="18" charset="0"/>
              </a:rPr>
              <a:t>thành</a:t>
            </a:r>
            <a:r>
              <a:rPr lang="en-US" altLang="en-US" b="1" dirty="0">
                <a:latin typeface="Times New Roman" pitchFamily="18" charset="0"/>
              </a:rPr>
              <a:t> </a:t>
            </a:r>
            <a:r>
              <a:rPr lang="en-US" altLang="en-US" b="1" dirty="0" err="1">
                <a:latin typeface="Times New Roman" pitchFamily="18" charset="0"/>
              </a:rPr>
              <a:t>viên</a:t>
            </a:r>
            <a:r>
              <a:rPr lang="en-US" altLang="en-US" b="1" dirty="0">
                <a:latin typeface="Times New Roman" pitchFamily="18" charset="0"/>
              </a:rPr>
              <a:t> </a:t>
            </a:r>
            <a:r>
              <a:rPr lang="en-US" altLang="en-US" b="1" dirty="0" err="1">
                <a:latin typeface="Times New Roman" pitchFamily="18" charset="0"/>
              </a:rPr>
              <a:t>cho</a:t>
            </a:r>
            <a:r>
              <a:rPr lang="en-US" altLang="en-US" b="1" dirty="0">
                <a:latin typeface="Times New Roman" pitchFamily="18" charset="0"/>
              </a:rPr>
              <a:t> </a:t>
            </a:r>
            <a:r>
              <a:rPr lang="en-US" altLang="en-US" b="1" dirty="0" err="1">
                <a:latin typeface="Times New Roman" pitchFamily="18" charset="0"/>
              </a:rPr>
              <a:t>nhóm</a:t>
            </a:r>
            <a:r>
              <a:rPr lang="en-US" altLang="en-US" b="1" dirty="0">
                <a:latin typeface="Times New Roman" pitchFamily="18" charset="0"/>
              </a:rPr>
              <a:t> </a:t>
            </a:r>
            <a:r>
              <a:rPr lang="en-US" altLang="en-US" b="1" dirty="0" err="1">
                <a:latin typeface="Times New Roman" pitchFamily="18" charset="0"/>
              </a:rPr>
              <a:t>người</a:t>
            </a:r>
            <a:r>
              <a:rPr lang="en-US" altLang="en-US" b="1" dirty="0">
                <a:latin typeface="Times New Roman" pitchFamily="18" charset="0"/>
              </a:rPr>
              <a:t> </a:t>
            </a:r>
            <a:r>
              <a:rPr lang="en-US" altLang="en-US" b="1" dirty="0" err="1">
                <a:latin typeface="Times New Roman" pitchFamily="18" charset="0"/>
              </a:rPr>
              <a:t>dùng</a:t>
            </a:r>
            <a:endParaRPr lang="en-US" altLang="en-US" b="1" dirty="0">
              <a:latin typeface="Times New Roman" pitchFamily="18" charset="0"/>
            </a:endParaRPr>
          </a:p>
          <a:p>
            <a:pPr marL="342900" indent="-342900">
              <a:spcBef>
                <a:spcPct val="0"/>
              </a:spcBef>
              <a:defRPr/>
            </a:pPr>
            <a:r>
              <a:rPr lang="en-US" altLang="en-US" dirty="0" err="1">
                <a:latin typeface="Times New Roman" pitchFamily="18" charset="0"/>
              </a:rPr>
              <a:t>Gắn</a:t>
            </a:r>
            <a:r>
              <a:rPr lang="en-US" altLang="en-US" dirty="0">
                <a:latin typeface="Times New Roman" pitchFamily="18" charset="0"/>
              </a:rPr>
              <a:t> </a:t>
            </a: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r>
              <a:rPr lang="en-US" altLang="en-US" dirty="0">
                <a:latin typeface="Times New Roman" pitchFamily="18" charset="0"/>
              </a:rPr>
              <a:t> </a:t>
            </a:r>
            <a:r>
              <a:rPr lang="en-US" altLang="en-US" dirty="0" err="1">
                <a:latin typeface="Times New Roman" pitchFamily="18" charset="0"/>
              </a:rPr>
              <a:t>cho</a:t>
            </a:r>
            <a:r>
              <a:rPr lang="en-US" altLang="en-US" dirty="0">
                <a:latin typeface="Times New Roman" pitchFamily="18" charset="0"/>
              </a:rPr>
              <a:t> </a:t>
            </a:r>
            <a:r>
              <a:rPr lang="en-US" altLang="en-US" dirty="0" err="1">
                <a:latin typeface="Times New Roman" pitchFamily="18" charset="0"/>
              </a:rPr>
              <a:t>nhóm</a:t>
            </a:r>
            <a:endParaRPr lang="en-US" altLang="en-US" dirty="0">
              <a:latin typeface="Times New Roman" pitchFamily="18" charset="0"/>
            </a:endParaRPr>
          </a:p>
          <a:p>
            <a:pPr>
              <a:spcBef>
                <a:spcPct val="0"/>
              </a:spcBef>
              <a:buNone/>
              <a:defRPr/>
            </a:pPr>
            <a:r>
              <a:rPr lang="en-US" altLang="en-US" dirty="0">
                <a:latin typeface="Times New Roman" pitchFamily="18" charset="0"/>
              </a:rPr>
              <a:t>exec </a:t>
            </a:r>
            <a:r>
              <a:rPr lang="en-US" altLang="en-US" dirty="0" err="1">
                <a:latin typeface="Times New Roman" pitchFamily="18" charset="0"/>
              </a:rPr>
              <a:t>sp_addrolemember</a:t>
            </a:r>
            <a:r>
              <a:rPr lang="en-US" altLang="en-US" dirty="0">
                <a:latin typeface="Times New Roman" pitchFamily="18" charset="0"/>
              </a:rPr>
              <a:t>  ‘</a:t>
            </a:r>
            <a:r>
              <a:rPr lang="en-US" altLang="en-US" dirty="0" err="1">
                <a:latin typeface="Times New Roman" pitchFamily="18" charset="0"/>
              </a:rPr>
              <a:t>tên_role</a:t>
            </a:r>
            <a:r>
              <a:rPr lang="en-US" altLang="en-US" dirty="0">
                <a:latin typeface="Times New Roman" pitchFamily="18" charset="0"/>
              </a:rPr>
              <a:t>’ , ‘</a:t>
            </a:r>
            <a:r>
              <a:rPr lang="en-US" altLang="en-US" dirty="0" err="1">
                <a:latin typeface="Times New Roman" pitchFamily="18" charset="0"/>
              </a:rPr>
              <a:t>tên_user</a:t>
            </a:r>
            <a:r>
              <a:rPr lang="en-US" altLang="en-US" dirty="0">
                <a:latin typeface="Times New Roman" pitchFamily="18" charset="0"/>
              </a:rPr>
              <a:t>’</a:t>
            </a:r>
          </a:p>
          <a:p>
            <a:pPr marL="342900" indent="-342900">
              <a:spcBef>
                <a:spcPct val="0"/>
              </a:spcBef>
              <a:defRPr/>
            </a:pPr>
            <a:r>
              <a:rPr lang="en-US" altLang="en-US" dirty="0" err="1">
                <a:latin typeface="Times New Roman" pitchFamily="18" charset="0"/>
              </a:rPr>
              <a:t>Xóa</a:t>
            </a:r>
            <a:r>
              <a:rPr lang="en-US" altLang="en-US" dirty="0">
                <a:latin typeface="Times New Roman" pitchFamily="18" charset="0"/>
              </a:rPr>
              <a:t> </a:t>
            </a:r>
            <a:r>
              <a:rPr lang="en-US" altLang="en-US" dirty="0" err="1">
                <a:latin typeface="Times New Roman" pitchFamily="18" charset="0"/>
              </a:rPr>
              <a:t>nhóm</a:t>
            </a:r>
            <a:r>
              <a:rPr lang="en-US" altLang="en-US" dirty="0">
                <a:latin typeface="Times New Roman" pitchFamily="18" charset="0"/>
              </a:rPr>
              <a:t> </a:t>
            </a:r>
            <a:r>
              <a:rPr lang="en-US" altLang="en-US" dirty="0" err="1">
                <a:latin typeface="Times New Roman" pitchFamily="18" charset="0"/>
              </a:rPr>
              <a:t>quyền</a:t>
            </a:r>
            <a:endParaRPr lang="en-US" altLang="en-US" dirty="0">
              <a:latin typeface="Times New Roman" pitchFamily="18" charset="0"/>
            </a:endParaRPr>
          </a:p>
          <a:p>
            <a:pPr>
              <a:spcBef>
                <a:spcPct val="0"/>
              </a:spcBef>
              <a:buNone/>
              <a:defRPr/>
            </a:pPr>
            <a:r>
              <a:rPr lang="en-US" altLang="en-US" dirty="0">
                <a:latin typeface="Times New Roman" pitchFamily="18" charset="0"/>
              </a:rPr>
              <a:t>exec </a:t>
            </a:r>
            <a:r>
              <a:rPr lang="en-US" altLang="en-US" dirty="0" err="1">
                <a:latin typeface="Times New Roman" pitchFamily="18" charset="0"/>
              </a:rPr>
              <a:t>sp_droprolemember</a:t>
            </a:r>
            <a:r>
              <a:rPr lang="en-US" altLang="en-US" dirty="0">
                <a:latin typeface="Times New Roman" pitchFamily="18" charset="0"/>
              </a:rPr>
              <a:t> ‘</a:t>
            </a:r>
            <a:r>
              <a:rPr lang="en-US" altLang="en-US" dirty="0" err="1">
                <a:latin typeface="Times New Roman" pitchFamily="18" charset="0"/>
              </a:rPr>
              <a:t>tên_role</a:t>
            </a:r>
            <a:r>
              <a:rPr lang="en-US" altLang="en-US" dirty="0">
                <a:latin typeface="Times New Roman" pitchFamily="18" charset="0"/>
              </a:rPr>
              <a:t>’ , ‘</a:t>
            </a:r>
            <a:r>
              <a:rPr lang="en-US" altLang="en-US" dirty="0" err="1">
                <a:latin typeface="Times New Roman" pitchFamily="18" charset="0"/>
              </a:rPr>
              <a:t>tên_user</a:t>
            </a:r>
            <a:r>
              <a:rPr lang="en-US" altLang="en-US" dirty="0">
                <a:latin typeface="Times New Roman" pitchFamily="18" charset="0"/>
              </a:rPr>
              <a: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10</a:t>
            </a:fld>
            <a:endParaRPr lang="en-US"/>
          </a:p>
        </p:txBody>
      </p:sp>
    </p:spTree>
    <p:extLst>
      <p:ext uri="{BB962C8B-B14F-4D97-AF65-F5344CB8AC3E}">
        <p14:creationId xmlns:p14="http://schemas.microsoft.com/office/powerpoint/2010/main" val="379852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682625" indent="-457200" algn="just">
              <a:lnSpc>
                <a:spcPct val="90000"/>
              </a:lnSpc>
              <a:buClr>
                <a:srgbClr val="090FF5"/>
              </a:buClr>
              <a:buSzPct val="90000"/>
              <a:buFont typeface="Wingdings" panose="05000000000000000000" pitchFamily="2" charset="2"/>
              <a:buChar char="v"/>
              <a:tabLst>
                <a:tab pos="571500" algn="l"/>
                <a:tab pos="1028700" algn="l"/>
              </a:tabLst>
            </a:pPr>
            <a:r>
              <a:rPr lang="en-US" altLang="en-US" b="1" dirty="0" err="1">
                <a:cs typeface="Times New Roman" pitchFamily="18" charset="0"/>
              </a:rPr>
              <a:t>Cấp</a:t>
            </a:r>
            <a:r>
              <a:rPr lang="en-US" altLang="en-US" b="1" dirty="0">
                <a:cs typeface="Times New Roman" pitchFamily="18" charset="0"/>
              </a:rPr>
              <a:t> </a:t>
            </a:r>
            <a:r>
              <a:rPr lang="en-US" altLang="en-US" b="1" dirty="0" err="1">
                <a:cs typeface="Times New Roman" pitchFamily="18" charset="0"/>
              </a:rPr>
              <a:t>phát</a:t>
            </a:r>
            <a:r>
              <a:rPr lang="en-US" altLang="en-US" b="1" dirty="0">
                <a:cs typeface="Times New Roman" pitchFamily="18" charset="0"/>
              </a:rPr>
              <a:t> </a:t>
            </a:r>
            <a:r>
              <a:rPr lang="en-US" altLang="en-US" b="1" dirty="0" err="1">
                <a:cs typeface="Times New Roman" pitchFamily="18" charset="0"/>
              </a:rPr>
              <a:t>quyền</a:t>
            </a:r>
            <a:r>
              <a:rPr lang="en-US" altLang="en-US" dirty="0">
                <a:cs typeface="Times New Roman" pitchFamily="18" charset="0"/>
              </a:rPr>
              <a:t>		</a:t>
            </a:r>
          </a:p>
          <a:p>
            <a:pPr marL="682625" indent="-457200" algn="just">
              <a:lnSpc>
                <a:spcPct val="90000"/>
              </a:lnSpc>
              <a:buClr>
                <a:srgbClr val="090FF5"/>
              </a:buClr>
              <a:buSzPct val="90000"/>
              <a:buNone/>
              <a:tabLst>
                <a:tab pos="571500" algn="l"/>
                <a:tab pos="1028700" algn="l"/>
              </a:tabLst>
            </a:pPr>
            <a:r>
              <a:rPr lang="en-US" altLang="en-US" dirty="0">
                <a:cs typeface="Times New Roman" pitchFamily="18" charset="0"/>
              </a:rPr>
              <a:t>	</a:t>
            </a:r>
            <a:r>
              <a:rPr lang="en-US" altLang="en-US" dirty="0" err="1">
                <a:cs typeface="Times New Roman" pitchFamily="18" charset="0"/>
              </a:rPr>
              <a:t>Câu</a:t>
            </a:r>
            <a:r>
              <a:rPr lang="en-US" altLang="en-US" dirty="0">
                <a:cs typeface="Times New Roman" pitchFamily="18" charset="0"/>
              </a:rPr>
              <a:t> </a:t>
            </a:r>
            <a:r>
              <a:rPr lang="en-US" altLang="en-US" dirty="0" err="1">
                <a:cs typeface="Times New Roman" pitchFamily="18" charset="0"/>
              </a:rPr>
              <a:t>lệnh</a:t>
            </a:r>
            <a:r>
              <a:rPr lang="en-US" altLang="en-US" dirty="0">
                <a:cs typeface="Times New Roman" pitchFamily="18" charset="0"/>
              </a:rPr>
              <a:t> GRANT </a:t>
            </a:r>
            <a:r>
              <a:rPr lang="en-US" altLang="en-US" dirty="0" err="1">
                <a:cs typeface="Times New Roman" pitchFamily="18" charset="0"/>
              </a:rPr>
              <a:t>được</a:t>
            </a:r>
            <a:r>
              <a:rPr lang="en-US" altLang="en-US" dirty="0">
                <a:cs typeface="Times New Roman" pitchFamily="18" charset="0"/>
              </a:rPr>
              <a:t> </a:t>
            </a:r>
            <a:r>
              <a:rPr lang="en-US" altLang="en-US" dirty="0" err="1">
                <a:cs typeface="Times New Roman" pitchFamily="18" charset="0"/>
              </a:rPr>
              <a:t>sử</a:t>
            </a:r>
            <a:r>
              <a:rPr lang="en-US" altLang="en-US" dirty="0">
                <a:cs typeface="Times New Roman" pitchFamily="18" charset="0"/>
              </a:rPr>
              <a:t> </a:t>
            </a:r>
            <a:r>
              <a:rPr lang="en-US" altLang="en-US" dirty="0" err="1">
                <a:cs typeface="Times New Roman" pitchFamily="18" charset="0"/>
              </a:rPr>
              <a:t>dụng</a:t>
            </a:r>
            <a:r>
              <a:rPr lang="en-US" altLang="en-US" dirty="0">
                <a:cs typeface="Times New Roman" pitchFamily="18" charset="0"/>
              </a:rPr>
              <a:t> </a:t>
            </a:r>
            <a:r>
              <a:rPr lang="en-US" altLang="en-US" dirty="0" err="1">
                <a:cs typeface="Times New Roman" pitchFamily="18" charset="0"/>
              </a:rPr>
              <a:t>để</a:t>
            </a:r>
            <a:r>
              <a:rPr lang="en-US" altLang="en-US" dirty="0">
                <a:cs typeface="Times New Roman" pitchFamily="18" charset="0"/>
              </a:rPr>
              <a:t> </a:t>
            </a:r>
            <a:r>
              <a:rPr lang="en-US" altLang="en-US" dirty="0" err="1">
                <a:cs typeface="Times New Roman" pitchFamily="18" charset="0"/>
              </a:rPr>
              <a:t>cấp</a:t>
            </a:r>
            <a:r>
              <a:rPr lang="en-US" altLang="en-US" dirty="0">
                <a:cs typeface="Times New Roman" pitchFamily="18" charset="0"/>
              </a:rPr>
              <a:t> </a:t>
            </a:r>
            <a:r>
              <a:rPr lang="en-US" altLang="en-US" dirty="0" err="1">
                <a:cs typeface="Times New Roman" pitchFamily="18" charset="0"/>
              </a:rPr>
              <a:t>phát</a:t>
            </a:r>
            <a:r>
              <a:rPr lang="en-US" altLang="en-US" dirty="0">
                <a:cs typeface="Times New Roman" pitchFamily="18" charset="0"/>
              </a:rPr>
              <a:t> </a:t>
            </a:r>
            <a:r>
              <a:rPr lang="en-US" altLang="en-US" dirty="0" err="1">
                <a:cs typeface="Times New Roman" pitchFamily="18" charset="0"/>
              </a:rPr>
              <a:t>quyền</a:t>
            </a:r>
            <a:r>
              <a:rPr lang="en-US" altLang="en-US" dirty="0">
                <a:cs typeface="Times New Roman" pitchFamily="18" charset="0"/>
              </a:rPr>
              <a:t> </a:t>
            </a:r>
            <a:r>
              <a:rPr lang="en-US" altLang="en-US" dirty="0" err="1">
                <a:cs typeface="Times New Roman" pitchFamily="18" charset="0"/>
              </a:rPr>
              <a:t>cho</a:t>
            </a:r>
            <a:r>
              <a:rPr lang="en-US" altLang="en-US" dirty="0">
                <a:cs typeface="Times New Roman" pitchFamily="18" charset="0"/>
              </a:rPr>
              <a:t> </a:t>
            </a: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dùng</a:t>
            </a:r>
            <a:r>
              <a:rPr lang="en-US" altLang="en-US" dirty="0">
                <a:cs typeface="Times New Roman" pitchFamily="18" charset="0"/>
              </a:rPr>
              <a:t> hay </a:t>
            </a:r>
            <a:r>
              <a:rPr lang="en-US" altLang="en-US" dirty="0" err="1">
                <a:cs typeface="Times New Roman" pitchFamily="18" charset="0"/>
              </a:rPr>
              <a:t>nhóm</a:t>
            </a:r>
            <a:r>
              <a:rPr lang="en-US" altLang="en-US" dirty="0">
                <a:cs typeface="Times New Roman" pitchFamily="18" charset="0"/>
              </a:rPr>
              <a:t> </a:t>
            </a: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dùng</a:t>
            </a:r>
            <a:r>
              <a:rPr lang="en-US" altLang="en-US" dirty="0">
                <a:cs typeface="Times New Roman" pitchFamily="18" charset="0"/>
              </a:rPr>
              <a:t> </a:t>
            </a:r>
            <a:r>
              <a:rPr lang="en-US" altLang="en-US" dirty="0" err="1">
                <a:cs typeface="Times New Roman" pitchFamily="18" charset="0"/>
              </a:rPr>
              <a:t>trên</a:t>
            </a:r>
            <a:r>
              <a:rPr lang="en-US" altLang="en-US" dirty="0">
                <a:cs typeface="Times New Roman" pitchFamily="18" charset="0"/>
              </a:rPr>
              <a:t> </a:t>
            </a:r>
            <a:r>
              <a:rPr lang="en-US" altLang="en-US" dirty="0" err="1">
                <a:cs typeface="Times New Roman" pitchFamily="18" charset="0"/>
              </a:rPr>
              <a:t>các</a:t>
            </a:r>
            <a:r>
              <a:rPr lang="en-US" altLang="en-US" dirty="0">
                <a:cs typeface="Times New Roman" pitchFamily="18" charset="0"/>
              </a:rPr>
              <a:t> </a:t>
            </a:r>
            <a:r>
              <a:rPr lang="en-US" altLang="en-US" dirty="0" err="1">
                <a:cs typeface="Times New Roman" pitchFamily="18" charset="0"/>
              </a:rPr>
              <a:t>đối</a:t>
            </a:r>
            <a:r>
              <a:rPr lang="en-US" altLang="en-US" dirty="0">
                <a:cs typeface="Times New Roman" pitchFamily="18" charset="0"/>
              </a:rPr>
              <a:t> </a:t>
            </a:r>
            <a:r>
              <a:rPr lang="en-US" altLang="en-US" dirty="0" err="1">
                <a:cs typeface="Times New Roman" pitchFamily="18" charset="0"/>
              </a:rPr>
              <a:t>tượng</a:t>
            </a:r>
            <a:r>
              <a:rPr lang="en-US" altLang="en-US" dirty="0">
                <a:cs typeface="Times New Roman" pitchFamily="18" charset="0"/>
              </a:rPr>
              <a:t> CSDL. </a:t>
            </a:r>
            <a:r>
              <a:rPr lang="en-US" altLang="en-US" dirty="0" err="1">
                <a:cs typeface="Times New Roman" pitchFamily="18" charset="0"/>
              </a:rPr>
              <a:t>Được</a:t>
            </a:r>
            <a:r>
              <a:rPr lang="en-US" altLang="en-US" dirty="0">
                <a:cs typeface="Times New Roman" pitchFamily="18" charset="0"/>
              </a:rPr>
              <a:t> </a:t>
            </a:r>
            <a:r>
              <a:rPr lang="en-US" altLang="en-US" dirty="0" err="1">
                <a:cs typeface="Times New Roman" pitchFamily="18" charset="0"/>
              </a:rPr>
              <a:t>sử</a:t>
            </a:r>
            <a:r>
              <a:rPr lang="en-US" altLang="en-US" dirty="0">
                <a:cs typeface="Times New Roman" pitchFamily="18" charset="0"/>
              </a:rPr>
              <a:t> </a:t>
            </a:r>
            <a:r>
              <a:rPr lang="en-US" altLang="en-US" dirty="0" err="1">
                <a:cs typeface="Times New Roman" pitchFamily="18" charset="0"/>
              </a:rPr>
              <a:t>dụng</a:t>
            </a:r>
            <a:r>
              <a:rPr lang="en-US" altLang="en-US" dirty="0">
                <a:cs typeface="Times New Roman" pitchFamily="18" charset="0"/>
              </a:rPr>
              <a:t> </a:t>
            </a:r>
            <a:r>
              <a:rPr lang="en-US" altLang="en-US" dirty="0" err="1">
                <a:cs typeface="Times New Roman" pitchFamily="18" charset="0"/>
              </a:rPr>
              <a:t>trong</a:t>
            </a:r>
            <a:r>
              <a:rPr lang="en-US" altLang="en-US" dirty="0">
                <a:cs typeface="Times New Roman" pitchFamily="18" charset="0"/>
              </a:rPr>
              <a:t> </a:t>
            </a:r>
            <a:r>
              <a:rPr lang="en-US" altLang="en-US" dirty="0" err="1">
                <a:cs typeface="Times New Roman" pitchFamily="18" charset="0"/>
              </a:rPr>
              <a:t>các</a:t>
            </a:r>
            <a:r>
              <a:rPr lang="en-US" altLang="en-US" dirty="0">
                <a:cs typeface="Times New Roman" pitchFamily="18" charset="0"/>
              </a:rPr>
              <a:t> </a:t>
            </a:r>
            <a:r>
              <a:rPr lang="en-US" altLang="en-US" dirty="0" err="1">
                <a:cs typeface="Times New Roman" pitchFamily="18" charset="0"/>
              </a:rPr>
              <a:t>trường</a:t>
            </a:r>
            <a:r>
              <a:rPr lang="en-US" altLang="en-US" dirty="0">
                <a:cs typeface="Times New Roman" pitchFamily="18" charset="0"/>
              </a:rPr>
              <a:t> </a:t>
            </a:r>
            <a:r>
              <a:rPr lang="en-US" altLang="en-US" dirty="0" err="1">
                <a:cs typeface="Times New Roman" pitchFamily="18" charset="0"/>
              </a:rPr>
              <a:t>hợp</a:t>
            </a:r>
            <a:r>
              <a:rPr lang="en-US" altLang="en-US" dirty="0">
                <a:cs typeface="Times New Roman" pitchFamily="18" charset="0"/>
              </a:rPr>
              <a:t> </a:t>
            </a:r>
            <a:r>
              <a:rPr lang="en-US" altLang="en-US" dirty="0" err="1">
                <a:cs typeface="Times New Roman" pitchFamily="18" charset="0"/>
              </a:rPr>
              <a:t>sau</a:t>
            </a:r>
            <a:r>
              <a:rPr lang="en-US" altLang="en-US" dirty="0">
                <a:cs typeface="Times New Roman" pitchFamily="18" charset="0"/>
              </a:rPr>
              <a:t>:</a:t>
            </a:r>
          </a:p>
          <a:p>
            <a:pPr marL="682625" indent="-457200" algn="just">
              <a:lnSpc>
                <a:spcPct val="90000"/>
              </a:lnSpc>
              <a:buClr>
                <a:srgbClr val="090FF5"/>
              </a:buClr>
              <a:buSzPct val="90000"/>
              <a:buFont typeface="Courier New" panose="02070309020205020404" pitchFamily="49" charset="0"/>
              <a:buChar char="o"/>
              <a:tabLst>
                <a:tab pos="571500" algn="l"/>
                <a:tab pos="1028700" algn="l"/>
              </a:tabLst>
            </a:pP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sở</a:t>
            </a:r>
            <a:r>
              <a:rPr lang="en-US" altLang="en-US" dirty="0">
                <a:cs typeface="Times New Roman" pitchFamily="18" charset="0"/>
              </a:rPr>
              <a:t> </a:t>
            </a:r>
            <a:r>
              <a:rPr lang="en-US" altLang="en-US" dirty="0" err="1">
                <a:cs typeface="Times New Roman" pitchFamily="18" charset="0"/>
              </a:rPr>
              <a:t>hữu</a:t>
            </a:r>
            <a:r>
              <a:rPr lang="en-US" altLang="en-US" dirty="0">
                <a:cs typeface="Times New Roman" pitchFamily="18" charset="0"/>
              </a:rPr>
              <a:t> </a:t>
            </a:r>
            <a:r>
              <a:rPr lang="en-US" altLang="en-US" dirty="0" err="1">
                <a:cs typeface="Times New Roman" pitchFamily="18" charset="0"/>
              </a:rPr>
              <a:t>đối</a:t>
            </a:r>
            <a:r>
              <a:rPr lang="en-US" altLang="en-US" dirty="0">
                <a:cs typeface="Times New Roman" pitchFamily="18" charset="0"/>
              </a:rPr>
              <a:t> </a:t>
            </a:r>
            <a:r>
              <a:rPr lang="en-US" altLang="en-US" dirty="0" err="1">
                <a:cs typeface="Times New Roman" pitchFamily="18" charset="0"/>
              </a:rPr>
              <a:t>tượng</a:t>
            </a:r>
            <a:r>
              <a:rPr lang="en-US" altLang="en-US" dirty="0">
                <a:cs typeface="Times New Roman" pitchFamily="18" charset="0"/>
              </a:rPr>
              <a:t> CSDL </a:t>
            </a:r>
            <a:r>
              <a:rPr lang="en-US" altLang="en-US" dirty="0" err="1">
                <a:cs typeface="Times New Roman" pitchFamily="18" charset="0"/>
              </a:rPr>
              <a:t>muốn</a:t>
            </a:r>
            <a:r>
              <a:rPr lang="en-US" altLang="en-US" dirty="0">
                <a:cs typeface="Times New Roman" pitchFamily="18" charset="0"/>
              </a:rPr>
              <a:t> </a:t>
            </a:r>
            <a:r>
              <a:rPr lang="en-US" altLang="en-US" dirty="0" err="1">
                <a:cs typeface="Times New Roman" pitchFamily="18" charset="0"/>
              </a:rPr>
              <a:t>cho</a:t>
            </a:r>
            <a:r>
              <a:rPr lang="en-US" altLang="en-US" dirty="0">
                <a:cs typeface="Times New Roman" pitchFamily="18" charset="0"/>
              </a:rPr>
              <a:t> </a:t>
            </a:r>
            <a:r>
              <a:rPr lang="en-US" altLang="en-US" dirty="0" err="1">
                <a:cs typeface="Times New Roman" pitchFamily="18" charset="0"/>
              </a:rPr>
              <a:t>phép</a:t>
            </a:r>
            <a:r>
              <a:rPr lang="en-US" altLang="en-US" dirty="0">
                <a:cs typeface="Times New Roman" pitchFamily="18" charset="0"/>
              </a:rPr>
              <a:t> </a:t>
            </a: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dùng</a:t>
            </a:r>
            <a:r>
              <a:rPr lang="en-US" altLang="en-US" dirty="0">
                <a:cs typeface="Times New Roman" pitchFamily="18" charset="0"/>
              </a:rPr>
              <a:t> </a:t>
            </a:r>
            <a:r>
              <a:rPr lang="en-US" altLang="en-US" dirty="0" err="1">
                <a:cs typeface="Times New Roman" pitchFamily="18" charset="0"/>
              </a:rPr>
              <a:t>khác</a:t>
            </a:r>
            <a:r>
              <a:rPr lang="en-US" altLang="en-US" dirty="0">
                <a:cs typeface="Times New Roman" pitchFamily="18" charset="0"/>
              </a:rPr>
              <a:t> </a:t>
            </a:r>
            <a:r>
              <a:rPr lang="en-US" altLang="en-US" dirty="0" err="1">
                <a:cs typeface="Times New Roman" pitchFamily="18" charset="0"/>
              </a:rPr>
              <a:t>quyền</a:t>
            </a:r>
            <a:r>
              <a:rPr lang="en-US" altLang="en-US" dirty="0">
                <a:cs typeface="Times New Roman" pitchFamily="18" charset="0"/>
              </a:rPr>
              <a:t> </a:t>
            </a:r>
            <a:r>
              <a:rPr lang="en-US" altLang="en-US" dirty="0" err="1">
                <a:cs typeface="Times New Roman" pitchFamily="18" charset="0"/>
              </a:rPr>
              <a:t>sử</a:t>
            </a:r>
            <a:r>
              <a:rPr lang="en-US" altLang="en-US" dirty="0">
                <a:cs typeface="Times New Roman" pitchFamily="18" charset="0"/>
              </a:rPr>
              <a:t> </a:t>
            </a:r>
            <a:r>
              <a:rPr lang="en-US" altLang="en-US" dirty="0" err="1">
                <a:cs typeface="Times New Roman" pitchFamily="18" charset="0"/>
              </a:rPr>
              <a:t>dụng</a:t>
            </a:r>
            <a:r>
              <a:rPr lang="en-US" altLang="en-US" dirty="0">
                <a:cs typeface="Times New Roman" pitchFamily="18" charset="0"/>
              </a:rPr>
              <a:t> </a:t>
            </a:r>
            <a:r>
              <a:rPr lang="en-US" altLang="en-US" dirty="0" err="1">
                <a:cs typeface="Times New Roman" pitchFamily="18" charset="0"/>
              </a:rPr>
              <a:t>những</a:t>
            </a:r>
            <a:r>
              <a:rPr lang="en-US" altLang="en-US" dirty="0">
                <a:cs typeface="Times New Roman" pitchFamily="18" charset="0"/>
              </a:rPr>
              <a:t> </a:t>
            </a:r>
            <a:r>
              <a:rPr lang="en-US" altLang="en-US" dirty="0" err="1">
                <a:cs typeface="Times New Roman" pitchFamily="18" charset="0"/>
              </a:rPr>
              <a:t>đối</a:t>
            </a:r>
            <a:r>
              <a:rPr lang="en-US" altLang="en-US" dirty="0">
                <a:cs typeface="Times New Roman" pitchFamily="18" charset="0"/>
              </a:rPr>
              <a:t> </a:t>
            </a:r>
            <a:r>
              <a:rPr lang="en-US" altLang="en-US" dirty="0" err="1">
                <a:cs typeface="Times New Roman" pitchFamily="18" charset="0"/>
              </a:rPr>
              <a:t>tượng</a:t>
            </a:r>
            <a:r>
              <a:rPr lang="en-US" altLang="en-US" dirty="0">
                <a:cs typeface="Times New Roman" pitchFamily="18" charset="0"/>
              </a:rPr>
              <a:t> </a:t>
            </a:r>
            <a:r>
              <a:rPr lang="en-US" altLang="en-US" dirty="0" err="1">
                <a:cs typeface="Times New Roman" pitchFamily="18" charset="0"/>
              </a:rPr>
              <a:t>mà</a:t>
            </a:r>
            <a:r>
              <a:rPr lang="en-US" altLang="en-US" dirty="0">
                <a:cs typeface="Times New Roman" pitchFamily="18" charset="0"/>
              </a:rPr>
              <a:t> </a:t>
            </a:r>
            <a:r>
              <a:rPr lang="en-US" altLang="en-US" dirty="0" err="1">
                <a:cs typeface="Times New Roman" pitchFamily="18" charset="0"/>
              </a:rPr>
              <a:t>anh</a:t>
            </a:r>
            <a:r>
              <a:rPr lang="en-US" altLang="en-US" dirty="0">
                <a:cs typeface="Times New Roman" pitchFamily="18" charset="0"/>
              </a:rPr>
              <a:t> ta </a:t>
            </a:r>
            <a:r>
              <a:rPr lang="en-US" altLang="en-US" dirty="0" err="1">
                <a:cs typeface="Times New Roman" pitchFamily="18" charset="0"/>
              </a:rPr>
              <a:t>đang</a:t>
            </a:r>
            <a:r>
              <a:rPr lang="en-US" altLang="en-US" dirty="0">
                <a:cs typeface="Times New Roman" pitchFamily="18" charset="0"/>
              </a:rPr>
              <a:t> </a:t>
            </a:r>
            <a:r>
              <a:rPr lang="en-US" altLang="en-US" dirty="0" err="1">
                <a:cs typeface="Times New Roman" pitchFamily="18" charset="0"/>
              </a:rPr>
              <a:t>sở</a:t>
            </a:r>
            <a:r>
              <a:rPr lang="en-US" altLang="en-US" dirty="0">
                <a:cs typeface="Times New Roman" pitchFamily="18" charset="0"/>
              </a:rPr>
              <a:t> </a:t>
            </a:r>
            <a:r>
              <a:rPr lang="en-US" altLang="en-US" dirty="0" err="1">
                <a:cs typeface="Times New Roman" pitchFamily="18" charset="0"/>
              </a:rPr>
              <a:t>hữu</a:t>
            </a:r>
            <a:r>
              <a:rPr lang="en-US" altLang="en-US" dirty="0">
                <a:cs typeface="Times New Roman" pitchFamily="18" charset="0"/>
              </a:rPr>
              <a:t>.</a:t>
            </a:r>
          </a:p>
          <a:p>
            <a:pPr marL="682625" indent="-457200" algn="just">
              <a:lnSpc>
                <a:spcPct val="90000"/>
              </a:lnSpc>
              <a:buClr>
                <a:srgbClr val="090FF5"/>
              </a:buClr>
              <a:buSzPct val="90000"/>
              <a:buFont typeface="Courier New" panose="02070309020205020404" pitchFamily="49" charset="0"/>
              <a:buChar char="o"/>
              <a:tabLst>
                <a:tab pos="571500" algn="l"/>
                <a:tab pos="1028700" algn="l"/>
              </a:tabLst>
            </a:pP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sở</a:t>
            </a:r>
            <a:r>
              <a:rPr lang="en-US" altLang="en-US" dirty="0">
                <a:cs typeface="Times New Roman" pitchFamily="18" charset="0"/>
              </a:rPr>
              <a:t> </a:t>
            </a:r>
            <a:r>
              <a:rPr lang="en-US" altLang="en-US" dirty="0" err="1">
                <a:cs typeface="Times New Roman" pitchFamily="18" charset="0"/>
              </a:rPr>
              <a:t>hữu</a:t>
            </a:r>
            <a:r>
              <a:rPr lang="en-US" altLang="en-US" dirty="0">
                <a:cs typeface="Times New Roman" pitchFamily="18" charset="0"/>
              </a:rPr>
              <a:t> CSDL </a:t>
            </a:r>
            <a:r>
              <a:rPr lang="en-US" altLang="en-US" dirty="0" err="1">
                <a:cs typeface="Times New Roman" pitchFamily="18" charset="0"/>
              </a:rPr>
              <a:t>cấp</a:t>
            </a:r>
            <a:r>
              <a:rPr lang="en-US" altLang="en-US" dirty="0">
                <a:cs typeface="Times New Roman" pitchFamily="18" charset="0"/>
              </a:rPr>
              <a:t> </a:t>
            </a:r>
            <a:r>
              <a:rPr lang="en-US" altLang="en-US" dirty="0" err="1">
                <a:cs typeface="Times New Roman" pitchFamily="18" charset="0"/>
              </a:rPr>
              <a:t>phát</a:t>
            </a:r>
            <a:r>
              <a:rPr lang="en-US" altLang="en-US" dirty="0">
                <a:cs typeface="Times New Roman" pitchFamily="18" charset="0"/>
              </a:rPr>
              <a:t> </a:t>
            </a:r>
            <a:r>
              <a:rPr lang="en-US" altLang="en-US" dirty="0" err="1">
                <a:cs typeface="Times New Roman" pitchFamily="18" charset="0"/>
              </a:rPr>
              <a:t>quyền</a:t>
            </a:r>
            <a:r>
              <a:rPr lang="en-US" altLang="en-US" dirty="0">
                <a:cs typeface="Times New Roman" pitchFamily="18" charset="0"/>
              </a:rPr>
              <a:t> </a:t>
            </a:r>
            <a:r>
              <a:rPr lang="en-US" altLang="en-US" dirty="0" err="1">
                <a:cs typeface="Times New Roman" pitchFamily="18" charset="0"/>
              </a:rPr>
              <a:t>thực</a:t>
            </a:r>
            <a:r>
              <a:rPr lang="en-US" altLang="en-US" dirty="0">
                <a:cs typeface="Times New Roman" pitchFamily="18" charset="0"/>
              </a:rPr>
              <a:t> </a:t>
            </a:r>
            <a:r>
              <a:rPr lang="en-US" altLang="en-US" dirty="0" err="1">
                <a:cs typeface="Times New Roman" pitchFamily="18" charset="0"/>
              </a:rPr>
              <a:t>thi</a:t>
            </a:r>
            <a:r>
              <a:rPr lang="en-US" altLang="en-US" dirty="0">
                <a:cs typeface="Times New Roman" pitchFamily="18" charset="0"/>
              </a:rPr>
              <a:t> </a:t>
            </a:r>
            <a:r>
              <a:rPr lang="en-US" altLang="en-US" dirty="0" err="1">
                <a:cs typeface="Times New Roman" pitchFamily="18" charset="0"/>
              </a:rPr>
              <a:t>các</a:t>
            </a:r>
            <a:r>
              <a:rPr lang="en-US" altLang="en-US" dirty="0">
                <a:cs typeface="Times New Roman" pitchFamily="18" charset="0"/>
              </a:rPr>
              <a:t> </a:t>
            </a:r>
            <a:r>
              <a:rPr lang="en-US" altLang="en-US" dirty="0" err="1">
                <a:cs typeface="Times New Roman" pitchFamily="18" charset="0"/>
              </a:rPr>
              <a:t>câu</a:t>
            </a:r>
            <a:r>
              <a:rPr lang="en-US" altLang="en-US" dirty="0">
                <a:cs typeface="Times New Roman" pitchFamily="18" charset="0"/>
              </a:rPr>
              <a:t> </a:t>
            </a:r>
            <a:r>
              <a:rPr lang="en-US" altLang="en-US" dirty="0" err="1">
                <a:cs typeface="Times New Roman" pitchFamily="18" charset="0"/>
              </a:rPr>
              <a:t>lệnh</a:t>
            </a:r>
            <a:r>
              <a:rPr lang="en-US" altLang="en-US" dirty="0">
                <a:cs typeface="Times New Roman" pitchFamily="18" charset="0"/>
              </a:rPr>
              <a:t> (</a:t>
            </a:r>
            <a:r>
              <a:rPr lang="en-US" altLang="en-US" dirty="0" err="1">
                <a:cs typeface="Times New Roman" pitchFamily="18" charset="0"/>
              </a:rPr>
              <a:t>như</a:t>
            </a:r>
            <a:r>
              <a:rPr lang="en-US" altLang="en-US" dirty="0">
                <a:cs typeface="Times New Roman" pitchFamily="18" charset="0"/>
              </a:rPr>
              <a:t> CREATE TABLE, CREATE VIEW,..) </a:t>
            </a:r>
            <a:r>
              <a:rPr lang="en-US" altLang="en-US" dirty="0" err="1">
                <a:cs typeface="Times New Roman" pitchFamily="18" charset="0"/>
              </a:rPr>
              <a:t>cho</a:t>
            </a:r>
            <a:r>
              <a:rPr lang="en-US" altLang="en-US" dirty="0">
                <a:cs typeface="Times New Roman" pitchFamily="18" charset="0"/>
              </a:rPr>
              <a:t> </a:t>
            </a:r>
            <a:r>
              <a:rPr lang="en-US" altLang="en-US" dirty="0" err="1">
                <a:cs typeface="Times New Roman" pitchFamily="18" charset="0"/>
              </a:rPr>
              <a:t>những</a:t>
            </a:r>
            <a:r>
              <a:rPr lang="en-US" altLang="en-US" dirty="0">
                <a:cs typeface="Times New Roman" pitchFamily="18" charset="0"/>
              </a:rPr>
              <a:t> </a:t>
            </a:r>
            <a:r>
              <a:rPr lang="en-US" altLang="en-US" dirty="0" err="1">
                <a:cs typeface="Times New Roman" pitchFamily="18" charset="0"/>
              </a:rPr>
              <a:t>người</a:t>
            </a:r>
            <a:r>
              <a:rPr lang="en-US" altLang="en-US" dirty="0">
                <a:cs typeface="Times New Roman" pitchFamily="18" charset="0"/>
              </a:rPr>
              <a:t> </a:t>
            </a:r>
            <a:r>
              <a:rPr lang="en-US" altLang="en-US" dirty="0" err="1">
                <a:cs typeface="Times New Roman" pitchFamily="18" charset="0"/>
              </a:rPr>
              <a:t>dùng</a:t>
            </a:r>
            <a:r>
              <a:rPr lang="en-US" altLang="en-US" dirty="0">
                <a:cs typeface="Times New Roman" pitchFamily="18" charset="0"/>
              </a:rPr>
              <a:t> </a:t>
            </a:r>
            <a:r>
              <a:rPr lang="en-US" altLang="en-US" dirty="0" err="1">
                <a:cs typeface="Times New Roman" pitchFamily="18" charset="0"/>
              </a:rPr>
              <a:t>khác</a:t>
            </a:r>
            <a:r>
              <a:rPr lang="en-US" altLang="en-US" dirty="0">
                <a:cs typeface="Times New Roman" pitchFamily="18" charset="0"/>
              </a:rPr>
              <a:t>.</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11</a:t>
            </a:fld>
            <a:endParaRPr lang="en-US"/>
          </a:p>
        </p:txBody>
      </p:sp>
    </p:spTree>
    <p:extLst>
      <p:ext uri="{BB962C8B-B14F-4D97-AF65-F5344CB8AC3E}">
        <p14:creationId xmlns:p14="http://schemas.microsoft.com/office/powerpoint/2010/main" val="2167667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85000" lnSpcReduction="20000"/>
          </a:bodyPr>
          <a:lstStyle/>
          <a:p>
            <a:pPr algn="just">
              <a:lnSpc>
                <a:spcPct val="90000"/>
              </a:lnSpc>
              <a:spcBef>
                <a:spcPts val="580"/>
              </a:spcBef>
              <a:spcAft>
                <a:spcPts val="0"/>
              </a:spcAft>
              <a:buClr>
                <a:srgbClr val="090FF5"/>
              </a:buClr>
              <a:buSzPct val="90000"/>
              <a:buFont typeface="Wingdings" panose="05000000000000000000" pitchFamily="2" charset="2"/>
              <a:buChar char="v"/>
              <a:tabLst>
                <a:tab pos="571500" algn="l"/>
                <a:tab pos="1028700" algn="l"/>
              </a:tabLst>
              <a:defRPr/>
            </a:pPr>
            <a:r>
              <a:rPr lang="en-US" altLang="en-US" b="1" dirty="0" err="1">
                <a:cs typeface="Times New Roman" pitchFamily="18" charset="0"/>
              </a:rPr>
              <a:t>Cấp</a:t>
            </a:r>
            <a:r>
              <a:rPr lang="en-US" altLang="en-US" b="1" dirty="0">
                <a:cs typeface="Times New Roman" pitchFamily="18" charset="0"/>
              </a:rPr>
              <a:t> </a:t>
            </a:r>
            <a:r>
              <a:rPr lang="en-US" altLang="en-US" b="1" dirty="0" err="1">
                <a:cs typeface="Times New Roman" pitchFamily="18" charset="0"/>
              </a:rPr>
              <a:t>phát</a:t>
            </a:r>
            <a:r>
              <a:rPr lang="en-US" altLang="en-US" b="1" dirty="0">
                <a:cs typeface="Times New Roman" pitchFamily="18" charset="0"/>
              </a:rPr>
              <a:t> </a:t>
            </a:r>
            <a:r>
              <a:rPr lang="en-US" altLang="en-US" b="1" dirty="0" err="1">
                <a:cs typeface="Times New Roman" pitchFamily="18" charset="0"/>
              </a:rPr>
              <a:t>quyền</a:t>
            </a:r>
            <a:endParaRPr lang="en-US" b="1" dirty="0">
              <a:cs typeface="Times New Roman" pitchFamily="18" charset="0"/>
            </a:endParaRPr>
          </a:p>
          <a:p>
            <a:pPr marL="0" indent="0" algn="just">
              <a:lnSpc>
                <a:spcPct val="150000"/>
              </a:lnSpc>
              <a:spcBef>
                <a:spcPts val="580"/>
              </a:spcBef>
              <a:spcAft>
                <a:spcPts val="0"/>
              </a:spcAft>
              <a:buClr>
                <a:srgbClr val="090FF5"/>
              </a:buClr>
              <a:buSzPct val="90000"/>
              <a:buNone/>
              <a:tabLst>
                <a:tab pos="571500" algn="l"/>
                <a:tab pos="1028700" algn="l"/>
              </a:tabLst>
              <a:defRPr/>
            </a:pPr>
            <a:r>
              <a:rPr lang="en-US" b="1" dirty="0" err="1">
                <a:cs typeface="Times New Roman" pitchFamily="18" charset="0"/>
              </a:rPr>
              <a:t>Cấp</a:t>
            </a:r>
            <a:r>
              <a:rPr lang="en-US" b="1" dirty="0">
                <a:cs typeface="Times New Roman" pitchFamily="18" charset="0"/>
              </a:rPr>
              <a:t> </a:t>
            </a:r>
            <a:r>
              <a:rPr lang="en-US" b="1" dirty="0" err="1">
                <a:cs typeface="Times New Roman" pitchFamily="18" charset="0"/>
              </a:rPr>
              <a:t>phát</a:t>
            </a:r>
            <a:r>
              <a:rPr lang="en-US" b="1" dirty="0">
                <a:cs typeface="Times New Roman" pitchFamily="18" charset="0"/>
              </a:rPr>
              <a:t> </a:t>
            </a:r>
            <a:r>
              <a:rPr lang="en-US" b="1" dirty="0" err="1">
                <a:cs typeface="Times New Roman" pitchFamily="18" charset="0"/>
              </a:rPr>
              <a:t>quyền</a:t>
            </a:r>
            <a:r>
              <a:rPr lang="en-US" b="1" dirty="0">
                <a:cs typeface="Times New Roman" pitchFamily="18" charset="0"/>
              </a:rPr>
              <a:t> </a:t>
            </a:r>
            <a:r>
              <a:rPr lang="en-US" b="1" dirty="0" err="1">
                <a:cs typeface="Times New Roman" pitchFamily="18" charset="0"/>
              </a:rPr>
              <a:t>cho</a:t>
            </a:r>
            <a:r>
              <a:rPr lang="en-US" b="1" dirty="0">
                <a:cs typeface="Times New Roman" pitchFamily="18" charset="0"/>
              </a:rPr>
              <a:t> </a:t>
            </a:r>
            <a:r>
              <a:rPr lang="en-US" b="1" dirty="0" err="1">
                <a:cs typeface="Times New Roman" pitchFamily="18" charset="0"/>
              </a:rPr>
              <a:t>người</a:t>
            </a:r>
            <a:r>
              <a:rPr lang="en-US" b="1" dirty="0">
                <a:cs typeface="Times New Roman" pitchFamily="18" charset="0"/>
              </a:rPr>
              <a:t> </a:t>
            </a:r>
            <a:r>
              <a:rPr lang="en-US" b="1" dirty="0" err="1">
                <a:cs typeface="Times New Roman" pitchFamily="18" charset="0"/>
              </a:rPr>
              <a:t>dùng</a:t>
            </a:r>
            <a:r>
              <a:rPr lang="en-US" b="1" dirty="0">
                <a:cs typeface="Times New Roman" pitchFamily="18" charset="0"/>
              </a:rPr>
              <a:t> </a:t>
            </a:r>
            <a:r>
              <a:rPr lang="en-US" b="1" dirty="0" err="1">
                <a:cs typeface="Times New Roman" pitchFamily="18" charset="0"/>
              </a:rPr>
              <a:t>trên</a:t>
            </a:r>
            <a:r>
              <a:rPr lang="en-US" b="1" dirty="0">
                <a:cs typeface="Times New Roman" pitchFamily="18" charset="0"/>
              </a:rPr>
              <a:t> </a:t>
            </a:r>
            <a:r>
              <a:rPr lang="en-US" b="1" dirty="0" err="1">
                <a:cs typeface="Times New Roman" pitchFamily="18" charset="0"/>
              </a:rPr>
              <a:t>các</a:t>
            </a:r>
            <a:r>
              <a:rPr lang="en-US" b="1" dirty="0">
                <a:cs typeface="Times New Roman" pitchFamily="18" charset="0"/>
              </a:rPr>
              <a:t> </a:t>
            </a:r>
            <a:r>
              <a:rPr lang="en-US" b="1" dirty="0" err="1">
                <a:cs typeface="Times New Roman" pitchFamily="18" charset="0"/>
              </a:rPr>
              <a:t>đối</a:t>
            </a:r>
            <a:r>
              <a:rPr lang="en-US" b="1" dirty="0">
                <a:cs typeface="Times New Roman" pitchFamily="18" charset="0"/>
              </a:rPr>
              <a:t> </a:t>
            </a:r>
            <a:r>
              <a:rPr lang="en-US" b="1" dirty="0" err="1">
                <a:cs typeface="Times New Roman" pitchFamily="18" charset="0"/>
              </a:rPr>
              <a:t>tượng</a:t>
            </a:r>
            <a:r>
              <a:rPr lang="en-US" b="1" dirty="0">
                <a:cs typeface="Times New Roman" pitchFamily="18" charset="0"/>
              </a:rPr>
              <a:t> </a:t>
            </a:r>
            <a:r>
              <a:rPr lang="en-US" b="1" dirty="0" err="1">
                <a:cs typeface="Times New Roman" pitchFamily="18" charset="0"/>
              </a:rPr>
              <a:t>cơ</a:t>
            </a:r>
            <a:r>
              <a:rPr lang="en-US" b="1" dirty="0">
                <a:cs typeface="Times New Roman" pitchFamily="18" charset="0"/>
              </a:rPr>
              <a:t> </a:t>
            </a:r>
            <a:r>
              <a:rPr lang="en-US" b="1" dirty="0" err="1">
                <a:cs typeface="Times New Roman" pitchFamily="18" charset="0"/>
              </a:rPr>
              <a:t>sở</a:t>
            </a:r>
            <a:r>
              <a:rPr lang="en-US" b="1" dirty="0">
                <a:cs typeface="Times New Roman" pitchFamily="18" charset="0"/>
              </a:rPr>
              <a:t> </a:t>
            </a:r>
            <a:r>
              <a:rPr lang="en-US" b="1" dirty="0" err="1">
                <a:cs typeface="Times New Roman" pitchFamily="18" charset="0"/>
              </a:rPr>
              <a:t>dữ</a:t>
            </a:r>
            <a:r>
              <a:rPr lang="en-US" b="1" dirty="0">
                <a:cs typeface="Times New Roman" pitchFamily="18" charset="0"/>
              </a:rPr>
              <a:t> </a:t>
            </a:r>
            <a:r>
              <a:rPr lang="en-US" b="1" dirty="0" err="1">
                <a:cs typeface="Times New Roman" pitchFamily="18" charset="0"/>
              </a:rPr>
              <a:t>liệu</a:t>
            </a:r>
            <a:endParaRPr lang="en-US" b="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dirty="0" err="1">
                <a:cs typeface="Times New Roman" pitchFamily="18" charset="0"/>
              </a:rPr>
              <a:t>Chỉ</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sở</a:t>
            </a:r>
            <a:r>
              <a:rPr lang="en-US" dirty="0">
                <a:cs typeface="Times New Roman" pitchFamily="18" charset="0"/>
              </a:rPr>
              <a:t> </a:t>
            </a:r>
            <a:r>
              <a:rPr lang="en-US" dirty="0" err="1">
                <a:cs typeface="Times New Roman" pitchFamily="18" charset="0"/>
              </a:rPr>
              <a:t>hữu</a:t>
            </a:r>
            <a:r>
              <a:rPr lang="en-US" dirty="0">
                <a:cs typeface="Times New Roman" pitchFamily="18" charset="0"/>
              </a:rPr>
              <a:t> </a:t>
            </a:r>
            <a:r>
              <a:rPr lang="en-US" dirty="0" err="1">
                <a:cs typeface="Times New Roman" pitchFamily="18" charset="0"/>
              </a:rPr>
              <a:t>cơ</a:t>
            </a:r>
            <a:r>
              <a:rPr lang="en-US" dirty="0">
                <a:cs typeface="Times New Roman" pitchFamily="18" charset="0"/>
              </a:rPr>
              <a:t> </a:t>
            </a:r>
            <a:r>
              <a:rPr lang="en-US" dirty="0" err="1">
                <a:cs typeface="Times New Roman" pitchFamily="18" charset="0"/>
              </a:rPr>
              <a:t>sở</a:t>
            </a:r>
            <a:r>
              <a:rPr lang="en-US" dirty="0">
                <a:cs typeface="Times New Roman" pitchFamily="18" charset="0"/>
              </a:rPr>
              <a:t> </a:t>
            </a:r>
            <a:r>
              <a:rPr lang="en-US" dirty="0" err="1">
                <a:cs typeface="Times New Roman" pitchFamily="18" charset="0"/>
              </a:rPr>
              <a:t>dữ</a:t>
            </a:r>
            <a:r>
              <a:rPr lang="en-US" dirty="0">
                <a:cs typeface="Times New Roman" pitchFamily="18" charset="0"/>
              </a:rPr>
              <a:t> </a:t>
            </a:r>
            <a:r>
              <a:rPr lang="en-US" dirty="0" err="1">
                <a:cs typeface="Times New Roman" pitchFamily="18" charset="0"/>
              </a:rPr>
              <a:t>liệu</a:t>
            </a:r>
            <a:r>
              <a:rPr lang="en-US" dirty="0">
                <a:cs typeface="Times New Roman" pitchFamily="18" charset="0"/>
              </a:rPr>
              <a:t> </a:t>
            </a:r>
            <a:r>
              <a:rPr lang="en-US" dirty="0" err="1">
                <a:cs typeface="Times New Roman" pitchFamily="18" charset="0"/>
              </a:rPr>
              <a:t>hoặc</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sở</a:t>
            </a:r>
            <a:r>
              <a:rPr lang="en-US" dirty="0">
                <a:cs typeface="Times New Roman" pitchFamily="18" charset="0"/>
              </a:rPr>
              <a:t> </a:t>
            </a:r>
            <a:r>
              <a:rPr lang="en-US" dirty="0" err="1">
                <a:cs typeface="Times New Roman" pitchFamily="18" charset="0"/>
              </a:rPr>
              <a:t>hữu</a:t>
            </a:r>
            <a:r>
              <a:rPr lang="en-US" dirty="0">
                <a:cs typeface="Times New Roman" pitchFamily="18" charset="0"/>
              </a:rPr>
              <a:t> </a:t>
            </a:r>
            <a:r>
              <a:rPr lang="en-US" dirty="0" err="1">
                <a:cs typeface="Times New Roman" pitchFamily="18" charset="0"/>
              </a:rPr>
              <a:t>đối</a:t>
            </a:r>
            <a:r>
              <a:rPr lang="en-US" dirty="0">
                <a:cs typeface="Times New Roman" pitchFamily="18" charset="0"/>
              </a:rPr>
              <a:t> </a:t>
            </a:r>
            <a:r>
              <a:rPr lang="en-US" dirty="0" err="1">
                <a:cs typeface="Times New Roman" pitchFamily="18" charset="0"/>
              </a:rPr>
              <a:t>tượng</a:t>
            </a:r>
            <a:r>
              <a:rPr lang="en-US" dirty="0">
                <a:cs typeface="Times New Roman" pitchFamily="18" charset="0"/>
              </a:rPr>
              <a:t> CSDL </a:t>
            </a:r>
            <a:r>
              <a:rPr lang="en-US" dirty="0" err="1">
                <a:cs typeface="Times New Roman" pitchFamily="18" charset="0"/>
              </a:rPr>
              <a:t>mới</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thế</a:t>
            </a:r>
            <a:r>
              <a:rPr lang="en-US" dirty="0">
                <a:cs typeface="Times New Roman" pitchFamily="18" charset="0"/>
              </a:rPr>
              <a:t> </a:t>
            </a:r>
            <a:r>
              <a:rPr lang="en-US" dirty="0" err="1">
                <a:cs typeface="Times New Roman" pitchFamily="18" charset="0"/>
              </a:rPr>
              <a:t>cấp</a:t>
            </a:r>
            <a:r>
              <a:rPr lang="en-US" dirty="0">
                <a:cs typeface="Times New Roman" pitchFamily="18" charset="0"/>
              </a:rPr>
              <a:t> </a:t>
            </a:r>
            <a:r>
              <a:rPr lang="en-US" dirty="0" err="1">
                <a:cs typeface="Times New Roman" pitchFamily="18" charset="0"/>
              </a:rPr>
              <a:t>phát</a:t>
            </a:r>
            <a:r>
              <a:rPr lang="en-US" dirty="0">
                <a:cs typeface="Times New Roman" pitchFamily="18" charset="0"/>
              </a:rPr>
              <a:t> </a:t>
            </a:r>
            <a:r>
              <a:rPr lang="en-US" dirty="0" err="1">
                <a:cs typeface="Times New Roman" pitchFamily="18" charset="0"/>
              </a:rPr>
              <a:t>quyền</a:t>
            </a:r>
            <a:r>
              <a:rPr lang="en-US" dirty="0">
                <a:cs typeface="Times New Roman" pitchFamily="18" charset="0"/>
              </a:rPr>
              <a:t> </a:t>
            </a:r>
            <a:r>
              <a:rPr lang="en-US" dirty="0" err="1">
                <a:cs typeface="Times New Roman" pitchFamily="18" charset="0"/>
              </a:rPr>
              <a:t>cho</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dùng</a:t>
            </a:r>
            <a:r>
              <a:rPr lang="en-US" dirty="0">
                <a:cs typeface="Times New Roman" pitchFamily="18" charset="0"/>
              </a:rPr>
              <a:t> </a:t>
            </a:r>
            <a:r>
              <a:rPr lang="en-US" dirty="0" err="1">
                <a:cs typeface="Times New Roman" pitchFamily="18" charset="0"/>
              </a:rPr>
              <a:t>trên</a:t>
            </a:r>
            <a:r>
              <a:rPr lang="en-US" dirty="0">
                <a:cs typeface="Times New Roman" pitchFamily="18" charset="0"/>
              </a:rPr>
              <a:t> </a:t>
            </a:r>
            <a:r>
              <a:rPr lang="en-US" dirty="0" err="1">
                <a:cs typeface="Times New Roman" pitchFamily="18" charset="0"/>
              </a:rPr>
              <a:t>các</a:t>
            </a:r>
            <a:r>
              <a:rPr lang="en-US" dirty="0">
                <a:cs typeface="Times New Roman" pitchFamily="18" charset="0"/>
              </a:rPr>
              <a:t> </a:t>
            </a:r>
            <a:r>
              <a:rPr lang="en-US" dirty="0" err="1">
                <a:cs typeface="Times New Roman" pitchFamily="18" charset="0"/>
              </a:rPr>
              <a:t>đối</a:t>
            </a:r>
            <a:r>
              <a:rPr lang="en-US" dirty="0">
                <a:cs typeface="Times New Roman" pitchFamily="18" charset="0"/>
              </a:rPr>
              <a:t> </a:t>
            </a:r>
            <a:r>
              <a:rPr lang="en-US" dirty="0" err="1">
                <a:cs typeface="Times New Roman" pitchFamily="18" charset="0"/>
              </a:rPr>
              <a:t>tượng</a:t>
            </a:r>
            <a:r>
              <a:rPr lang="en-US" dirty="0">
                <a:cs typeface="Times New Roman" pitchFamily="18" charset="0"/>
              </a:rPr>
              <a:t> CSDL. </a:t>
            </a:r>
            <a:r>
              <a:rPr lang="en-US" dirty="0" err="1">
                <a:cs typeface="Times New Roman" pitchFamily="18" charset="0"/>
              </a:rPr>
              <a:t>Câu</a:t>
            </a:r>
            <a:r>
              <a:rPr lang="en-US" dirty="0">
                <a:cs typeface="Times New Roman" pitchFamily="18" charset="0"/>
              </a:rPr>
              <a:t> </a:t>
            </a:r>
            <a:r>
              <a:rPr lang="en-US" dirty="0" err="1">
                <a:cs typeface="Times New Roman" pitchFamily="18" charset="0"/>
              </a:rPr>
              <a:t>lệnh</a:t>
            </a:r>
            <a:r>
              <a:rPr lang="en-US" dirty="0">
                <a:cs typeface="Times New Roman" pitchFamily="18" charset="0"/>
              </a:rPr>
              <a:t> GRANT </a:t>
            </a:r>
            <a:r>
              <a:rPr lang="en-US" dirty="0" err="1">
                <a:cs typeface="Times New Roman" pitchFamily="18" charset="0"/>
              </a:rPr>
              <a:t>trong</a:t>
            </a:r>
            <a:r>
              <a:rPr lang="en-US" dirty="0">
                <a:cs typeface="Times New Roman" pitchFamily="18" charset="0"/>
              </a:rPr>
              <a:t> </a:t>
            </a:r>
            <a:r>
              <a:rPr lang="en-US" dirty="0" err="1">
                <a:cs typeface="Times New Roman" pitchFamily="18" charset="0"/>
              </a:rPr>
              <a:t>trường</a:t>
            </a:r>
            <a:r>
              <a:rPr lang="en-US" dirty="0">
                <a:cs typeface="Times New Roman" pitchFamily="18" charset="0"/>
              </a:rPr>
              <a:t> </a:t>
            </a:r>
            <a:r>
              <a:rPr lang="en-US" dirty="0" err="1">
                <a:cs typeface="Times New Roman" pitchFamily="18" charset="0"/>
              </a:rPr>
              <a:t>hợp</a:t>
            </a:r>
            <a:r>
              <a:rPr lang="en-US" dirty="0">
                <a:cs typeface="Times New Roman" pitchFamily="18" charset="0"/>
              </a:rPr>
              <a:t> </a:t>
            </a:r>
            <a:r>
              <a:rPr lang="en-US" dirty="0" err="1">
                <a:cs typeface="Times New Roman" pitchFamily="18" charset="0"/>
              </a:rPr>
              <a:t>này</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cú</a:t>
            </a:r>
            <a:r>
              <a:rPr lang="en-US" dirty="0">
                <a:cs typeface="Times New Roman" pitchFamily="18" charset="0"/>
              </a:rPr>
              <a:t> </a:t>
            </a:r>
            <a:r>
              <a:rPr lang="en-US" dirty="0" err="1">
                <a:cs typeface="Times New Roman" pitchFamily="18" charset="0"/>
              </a:rPr>
              <a:t>pháp</a:t>
            </a:r>
            <a:r>
              <a:rPr lang="en-US" dirty="0">
                <a:cs typeface="Times New Roman" pitchFamily="18" charset="0"/>
              </a:rPr>
              <a:t> </a:t>
            </a:r>
            <a:r>
              <a:rPr lang="en-US" dirty="0" err="1">
                <a:cs typeface="Times New Roman" pitchFamily="18" charset="0"/>
              </a:rPr>
              <a:t>sau</a:t>
            </a:r>
            <a:r>
              <a:rPr lang="en-US" dirty="0">
                <a:cs typeface="Times New Roman" pitchFamily="18" charset="0"/>
              </a:rPr>
              <a:t>:</a:t>
            </a: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GRANT  ALL [PRIVILGES] |  </a:t>
            </a:r>
            <a:r>
              <a:rPr lang="en-US" sz="2000" b="1" i="1" dirty="0" err="1">
                <a:cs typeface="Times New Roman" pitchFamily="18" charset="0"/>
              </a:rPr>
              <a:t>các_quyền_cấp_phát</a:t>
            </a:r>
            <a:endParaRPr lang="en-US" sz="2000" b="1" i="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	[(</a:t>
            </a:r>
            <a:r>
              <a:rPr lang="en-US" sz="2000" b="1" i="1" dirty="0" err="1">
                <a:cs typeface="Times New Roman" pitchFamily="18" charset="0"/>
              </a:rPr>
              <a:t>danh_sách_cột</a:t>
            </a:r>
            <a:r>
              <a:rPr lang="en-US" sz="2000" b="1" i="1" dirty="0">
                <a:cs typeface="Times New Roman" pitchFamily="18" charset="0"/>
              </a:rPr>
              <a:t>)]  ON </a:t>
            </a:r>
            <a:r>
              <a:rPr lang="en-US" sz="2000" b="1" i="1" dirty="0" err="1">
                <a:cs typeface="Times New Roman" pitchFamily="18" charset="0"/>
              </a:rPr>
              <a:t>tên_bảng</a:t>
            </a:r>
            <a:r>
              <a:rPr lang="en-US" sz="2000" b="1" i="1" dirty="0">
                <a:cs typeface="Times New Roman" pitchFamily="18" charset="0"/>
              </a:rPr>
              <a:t>  |  </a:t>
            </a:r>
            <a:r>
              <a:rPr lang="en-US" sz="2000" b="1" i="1" dirty="0" err="1">
                <a:cs typeface="Times New Roman" pitchFamily="18" charset="0"/>
              </a:rPr>
              <a:t>tên_khung_nhìn</a:t>
            </a:r>
            <a:endParaRPr lang="en-US" sz="2000" b="1" i="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	|  ON </a:t>
            </a:r>
            <a:r>
              <a:rPr lang="en-US" sz="2000" b="1" i="1" dirty="0" err="1">
                <a:cs typeface="Times New Roman" pitchFamily="18" charset="0"/>
              </a:rPr>
              <a:t>tên_bảng</a:t>
            </a:r>
            <a:r>
              <a:rPr lang="en-US" sz="2000" b="1" i="1" dirty="0">
                <a:cs typeface="Times New Roman" pitchFamily="18" charset="0"/>
              </a:rPr>
              <a:t>  | </a:t>
            </a:r>
            <a:r>
              <a:rPr lang="en-US" sz="2000" b="1" i="1" dirty="0" err="1">
                <a:cs typeface="Times New Roman" pitchFamily="18" charset="0"/>
              </a:rPr>
              <a:t>tên_khung_nhìn</a:t>
            </a:r>
            <a:r>
              <a:rPr lang="en-US" sz="2000" b="1" i="1" dirty="0">
                <a:cs typeface="Times New Roman" pitchFamily="18" charset="0"/>
              </a:rPr>
              <a:t>[(</a:t>
            </a:r>
            <a:r>
              <a:rPr lang="en-US" sz="2000" b="1" i="1" dirty="0" err="1">
                <a:cs typeface="Times New Roman" pitchFamily="18" charset="0"/>
              </a:rPr>
              <a:t>danh_sách_cột</a:t>
            </a:r>
            <a:r>
              <a:rPr lang="en-US" sz="2000" b="1" i="1" dirty="0">
                <a:cs typeface="Times New Roman" pitchFamily="18" charset="0"/>
              </a:rPr>
              <a:t>)]</a:t>
            </a: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	| ON </a:t>
            </a:r>
            <a:r>
              <a:rPr lang="en-US" sz="2000" b="1" i="1" dirty="0" err="1">
                <a:cs typeface="Times New Roman" pitchFamily="18" charset="0"/>
              </a:rPr>
              <a:t>tên_thủ_tục</a:t>
            </a:r>
            <a:endParaRPr lang="en-US" sz="2000" b="1" i="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	| ON </a:t>
            </a:r>
            <a:r>
              <a:rPr lang="en-US" sz="2000" b="1" i="1" dirty="0" err="1">
                <a:cs typeface="Times New Roman" pitchFamily="18" charset="0"/>
              </a:rPr>
              <a:t>tên_hàm</a:t>
            </a:r>
            <a:endParaRPr lang="en-US" sz="2000" b="1" i="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TO  </a:t>
            </a:r>
            <a:r>
              <a:rPr lang="en-US" sz="2000" b="1" i="1" dirty="0" err="1">
                <a:cs typeface="Times New Roman" pitchFamily="18" charset="0"/>
              </a:rPr>
              <a:t>danh_sách_người_dùng</a:t>
            </a:r>
            <a:r>
              <a:rPr lang="en-US" sz="2000" b="1" i="1" dirty="0">
                <a:cs typeface="Times New Roman" pitchFamily="18" charset="0"/>
              </a:rPr>
              <a:t> | </a:t>
            </a:r>
            <a:r>
              <a:rPr lang="en-US" sz="2000" b="1" i="1" dirty="0" err="1">
                <a:cs typeface="Times New Roman" pitchFamily="18" charset="0"/>
              </a:rPr>
              <a:t>nhóm_người_dùng</a:t>
            </a:r>
            <a:endParaRPr lang="en-US" sz="2000" b="1" i="1" dirty="0">
              <a:cs typeface="Times New Roman" pitchFamily="18" charset="0"/>
            </a:endParaRPr>
          </a:p>
          <a:p>
            <a:pPr marL="225425" indent="0" algn="just">
              <a:lnSpc>
                <a:spcPct val="150000"/>
              </a:lnSpc>
              <a:spcBef>
                <a:spcPts val="580"/>
              </a:spcBef>
              <a:spcAft>
                <a:spcPts val="0"/>
              </a:spcAft>
              <a:buClr>
                <a:srgbClr val="090FF5"/>
              </a:buClr>
              <a:buSzPct val="90000"/>
              <a:buNone/>
              <a:tabLst>
                <a:tab pos="571500" algn="l"/>
                <a:tab pos="1028700" algn="l"/>
              </a:tabLst>
              <a:defRPr/>
            </a:pPr>
            <a:r>
              <a:rPr lang="en-US" sz="2000" b="1" i="1" dirty="0">
                <a:cs typeface="Times New Roman" pitchFamily="18" charset="0"/>
              </a:rPr>
              <a:t>[WITH GRANT OPTION]</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12</a:t>
            </a:fld>
            <a:endParaRPr lang="en-US"/>
          </a:p>
        </p:txBody>
      </p:sp>
    </p:spTree>
    <p:extLst>
      <p:ext uri="{BB962C8B-B14F-4D97-AF65-F5344CB8AC3E}">
        <p14:creationId xmlns:p14="http://schemas.microsoft.com/office/powerpoint/2010/main" val="1312796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92500" lnSpcReduction="20000"/>
          </a:bodyPr>
          <a:lstStyle/>
          <a:p>
            <a:pPr algn="just">
              <a:lnSpc>
                <a:spcPct val="90000"/>
              </a:lnSpc>
              <a:spcBef>
                <a:spcPts val="575"/>
              </a:spcBef>
              <a:buClr>
                <a:srgbClr val="090FF5"/>
              </a:buClr>
              <a:buSzPct val="90000"/>
              <a:buFont typeface="Wingdings" panose="05000000000000000000" pitchFamily="2" charset="2"/>
              <a:buChar char="v"/>
              <a:tabLst>
                <a:tab pos="0" algn="l"/>
                <a:tab pos="177800" algn="l"/>
              </a:tabLst>
            </a:pPr>
            <a:r>
              <a:rPr lang="en-US" altLang="en-US" b="1" dirty="0" err="1">
                <a:solidFill>
                  <a:srgbClr val="0000FF"/>
                </a:solidFill>
                <a:cs typeface="Times New Roman" pitchFamily="18" charset="0"/>
              </a:rPr>
              <a:t>Cấp</a:t>
            </a:r>
            <a:r>
              <a:rPr lang="en-US" altLang="en-US" b="1" dirty="0">
                <a:solidFill>
                  <a:srgbClr val="0000FF"/>
                </a:solidFill>
                <a:cs typeface="Times New Roman" pitchFamily="18" charset="0"/>
              </a:rPr>
              <a:t> </a:t>
            </a:r>
            <a:r>
              <a:rPr lang="en-US" altLang="en-US" b="1" dirty="0" err="1">
                <a:solidFill>
                  <a:srgbClr val="0000FF"/>
                </a:solidFill>
                <a:cs typeface="Times New Roman" pitchFamily="18" charset="0"/>
              </a:rPr>
              <a:t>phát</a:t>
            </a:r>
            <a:r>
              <a:rPr lang="en-US" altLang="en-US" b="1" dirty="0">
                <a:solidFill>
                  <a:srgbClr val="0000FF"/>
                </a:solidFill>
                <a:cs typeface="Times New Roman" pitchFamily="18" charset="0"/>
              </a:rPr>
              <a:t> </a:t>
            </a:r>
            <a:r>
              <a:rPr lang="en-US" altLang="en-US" b="1" dirty="0" err="1">
                <a:solidFill>
                  <a:srgbClr val="0000FF"/>
                </a:solidFill>
                <a:cs typeface="Times New Roman" pitchFamily="18" charset="0"/>
              </a:rPr>
              <a:t>quyền</a:t>
            </a:r>
            <a:endParaRPr lang="en-US" altLang="en-US" sz="2800" b="1" dirty="0">
              <a:solidFill>
                <a:srgbClr val="0000FF"/>
              </a:solidFill>
              <a:cs typeface="Times New Roman" pitchFamily="18" charset="0"/>
            </a:endParaRPr>
          </a:p>
          <a:p>
            <a:pPr marL="0" indent="0" algn="just">
              <a:lnSpc>
                <a:spcPct val="120000"/>
              </a:lnSpc>
              <a:spcBef>
                <a:spcPts val="0"/>
              </a:spcBef>
              <a:spcAft>
                <a:spcPts val="0"/>
              </a:spcAft>
              <a:buClr>
                <a:srgbClr val="090FF5"/>
              </a:buClr>
              <a:buSzPct val="90000"/>
              <a:buNone/>
              <a:tabLst>
                <a:tab pos="0" algn="l"/>
                <a:tab pos="177800" algn="l"/>
              </a:tabLst>
            </a:pPr>
            <a:r>
              <a:rPr lang="en-US" altLang="en-US" sz="2200" b="1" dirty="0" err="1">
                <a:solidFill>
                  <a:srgbClr val="0000FF"/>
                </a:solidFill>
                <a:cs typeface="Times New Roman" pitchFamily="18" charset="0"/>
              </a:rPr>
              <a:t>Ví</a:t>
            </a:r>
            <a:r>
              <a:rPr lang="en-US" altLang="en-US" sz="2200" b="1" dirty="0">
                <a:solidFill>
                  <a:srgbClr val="0000FF"/>
                </a:solidFill>
                <a:cs typeface="Times New Roman" pitchFamily="18" charset="0"/>
              </a:rPr>
              <a:t> </a:t>
            </a:r>
            <a:r>
              <a:rPr lang="en-US" altLang="en-US" sz="2200" b="1" dirty="0" err="1">
                <a:solidFill>
                  <a:srgbClr val="0000FF"/>
                </a:solidFill>
                <a:cs typeface="Times New Roman" pitchFamily="18" charset="0"/>
              </a:rPr>
              <a:t>dụ</a:t>
            </a:r>
            <a:r>
              <a:rPr lang="en-US" altLang="en-US" sz="2200" b="1" dirty="0">
                <a:solidFill>
                  <a:srgbClr val="0000FF"/>
                </a:solidFill>
                <a:cs typeface="Times New Roman" pitchFamily="18" charset="0"/>
              </a:rPr>
              <a:t>: </a:t>
            </a:r>
            <a:r>
              <a:rPr lang="en-US" altLang="en-US" sz="2200" dirty="0" err="1">
                <a:solidFill>
                  <a:srgbClr val="0000FF"/>
                </a:solidFill>
                <a:cs typeface="Times New Roman" pitchFamily="18" charset="0"/>
              </a:rPr>
              <a:t>Cấp</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phát</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cho</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người</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dùng</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có</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tên</a:t>
            </a:r>
            <a:r>
              <a:rPr lang="en-US" altLang="en-US" sz="2200" dirty="0">
                <a:solidFill>
                  <a:srgbClr val="0000FF"/>
                </a:solidFill>
                <a:cs typeface="Times New Roman" pitchFamily="18" charset="0"/>
              </a:rPr>
              <a:t> </a:t>
            </a:r>
            <a:r>
              <a:rPr lang="en-US" altLang="en-US" sz="2200" i="1" dirty="0" err="1">
                <a:solidFill>
                  <a:srgbClr val="0000FF"/>
                </a:solidFill>
                <a:cs typeface="Times New Roman" pitchFamily="18" charset="0"/>
              </a:rPr>
              <a:t>thuchanh</a:t>
            </a:r>
            <a:r>
              <a:rPr lang="en-US" altLang="en-US" sz="2200" i="1" dirty="0">
                <a:solidFill>
                  <a:srgbClr val="0000FF"/>
                </a:solidFill>
                <a:cs typeface="Times New Roman" pitchFamily="18" charset="0"/>
              </a:rPr>
              <a:t> </a:t>
            </a:r>
            <a:r>
              <a:rPr lang="en-US" altLang="en-US" sz="2200" dirty="0" err="1">
                <a:solidFill>
                  <a:srgbClr val="0000FF"/>
                </a:solidFill>
                <a:cs typeface="Times New Roman" pitchFamily="18" charset="0"/>
              </a:rPr>
              <a:t>quyền</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thực</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thi</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các</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câu</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lệnh</a:t>
            </a:r>
            <a:r>
              <a:rPr lang="en-US" altLang="en-US" sz="2200" dirty="0">
                <a:solidFill>
                  <a:srgbClr val="0000FF"/>
                </a:solidFill>
                <a:cs typeface="Times New Roman" pitchFamily="18" charset="0"/>
              </a:rPr>
              <a:t> SELECT, INSERT </a:t>
            </a:r>
            <a:r>
              <a:rPr lang="en-US" altLang="en-US" sz="2200" dirty="0" err="1">
                <a:solidFill>
                  <a:srgbClr val="0000FF"/>
                </a:solidFill>
                <a:cs typeface="Times New Roman" pitchFamily="18" charset="0"/>
              </a:rPr>
              <a:t>và</a:t>
            </a:r>
            <a:r>
              <a:rPr lang="en-US" altLang="en-US" sz="2200" dirty="0">
                <a:solidFill>
                  <a:srgbClr val="0000FF"/>
                </a:solidFill>
                <a:cs typeface="Times New Roman" pitchFamily="18" charset="0"/>
              </a:rPr>
              <a:t> UPDATE </a:t>
            </a:r>
            <a:r>
              <a:rPr lang="en-US" altLang="en-US" sz="2200" dirty="0" err="1">
                <a:solidFill>
                  <a:srgbClr val="0000FF"/>
                </a:solidFill>
                <a:cs typeface="Times New Roman" pitchFamily="18" charset="0"/>
              </a:rPr>
              <a:t>trên</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bảng</a:t>
            </a:r>
            <a:r>
              <a:rPr lang="en-US" altLang="en-US" sz="2200" dirty="0">
                <a:solidFill>
                  <a:srgbClr val="0000FF"/>
                </a:solidFill>
                <a:cs typeface="Times New Roman" pitchFamily="18" charset="0"/>
              </a:rPr>
              <a:t> LOP.</a:t>
            </a:r>
          </a:p>
          <a:p>
            <a:pPr marL="365125" lvl="1" indent="0" algn="just">
              <a:lnSpc>
                <a:spcPct val="120000"/>
              </a:lnSpc>
              <a:spcAft>
                <a:spcPts val="0"/>
              </a:spcAft>
              <a:buClr>
                <a:srgbClr val="090FF5"/>
              </a:buClr>
              <a:buSzPct val="90000"/>
              <a:buNone/>
              <a:tabLst>
                <a:tab pos="0" algn="l"/>
                <a:tab pos="177800" algn="l"/>
              </a:tabLst>
            </a:pPr>
            <a:r>
              <a:rPr lang="en-US" altLang="en-US" sz="2200" dirty="0">
                <a:solidFill>
                  <a:srgbClr val="0000FF"/>
                </a:solidFill>
                <a:cs typeface="Times New Roman" pitchFamily="18" charset="0"/>
              </a:rPr>
              <a:t>	</a:t>
            </a:r>
            <a:r>
              <a:rPr lang="en-US" altLang="en-US" sz="2200" i="1" dirty="0">
                <a:solidFill>
                  <a:srgbClr val="0000FF"/>
                </a:solidFill>
                <a:cs typeface="Times New Roman" pitchFamily="18" charset="0"/>
              </a:rPr>
              <a:t>GRANT SELECT, INSERT, UPDATE</a:t>
            </a: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ON lop</a:t>
            </a: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TO  </a:t>
            </a:r>
            <a:r>
              <a:rPr lang="en-US" altLang="en-US" sz="2200" i="1" dirty="0" err="1">
                <a:solidFill>
                  <a:srgbClr val="0000FF"/>
                </a:solidFill>
                <a:cs typeface="Times New Roman" pitchFamily="18" charset="0"/>
              </a:rPr>
              <a:t>thuchanh</a:t>
            </a:r>
            <a:endParaRPr lang="en-US" altLang="en-US" sz="2200" i="1" dirty="0">
              <a:solidFill>
                <a:srgbClr val="0000FF"/>
              </a:solidFill>
              <a:cs typeface="Times New Roman" pitchFamily="18" charset="0"/>
            </a:endParaRPr>
          </a:p>
          <a:p>
            <a:pPr marL="365125" lvl="1" indent="0" algn="just">
              <a:lnSpc>
                <a:spcPct val="120000"/>
              </a:lnSpc>
              <a:spcAft>
                <a:spcPts val="0"/>
              </a:spcAft>
              <a:buClr>
                <a:srgbClr val="090FF5"/>
              </a:buClr>
              <a:buSzPct val="90000"/>
              <a:buNone/>
              <a:tabLst>
                <a:tab pos="0" algn="l"/>
                <a:tab pos="177800" algn="l"/>
              </a:tabLst>
            </a:pPr>
            <a:r>
              <a:rPr lang="en-US" altLang="en-US" sz="2200" dirty="0">
                <a:solidFill>
                  <a:srgbClr val="0000FF"/>
                </a:solidFill>
                <a:cs typeface="Times New Roman" pitchFamily="18" charset="0"/>
              </a:rPr>
              <a:t>Cho </a:t>
            </a:r>
            <a:r>
              <a:rPr lang="en-US" altLang="en-US" sz="2200" dirty="0" err="1">
                <a:solidFill>
                  <a:srgbClr val="0000FF"/>
                </a:solidFill>
                <a:cs typeface="Times New Roman" pitchFamily="18" charset="0"/>
              </a:rPr>
              <a:t>phép</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người</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dùng</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thuchanh</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quyền</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xem</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họ</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tên</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và</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ngày</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sinh</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của</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các</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sinh</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viên</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cột</a:t>
            </a:r>
            <a:r>
              <a:rPr lang="en-US" altLang="en-US" sz="2200" dirty="0">
                <a:solidFill>
                  <a:srgbClr val="0000FF"/>
                </a:solidFill>
                <a:cs typeface="Times New Roman" pitchFamily="18" charset="0"/>
              </a:rPr>
              <a:t> HODEM, TEN, NGAYSINH, </a:t>
            </a:r>
            <a:r>
              <a:rPr lang="en-US" altLang="en-US" sz="2200" dirty="0" err="1">
                <a:solidFill>
                  <a:srgbClr val="0000FF"/>
                </a:solidFill>
                <a:cs typeface="Times New Roman" pitchFamily="18" charset="0"/>
              </a:rPr>
              <a:t>của</a:t>
            </a:r>
            <a:r>
              <a:rPr lang="en-US" altLang="en-US" sz="2200" dirty="0">
                <a:solidFill>
                  <a:srgbClr val="0000FF"/>
                </a:solidFill>
                <a:cs typeface="Times New Roman" pitchFamily="18" charset="0"/>
              </a:rPr>
              <a:t> </a:t>
            </a:r>
            <a:r>
              <a:rPr lang="en-US" altLang="en-US" sz="2200" dirty="0" err="1">
                <a:solidFill>
                  <a:srgbClr val="0000FF"/>
                </a:solidFill>
                <a:cs typeface="Times New Roman" pitchFamily="18" charset="0"/>
              </a:rPr>
              <a:t>bảng</a:t>
            </a:r>
            <a:r>
              <a:rPr lang="en-US" altLang="en-US" sz="2200" dirty="0">
                <a:solidFill>
                  <a:srgbClr val="0000FF"/>
                </a:solidFill>
                <a:cs typeface="Times New Roman" pitchFamily="18" charset="0"/>
              </a:rPr>
              <a:t> SINHVIEN)</a:t>
            </a:r>
          </a:p>
          <a:p>
            <a:pPr marL="365125" lvl="1" indent="0" algn="just">
              <a:lnSpc>
                <a:spcPct val="120000"/>
              </a:lnSpc>
              <a:spcAft>
                <a:spcPts val="0"/>
              </a:spcAft>
              <a:buClr>
                <a:srgbClr val="090FF5"/>
              </a:buClr>
              <a:buSzPct val="90000"/>
              <a:buNone/>
              <a:tabLst>
                <a:tab pos="0" algn="l"/>
                <a:tab pos="177800" algn="l"/>
              </a:tabLst>
            </a:pPr>
            <a:r>
              <a:rPr lang="en-US" altLang="en-US" sz="2200" dirty="0">
                <a:solidFill>
                  <a:srgbClr val="0000FF"/>
                </a:solidFill>
                <a:cs typeface="Times New Roman" pitchFamily="18" charset="0"/>
              </a:rPr>
              <a:t>	</a:t>
            </a:r>
            <a:r>
              <a:rPr lang="en-US" altLang="en-US" sz="2200" i="1" dirty="0">
                <a:solidFill>
                  <a:srgbClr val="0000FF"/>
                </a:solidFill>
                <a:cs typeface="Times New Roman" pitchFamily="18" charset="0"/>
              </a:rPr>
              <a:t>GRANT SELECT</a:t>
            </a: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a:t>
            </a:r>
            <a:r>
              <a:rPr lang="en-US" altLang="en-US" sz="2200" i="1" dirty="0" err="1">
                <a:solidFill>
                  <a:srgbClr val="0000FF"/>
                </a:solidFill>
                <a:cs typeface="Times New Roman" pitchFamily="18" charset="0"/>
              </a:rPr>
              <a:t>hodem</a:t>
            </a:r>
            <a:r>
              <a:rPr lang="en-US" altLang="en-US" sz="2200" i="1" dirty="0">
                <a:solidFill>
                  <a:srgbClr val="0000FF"/>
                </a:solidFill>
                <a:cs typeface="Times New Roman" pitchFamily="18" charset="0"/>
              </a:rPr>
              <a:t>, ten, </a:t>
            </a:r>
            <a:r>
              <a:rPr lang="en-US" altLang="en-US" sz="2200" i="1" dirty="0" err="1">
                <a:solidFill>
                  <a:srgbClr val="0000FF"/>
                </a:solidFill>
                <a:cs typeface="Times New Roman" pitchFamily="18" charset="0"/>
              </a:rPr>
              <a:t>ngaysinh</a:t>
            </a:r>
            <a:r>
              <a:rPr lang="en-US" altLang="en-US" sz="2200" i="1" dirty="0">
                <a:solidFill>
                  <a:srgbClr val="0000FF"/>
                </a:solidFill>
                <a:cs typeface="Times New Roman" pitchFamily="18" charset="0"/>
              </a:rPr>
              <a:t>) ON </a:t>
            </a:r>
            <a:r>
              <a:rPr lang="en-US" altLang="en-US" sz="2200" i="1" dirty="0" err="1">
                <a:solidFill>
                  <a:srgbClr val="0000FF"/>
                </a:solidFill>
                <a:cs typeface="Times New Roman" pitchFamily="18" charset="0"/>
              </a:rPr>
              <a:t>sinhvien</a:t>
            </a:r>
            <a:endParaRPr lang="en-US" altLang="en-US" sz="2200" i="1" dirty="0">
              <a:solidFill>
                <a:srgbClr val="0000FF"/>
              </a:solidFill>
              <a:cs typeface="Times New Roman" pitchFamily="18" charset="0"/>
            </a:endParaRP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TO </a:t>
            </a:r>
            <a:r>
              <a:rPr lang="en-US" altLang="en-US" sz="2200" i="1" dirty="0" err="1">
                <a:solidFill>
                  <a:srgbClr val="0000FF"/>
                </a:solidFill>
                <a:cs typeface="Times New Roman" pitchFamily="18" charset="0"/>
              </a:rPr>
              <a:t>thuchanh</a:t>
            </a:r>
            <a:endParaRPr lang="en-US" altLang="en-US" sz="2200" i="1" dirty="0">
              <a:solidFill>
                <a:srgbClr val="0000FF"/>
              </a:solidFill>
              <a:cs typeface="Times New Roman" pitchFamily="18" charset="0"/>
            </a:endParaRPr>
          </a:p>
          <a:p>
            <a:pPr marL="365125" lvl="1" indent="0" algn="just">
              <a:lnSpc>
                <a:spcPct val="120000"/>
              </a:lnSpc>
              <a:spcAft>
                <a:spcPts val="0"/>
              </a:spcAft>
              <a:buClr>
                <a:srgbClr val="090FF5"/>
              </a:buClr>
              <a:buSzPct val="90000"/>
              <a:buNone/>
              <a:tabLst>
                <a:tab pos="0" algn="l"/>
                <a:tab pos="177800" algn="l"/>
              </a:tabLst>
            </a:pPr>
            <a:r>
              <a:rPr lang="en-US" altLang="en-US" sz="2200" dirty="0" err="1">
                <a:solidFill>
                  <a:srgbClr val="0000FF"/>
                </a:solidFill>
                <a:cs typeface="Times New Roman" pitchFamily="18" charset="0"/>
              </a:rPr>
              <a:t>Hoặc</a:t>
            </a:r>
            <a:endParaRPr lang="en-US" altLang="en-US" sz="2200" dirty="0">
              <a:solidFill>
                <a:srgbClr val="0000FF"/>
              </a:solidFill>
              <a:cs typeface="Times New Roman" pitchFamily="18" charset="0"/>
            </a:endParaRPr>
          </a:p>
          <a:p>
            <a:pPr marL="365125" lvl="1" indent="0" algn="just">
              <a:lnSpc>
                <a:spcPct val="120000"/>
              </a:lnSpc>
              <a:spcAft>
                <a:spcPts val="0"/>
              </a:spcAft>
              <a:buClr>
                <a:srgbClr val="090FF5"/>
              </a:buClr>
              <a:buSzPct val="90000"/>
              <a:buNone/>
              <a:tabLst>
                <a:tab pos="0" algn="l"/>
                <a:tab pos="177800" algn="l"/>
              </a:tabLst>
            </a:pPr>
            <a:r>
              <a:rPr lang="en-US" altLang="en-US" sz="2200" dirty="0">
                <a:solidFill>
                  <a:srgbClr val="0000FF"/>
                </a:solidFill>
                <a:cs typeface="Times New Roman" pitchFamily="18" charset="0"/>
              </a:rPr>
              <a:t>	</a:t>
            </a:r>
            <a:r>
              <a:rPr lang="en-US" altLang="en-US" sz="2200" i="1" dirty="0">
                <a:solidFill>
                  <a:srgbClr val="0000FF"/>
                </a:solidFill>
                <a:cs typeface="Times New Roman" pitchFamily="18" charset="0"/>
              </a:rPr>
              <a:t>GRANT SELECT</a:t>
            </a: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ON </a:t>
            </a:r>
            <a:r>
              <a:rPr lang="en-US" altLang="en-US" sz="2200" i="1" dirty="0" err="1">
                <a:solidFill>
                  <a:srgbClr val="0000FF"/>
                </a:solidFill>
                <a:cs typeface="Times New Roman" pitchFamily="18" charset="0"/>
              </a:rPr>
              <a:t>sinhvien</a:t>
            </a:r>
            <a:r>
              <a:rPr lang="en-US" altLang="en-US" sz="2200" i="1" dirty="0">
                <a:solidFill>
                  <a:srgbClr val="0000FF"/>
                </a:solidFill>
                <a:cs typeface="Times New Roman" pitchFamily="18" charset="0"/>
              </a:rPr>
              <a:t> (</a:t>
            </a:r>
            <a:r>
              <a:rPr lang="en-US" altLang="en-US" sz="2200" i="1" dirty="0" err="1">
                <a:solidFill>
                  <a:srgbClr val="0000FF"/>
                </a:solidFill>
                <a:cs typeface="Times New Roman" pitchFamily="18" charset="0"/>
              </a:rPr>
              <a:t>hodem,ten,ngaysinh</a:t>
            </a:r>
            <a:r>
              <a:rPr lang="en-US" altLang="en-US" sz="2200" i="1" dirty="0">
                <a:solidFill>
                  <a:srgbClr val="0000FF"/>
                </a:solidFill>
                <a:cs typeface="Times New Roman" pitchFamily="18" charset="0"/>
              </a:rPr>
              <a:t>)</a:t>
            </a:r>
          </a:p>
          <a:p>
            <a:pPr marL="365125" lvl="1" indent="0" algn="just">
              <a:lnSpc>
                <a:spcPct val="120000"/>
              </a:lnSpc>
              <a:spcAft>
                <a:spcPts val="0"/>
              </a:spcAft>
              <a:buClr>
                <a:srgbClr val="090FF5"/>
              </a:buClr>
              <a:buSzPct val="90000"/>
              <a:buNone/>
              <a:tabLst>
                <a:tab pos="0" algn="l"/>
                <a:tab pos="177800" algn="l"/>
              </a:tabLst>
            </a:pPr>
            <a:r>
              <a:rPr lang="en-US" altLang="en-US" sz="2200" i="1" dirty="0">
                <a:solidFill>
                  <a:srgbClr val="0000FF"/>
                </a:solidFill>
                <a:cs typeface="Times New Roman" pitchFamily="18" charset="0"/>
              </a:rPr>
              <a:t>	TO </a:t>
            </a:r>
            <a:r>
              <a:rPr lang="en-US" altLang="en-US" sz="2200" i="1" dirty="0" err="1">
                <a:solidFill>
                  <a:srgbClr val="0000FF"/>
                </a:solidFill>
                <a:cs typeface="Times New Roman" pitchFamily="18" charset="0"/>
              </a:rPr>
              <a:t>thuchanh</a:t>
            </a: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13</a:t>
            </a:fld>
            <a:endParaRPr lang="en-US"/>
          </a:p>
        </p:txBody>
      </p:sp>
    </p:spTree>
    <p:extLst>
      <p:ext uri="{BB962C8B-B14F-4D97-AF65-F5344CB8AC3E}">
        <p14:creationId xmlns:p14="http://schemas.microsoft.com/office/powerpoint/2010/main" val="3989157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85000" lnSpcReduction="20000"/>
          </a:bodyPr>
          <a:lstStyle/>
          <a:p>
            <a:pPr algn="just">
              <a:lnSpc>
                <a:spcPct val="90000"/>
              </a:lnSpc>
              <a:spcBef>
                <a:spcPts val="580"/>
              </a:spcBef>
              <a:spcAft>
                <a:spcPts val="0"/>
              </a:spcAft>
              <a:buClr>
                <a:srgbClr val="090FF5"/>
              </a:buClr>
              <a:buSzPct val="90000"/>
              <a:buFont typeface="Wingdings" panose="05000000000000000000" pitchFamily="2" charset="2"/>
              <a:buChar char="v"/>
              <a:tabLst>
                <a:tab pos="0" algn="l"/>
                <a:tab pos="177800" algn="l"/>
              </a:tabLst>
              <a:defRPr/>
            </a:pPr>
            <a:r>
              <a:rPr lang="en-US" altLang="en-US" b="1" dirty="0" err="1">
                <a:solidFill>
                  <a:srgbClr val="0000FF"/>
                </a:solidFill>
                <a:cs typeface="Times New Roman" pitchFamily="18" charset="0"/>
              </a:rPr>
              <a:t>Cấp</a:t>
            </a:r>
            <a:r>
              <a:rPr lang="en-US" altLang="en-US" b="1" dirty="0">
                <a:solidFill>
                  <a:srgbClr val="0000FF"/>
                </a:solidFill>
                <a:cs typeface="Times New Roman" pitchFamily="18" charset="0"/>
              </a:rPr>
              <a:t> </a:t>
            </a:r>
            <a:r>
              <a:rPr lang="en-US" altLang="en-US" b="1" dirty="0" err="1">
                <a:solidFill>
                  <a:srgbClr val="0000FF"/>
                </a:solidFill>
                <a:cs typeface="Times New Roman" pitchFamily="18" charset="0"/>
              </a:rPr>
              <a:t>phát</a:t>
            </a:r>
            <a:r>
              <a:rPr lang="en-US" altLang="en-US" b="1" dirty="0">
                <a:solidFill>
                  <a:srgbClr val="0000FF"/>
                </a:solidFill>
                <a:cs typeface="Times New Roman" pitchFamily="18" charset="0"/>
              </a:rPr>
              <a:t> </a:t>
            </a:r>
            <a:r>
              <a:rPr lang="en-US" altLang="en-US" b="1" dirty="0" err="1">
                <a:solidFill>
                  <a:srgbClr val="0000FF"/>
                </a:solidFill>
                <a:cs typeface="Times New Roman" pitchFamily="18" charset="0"/>
              </a:rPr>
              <a:t>quyền</a:t>
            </a:r>
            <a:r>
              <a:rPr lang="en-US" b="1" dirty="0">
                <a:solidFill>
                  <a:srgbClr val="0000FF"/>
                </a:solidFill>
                <a:cs typeface="Times New Roman" pitchFamily="18" charset="0"/>
              </a:rPr>
              <a:t> </a:t>
            </a:r>
          </a:p>
          <a:p>
            <a:pPr marL="0" indent="0" algn="just">
              <a:lnSpc>
                <a:spcPct val="150000"/>
              </a:lnSpc>
              <a:spcBef>
                <a:spcPts val="580"/>
              </a:spcBef>
              <a:spcAft>
                <a:spcPts val="0"/>
              </a:spcAft>
              <a:buClr>
                <a:srgbClr val="090FF5"/>
              </a:buClr>
              <a:buSzPct val="90000"/>
              <a:buNone/>
              <a:tabLst>
                <a:tab pos="0" algn="l"/>
                <a:tab pos="177800" algn="l"/>
              </a:tabLst>
              <a:defRPr/>
            </a:pPr>
            <a:r>
              <a:rPr lang="en-US" b="1" dirty="0" err="1">
                <a:solidFill>
                  <a:srgbClr val="0000FF"/>
                </a:solidFill>
                <a:cs typeface="Times New Roman" pitchFamily="18" charset="0"/>
              </a:rPr>
              <a:t>Cấp</a:t>
            </a:r>
            <a:r>
              <a:rPr lang="en-US" b="1" dirty="0">
                <a:solidFill>
                  <a:srgbClr val="0000FF"/>
                </a:solidFill>
                <a:cs typeface="Times New Roman" pitchFamily="18" charset="0"/>
              </a:rPr>
              <a:t> </a:t>
            </a:r>
            <a:r>
              <a:rPr lang="en-US" b="1" dirty="0" err="1">
                <a:solidFill>
                  <a:srgbClr val="0000FF"/>
                </a:solidFill>
                <a:cs typeface="Times New Roman" pitchFamily="18" charset="0"/>
              </a:rPr>
              <a:t>phát</a:t>
            </a:r>
            <a:r>
              <a:rPr lang="en-US" b="1" dirty="0">
                <a:solidFill>
                  <a:srgbClr val="0000FF"/>
                </a:solidFill>
                <a:cs typeface="Times New Roman" pitchFamily="18" charset="0"/>
              </a:rPr>
              <a:t> </a:t>
            </a:r>
            <a:r>
              <a:rPr lang="en-US" b="1" dirty="0" err="1">
                <a:solidFill>
                  <a:srgbClr val="0000FF"/>
                </a:solidFill>
                <a:cs typeface="Times New Roman" pitchFamily="18" charset="0"/>
              </a:rPr>
              <a:t>quyền</a:t>
            </a:r>
            <a:r>
              <a:rPr lang="en-US" b="1" dirty="0">
                <a:solidFill>
                  <a:srgbClr val="0000FF"/>
                </a:solidFill>
                <a:cs typeface="Times New Roman" pitchFamily="18" charset="0"/>
              </a:rPr>
              <a:t> </a:t>
            </a:r>
            <a:r>
              <a:rPr lang="en-US" b="1" dirty="0" err="1">
                <a:solidFill>
                  <a:srgbClr val="0000FF"/>
                </a:solidFill>
                <a:cs typeface="Times New Roman" pitchFamily="18" charset="0"/>
              </a:rPr>
              <a:t>thực</a:t>
            </a:r>
            <a:r>
              <a:rPr lang="en-US" b="1" dirty="0">
                <a:solidFill>
                  <a:srgbClr val="0000FF"/>
                </a:solidFill>
                <a:cs typeface="Times New Roman" pitchFamily="18" charset="0"/>
              </a:rPr>
              <a:t> </a:t>
            </a:r>
            <a:r>
              <a:rPr lang="en-US" b="1" dirty="0" err="1">
                <a:solidFill>
                  <a:srgbClr val="0000FF"/>
                </a:solidFill>
                <a:cs typeface="Times New Roman" pitchFamily="18" charset="0"/>
              </a:rPr>
              <a:t>thi</a:t>
            </a:r>
            <a:r>
              <a:rPr lang="en-US" b="1" dirty="0">
                <a:solidFill>
                  <a:srgbClr val="0000FF"/>
                </a:solidFill>
                <a:cs typeface="Times New Roman" pitchFamily="18" charset="0"/>
              </a:rPr>
              <a:t> </a:t>
            </a:r>
            <a:r>
              <a:rPr lang="en-US" b="1" dirty="0" err="1">
                <a:solidFill>
                  <a:srgbClr val="0000FF"/>
                </a:solidFill>
                <a:cs typeface="Times New Roman" pitchFamily="18" charset="0"/>
              </a:rPr>
              <a:t>các</a:t>
            </a:r>
            <a:r>
              <a:rPr lang="en-US" b="1" dirty="0">
                <a:solidFill>
                  <a:srgbClr val="0000FF"/>
                </a:solidFill>
                <a:cs typeface="Times New Roman" pitchFamily="18" charset="0"/>
              </a:rPr>
              <a:t> </a:t>
            </a:r>
            <a:r>
              <a:rPr lang="en-US" b="1" dirty="0" err="1">
                <a:solidFill>
                  <a:srgbClr val="0000FF"/>
                </a:solidFill>
                <a:cs typeface="Times New Roman" pitchFamily="18" charset="0"/>
              </a:rPr>
              <a:t>câu</a:t>
            </a:r>
            <a:r>
              <a:rPr lang="en-US" b="1" dirty="0">
                <a:solidFill>
                  <a:srgbClr val="0000FF"/>
                </a:solidFill>
                <a:cs typeface="Times New Roman" pitchFamily="18" charset="0"/>
              </a:rPr>
              <a:t> </a:t>
            </a:r>
            <a:r>
              <a:rPr lang="en-US" b="1" dirty="0" err="1">
                <a:solidFill>
                  <a:srgbClr val="0000FF"/>
                </a:solidFill>
                <a:cs typeface="Times New Roman" pitchFamily="18" charset="0"/>
              </a:rPr>
              <a:t>lệnh</a:t>
            </a:r>
            <a:r>
              <a:rPr lang="en-US" b="1" dirty="0">
                <a:solidFill>
                  <a:srgbClr val="0000FF"/>
                </a:solidFill>
                <a:cs typeface="Times New Roman" pitchFamily="18" charset="0"/>
              </a:rPr>
              <a:t> </a:t>
            </a:r>
          </a:p>
          <a:p>
            <a:pPr marL="0" indent="0" algn="just">
              <a:lnSpc>
                <a:spcPct val="150000"/>
              </a:lnSpc>
              <a:spcBef>
                <a:spcPts val="580"/>
              </a:spcBef>
              <a:spcAft>
                <a:spcPts val="0"/>
              </a:spcAft>
              <a:buClr>
                <a:srgbClr val="090FF5"/>
              </a:buClr>
              <a:buSzPct val="90000"/>
              <a:buNone/>
              <a:tabLst>
                <a:tab pos="0" algn="l"/>
                <a:tab pos="177800" algn="l"/>
              </a:tabLst>
              <a:defRPr/>
            </a:pPr>
            <a:r>
              <a:rPr lang="en-US" dirty="0">
                <a:solidFill>
                  <a:srgbClr val="0000FF"/>
                </a:solidFill>
                <a:cs typeface="Times New Roman" pitchFamily="18" charset="0"/>
              </a:rPr>
              <a:t>		</a:t>
            </a:r>
            <a:r>
              <a:rPr lang="en-US" dirty="0" err="1">
                <a:solidFill>
                  <a:srgbClr val="0000FF"/>
                </a:solidFill>
                <a:cs typeface="Times New Roman" pitchFamily="18" charset="0"/>
              </a:rPr>
              <a:t>Ngoài</a:t>
            </a:r>
            <a:r>
              <a:rPr lang="en-US" dirty="0">
                <a:solidFill>
                  <a:srgbClr val="0000FF"/>
                </a:solidFill>
                <a:cs typeface="Times New Roman" pitchFamily="18" charset="0"/>
              </a:rPr>
              <a:t> </a:t>
            </a:r>
            <a:r>
              <a:rPr lang="en-US" dirty="0" err="1">
                <a:solidFill>
                  <a:srgbClr val="0000FF"/>
                </a:solidFill>
                <a:cs typeface="Times New Roman" pitchFamily="18" charset="0"/>
              </a:rPr>
              <a:t>chức</a:t>
            </a:r>
            <a:r>
              <a:rPr lang="en-US" dirty="0">
                <a:solidFill>
                  <a:srgbClr val="0000FF"/>
                </a:solidFill>
                <a:cs typeface="Times New Roman" pitchFamily="18" charset="0"/>
              </a:rPr>
              <a:t> </a:t>
            </a:r>
            <a:r>
              <a:rPr lang="en-US" dirty="0" err="1">
                <a:solidFill>
                  <a:srgbClr val="0000FF"/>
                </a:solidFill>
                <a:cs typeface="Times New Roman" pitchFamily="18" charset="0"/>
              </a:rPr>
              <a:t>năng</a:t>
            </a:r>
            <a:r>
              <a:rPr lang="en-US" dirty="0">
                <a:solidFill>
                  <a:srgbClr val="0000FF"/>
                </a:solidFill>
                <a:cs typeface="Times New Roman" pitchFamily="18" charset="0"/>
              </a:rPr>
              <a:t> </a:t>
            </a:r>
            <a:r>
              <a:rPr lang="en-US" dirty="0" err="1">
                <a:solidFill>
                  <a:srgbClr val="0000FF"/>
                </a:solidFill>
                <a:cs typeface="Times New Roman" pitchFamily="18" charset="0"/>
              </a:rPr>
              <a:t>cấp</a:t>
            </a:r>
            <a:r>
              <a:rPr lang="en-US" dirty="0">
                <a:solidFill>
                  <a:srgbClr val="0000FF"/>
                </a:solidFill>
                <a:cs typeface="Times New Roman" pitchFamily="18" charset="0"/>
              </a:rPr>
              <a:t> </a:t>
            </a:r>
            <a:r>
              <a:rPr lang="en-US" dirty="0" err="1">
                <a:solidFill>
                  <a:srgbClr val="0000FF"/>
                </a:solidFill>
                <a:cs typeface="Times New Roman" pitchFamily="18" charset="0"/>
              </a:rPr>
              <a:t>phát</a:t>
            </a:r>
            <a:r>
              <a:rPr lang="en-US" dirty="0">
                <a:solidFill>
                  <a:srgbClr val="0000FF"/>
                </a:solidFill>
                <a:cs typeface="Times New Roman" pitchFamily="18" charset="0"/>
              </a:rPr>
              <a:t> </a:t>
            </a:r>
            <a:r>
              <a:rPr lang="en-US" dirty="0" err="1">
                <a:solidFill>
                  <a:srgbClr val="0000FF"/>
                </a:solidFill>
                <a:cs typeface="Times New Roman" pitchFamily="18" charset="0"/>
              </a:rPr>
              <a:t>quyền</a:t>
            </a:r>
            <a:r>
              <a:rPr lang="en-US" dirty="0">
                <a:solidFill>
                  <a:srgbClr val="0000FF"/>
                </a:solidFill>
                <a:cs typeface="Times New Roman" pitchFamily="18" charset="0"/>
              </a:rPr>
              <a:t> </a:t>
            </a:r>
            <a:r>
              <a:rPr lang="en-US" dirty="0" err="1">
                <a:solidFill>
                  <a:srgbClr val="0000FF"/>
                </a:solidFill>
                <a:cs typeface="Times New Roman" pitchFamily="18" charset="0"/>
              </a:rPr>
              <a:t>cho</a:t>
            </a:r>
            <a:r>
              <a:rPr lang="en-US" dirty="0">
                <a:solidFill>
                  <a:srgbClr val="0000FF"/>
                </a:solidFill>
                <a:cs typeface="Times New Roman" pitchFamily="18" charset="0"/>
              </a:rPr>
              <a:t> </a:t>
            </a:r>
            <a:r>
              <a:rPr lang="en-US" dirty="0" err="1">
                <a:solidFill>
                  <a:srgbClr val="0000FF"/>
                </a:solidFill>
                <a:cs typeface="Times New Roman" pitchFamily="18" charset="0"/>
              </a:rPr>
              <a:t>người</a:t>
            </a:r>
            <a:r>
              <a:rPr lang="en-US" dirty="0">
                <a:solidFill>
                  <a:srgbClr val="0000FF"/>
                </a:solidFill>
                <a:cs typeface="Times New Roman" pitchFamily="18" charset="0"/>
              </a:rPr>
              <a:t> </a:t>
            </a:r>
            <a:r>
              <a:rPr lang="en-US" dirty="0" err="1">
                <a:solidFill>
                  <a:srgbClr val="0000FF"/>
                </a:solidFill>
                <a:cs typeface="Times New Roman" pitchFamily="18" charset="0"/>
              </a:rPr>
              <a:t>sử</a:t>
            </a:r>
            <a:r>
              <a:rPr lang="en-US" dirty="0">
                <a:solidFill>
                  <a:srgbClr val="0000FF"/>
                </a:solidFill>
                <a:cs typeface="Times New Roman" pitchFamily="18" charset="0"/>
              </a:rPr>
              <a:t> </a:t>
            </a:r>
            <a:r>
              <a:rPr lang="en-US" dirty="0" err="1">
                <a:solidFill>
                  <a:srgbClr val="0000FF"/>
                </a:solidFill>
                <a:cs typeface="Times New Roman" pitchFamily="18" charset="0"/>
              </a:rPr>
              <a:t>dụng</a:t>
            </a:r>
            <a:r>
              <a:rPr lang="en-US" dirty="0">
                <a:solidFill>
                  <a:srgbClr val="0000FF"/>
                </a:solidFill>
                <a:cs typeface="Times New Roman" pitchFamily="18" charset="0"/>
              </a:rPr>
              <a:t> </a:t>
            </a:r>
            <a:r>
              <a:rPr lang="en-US" dirty="0" err="1">
                <a:solidFill>
                  <a:srgbClr val="0000FF"/>
                </a:solidFill>
                <a:cs typeface="Times New Roman" pitchFamily="18" charset="0"/>
              </a:rPr>
              <a:t>trên</a:t>
            </a:r>
            <a:r>
              <a:rPr lang="en-US" dirty="0">
                <a:solidFill>
                  <a:srgbClr val="0000FF"/>
                </a:solidFill>
                <a:cs typeface="Times New Roman" pitchFamily="18" charset="0"/>
              </a:rPr>
              <a:t> </a:t>
            </a:r>
            <a:r>
              <a:rPr lang="en-US" dirty="0" err="1">
                <a:solidFill>
                  <a:srgbClr val="0000FF"/>
                </a:solidFill>
                <a:cs typeface="Times New Roman" pitchFamily="18" charset="0"/>
              </a:rPr>
              <a:t>các</a:t>
            </a:r>
            <a:r>
              <a:rPr lang="en-US" dirty="0">
                <a:solidFill>
                  <a:srgbClr val="0000FF"/>
                </a:solidFill>
                <a:cs typeface="Times New Roman" pitchFamily="18" charset="0"/>
              </a:rPr>
              <a:t> </a:t>
            </a:r>
            <a:r>
              <a:rPr lang="en-US" dirty="0" err="1">
                <a:solidFill>
                  <a:srgbClr val="0000FF"/>
                </a:solidFill>
                <a:cs typeface="Times New Roman" pitchFamily="18" charset="0"/>
              </a:rPr>
              <a:t>đối</a:t>
            </a:r>
            <a:r>
              <a:rPr lang="en-US" dirty="0">
                <a:solidFill>
                  <a:srgbClr val="0000FF"/>
                </a:solidFill>
                <a:cs typeface="Times New Roman" pitchFamily="18" charset="0"/>
              </a:rPr>
              <a:t> </a:t>
            </a:r>
            <a:r>
              <a:rPr lang="en-US" dirty="0" err="1">
                <a:solidFill>
                  <a:srgbClr val="0000FF"/>
                </a:solidFill>
                <a:cs typeface="Times New Roman" pitchFamily="18" charset="0"/>
              </a:rPr>
              <a:t>tượng</a:t>
            </a:r>
            <a:r>
              <a:rPr lang="en-US" dirty="0">
                <a:solidFill>
                  <a:srgbClr val="0000FF"/>
                </a:solidFill>
                <a:cs typeface="Times New Roman" pitchFamily="18" charset="0"/>
              </a:rPr>
              <a:t> CSDL, </a:t>
            </a:r>
            <a:r>
              <a:rPr lang="en-US" dirty="0" err="1">
                <a:solidFill>
                  <a:srgbClr val="0000FF"/>
                </a:solidFill>
                <a:cs typeface="Times New Roman" pitchFamily="18" charset="0"/>
              </a:rPr>
              <a:t>câu</a:t>
            </a:r>
            <a:r>
              <a:rPr lang="en-US" dirty="0">
                <a:solidFill>
                  <a:srgbClr val="0000FF"/>
                </a:solidFill>
                <a:cs typeface="Times New Roman" pitchFamily="18" charset="0"/>
              </a:rPr>
              <a:t> </a:t>
            </a:r>
            <a:r>
              <a:rPr lang="en-US" dirty="0" err="1">
                <a:solidFill>
                  <a:srgbClr val="0000FF"/>
                </a:solidFill>
                <a:cs typeface="Times New Roman" pitchFamily="18" charset="0"/>
              </a:rPr>
              <a:t>lệnh</a:t>
            </a:r>
            <a:r>
              <a:rPr lang="en-US" dirty="0">
                <a:solidFill>
                  <a:srgbClr val="0000FF"/>
                </a:solidFill>
                <a:cs typeface="Times New Roman" pitchFamily="18" charset="0"/>
              </a:rPr>
              <a:t> GRANT </a:t>
            </a:r>
            <a:r>
              <a:rPr lang="en-US" dirty="0" err="1">
                <a:solidFill>
                  <a:srgbClr val="0000FF"/>
                </a:solidFill>
                <a:cs typeface="Times New Roman" pitchFamily="18" charset="0"/>
              </a:rPr>
              <a:t>còn</a:t>
            </a:r>
            <a:r>
              <a:rPr lang="en-US" dirty="0">
                <a:solidFill>
                  <a:srgbClr val="0000FF"/>
                </a:solidFill>
                <a:cs typeface="Times New Roman" pitchFamily="18" charset="0"/>
              </a:rPr>
              <a:t> </a:t>
            </a:r>
            <a:r>
              <a:rPr lang="en-US" dirty="0" err="1">
                <a:solidFill>
                  <a:srgbClr val="0000FF"/>
                </a:solidFill>
                <a:cs typeface="Times New Roman" pitchFamily="18" charset="0"/>
              </a:rPr>
              <a:t>có</a:t>
            </a:r>
            <a:r>
              <a:rPr lang="en-US" dirty="0">
                <a:solidFill>
                  <a:srgbClr val="0000FF"/>
                </a:solidFill>
                <a:cs typeface="Times New Roman" pitchFamily="18" charset="0"/>
              </a:rPr>
              <a:t> </a:t>
            </a:r>
            <a:r>
              <a:rPr lang="en-US" dirty="0" err="1">
                <a:solidFill>
                  <a:srgbClr val="0000FF"/>
                </a:solidFill>
                <a:cs typeface="Times New Roman" pitchFamily="18" charset="0"/>
              </a:rPr>
              <a:t>thể</a:t>
            </a:r>
            <a:r>
              <a:rPr lang="en-US" dirty="0">
                <a:solidFill>
                  <a:srgbClr val="0000FF"/>
                </a:solidFill>
                <a:cs typeface="Times New Roman" pitchFamily="18" charset="0"/>
              </a:rPr>
              <a:t> </a:t>
            </a:r>
            <a:r>
              <a:rPr lang="en-US" dirty="0" err="1">
                <a:solidFill>
                  <a:srgbClr val="0000FF"/>
                </a:solidFill>
                <a:cs typeface="Times New Roman" pitchFamily="18" charset="0"/>
              </a:rPr>
              <a:t>sử</a:t>
            </a:r>
            <a:r>
              <a:rPr lang="en-US" dirty="0">
                <a:solidFill>
                  <a:srgbClr val="0000FF"/>
                </a:solidFill>
                <a:cs typeface="Times New Roman" pitchFamily="18" charset="0"/>
              </a:rPr>
              <a:t> </a:t>
            </a:r>
            <a:r>
              <a:rPr lang="en-US" dirty="0" err="1">
                <a:solidFill>
                  <a:srgbClr val="0000FF"/>
                </a:solidFill>
                <a:cs typeface="Times New Roman" pitchFamily="18" charset="0"/>
              </a:rPr>
              <a:t>dụng</a:t>
            </a:r>
            <a:r>
              <a:rPr lang="en-US" dirty="0">
                <a:solidFill>
                  <a:srgbClr val="0000FF"/>
                </a:solidFill>
                <a:cs typeface="Times New Roman" pitchFamily="18" charset="0"/>
              </a:rPr>
              <a:t> </a:t>
            </a:r>
            <a:r>
              <a:rPr lang="en-US" dirty="0" err="1">
                <a:solidFill>
                  <a:srgbClr val="0000FF"/>
                </a:solidFill>
                <a:cs typeface="Times New Roman" pitchFamily="18" charset="0"/>
              </a:rPr>
              <a:t>để</a:t>
            </a:r>
            <a:r>
              <a:rPr lang="en-US" dirty="0">
                <a:solidFill>
                  <a:srgbClr val="0000FF"/>
                </a:solidFill>
                <a:cs typeface="Times New Roman" pitchFamily="18" charset="0"/>
              </a:rPr>
              <a:t> </a:t>
            </a:r>
            <a:r>
              <a:rPr lang="en-US" dirty="0" err="1">
                <a:solidFill>
                  <a:srgbClr val="0000FF"/>
                </a:solidFill>
                <a:cs typeface="Times New Roman" pitchFamily="18" charset="0"/>
              </a:rPr>
              <a:t>cấp</a:t>
            </a:r>
            <a:r>
              <a:rPr lang="en-US" dirty="0">
                <a:solidFill>
                  <a:srgbClr val="0000FF"/>
                </a:solidFill>
                <a:cs typeface="Times New Roman" pitchFamily="18" charset="0"/>
              </a:rPr>
              <a:t> </a:t>
            </a:r>
            <a:r>
              <a:rPr lang="en-US" dirty="0" err="1">
                <a:solidFill>
                  <a:srgbClr val="0000FF"/>
                </a:solidFill>
                <a:cs typeface="Times New Roman" pitchFamily="18" charset="0"/>
              </a:rPr>
              <a:t>phát</a:t>
            </a:r>
            <a:r>
              <a:rPr lang="en-US" dirty="0">
                <a:solidFill>
                  <a:srgbClr val="0000FF"/>
                </a:solidFill>
                <a:cs typeface="Times New Roman" pitchFamily="18" charset="0"/>
              </a:rPr>
              <a:t> </a:t>
            </a:r>
            <a:r>
              <a:rPr lang="en-US" dirty="0" err="1">
                <a:solidFill>
                  <a:srgbClr val="0000FF"/>
                </a:solidFill>
                <a:cs typeface="Times New Roman" pitchFamily="18" charset="0"/>
              </a:rPr>
              <a:t>cho</a:t>
            </a:r>
            <a:r>
              <a:rPr lang="en-US" dirty="0">
                <a:solidFill>
                  <a:srgbClr val="0000FF"/>
                </a:solidFill>
                <a:cs typeface="Times New Roman" pitchFamily="18" charset="0"/>
              </a:rPr>
              <a:t> </a:t>
            </a:r>
            <a:r>
              <a:rPr lang="en-US" dirty="0" err="1">
                <a:solidFill>
                  <a:srgbClr val="0000FF"/>
                </a:solidFill>
                <a:cs typeface="Times New Roman" pitchFamily="18" charset="0"/>
              </a:rPr>
              <a:t>người</a:t>
            </a:r>
            <a:r>
              <a:rPr lang="en-US" dirty="0">
                <a:solidFill>
                  <a:srgbClr val="0000FF"/>
                </a:solidFill>
                <a:cs typeface="Times New Roman" pitchFamily="18" charset="0"/>
              </a:rPr>
              <a:t> </a:t>
            </a:r>
            <a:r>
              <a:rPr lang="en-US" dirty="0" err="1">
                <a:solidFill>
                  <a:srgbClr val="0000FF"/>
                </a:solidFill>
                <a:cs typeface="Times New Roman" pitchFamily="18" charset="0"/>
              </a:rPr>
              <a:t>dùng</a:t>
            </a:r>
            <a:r>
              <a:rPr lang="en-US" dirty="0">
                <a:solidFill>
                  <a:srgbClr val="0000FF"/>
                </a:solidFill>
                <a:cs typeface="Times New Roman" pitchFamily="18" charset="0"/>
              </a:rPr>
              <a:t> </a:t>
            </a:r>
            <a:r>
              <a:rPr lang="en-US" dirty="0" err="1">
                <a:solidFill>
                  <a:srgbClr val="0000FF"/>
                </a:solidFill>
                <a:cs typeface="Times New Roman" pitchFamily="18" charset="0"/>
              </a:rPr>
              <a:t>một</a:t>
            </a:r>
            <a:r>
              <a:rPr lang="en-US" dirty="0">
                <a:solidFill>
                  <a:srgbClr val="0000FF"/>
                </a:solidFill>
                <a:cs typeface="Times New Roman" pitchFamily="18" charset="0"/>
              </a:rPr>
              <a:t> </a:t>
            </a:r>
            <a:r>
              <a:rPr lang="en-US" dirty="0" err="1">
                <a:solidFill>
                  <a:srgbClr val="0000FF"/>
                </a:solidFill>
                <a:cs typeface="Times New Roman" pitchFamily="18" charset="0"/>
              </a:rPr>
              <a:t>số</a:t>
            </a:r>
            <a:r>
              <a:rPr lang="en-US" dirty="0">
                <a:solidFill>
                  <a:srgbClr val="0000FF"/>
                </a:solidFill>
                <a:cs typeface="Times New Roman" pitchFamily="18" charset="0"/>
              </a:rPr>
              <a:t> </a:t>
            </a:r>
            <a:r>
              <a:rPr lang="en-US" dirty="0" err="1">
                <a:solidFill>
                  <a:srgbClr val="0000FF"/>
                </a:solidFill>
                <a:cs typeface="Times New Roman" pitchFamily="18" charset="0"/>
              </a:rPr>
              <a:t>quyền</a:t>
            </a:r>
            <a:r>
              <a:rPr lang="en-US" dirty="0">
                <a:solidFill>
                  <a:srgbClr val="0000FF"/>
                </a:solidFill>
                <a:cs typeface="Times New Roman" pitchFamily="18" charset="0"/>
              </a:rPr>
              <a:t> </a:t>
            </a:r>
            <a:r>
              <a:rPr lang="en-US" dirty="0" err="1">
                <a:solidFill>
                  <a:srgbClr val="0000FF"/>
                </a:solidFill>
                <a:cs typeface="Times New Roman" pitchFamily="18" charset="0"/>
              </a:rPr>
              <a:t>trên</a:t>
            </a:r>
            <a:r>
              <a:rPr lang="en-US" dirty="0">
                <a:solidFill>
                  <a:srgbClr val="0000FF"/>
                </a:solidFill>
                <a:cs typeface="Times New Roman" pitchFamily="18" charset="0"/>
              </a:rPr>
              <a:t> </a:t>
            </a:r>
            <a:r>
              <a:rPr lang="en-US" b="1" dirty="0" err="1">
                <a:solidFill>
                  <a:srgbClr val="FF0000"/>
                </a:solidFill>
                <a:cs typeface="Times New Roman" pitchFamily="18" charset="0"/>
              </a:rPr>
              <a:t>hệ</a:t>
            </a:r>
            <a:r>
              <a:rPr lang="en-US" b="1" dirty="0">
                <a:solidFill>
                  <a:srgbClr val="FF0000"/>
                </a:solidFill>
                <a:cs typeface="Times New Roman" pitchFamily="18" charset="0"/>
              </a:rPr>
              <a:t> </a:t>
            </a:r>
            <a:r>
              <a:rPr lang="en-US" b="1" dirty="0" err="1">
                <a:solidFill>
                  <a:srgbClr val="FF0000"/>
                </a:solidFill>
                <a:cs typeface="Times New Roman" pitchFamily="18" charset="0"/>
              </a:rPr>
              <a:t>quản</a:t>
            </a:r>
            <a:r>
              <a:rPr lang="en-US" b="1" dirty="0">
                <a:solidFill>
                  <a:srgbClr val="FF0000"/>
                </a:solidFill>
                <a:cs typeface="Times New Roman" pitchFamily="18" charset="0"/>
              </a:rPr>
              <a:t> </a:t>
            </a:r>
            <a:r>
              <a:rPr lang="en-US" b="1" dirty="0" err="1">
                <a:solidFill>
                  <a:srgbClr val="FF0000"/>
                </a:solidFill>
                <a:cs typeface="Times New Roman" pitchFamily="18" charset="0"/>
              </a:rPr>
              <a:t>trị</a:t>
            </a:r>
            <a:r>
              <a:rPr lang="en-US" b="1" dirty="0">
                <a:solidFill>
                  <a:srgbClr val="FF0000"/>
                </a:solidFill>
                <a:cs typeface="Times New Roman" pitchFamily="18" charset="0"/>
              </a:rPr>
              <a:t> CSDL </a:t>
            </a:r>
            <a:r>
              <a:rPr lang="en-US" b="1" dirty="0" err="1">
                <a:solidFill>
                  <a:srgbClr val="FF0000"/>
                </a:solidFill>
                <a:cs typeface="Times New Roman" pitchFamily="18" charset="0"/>
              </a:rPr>
              <a:t>hoặc</a:t>
            </a:r>
            <a:r>
              <a:rPr lang="en-US" b="1" dirty="0">
                <a:solidFill>
                  <a:srgbClr val="FF0000"/>
                </a:solidFill>
                <a:cs typeface="Times New Roman" pitchFamily="18" charset="0"/>
              </a:rPr>
              <a:t> CSDL</a:t>
            </a:r>
            <a:r>
              <a:rPr lang="en-US" dirty="0">
                <a:solidFill>
                  <a:srgbClr val="0000FF"/>
                </a:solidFill>
                <a:cs typeface="Times New Roman" pitchFamily="18" charset="0"/>
              </a:rPr>
              <a:t>. </a:t>
            </a:r>
            <a:r>
              <a:rPr lang="en-US" dirty="0" err="1">
                <a:solidFill>
                  <a:srgbClr val="0000FF"/>
                </a:solidFill>
                <a:cs typeface="Times New Roman" pitchFamily="18" charset="0"/>
              </a:rPr>
              <a:t>Bao</a:t>
            </a:r>
            <a:r>
              <a:rPr lang="en-US" dirty="0">
                <a:solidFill>
                  <a:srgbClr val="0000FF"/>
                </a:solidFill>
                <a:cs typeface="Times New Roman" pitchFamily="18" charset="0"/>
              </a:rPr>
              <a:t> </a:t>
            </a:r>
            <a:r>
              <a:rPr lang="en-US" dirty="0" err="1">
                <a:solidFill>
                  <a:srgbClr val="0000FF"/>
                </a:solidFill>
                <a:cs typeface="Times New Roman" pitchFamily="18" charset="0"/>
              </a:rPr>
              <a:t>gồm</a:t>
            </a:r>
            <a:r>
              <a:rPr lang="en-US" dirty="0">
                <a:solidFill>
                  <a:srgbClr val="0000FF"/>
                </a:solidFill>
                <a:cs typeface="Times New Roman" pitchFamily="18" charset="0"/>
              </a:rPr>
              <a:t> </a:t>
            </a:r>
            <a:r>
              <a:rPr lang="en-US" dirty="0" err="1">
                <a:solidFill>
                  <a:srgbClr val="0000FF"/>
                </a:solidFill>
                <a:cs typeface="Times New Roman" pitchFamily="18" charset="0"/>
              </a:rPr>
              <a:t>những</a:t>
            </a:r>
            <a:r>
              <a:rPr lang="en-US" dirty="0">
                <a:solidFill>
                  <a:srgbClr val="0000FF"/>
                </a:solidFill>
                <a:cs typeface="Times New Roman" pitchFamily="18" charset="0"/>
              </a:rPr>
              <a:t> </a:t>
            </a:r>
            <a:r>
              <a:rPr lang="en-US" dirty="0" err="1">
                <a:solidFill>
                  <a:srgbClr val="0000FF"/>
                </a:solidFill>
                <a:cs typeface="Times New Roman" pitchFamily="18" charset="0"/>
              </a:rPr>
              <a:t>quyền</a:t>
            </a:r>
            <a:r>
              <a:rPr lang="en-US" dirty="0">
                <a:solidFill>
                  <a:srgbClr val="0000FF"/>
                </a:solidFill>
                <a:cs typeface="Times New Roman" pitchFamily="18" charset="0"/>
              </a:rPr>
              <a:t> </a:t>
            </a:r>
            <a:r>
              <a:rPr lang="en-US" dirty="0" err="1">
                <a:solidFill>
                  <a:srgbClr val="0000FF"/>
                </a:solidFill>
                <a:cs typeface="Times New Roman" pitchFamily="18" charset="0"/>
              </a:rPr>
              <a:t>sau</a:t>
            </a:r>
            <a:r>
              <a:rPr lang="en-US" dirty="0">
                <a:solidFill>
                  <a:srgbClr val="0000FF"/>
                </a:solidFill>
                <a:cs typeface="Times New Roman" pitchFamily="18" charset="0"/>
              </a:rPr>
              <a:t>:</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err="1">
                <a:solidFill>
                  <a:srgbClr val="0000FF"/>
                </a:solidFill>
                <a:cs typeface="Times New Roman" pitchFamily="18" charset="0"/>
              </a:rPr>
              <a:t>Tạo</a:t>
            </a:r>
            <a:r>
              <a:rPr lang="en-US" sz="2000" dirty="0">
                <a:solidFill>
                  <a:srgbClr val="0000FF"/>
                </a:solidFill>
                <a:cs typeface="Times New Roman" pitchFamily="18" charset="0"/>
              </a:rPr>
              <a:t> </a:t>
            </a:r>
            <a:r>
              <a:rPr lang="en-US" sz="2000" dirty="0" err="1">
                <a:solidFill>
                  <a:srgbClr val="0000FF"/>
                </a:solidFill>
                <a:cs typeface="Times New Roman" pitchFamily="18" charset="0"/>
              </a:rPr>
              <a:t>cơ</a:t>
            </a:r>
            <a:r>
              <a:rPr lang="en-US" sz="2000" dirty="0">
                <a:solidFill>
                  <a:srgbClr val="0000FF"/>
                </a:solidFill>
                <a:cs typeface="Times New Roman" pitchFamily="18" charset="0"/>
              </a:rPr>
              <a:t> </a:t>
            </a:r>
            <a:r>
              <a:rPr lang="en-US" sz="2000" dirty="0" err="1">
                <a:solidFill>
                  <a:srgbClr val="0000FF"/>
                </a:solidFill>
                <a:cs typeface="Times New Roman" pitchFamily="18" charset="0"/>
              </a:rPr>
              <a:t>sở</a:t>
            </a:r>
            <a:r>
              <a:rPr lang="en-US" sz="2000" dirty="0">
                <a:solidFill>
                  <a:srgbClr val="0000FF"/>
                </a:solidFill>
                <a:cs typeface="Times New Roman" pitchFamily="18" charset="0"/>
              </a:rPr>
              <a:t> </a:t>
            </a:r>
            <a:r>
              <a:rPr lang="en-US" sz="2000" dirty="0" err="1">
                <a:solidFill>
                  <a:srgbClr val="0000FF"/>
                </a:solidFill>
                <a:cs typeface="Times New Roman" pitchFamily="18" charset="0"/>
              </a:rPr>
              <a:t>dữ</a:t>
            </a:r>
            <a:r>
              <a:rPr lang="en-US" sz="2000" dirty="0">
                <a:solidFill>
                  <a:srgbClr val="0000FF"/>
                </a:solidFill>
                <a:cs typeface="Times New Roman" pitchFamily="18" charset="0"/>
              </a:rPr>
              <a:t> </a:t>
            </a:r>
            <a:r>
              <a:rPr lang="en-US" sz="2000" dirty="0" err="1">
                <a:solidFill>
                  <a:srgbClr val="0000FF"/>
                </a:solidFill>
                <a:cs typeface="Times New Roman" pitchFamily="18" charset="0"/>
              </a:rPr>
              <a:t>liệu</a:t>
            </a:r>
            <a:r>
              <a:rPr lang="en-US" sz="2000" dirty="0">
                <a:solidFill>
                  <a:srgbClr val="0000FF"/>
                </a:solidFill>
                <a:cs typeface="Times New Roman" pitchFamily="18" charset="0"/>
              </a:rPr>
              <a:t>: CREATE DATABASE</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err="1">
                <a:solidFill>
                  <a:srgbClr val="0000FF"/>
                </a:solidFill>
                <a:cs typeface="Times New Roman" pitchFamily="18" charset="0"/>
              </a:rPr>
              <a:t>Tạo</a:t>
            </a:r>
            <a:r>
              <a:rPr lang="en-US" sz="2000" dirty="0">
                <a:solidFill>
                  <a:srgbClr val="0000FF"/>
                </a:solidFill>
                <a:cs typeface="Times New Roman" pitchFamily="18" charset="0"/>
              </a:rPr>
              <a:t> </a:t>
            </a:r>
            <a:r>
              <a:rPr lang="en-US" sz="2000" dirty="0" err="1">
                <a:solidFill>
                  <a:srgbClr val="0000FF"/>
                </a:solidFill>
                <a:cs typeface="Times New Roman" pitchFamily="18" charset="0"/>
              </a:rPr>
              <a:t>bảng</a:t>
            </a:r>
            <a:r>
              <a:rPr lang="en-US" sz="2000" dirty="0">
                <a:solidFill>
                  <a:srgbClr val="0000FF"/>
                </a:solidFill>
                <a:cs typeface="Times New Roman" pitchFamily="18" charset="0"/>
              </a:rPr>
              <a:t>: CREATE RULE</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err="1">
                <a:solidFill>
                  <a:srgbClr val="0000FF"/>
                </a:solidFill>
                <a:cs typeface="Times New Roman" pitchFamily="18" charset="0"/>
              </a:rPr>
              <a:t>Tạo</a:t>
            </a:r>
            <a:r>
              <a:rPr lang="en-US" sz="2000" dirty="0">
                <a:solidFill>
                  <a:srgbClr val="0000FF"/>
                </a:solidFill>
                <a:cs typeface="Times New Roman" pitchFamily="18" charset="0"/>
              </a:rPr>
              <a:t> </a:t>
            </a:r>
            <a:r>
              <a:rPr lang="en-US" sz="2000" dirty="0" err="1">
                <a:solidFill>
                  <a:srgbClr val="0000FF"/>
                </a:solidFill>
                <a:cs typeface="Times New Roman" pitchFamily="18" charset="0"/>
              </a:rPr>
              <a:t>khung</a:t>
            </a:r>
            <a:r>
              <a:rPr lang="en-US" sz="2000" dirty="0">
                <a:solidFill>
                  <a:srgbClr val="0000FF"/>
                </a:solidFill>
                <a:cs typeface="Times New Roman" pitchFamily="18" charset="0"/>
              </a:rPr>
              <a:t> </a:t>
            </a:r>
            <a:r>
              <a:rPr lang="en-US" sz="2000" dirty="0" err="1">
                <a:solidFill>
                  <a:srgbClr val="0000FF"/>
                </a:solidFill>
                <a:cs typeface="Times New Roman" pitchFamily="18" charset="0"/>
              </a:rPr>
              <a:t>nhìn</a:t>
            </a:r>
            <a:r>
              <a:rPr lang="en-US" sz="2000" dirty="0">
                <a:solidFill>
                  <a:srgbClr val="0000FF"/>
                </a:solidFill>
                <a:cs typeface="Times New Roman" pitchFamily="18" charset="0"/>
              </a:rPr>
              <a:t>: CREATE VIEW</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err="1">
                <a:solidFill>
                  <a:srgbClr val="0000FF"/>
                </a:solidFill>
                <a:cs typeface="Times New Roman" pitchFamily="18" charset="0"/>
              </a:rPr>
              <a:t>Tạo</a:t>
            </a:r>
            <a:r>
              <a:rPr lang="en-US" sz="2000" dirty="0">
                <a:solidFill>
                  <a:srgbClr val="0000FF"/>
                </a:solidFill>
                <a:cs typeface="Times New Roman" pitchFamily="18" charset="0"/>
              </a:rPr>
              <a:t> </a:t>
            </a:r>
            <a:r>
              <a:rPr lang="en-US" sz="2000" dirty="0" err="1">
                <a:solidFill>
                  <a:srgbClr val="0000FF"/>
                </a:solidFill>
                <a:cs typeface="Times New Roman" pitchFamily="18" charset="0"/>
              </a:rPr>
              <a:t>thủ</a:t>
            </a:r>
            <a:r>
              <a:rPr lang="en-US" sz="2000" dirty="0">
                <a:solidFill>
                  <a:srgbClr val="0000FF"/>
                </a:solidFill>
                <a:cs typeface="Times New Roman" pitchFamily="18" charset="0"/>
              </a:rPr>
              <a:t> </a:t>
            </a:r>
            <a:r>
              <a:rPr lang="en-US" sz="2000" dirty="0" err="1">
                <a:solidFill>
                  <a:srgbClr val="0000FF"/>
                </a:solidFill>
                <a:cs typeface="Times New Roman" pitchFamily="18" charset="0"/>
              </a:rPr>
              <a:t>tục</a:t>
            </a:r>
            <a:r>
              <a:rPr lang="en-US" sz="2000" dirty="0">
                <a:solidFill>
                  <a:srgbClr val="0000FF"/>
                </a:solidFill>
                <a:cs typeface="Times New Roman" pitchFamily="18" charset="0"/>
              </a:rPr>
              <a:t> </a:t>
            </a:r>
            <a:r>
              <a:rPr lang="en-US" sz="2000" dirty="0" err="1">
                <a:solidFill>
                  <a:srgbClr val="0000FF"/>
                </a:solidFill>
                <a:cs typeface="Times New Roman" pitchFamily="18" charset="0"/>
              </a:rPr>
              <a:t>lưu</a:t>
            </a:r>
            <a:r>
              <a:rPr lang="en-US" sz="2000" dirty="0">
                <a:solidFill>
                  <a:srgbClr val="0000FF"/>
                </a:solidFill>
                <a:cs typeface="Times New Roman" pitchFamily="18" charset="0"/>
              </a:rPr>
              <a:t> </a:t>
            </a:r>
            <a:r>
              <a:rPr lang="en-US" sz="2000" dirty="0" err="1">
                <a:solidFill>
                  <a:srgbClr val="0000FF"/>
                </a:solidFill>
                <a:cs typeface="Times New Roman" pitchFamily="18" charset="0"/>
              </a:rPr>
              <a:t>trữ</a:t>
            </a:r>
            <a:r>
              <a:rPr lang="en-US" sz="2000" dirty="0">
                <a:solidFill>
                  <a:srgbClr val="0000FF"/>
                </a:solidFill>
                <a:cs typeface="Times New Roman" pitchFamily="18" charset="0"/>
              </a:rPr>
              <a:t>: CREATE PROCEDURE</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err="1">
                <a:solidFill>
                  <a:srgbClr val="0000FF"/>
                </a:solidFill>
                <a:cs typeface="Times New Roman" pitchFamily="18" charset="0"/>
              </a:rPr>
              <a:t>Tạo</a:t>
            </a:r>
            <a:r>
              <a:rPr lang="en-US" sz="2000" dirty="0">
                <a:solidFill>
                  <a:srgbClr val="0000FF"/>
                </a:solidFill>
                <a:cs typeface="Times New Roman" pitchFamily="18" charset="0"/>
              </a:rPr>
              <a:t> </a:t>
            </a:r>
            <a:r>
              <a:rPr lang="en-US" sz="2000" dirty="0" err="1">
                <a:solidFill>
                  <a:srgbClr val="0000FF"/>
                </a:solidFill>
                <a:cs typeface="Times New Roman" pitchFamily="18" charset="0"/>
              </a:rPr>
              <a:t>hàm</a:t>
            </a:r>
            <a:r>
              <a:rPr lang="en-US" sz="2000" dirty="0">
                <a:solidFill>
                  <a:srgbClr val="0000FF"/>
                </a:solidFill>
                <a:cs typeface="Times New Roman" pitchFamily="18" charset="0"/>
              </a:rPr>
              <a:t>: CREATE FUNCTION</a:t>
            </a:r>
          </a:p>
          <a:p>
            <a:pPr marL="1022350" algn="just">
              <a:lnSpc>
                <a:spcPct val="150000"/>
              </a:lnSpc>
              <a:spcBef>
                <a:spcPts val="580"/>
              </a:spcBef>
              <a:spcAft>
                <a:spcPts val="0"/>
              </a:spcAft>
              <a:buSzPct val="90000"/>
              <a:buFont typeface="Wingdings 2"/>
              <a:buChar char=""/>
              <a:tabLst>
                <a:tab pos="0" algn="l"/>
                <a:tab pos="177800" algn="l"/>
              </a:tabLst>
              <a:defRPr/>
            </a:pPr>
            <a:r>
              <a:rPr lang="en-US" sz="2000" dirty="0">
                <a:solidFill>
                  <a:srgbClr val="0000FF"/>
                </a:solidFill>
                <a:cs typeface="Times New Roman" pitchFamily="18" charset="0"/>
              </a:rPr>
              <a:t>Sao </a:t>
            </a:r>
            <a:r>
              <a:rPr lang="en-US" sz="2000" dirty="0" err="1">
                <a:solidFill>
                  <a:srgbClr val="0000FF"/>
                </a:solidFill>
                <a:cs typeface="Times New Roman" pitchFamily="18" charset="0"/>
              </a:rPr>
              <a:t>lưu</a:t>
            </a:r>
            <a:r>
              <a:rPr lang="en-US" sz="2000" dirty="0">
                <a:solidFill>
                  <a:srgbClr val="0000FF"/>
                </a:solidFill>
                <a:cs typeface="Times New Roman" pitchFamily="18" charset="0"/>
              </a:rPr>
              <a:t> CSDL: BACKUP DATABASE</a:t>
            </a:r>
            <a:r>
              <a:rPr lang="en-US" sz="2000" dirty="0">
                <a:cs typeface="Times New Roman" pitchFamily="18" charset="0"/>
              </a:rPr>
              <a:t>	</a:t>
            </a:r>
            <a:endParaRPr lang="en-US" sz="2000"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14</a:t>
            </a:fld>
            <a:endParaRPr lang="en-US"/>
          </a:p>
        </p:txBody>
      </p:sp>
    </p:spTree>
    <p:extLst>
      <p:ext uri="{BB962C8B-B14F-4D97-AF65-F5344CB8AC3E}">
        <p14:creationId xmlns:p14="http://schemas.microsoft.com/office/powerpoint/2010/main" val="2252965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gn="just">
              <a:lnSpc>
                <a:spcPct val="90000"/>
              </a:lnSpc>
              <a:buClr>
                <a:srgbClr val="090FF5"/>
              </a:buClr>
              <a:buSzPct val="90000"/>
              <a:buFont typeface="Wingdings" panose="05000000000000000000" pitchFamily="2" charset="2"/>
              <a:buChar char="v"/>
              <a:tabLst>
                <a:tab pos="0" algn="l"/>
                <a:tab pos="177800" algn="l"/>
              </a:tabLst>
            </a:pPr>
            <a:r>
              <a:rPr lang="en-US" altLang="en-US" sz="2800" b="1" dirty="0" err="1">
                <a:solidFill>
                  <a:srgbClr val="0000FF"/>
                </a:solidFill>
                <a:cs typeface="Times New Roman" pitchFamily="18" charset="0"/>
              </a:rPr>
              <a:t>Cấp</a:t>
            </a:r>
            <a:r>
              <a:rPr lang="en-US" altLang="en-US" sz="2800" b="1" dirty="0">
                <a:solidFill>
                  <a:srgbClr val="0000FF"/>
                </a:solidFill>
                <a:cs typeface="Times New Roman" pitchFamily="18" charset="0"/>
              </a:rPr>
              <a:t> </a:t>
            </a:r>
            <a:r>
              <a:rPr lang="en-US" altLang="en-US" sz="2800" b="1" dirty="0" err="1">
                <a:solidFill>
                  <a:srgbClr val="0000FF"/>
                </a:solidFill>
                <a:cs typeface="Times New Roman" pitchFamily="18" charset="0"/>
              </a:rPr>
              <a:t>phát</a:t>
            </a:r>
            <a:r>
              <a:rPr lang="en-US" altLang="en-US" sz="2800" b="1" dirty="0">
                <a:solidFill>
                  <a:srgbClr val="0000FF"/>
                </a:solidFill>
                <a:cs typeface="Times New Roman" pitchFamily="18" charset="0"/>
              </a:rPr>
              <a:t> </a:t>
            </a:r>
            <a:r>
              <a:rPr lang="en-US" altLang="en-US" sz="2800" b="1" dirty="0" err="1">
                <a:solidFill>
                  <a:srgbClr val="0000FF"/>
                </a:solidFill>
                <a:cs typeface="Times New Roman" pitchFamily="18" charset="0"/>
              </a:rPr>
              <a:t>quyền</a:t>
            </a:r>
            <a:endParaRPr lang="en-US" altLang="en-US" sz="2800" dirty="0">
              <a:solidFill>
                <a:srgbClr val="0000FF"/>
              </a:solidFill>
              <a:cs typeface="Times New Roman" pitchFamily="18" charset="0"/>
            </a:endParaRPr>
          </a:p>
          <a:p>
            <a:pPr marL="0" indent="0" algn="just">
              <a:lnSpc>
                <a:spcPct val="90000"/>
              </a:lnSpc>
              <a:buClr>
                <a:srgbClr val="090FF5"/>
              </a:buClr>
              <a:buSzPct val="90000"/>
              <a:buNone/>
              <a:tabLst>
                <a:tab pos="0" algn="l"/>
                <a:tab pos="177800" algn="l"/>
              </a:tabLst>
            </a:pPr>
            <a:r>
              <a:rPr lang="en-US" altLang="en-US" dirty="0" err="1">
                <a:solidFill>
                  <a:srgbClr val="0000FF"/>
                </a:solidFill>
                <a:cs typeface="Times New Roman" pitchFamily="18" charset="0"/>
              </a:rPr>
              <a:t>Cú</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pháp</a:t>
            </a:r>
            <a:r>
              <a:rPr lang="en-US" altLang="en-US" dirty="0">
                <a:solidFill>
                  <a:srgbClr val="0000FF"/>
                </a:solidFill>
                <a:cs typeface="Times New Roman" pitchFamily="18" charset="0"/>
              </a:rPr>
              <a:t>:</a:t>
            </a:r>
          </a:p>
          <a:p>
            <a:pPr marL="0" indent="0" algn="just">
              <a:lnSpc>
                <a:spcPct val="90000"/>
              </a:lnSpc>
              <a:buClr>
                <a:srgbClr val="090FF5"/>
              </a:buClr>
              <a:buSzPct val="90000"/>
              <a:buNone/>
              <a:tabLst>
                <a:tab pos="0" algn="l"/>
                <a:tab pos="177800" algn="l"/>
              </a:tabLst>
            </a:pPr>
            <a:r>
              <a:rPr lang="en-US" altLang="en-US" dirty="0">
                <a:solidFill>
                  <a:srgbClr val="0000FF"/>
                </a:solidFill>
                <a:cs typeface="Times New Roman" pitchFamily="18" charset="0"/>
              </a:rPr>
              <a:t>			</a:t>
            </a:r>
            <a:r>
              <a:rPr lang="en-US" altLang="en-US" b="1" dirty="0">
                <a:solidFill>
                  <a:srgbClr val="0000FF"/>
                </a:solidFill>
                <a:cs typeface="Times New Roman" pitchFamily="18" charset="0"/>
              </a:rPr>
              <a:t>GRANT  </a:t>
            </a:r>
            <a:r>
              <a:rPr lang="en-US" altLang="en-US" b="1" dirty="0" err="1">
                <a:solidFill>
                  <a:srgbClr val="0000FF"/>
                </a:solidFill>
                <a:cs typeface="Times New Roman" pitchFamily="18" charset="0"/>
              </a:rPr>
              <a:t>danh_sach_cau_lenh</a:t>
            </a:r>
            <a:endParaRPr lang="en-US" altLang="en-US" b="1" dirty="0">
              <a:solidFill>
                <a:srgbClr val="0000FF"/>
              </a:solidFill>
              <a:cs typeface="Times New Roman" pitchFamily="18" charset="0"/>
            </a:endParaRPr>
          </a:p>
          <a:p>
            <a:pPr marL="0" indent="0" algn="just">
              <a:lnSpc>
                <a:spcPct val="90000"/>
              </a:lnSpc>
              <a:buClr>
                <a:srgbClr val="090FF5"/>
              </a:buClr>
              <a:buSzPct val="90000"/>
              <a:buNone/>
              <a:tabLst>
                <a:tab pos="0" algn="l"/>
                <a:tab pos="177800" algn="l"/>
              </a:tabLst>
            </a:pPr>
            <a:r>
              <a:rPr lang="en-US" altLang="en-US" b="1" dirty="0">
                <a:solidFill>
                  <a:srgbClr val="0000FF"/>
                </a:solidFill>
                <a:cs typeface="Times New Roman" pitchFamily="18" charset="0"/>
              </a:rPr>
              <a:t>			TO </a:t>
            </a:r>
            <a:r>
              <a:rPr lang="en-US" altLang="en-US" b="1" dirty="0" err="1">
                <a:solidFill>
                  <a:srgbClr val="0000FF"/>
                </a:solidFill>
                <a:cs typeface="Times New Roman" pitchFamily="18" charset="0"/>
              </a:rPr>
              <a:t>danh_sach_nguoi_dung</a:t>
            </a:r>
            <a:endParaRPr lang="en-US" altLang="en-US" b="1" dirty="0">
              <a:solidFill>
                <a:srgbClr val="0000FF"/>
              </a:solidFill>
              <a:cs typeface="Times New Roman" pitchFamily="18" charset="0"/>
            </a:endParaRPr>
          </a:p>
          <a:p>
            <a:pPr marL="0" indent="0" algn="just">
              <a:lnSpc>
                <a:spcPct val="90000"/>
              </a:lnSpc>
              <a:buClr>
                <a:srgbClr val="090FF5"/>
              </a:buClr>
              <a:buSzPct val="90000"/>
              <a:buNone/>
              <a:tabLst>
                <a:tab pos="0" algn="l"/>
                <a:tab pos="177800" algn="l"/>
              </a:tabLst>
            </a:pPr>
            <a:r>
              <a:rPr lang="en-US" altLang="en-US" dirty="0" err="1">
                <a:solidFill>
                  <a:srgbClr val="0000FF"/>
                </a:solidFill>
                <a:cs typeface="Times New Roman" pitchFamily="18" charset="0"/>
              </a:rPr>
              <a:t>Ví</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dụ</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để</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cấp</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phát</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quyền</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tạo</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bảng</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và</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khung</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nhìn</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cho</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người</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dùng</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có</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tên</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là</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thuchanh</a:t>
            </a:r>
            <a:r>
              <a:rPr lang="en-US" altLang="en-US" dirty="0">
                <a:solidFill>
                  <a:srgbClr val="0000FF"/>
                </a:solidFill>
                <a:cs typeface="Times New Roman" pitchFamily="18" charset="0"/>
              </a:rPr>
              <a:t>, ta </a:t>
            </a:r>
            <a:r>
              <a:rPr lang="en-US" altLang="en-US" dirty="0" err="1">
                <a:solidFill>
                  <a:srgbClr val="0000FF"/>
                </a:solidFill>
                <a:cs typeface="Times New Roman" pitchFamily="18" charset="0"/>
              </a:rPr>
              <a:t>sử</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dụng</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câu</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lệnh</a:t>
            </a:r>
            <a:r>
              <a:rPr lang="en-US" altLang="en-US" dirty="0">
                <a:solidFill>
                  <a:srgbClr val="0000FF"/>
                </a:solidFill>
                <a:cs typeface="Times New Roman" pitchFamily="18" charset="0"/>
              </a:rPr>
              <a:t> </a:t>
            </a:r>
            <a:r>
              <a:rPr lang="en-US" altLang="en-US" dirty="0" err="1">
                <a:solidFill>
                  <a:srgbClr val="0000FF"/>
                </a:solidFill>
                <a:cs typeface="Times New Roman" pitchFamily="18" charset="0"/>
              </a:rPr>
              <a:t>sau</a:t>
            </a:r>
            <a:r>
              <a:rPr lang="en-US" altLang="en-US" dirty="0">
                <a:solidFill>
                  <a:srgbClr val="0000FF"/>
                </a:solidFill>
                <a:cs typeface="Times New Roman" pitchFamily="18" charset="0"/>
              </a:rPr>
              <a:t>:</a:t>
            </a:r>
          </a:p>
          <a:p>
            <a:pPr marL="0" indent="0" algn="just">
              <a:lnSpc>
                <a:spcPct val="90000"/>
              </a:lnSpc>
              <a:buClr>
                <a:srgbClr val="090FF5"/>
              </a:buClr>
              <a:buSzPct val="90000"/>
              <a:buNone/>
              <a:tabLst>
                <a:tab pos="0" algn="l"/>
                <a:tab pos="177800" algn="l"/>
              </a:tabLst>
            </a:pPr>
            <a:r>
              <a:rPr lang="en-US" altLang="en-US" dirty="0">
                <a:solidFill>
                  <a:srgbClr val="0000FF"/>
                </a:solidFill>
                <a:cs typeface="Times New Roman" pitchFamily="18" charset="0"/>
              </a:rPr>
              <a:t>			</a:t>
            </a:r>
            <a:r>
              <a:rPr lang="en-US" altLang="en-US" i="1" dirty="0">
                <a:solidFill>
                  <a:srgbClr val="0000FF"/>
                </a:solidFill>
                <a:cs typeface="Times New Roman" pitchFamily="18" charset="0"/>
              </a:rPr>
              <a:t>GRANT CREATE TABLE, CREATE VIEW</a:t>
            </a:r>
          </a:p>
          <a:p>
            <a:pPr marL="0" indent="0" algn="just">
              <a:lnSpc>
                <a:spcPct val="90000"/>
              </a:lnSpc>
              <a:buClr>
                <a:srgbClr val="090FF5"/>
              </a:buClr>
              <a:buSzPct val="90000"/>
              <a:buNone/>
              <a:tabLst>
                <a:tab pos="0" algn="l"/>
                <a:tab pos="177800" algn="l"/>
              </a:tabLst>
            </a:pPr>
            <a:r>
              <a:rPr lang="en-US" altLang="en-US" i="1" dirty="0">
                <a:solidFill>
                  <a:srgbClr val="0000FF"/>
                </a:solidFill>
                <a:cs typeface="Times New Roman" pitchFamily="18" charset="0"/>
              </a:rPr>
              <a:t>			TO </a:t>
            </a:r>
            <a:r>
              <a:rPr lang="en-US" altLang="en-US" i="1" dirty="0" err="1">
                <a:solidFill>
                  <a:srgbClr val="0000FF"/>
                </a:solidFill>
                <a:cs typeface="Times New Roman" pitchFamily="18" charset="0"/>
              </a:rPr>
              <a:t>thuchanh</a:t>
            </a:r>
            <a:endParaRPr lang="en-US" altLang="en-US" i="1" dirty="0">
              <a:solidFill>
                <a:srgbClr val="0000FF"/>
              </a:solidFill>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15</a:t>
            </a:fld>
            <a:endParaRPr lang="en-US"/>
          </a:p>
        </p:txBody>
      </p:sp>
    </p:spTree>
    <p:extLst>
      <p:ext uri="{BB962C8B-B14F-4D97-AF65-F5344CB8AC3E}">
        <p14:creationId xmlns:p14="http://schemas.microsoft.com/office/powerpoint/2010/main" val="1757225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a:lnSpc>
                <a:spcPct val="150000"/>
              </a:lnSpc>
              <a:spcBef>
                <a:spcPts val="0"/>
              </a:spcBef>
              <a:spcAft>
                <a:spcPts val="0"/>
              </a:spcAft>
              <a:buClr>
                <a:srgbClr val="090FF5"/>
              </a:buClr>
              <a:buSzPct val="90000"/>
              <a:buFont typeface="Wingdings" panose="05000000000000000000" pitchFamily="2" charset="2"/>
              <a:buChar char="v"/>
              <a:tabLst>
                <a:tab pos="0" algn="l"/>
                <a:tab pos="177800" algn="l"/>
              </a:tabLst>
              <a:defRPr/>
            </a:pPr>
            <a:r>
              <a:rPr lang="en-US" altLang="en-US" b="1" dirty="0">
                <a:latin typeface="Times New Roman" pitchFamily="18" charset="0"/>
                <a:cs typeface="Times New Roman" pitchFamily="18" charset="0"/>
              </a:rPr>
              <a:t>Thu </a:t>
            </a:r>
            <a:r>
              <a:rPr lang="en-US" altLang="en-US" b="1" dirty="0" err="1">
                <a:latin typeface="Times New Roman" pitchFamily="18" charset="0"/>
                <a:cs typeface="Times New Roman" pitchFamily="18" charset="0"/>
              </a:rPr>
              <a:t>hồi</a:t>
            </a:r>
            <a:r>
              <a:rPr lang="en-US" altLang="en-US" b="1" dirty="0">
                <a:latin typeface="Times New Roman" pitchFamily="18" charset="0"/>
                <a:cs typeface="Times New Roman" pitchFamily="18" charset="0"/>
              </a:rPr>
              <a:t> </a:t>
            </a:r>
            <a:r>
              <a:rPr lang="en-US" altLang="en-US" b="1" dirty="0" err="1">
                <a:latin typeface="Times New Roman" pitchFamily="18" charset="0"/>
                <a:cs typeface="Times New Roman" pitchFamily="18" charset="0"/>
              </a:rPr>
              <a:t>quyền</a:t>
            </a:r>
            <a:r>
              <a:rPr lang="en-US" dirty="0">
                <a:latin typeface="Times New Roman" pitchFamily="18" charset="0"/>
                <a:cs typeface="Times New Roman" pitchFamily="18" charset="0"/>
              </a:rPr>
              <a:t>		</a:t>
            </a:r>
          </a:p>
          <a:p>
            <a:pPr marL="0" indent="0" algn="just">
              <a:lnSpc>
                <a:spcPct val="150000"/>
              </a:lnSpc>
              <a:spcBef>
                <a:spcPts val="0"/>
              </a:spcBef>
              <a:spcAft>
                <a:spcPts val="0"/>
              </a:spcAft>
              <a:buClr>
                <a:srgbClr val="090FF5"/>
              </a:buClr>
              <a:buSzPct val="90000"/>
              <a:buNone/>
              <a:tabLst>
                <a:tab pos="0" algn="l"/>
                <a:tab pos="177800" algn="l"/>
              </a:tabLst>
              <a:defRPr/>
            </a:pPr>
            <a:r>
              <a:rPr lang="en-US" dirty="0" err="1">
                <a:cs typeface="Times New Roman" pitchFamily="18" charset="0"/>
              </a:rPr>
              <a:t>Câu</a:t>
            </a:r>
            <a:r>
              <a:rPr lang="en-US" dirty="0">
                <a:cs typeface="Times New Roman" pitchFamily="18" charset="0"/>
              </a:rPr>
              <a:t> </a:t>
            </a:r>
            <a:r>
              <a:rPr lang="en-US" dirty="0" err="1">
                <a:cs typeface="Times New Roman" pitchFamily="18" charset="0"/>
              </a:rPr>
              <a:t>lệnh</a:t>
            </a:r>
            <a:r>
              <a:rPr lang="en-US" dirty="0">
                <a:cs typeface="Times New Roman" pitchFamily="18" charset="0"/>
              </a:rPr>
              <a:t> </a:t>
            </a:r>
            <a:r>
              <a:rPr lang="en-US" dirty="0"/>
              <a:t>REVOKE</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sử</a:t>
            </a:r>
            <a:r>
              <a:rPr lang="en-US" dirty="0">
                <a:cs typeface="Times New Roman" pitchFamily="18" charset="0"/>
              </a:rPr>
              <a:t> </a:t>
            </a:r>
            <a:r>
              <a:rPr lang="en-US" dirty="0" err="1">
                <a:cs typeface="Times New Roman" pitchFamily="18" charset="0"/>
              </a:rPr>
              <a:t>dụng</a:t>
            </a:r>
            <a:r>
              <a:rPr lang="en-US" dirty="0">
                <a:cs typeface="Times New Roman" pitchFamily="18" charset="0"/>
              </a:rPr>
              <a:t> </a:t>
            </a:r>
            <a:r>
              <a:rPr lang="en-US" dirty="0" err="1">
                <a:cs typeface="Times New Roman" pitchFamily="18" charset="0"/>
              </a:rPr>
              <a:t>để</a:t>
            </a:r>
            <a:r>
              <a:rPr lang="en-US" dirty="0">
                <a:cs typeface="Times New Roman" pitchFamily="18" charset="0"/>
              </a:rPr>
              <a:t> </a:t>
            </a:r>
            <a:r>
              <a:rPr lang="en-US" dirty="0" err="1">
                <a:cs typeface="Times New Roman" pitchFamily="18" charset="0"/>
              </a:rPr>
              <a:t>thu</a:t>
            </a:r>
            <a:r>
              <a:rPr lang="en-US" dirty="0">
                <a:cs typeface="Times New Roman" pitchFamily="18" charset="0"/>
              </a:rPr>
              <a:t> </a:t>
            </a:r>
            <a:r>
              <a:rPr lang="en-US" dirty="0" err="1">
                <a:cs typeface="Times New Roman" pitchFamily="18" charset="0"/>
              </a:rPr>
              <a:t>hồi</a:t>
            </a:r>
            <a:r>
              <a:rPr lang="en-US" dirty="0">
                <a:cs typeface="Times New Roman" pitchFamily="18" charset="0"/>
              </a:rPr>
              <a:t> </a:t>
            </a:r>
            <a:r>
              <a:rPr lang="en-US" dirty="0" err="1">
                <a:cs typeface="Times New Roman" pitchFamily="18" charset="0"/>
              </a:rPr>
              <a:t>quyền</a:t>
            </a:r>
            <a:r>
              <a:rPr lang="en-US" dirty="0">
                <a:cs typeface="Times New Roman" pitchFamily="18" charset="0"/>
              </a:rPr>
              <a:t> </a:t>
            </a:r>
            <a:r>
              <a:rPr lang="en-US" dirty="0" err="1">
                <a:cs typeface="Times New Roman" pitchFamily="18" charset="0"/>
              </a:rPr>
              <a:t>đã</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cấp</a:t>
            </a:r>
            <a:r>
              <a:rPr lang="en-US" dirty="0">
                <a:cs typeface="Times New Roman" pitchFamily="18" charset="0"/>
              </a:rPr>
              <a:t> </a:t>
            </a:r>
            <a:r>
              <a:rPr lang="en-US" dirty="0" err="1">
                <a:cs typeface="Times New Roman" pitchFamily="18" charset="0"/>
              </a:rPr>
              <a:t>phát</a:t>
            </a:r>
            <a:r>
              <a:rPr lang="en-US" dirty="0">
                <a:cs typeface="Times New Roman" pitchFamily="18" charset="0"/>
              </a:rPr>
              <a:t> </a:t>
            </a:r>
            <a:r>
              <a:rPr lang="en-US" dirty="0" err="1">
                <a:cs typeface="Times New Roman" pitchFamily="18" charset="0"/>
              </a:rPr>
              <a:t>cho</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dùng</a:t>
            </a:r>
            <a:r>
              <a:rPr lang="en-US" dirty="0">
                <a:cs typeface="Times New Roman" pitchFamily="18" charset="0"/>
              </a:rPr>
              <a:t>. </a:t>
            </a:r>
            <a:r>
              <a:rPr lang="en-US" dirty="0" err="1">
                <a:cs typeface="Times New Roman" pitchFamily="18" charset="0"/>
              </a:rPr>
              <a:t>Tương</a:t>
            </a:r>
            <a:r>
              <a:rPr lang="en-US" dirty="0">
                <a:cs typeface="Times New Roman" pitchFamily="18" charset="0"/>
              </a:rPr>
              <a:t> </a:t>
            </a:r>
            <a:r>
              <a:rPr lang="en-US" dirty="0" err="1">
                <a:cs typeface="Times New Roman" pitchFamily="18" charset="0"/>
              </a:rPr>
              <a:t>ứng</a:t>
            </a:r>
            <a:r>
              <a:rPr lang="en-US" dirty="0">
                <a:cs typeface="Times New Roman" pitchFamily="18" charset="0"/>
              </a:rPr>
              <a:t> </a:t>
            </a:r>
            <a:r>
              <a:rPr lang="en-US" dirty="0" err="1">
                <a:cs typeface="Times New Roman" pitchFamily="18" charset="0"/>
              </a:rPr>
              <a:t>với</a:t>
            </a:r>
            <a:r>
              <a:rPr lang="en-US" dirty="0">
                <a:cs typeface="Times New Roman" pitchFamily="18" charset="0"/>
              </a:rPr>
              <a:t> </a:t>
            </a:r>
            <a:r>
              <a:rPr lang="en-US" dirty="0" err="1">
                <a:cs typeface="Times New Roman" pitchFamily="18" charset="0"/>
              </a:rPr>
              <a:t>câu</a:t>
            </a:r>
            <a:r>
              <a:rPr lang="en-US" dirty="0">
                <a:cs typeface="Times New Roman" pitchFamily="18" charset="0"/>
              </a:rPr>
              <a:t> </a:t>
            </a:r>
            <a:r>
              <a:rPr lang="en-US" dirty="0" err="1">
                <a:cs typeface="Times New Roman" pitchFamily="18" charset="0"/>
              </a:rPr>
              <a:t>lệnh</a:t>
            </a:r>
            <a:r>
              <a:rPr lang="en-US" dirty="0">
                <a:cs typeface="Times New Roman" pitchFamily="18" charset="0"/>
              </a:rPr>
              <a:t> GRANT, </a:t>
            </a:r>
            <a:r>
              <a:rPr lang="en-US" dirty="0" err="1">
                <a:cs typeface="Times New Roman" pitchFamily="18" charset="0"/>
              </a:rPr>
              <a:t>câu</a:t>
            </a:r>
            <a:r>
              <a:rPr lang="en-US" dirty="0">
                <a:cs typeface="Times New Roman" pitchFamily="18" charset="0"/>
              </a:rPr>
              <a:t> </a:t>
            </a:r>
            <a:r>
              <a:rPr lang="en-US" dirty="0" err="1">
                <a:cs typeface="Times New Roman" pitchFamily="18" charset="0"/>
              </a:rPr>
              <a:t>lệnh</a:t>
            </a:r>
            <a:r>
              <a:rPr lang="en-US" dirty="0">
                <a:cs typeface="Times New Roman" pitchFamily="18" charset="0"/>
              </a:rPr>
              <a:t> </a:t>
            </a:r>
            <a:r>
              <a:rPr lang="en-US" dirty="0"/>
              <a:t>REVOKE</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sử</a:t>
            </a:r>
            <a:r>
              <a:rPr lang="en-US" dirty="0">
                <a:cs typeface="Times New Roman" pitchFamily="18" charset="0"/>
              </a:rPr>
              <a:t> </a:t>
            </a:r>
            <a:r>
              <a:rPr lang="en-US" dirty="0" err="1">
                <a:cs typeface="Times New Roman" pitchFamily="18" charset="0"/>
              </a:rPr>
              <a:t>dụng</a:t>
            </a:r>
            <a:r>
              <a:rPr lang="en-US" dirty="0">
                <a:cs typeface="Times New Roman" pitchFamily="18" charset="0"/>
              </a:rPr>
              <a:t> </a:t>
            </a:r>
            <a:r>
              <a:rPr lang="en-US" dirty="0" err="1">
                <a:cs typeface="Times New Roman" pitchFamily="18" charset="0"/>
              </a:rPr>
              <a:t>trong</a:t>
            </a:r>
            <a:r>
              <a:rPr lang="en-US" dirty="0">
                <a:cs typeface="Times New Roman" pitchFamily="18" charset="0"/>
              </a:rPr>
              <a:t> </a:t>
            </a:r>
            <a:r>
              <a:rPr lang="en-US" dirty="0" err="1">
                <a:cs typeface="Times New Roman" pitchFamily="18" charset="0"/>
              </a:rPr>
              <a:t>hai</a:t>
            </a:r>
            <a:r>
              <a:rPr lang="en-US" dirty="0">
                <a:cs typeface="Times New Roman" pitchFamily="18" charset="0"/>
              </a:rPr>
              <a:t> </a:t>
            </a:r>
            <a:r>
              <a:rPr lang="en-US" dirty="0" err="1">
                <a:cs typeface="Times New Roman" pitchFamily="18" charset="0"/>
              </a:rPr>
              <a:t>trường</a:t>
            </a:r>
            <a:r>
              <a:rPr lang="en-US" dirty="0">
                <a:cs typeface="Times New Roman" pitchFamily="18" charset="0"/>
              </a:rPr>
              <a:t> </a:t>
            </a:r>
            <a:r>
              <a:rPr lang="en-US" dirty="0" err="1">
                <a:cs typeface="Times New Roman" pitchFamily="18" charset="0"/>
              </a:rPr>
              <a:t>hợp</a:t>
            </a:r>
            <a:r>
              <a:rPr lang="en-US" dirty="0">
                <a:cs typeface="Times New Roman" pitchFamily="18" charset="0"/>
              </a:rPr>
              <a:t>:</a:t>
            </a:r>
          </a:p>
          <a:p>
            <a:pPr marL="914400" indent="-508000" algn="just">
              <a:lnSpc>
                <a:spcPct val="150000"/>
              </a:lnSpc>
              <a:spcBef>
                <a:spcPts val="0"/>
              </a:spcBef>
              <a:spcAft>
                <a:spcPts val="0"/>
              </a:spcAft>
              <a:buSzPct val="90000"/>
              <a:buFont typeface="Wingdings 2"/>
              <a:buChar char=""/>
              <a:tabLst>
                <a:tab pos="0" algn="l"/>
                <a:tab pos="177800" algn="l"/>
              </a:tabLst>
              <a:defRPr/>
            </a:pPr>
            <a:r>
              <a:rPr lang="en-US" dirty="0">
                <a:cs typeface="Times New Roman" pitchFamily="18" charset="0"/>
              </a:rPr>
              <a:t>Thu </a:t>
            </a:r>
            <a:r>
              <a:rPr lang="en-US" dirty="0" err="1">
                <a:cs typeface="Times New Roman" pitchFamily="18" charset="0"/>
              </a:rPr>
              <a:t>hồi</a:t>
            </a:r>
            <a:r>
              <a:rPr lang="en-US" dirty="0">
                <a:cs typeface="Times New Roman" pitchFamily="18" charset="0"/>
              </a:rPr>
              <a:t> </a:t>
            </a:r>
            <a:r>
              <a:rPr lang="en-US" dirty="0" err="1">
                <a:cs typeface="Times New Roman" pitchFamily="18" charset="0"/>
              </a:rPr>
              <a:t>quyền</a:t>
            </a:r>
            <a:r>
              <a:rPr lang="en-US" dirty="0">
                <a:cs typeface="Times New Roman" pitchFamily="18" charset="0"/>
              </a:rPr>
              <a:t> </a:t>
            </a:r>
            <a:r>
              <a:rPr lang="en-US" dirty="0" err="1">
                <a:cs typeface="Times New Roman" pitchFamily="18" charset="0"/>
              </a:rPr>
              <a:t>đã</a:t>
            </a:r>
            <a:r>
              <a:rPr lang="en-US" dirty="0">
                <a:cs typeface="Times New Roman" pitchFamily="18" charset="0"/>
              </a:rPr>
              <a:t> </a:t>
            </a:r>
            <a:r>
              <a:rPr lang="en-US" dirty="0" err="1">
                <a:cs typeface="Times New Roman" pitchFamily="18" charset="0"/>
              </a:rPr>
              <a:t>cấp</a:t>
            </a:r>
            <a:r>
              <a:rPr lang="en-US" dirty="0">
                <a:cs typeface="Times New Roman" pitchFamily="18" charset="0"/>
              </a:rPr>
              <a:t> </a:t>
            </a:r>
            <a:r>
              <a:rPr lang="en-US" dirty="0" err="1">
                <a:cs typeface="Times New Roman" pitchFamily="18" charset="0"/>
              </a:rPr>
              <a:t>phát</a:t>
            </a:r>
            <a:r>
              <a:rPr lang="en-US" dirty="0">
                <a:cs typeface="Times New Roman" pitchFamily="18" charset="0"/>
              </a:rPr>
              <a:t> </a:t>
            </a:r>
            <a:r>
              <a:rPr lang="en-US" dirty="0" err="1">
                <a:cs typeface="Times New Roman" pitchFamily="18" charset="0"/>
              </a:rPr>
              <a:t>cho</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dùng</a:t>
            </a:r>
            <a:r>
              <a:rPr lang="en-US" dirty="0">
                <a:cs typeface="Times New Roman" pitchFamily="18" charset="0"/>
              </a:rPr>
              <a:t> </a:t>
            </a:r>
            <a:r>
              <a:rPr lang="en-US" dirty="0" err="1">
                <a:cs typeface="Times New Roman" pitchFamily="18" charset="0"/>
              </a:rPr>
              <a:t>trên</a:t>
            </a:r>
            <a:r>
              <a:rPr lang="en-US" dirty="0">
                <a:cs typeface="Times New Roman" pitchFamily="18" charset="0"/>
              </a:rPr>
              <a:t> </a:t>
            </a:r>
            <a:r>
              <a:rPr lang="en-US" dirty="0" err="1">
                <a:cs typeface="Times New Roman" pitchFamily="18" charset="0"/>
              </a:rPr>
              <a:t>các</a:t>
            </a:r>
            <a:r>
              <a:rPr lang="en-US" dirty="0">
                <a:cs typeface="Times New Roman" pitchFamily="18" charset="0"/>
              </a:rPr>
              <a:t> </a:t>
            </a:r>
            <a:r>
              <a:rPr lang="en-US" dirty="0" err="1">
                <a:cs typeface="Times New Roman" pitchFamily="18" charset="0"/>
              </a:rPr>
              <a:t>đối</a:t>
            </a:r>
            <a:r>
              <a:rPr lang="en-US" dirty="0">
                <a:cs typeface="Times New Roman" pitchFamily="18" charset="0"/>
              </a:rPr>
              <a:t> </a:t>
            </a:r>
            <a:r>
              <a:rPr lang="en-US" dirty="0" err="1">
                <a:cs typeface="Times New Roman" pitchFamily="18" charset="0"/>
              </a:rPr>
              <a:t>tượng</a:t>
            </a:r>
            <a:r>
              <a:rPr lang="en-US" dirty="0">
                <a:cs typeface="Times New Roman" pitchFamily="18" charset="0"/>
              </a:rPr>
              <a:t> </a:t>
            </a:r>
            <a:r>
              <a:rPr lang="en-US" dirty="0" err="1">
                <a:cs typeface="Times New Roman" pitchFamily="18" charset="0"/>
              </a:rPr>
              <a:t>cơ</a:t>
            </a:r>
            <a:r>
              <a:rPr lang="en-US" dirty="0">
                <a:cs typeface="Times New Roman" pitchFamily="18" charset="0"/>
              </a:rPr>
              <a:t> </a:t>
            </a:r>
            <a:r>
              <a:rPr lang="en-US" dirty="0" err="1">
                <a:cs typeface="Times New Roman" pitchFamily="18" charset="0"/>
              </a:rPr>
              <a:t>sở</a:t>
            </a:r>
            <a:r>
              <a:rPr lang="en-US" dirty="0">
                <a:cs typeface="Times New Roman" pitchFamily="18" charset="0"/>
              </a:rPr>
              <a:t> </a:t>
            </a:r>
            <a:r>
              <a:rPr lang="en-US" dirty="0" err="1">
                <a:cs typeface="Times New Roman" pitchFamily="18" charset="0"/>
              </a:rPr>
              <a:t>dữ</a:t>
            </a:r>
            <a:r>
              <a:rPr lang="en-US" dirty="0">
                <a:cs typeface="Times New Roman" pitchFamily="18" charset="0"/>
              </a:rPr>
              <a:t> </a:t>
            </a:r>
            <a:r>
              <a:rPr lang="en-US" dirty="0" err="1">
                <a:cs typeface="Times New Roman" pitchFamily="18" charset="0"/>
              </a:rPr>
              <a:t>liệu</a:t>
            </a:r>
            <a:r>
              <a:rPr lang="en-US" dirty="0">
                <a:cs typeface="Times New Roman" pitchFamily="18" charset="0"/>
              </a:rPr>
              <a:t>.</a:t>
            </a:r>
          </a:p>
          <a:p>
            <a:pPr marL="914400" indent="-508000" algn="just">
              <a:lnSpc>
                <a:spcPct val="150000"/>
              </a:lnSpc>
              <a:spcBef>
                <a:spcPts val="0"/>
              </a:spcBef>
              <a:spcAft>
                <a:spcPts val="0"/>
              </a:spcAft>
              <a:buSzPct val="90000"/>
              <a:buFont typeface="Wingdings 2"/>
              <a:buChar char=""/>
              <a:tabLst>
                <a:tab pos="0" algn="l"/>
                <a:tab pos="177800" algn="l"/>
              </a:tabLst>
              <a:defRPr/>
            </a:pPr>
            <a:r>
              <a:rPr lang="en-US" dirty="0">
                <a:cs typeface="Times New Roman" pitchFamily="18" charset="0"/>
              </a:rPr>
              <a:t>Thu </a:t>
            </a:r>
            <a:r>
              <a:rPr lang="en-US" dirty="0" err="1">
                <a:cs typeface="Times New Roman" pitchFamily="18" charset="0"/>
              </a:rPr>
              <a:t>hồi</a:t>
            </a:r>
            <a:r>
              <a:rPr lang="en-US" dirty="0">
                <a:cs typeface="Times New Roman" pitchFamily="18" charset="0"/>
              </a:rPr>
              <a:t> </a:t>
            </a:r>
            <a:r>
              <a:rPr lang="en-US" dirty="0" err="1">
                <a:cs typeface="Times New Roman" pitchFamily="18" charset="0"/>
              </a:rPr>
              <a:t>quyền</a:t>
            </a:r>
            <a:r>
              <a:rPr lang="en-US" dirty="0">
                <a:cs typeface="Times New Roman" pitchFamily="18" charset="0"/>
              </a:rPr>
              <a:t> </a:t>
            </a:r>
            <a:r>
              <a:rPr lang="en-US" dirty="0" err="1">
                <a:cs typeface="Times New Roman" pitchFamily="18" charset="0"/>
              </a:rPr>
              <a:t>thực</a:t>
            </a:r>
            <a:r>
              <a:rPr lang="en-US" dirty="0">
                <a:cs typeface="Times New Roman" pitchFamily="18" charset="0"/>
              </a:rPr>
              <a:t> </a:t>
            </a:r>
            <a:r>
              <a:rPr lang="en-US" dirty="0" err="1">
                <a:cs typeface="Times New Roman" pitchFamily="18" charset="0"/>
              </a:rPr>
              <a:t>thi</a:t>
            </a:r>
            <a:r>
              <a:rPr lang="en-US" dirty="0">
                <a:cs typeface="Times New Roman" pitchFamily="18" charset="0"/>
              </a:rPr>
              <a:t> </a:t>
            </a:r>
            <a:r>
              <a:rPr lang="en-US" dirty="0" err="1">
                <a:cs typeface="Times New Roman" pitchFamily="18" charset="0"/>
              </a:rPr>
              <a:t>các</a:t>
            </a:r>
            <a:r>
              <a:rPr lang="en-US" dirty="0">
                <a:cs typeface="Times New Roman" pitchFamily="18" charset="0"/>
              </a:rPr>
              <a:t> </a:t>
            </a:r>
            <a:r>
              <a:rPr lang="en-US" dirty="0" err="1">
                <a:cs typeface="Times New Roman" pitchFamily="18" charset="0"/>
              </a:rPr>
              <a:t>câu</a:t>
            </a:r>
            <a:r>
              <a:rPr lang="en-US" dirty="0">
                <a:cs typeface="Times New Roman" pitchFamily="18" charset="0"/>
              </a:rPr>
              <a:t> </a:t>
            </a:r>
            <a:r>
              <a:rPr lang="en-US" dirty="0" err="1">
                <a:cs typeface="Times New Roman" pitchFamily="18" charset="0"/>
              </a:rPr>
              <a:t>lệnh</a:t>
            </a:r>
            <a:r>
              <a:rPr lang="en-US" dirty="0">
                <a:cs typeface="Times New Roman" pitchFamily="18" charset="0"/>
              </a:rPr>
              <a:t> </a:t>
            </a:r>
            <a:r>
              <a:rPr lang="en-US" dirty="0" err="1">
                <a:cs typeface="Times New Roman" pitchFamily="18" charset="0"/>
              </a:rPr>
              <a:t>trên</a:t>
            </a:r>
            <a:r>
              <a:rPr lang="en-US" dirty="0">
                <a:cs typeface="Times New Roman" pitchFamily="18" charset="0"/>
              </a:rPr>
              <a:t> </a:t>
            </a:r>
            <a:r>
              <a:rPr lang="en-US" dirty="0" err="1">
                <a:cs typeface="Times New Roman" pitchFamily="18" charset="0"/>
              </a:rPr>
              <a:t>cơ</a:t>
            </a:r>
            <a:r>
              <a:rPr lang="en-US" dirty="0">
                <a:cs typeface="Times New Roman" pitchFamily="18" charset="0"/>
              </a:rPr>
              <a:t> </a:t>
            </a:r>
            <a:r>
              <a:rPr lang="en-US" dirty="0" err="1">
                <a:cs typeface="Times New Roman" pitchFamily="18" charset="0"/>
              </a:rPr>
              <a:t>sở</a:t>
            </a:r>
            <a:r>
              <a:rPr lang="en-US" dirty="0">
                <a:cs typeface="Times New Roman" pitchFamily="18" charset="0"/>
              </a:rPr>
              <a:t> </a:t>
            </a:r>
            <a:r>
              <a:rPr lang="en-US" dirty="0" err="1">
                <a:cs typeface="Times New Roman" pitchFamily="18" charset="0"/>
              </a:rPr>
              <a:t>dữ</a:t>
            </a:r>
            <a:r>
              <a:rPr lang="en-US" dirty="0">
                <a:cs typeface="Times New Roman" pitchFamily="18" charset="0"/>
              </a:rPr>
              <a:t> </a:t>
            </a:r>
            <a:r>
              <a:rPr lang="en-US" dirty="0" err="1">
                <a:cs typeface="Times New Roman" pitchFamily="18" charset="0"/>
              </a:rPr>
              <a:t>liệu</a:t>
            </a:r>
            <a:r>
              <a:rPr lang="en-US" dirty="0">
                <a:cs typeface="Times New Roman" pitchFamily="18" charset="0"/>
              </a:rPr>
              <a:t> </a:t>
            </a:r>
            <a:r>
              <a:rPr lang="en-US" dirty="0" err="1">
                <a:cs typeface="Times New Roman" pitchFamily="18" charset="0"/>
              </a:rPr>
              <a:t>đã</a:t>
            </a:r>
            <a:r>
              <a:rPr lang="en-US" dirty="0">
                <a:cs typeface="Times New Roman" pitchFamily="18" charset="0"/>
              </a:rPr>
              <a:t> </a:t>
            </a:r>
            <a:r>
              <a:rPr lang="en-US" dirty="0" err="1">
                <a:cs typeface="Times New Roman" pitchFamily="18" charset="0"/>
              </a:rPr>
              <a:t>cấp</a:t>
            </a:r>
            <a:r>
              <a:rPr lang="en-US" dirty="0">
                <a:cs typeface="Times New Roman" pitchFamily="18" charset="0"/>
              </a:rPr>
              <a:t> </a:t>
            </a:r>
            <a:r>
              <a:rPr lang="en-US" dirty="0" err="1">
                <a:cs typeface="Times New Roman" pitchFamily="18" charset="0"/>
              </a:rPr>
              <a:t>phát</a:t>
            </a:r>
            <a:r>
              <a:rPr lang="en-US" dirty="0">
                <a:cs typeface="Times New Roman" pitchFamily="18" charset="0"/>
              </a:rPr>
              <a:t> </a:t>
            </a:r>
            <a:r>
              <a:rPr lang="en-US" dirty="0" err="1">
                <a:cs typeface="Times New Roman" pitchFamily="18" charset="0"/>
              </a:rPr>
              <a:t>cho</a:t>
            </a:r>
            <a:r>
              <a:rPr lang="en-US" dirty="0">
                <a:cs typeface="Times New Roman" pitchFamily="18" charset="0"/>
              </a:rPr>
              <a:t> </a:t>
            </a:r>
            <a:r>
              <a:rPr lang="en-US" dirty="0" err="1">
                <a:cs typeface="Times New Roman" pitchFamily="18" charset="0"/>
              </a:rPr>
              <a:t>người</a:t>
            </a:r>
            <a:r>
              <a:rPr lang="en-US" dirty="0">
                <a:cs typeface="Times New Roman" pitchFamily="18" charset="0"/>
              </a:rPr>
              <a:t> </a:t>
            </a:r>
            <a:r>
              <a:rPr lang="en-US" dirty="0" err="1">
                <a:cs typeface="Times New Roman" pitchFamily="18" charset="0"/>
              </a:rPr>
              <a:t>dùng</a:t>
            </a:r>
            <a:r>
              <a:rPr lang="en-US" dirty="0">
                <a:cs typeface="Times New Roman" pitchFamily="18" charset="0"/>
              </a:rPr>
              <a:t>. </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16</a:t>
            </a:fld>
            <a:endParaRPr lang="en-US"/>
          </a:p>
        </p:txBody>
      </p:sp>
    </p:spTree>
    <p:extLst>
      <p:ext uri="{BB962C8B-B14F-4D97-AF65-F5344CB8AC3E}">
        <p14:creationId xmlns:p14="http://schemas.microsoft.com/office/powerpoint/2010/main" val="317171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lnSpcReduction="10000"/>
          </a:bodyPr>
          <a:lstStyle/>
          <a:p>
            <a:pPr algn="just">
              <a:lnSpc>
                <a:spcPct val="90000"/>
              </a:lnSpc>
              <a:spcAft>
                <a:spcPts val="0"/>
              </a:spcAft>
              <a:buClr>
                <a:srgbClr val="090FF5"/>
              </a:buClr>
              <a:buSzPct val="90000"/>
              <a:buFont typeface="Wingdings" panose="05000000000000000000" pitchFamily="2" charset="2"/>
              <a:buChar char="v"/>
              <a:tabLst>
                <a:tab pos="0" algn="l"/>
                <a:tab pos="177800" algn="l"/>
              </a:tabLst>
              <a:defRPr/>
            </a:pPr>
            <a:r>
              <a:rPr lang="en-US" altLang="en-US" b="1" dirty="0">
                <a:latin typeface="Times New Roman" pitchFamily="18" charset="0"/>
                <a:cs typeface="Times New Roman" pitchFamily="18" charset="0"/>
              </a:rPr>
              <a:t>Thu </a:t>
            </a:r>
            <a:r>
              <a:rPr lang="en-US" altLang="en-US" b="1" dirty="0" err="1">
                <a:latin typeface="Times New Roman" pitchFamily="18" charset="0"/>
                <a:cs typeface="Times New Roman" pitchFamily="18" charset="0"/>
              </a:rPr>
              <a:t>hồi</a:t>
            </a:r>
            <a:r>
              <a:rPr lang="en-US" altLang="en-US" b="1" dirty="0">
                <a:latin typeface="Times New Roman" pitchFamily="18" charset="0"/>
                <a:cs typeface="Times New Roman" pitchFamily="18" charset="0"/>
              </a:rPr>
              <a:t> </a:t>
            </a:r>
            <a:r>
              <a:rPr lang="en-US" altLang="en-US" b="1" dirty="0" err="1">
                <a:latin typeface="Times New Roman" pitchFamily="18" charset="0"/>
                <a:cs typeface="Times New Roman" pitchFamily="18" charset="0"/>
              </a:rPr>
              <a:t>quyền</a:t>
            </a:r>
            <a:endParaRPr lang="en-US" b="1" dirty="0">
              <a:latin typeface="Times New Roman" pitchFamily="18" charset="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b="1" dirty="0">
                <a:latin typeface="Times New Roman" pitchFamily="18" charset="0"/>
                <a:cs typeface="Times New Roman" pitchFamily="18" charset="0"/>
              </a:rPr>
              <a:t>Thu </a:t>
            </a:r>
            <a:r>
              <a:rPr lang="en-US" b="1" dirty="0" err="1">
                <a:latin typeface="Times New Roman" pitchFamily="18" charset="0"/>
                <a:cs typeface="Times New Roman" pitchFamily="18" charset="0"/>
              </a:rPr>
              <a:t>hồi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quyền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đối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tượng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cơ</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sở</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dữ</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liệu</a:t>
            </a:r>
            <a:endParaRPr lang="en-US" b="1" dirty="0">
              <a:latin typeface="Times New Roman" pitchFamily="18" charset="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b="1" dirty="0">
                <a:latin typeface="Times New Roman" pitchFamily="18" charset="0"/>
                <a:cs typeface="Times New Roman" pitchFamily="18" charset="0"/>
              </a:rPr>
              <a:t>	</a:t>
            </a:r>
            <a:r>
              <a:rPr lang="en-US" sz="1800" b="1" dirty="0">
                <a:cs typeface="Times New Roman" pitchFamily="18" charset="0"/>
              </a:rPr>
              <a:t>	</a:t>
            </a:r>
            <a:r>
              <a:rPr lang="en-US" sz="1800" b="1" i="1" dirty="0">
                <a:cs typeface="Times New Roman" pitchFamily="18" charset="0"/>
              </a:rPr>
              <a:t>REVOKE  [GRANT OPTION FOR]</a:t>
            </a: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ALL  [PRIVILEGES] | </a:t>
            </a:r>
            <a:r>
              <a:rPr lang="en-US" sz="1800" b="1" i="1" dirty="0" err="1">
                <a:cs typeface="Times New Roman" pitchFamily="18" charset="0"/>
              </a:rPr>
              <a:t>các_quyền_cần_thu_hồi</a:t>
            </a:r>
            <a:endParaRPr lang="en-US" sz="1800" b="1" i="1" dirty="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a:t>
            </a:r>
            <a:r>
              <a:rPr lang="en-US" sz="1800" b="1" i="1" dirty="0" err="1">
                <a:cs typeface="Times New Roman" pitchFamily="18" charset="0"/>
              </a:rPr>
              <a:t>danh_sách_cột</a:t>
            </a:r>
            <a:r>
              <a:rPr lang="en-US" sz="1800" b="1" i="1" dirty="0">
                <a:cs typeface="Times New Roman" pitchFamily="18" charset="0"/>
              </a:rPr>
              <a:t>)]  ON </a:t>
            </a:r>
            <a:r>
              <a:rPr lang="en-US" sz="1800" b="1" i="1" dirty="0" err="1">
                <a:cs typeface="Times New Roman" pitchFamily="18" charset="0"/>
              </a:rPr>
              <a:t>tên_bảng</a:t>
            </a:r>
            <a:r>
              <a:rPr lang="en-US" sz="1800" b="1" i="1" dirty="0">
                <a:cs typeface="Times New Roman" pitchFamily="18" charset="0"/>
              </a:rPr>
              <a:t>  |  </a:t>
            </a:r>
            <a:r>
              <a:rPr lang="en-US" sz="1800" b="1" i="1" dirty="0" err="1">
                <a:cs typeface="Times New Roman" pitchFamily="18" charset="0"/>
              </a:rPr>
              <a:t>tên_khung_nhìn</a:t>
            </a:r>
            <a:endParaRPr lang="en-US" sz="1800" b="1" i="1" dirty="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 ON </a:t>
            </a:r>
            <a:r>
              <a:rPr lang="en-US" sz="1800" b="1" i="1" dirty="0" err="1">
                <a:cs typeface="Times New Roman" pitchFamily="18" charset="0"/>
              </a:rPr>
              <a:t>tên_bảng</a:t>
            </a:r>
            <a:r>
              <a:rPr lang="en-US" sz="1800" b="1" i="1" dirty="0">
                <a:cs typeface="Times New Roman" pitchFamily="18" charset="0"/>
              </a:rPr>
              <a:t>  |  </a:t>
            </a:r>
            <a:r>
              <a:rPr lang="en-US" sz="1800" b="1" i="1" dirty="0" err="1">
                <a:cs typeface="Times New Roman" pitchFamily="18" charset="0"/>
              </a:rPr>
              <a:t>tên_khung_nhìn</a:t>
            </a:r>
            <a:r>
              <a:rPr lang="en-US" sz="1800" b="1" i="1" dirty="0">
                <a:cs typeface="Times New Roman" pitchFamily="18" charset="0"/>
              </a:rPr>
              <a:t>  [(</a:t>
            </a:r>
            <a:r>
              <a:rPr lang="en-US" sz="1800" b="1" i="1" dirty="0" err="1">
                <a:cs typeface="Times New Roman" pitchFamily="18" charset="0"/>
              </a:rPr>
              <a:t>danh_sách_cột</a:t>
            </a:r>
            <a:r>
              <a:rPr lang="en-US" sz="1800" b="1" i="1" dirty="0">
                <a:cs typeface="Times New Roman" pitchFamily="18" charset="0"/>
              </a:rPr>
              <a:t>)]</a:t>
            </a: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  ON </a:t>
            </a:r>
            <a:r>
              <a:rPr lang="en-US" sz="1800" b="1" i="1" dirty="0" err="1">
                <a:cs typeface="Times New Roman" pitchFamily="18" charset="0"/>
              </a:rPr>
              <a:t>tên_thủ_tục</a:t>
            </a:r>
            <a:endParaRPr lang="en-US" sz="1800" b="1" i="1" dirty="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  ON </a:t>
            </a:r>
            <a:r>
              <a:rPr lang="en-US" sz="1800" b="1" i="1" dirty="0" err="1">
                <a:cs typeface="Times New Roman" pitchFamily="18" charset="0"/>
              </a:rPr>
              <a:t>tên_hàm</a:t>
            </a:r>
            <a:endParaRPr lang="en-US" sz="1800" b="1" i="1" dirty="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FROM </a:t>
            </a:r>
            <a:r>
              <a:rPr lang="en-US" sz="1800" b="1" i="1" dirty="0" err="1">
                <a:cs typeface="Times New Roman" pitchFamily="18" charset="0"/>
              </a:rPr>
              <a:t>danh_sách_người_dùng</a:t>
            </a:r>
            <a:r>
              <a:rPr lang="en-US" sz="1800" b="1" i="1" dirty="0">
                <a:cs typeface="Times New Roman" pitchFamily="18" charset="0"/>
              </a:rPr>
              <a:t>/</a:t>
            </a:r>
            <a:r>
              <a:rPr lang="en-US" sz="1800" b="1" i="1" dirty="0" err="1">
                <a:cs typeface="Times New Roman" pitchFamily="18" charset="0"/>
              </a:rPr>
              <a:t>nhóm</a:t>
            </a:r>
            <a:r>
              <a:rPr lang="en-US" sz="1800" b="1" i="1" dirty="0">
                <a:cs typeface="Times New Roman" pitchFamily="18" charset="0"/>
              </a:rPr>
              <a:t> </a:t>
            </a:r>
            <a:r>
              <a:rPr lang="en-US" sz="1800" b="1" i="1" dirty="0" err="1">
                <a:cs typeface="Times New Roman" pitchFamily="18" charset="0"/>
              </a:rPr>
              <a:t>người</a:t>
            </a:r>
            <a:r>
              <a:rPr lang="en-US" sz="1800" b="1" i="1" dirty="0">
                <a:cs typeface="Times New Roman" pitchFamily="18" charset="0"/>
              </a:rPr>
              <a:t> </a:t>
            </a:r>
            <a:r>
              <a:rPr lang="en-US" sz="1800" b="1" i="1" dirty="0" err="1">
                <a:cs typeface="Times New Roman" pitchFamily="18" charset="0"/>
              </a:rPr>
              <a:t>dùng</a:t>
            </a:r>
            <a:endParaRPr lang="en-US" sz="1800" b="1" i="1" dirty="0">
              <a:cs typeface="Times New Roman" pitchFamily="18" charset="0"/>
            </a:endParaRPr>
          </a:p>
          <a:p>
            <a:pPr marL="0" indent="0" algn="just">
              <a:lnSpc>
                <a:spcPct val="90000"/>
              </a:lnSpc>
              <a:spcAft>
                <a:spcPts val="0"/>
              </a:spcAft>
              <a:buClr>
                <a:srgbClr val="090FF5"/>
              </a:buClr>
              <a:buSzPct val="90000"/>
              <a:buNone/>
              <a:tabLst>
                <a:tab pos="0" algn="l"/>
                <a:tab pos="177800" algn="l"/>
              </a:tabLst>
              <a:defRPr/>
            </a:pPr>
            <a:r>
              <a:rPr lang="en-US" sz="1800" b="1" i="1" dirty="0">
                <a:cs typeface="Times New Roman" pitchFamily="18" charset="0"/>
              </a:rPr>
              <a:t>			[CASCADE]</a:t>
            </a:r>
          </a:p>
          <a:p>
            <a:pPr>
              <a:spcAft>
                <a:spcPts val="0"/>
              </a:spcAft>
              <a:buFont typeface="Wingdings" pitchFamily="2" charset="2"/>
              <a:buChar char="ü"/>
              <a:defRPr/>
            </a:pPr>
            <a:r>
              <a:rPr lang="en-US" sz="1800" dirty="0"/>
              <a:t>grant option for : </a:t>
            </a:r>
            <a:r>
              <a:rPr lang="en-US" sz="1800" dirty="0" err="1"/>
              <a:t>bỏ</a:t>
            </a:r>
            <a:r>
              <a:rPr lang="en-US" sz="1800" dirty="0"/>
              <a:t> </a:t>
            </a:r>
            <a:r>
              <a:rPr lang="en-US" sz="1800" dirty="0" err="1"/>
              <a:t>tính</a:t>
            </a:r>
            <a:r>
              <a:rPr lang="en-US" sz="1800" dirty="0"/>
              <a:t> </a:t>
            </a:r>
            <a:r>
              <a:rPr lang="en-US" sz="1800" dirty="0" err="1"/>
              <a:t>năng</a:t>
            </a:r>
            <a:r>
              <a:rPr lang="en-US" sz="1800" dirty="0"/>
              <a:t> </a:t>
            </a:r>
            <a:r>
              <a:rPr lang="en-US" sz="1800" dirty="0" err="1"/>
              <a:t>cấp</a:t>
            </a:r>
            <a:r>
              <a:rPr lang="en-US" sz="1800" dirty="0"/>
              <a:t> </a:t>
            </a:r>
            <a:r>
              <a:rPr lang="en-US" sz="1800" dirty="0" err="1"/>
              <a:t>lại</a:t>
            </a:r>
            <a:r>
              <a:rPr lang="en-US" sz="1800" dirty="0"/>
              <a:t> </a:t>
            </a:r>
            <a:r>
              <a:rPr lang="en-US" sz="1800" dirty="0" err="1"/>
              <a:t>quyền</a:t>
            </a:r>
            <a:r>
              <a:rPr lang="en-US" sz="1800" dirty="0"/>
              <a:t> </a:t>
            </a:r>
          </a:p>
          <a:p>
            <a:pPr>
              <a:spcAft>
                <a:spcPts val="0"/>
              </a:spcAft>
              <a:buNone/>
              <a:defRPr/>
            </a:pPr>
            <a:r>
              <a:rPr lang="en-US" sz="1800" dirty="0" err="1"/>
              <a:t>cho</a:t>
            </a:r>
            <a:r>
              <a:rPr lang="en-US" sz="1800" dirty="0"/>
              <a:t> </a:t>
            </a:r>
            <a:r>
              <a:rPr lang="en-US" sz="1800" dirty="0" err="1"/>
              <a:t>người</a:t>
            </a:r>
            <a:r>
              <a:rPr lang="en-US" sz="1800" dirty="0"/>
              <a:t> </a:t>
            </a:r>
            <a:r>
              <a:rPr lang="en-US" sz="1800" dirty="0" err="1"/>
              <a:t>khác</a:t>
            </a:r>
            <a:r>
              <a:rPr lang="en-US" sz="1800" dirty="0"/>
              <a:t> (</a:t>
            </a:r>
            <a:r>
              <a:rPr lang="en-US" sz="1800" dirty="0" err="1"/>
              <a:t>quyền</a:t>
            </a:r>
            <a:r>
              <a:rPr lang="en-US" sz="1800" dirty="0"/>
              <a:t> </a:t>
            </a:r>
            <a:r>
              <a:rPr lang="en-US" sz="1800" dirty="0" err="1"/>
              <a:t>vẫn</a:t>
            </a:r>
            <a:r>
              <a:rPr lang="en-US" sz="1800" dirty="0"/>
              <a:t> </a:t>
            </a:r>
            <a:r>
              <a:rPr lang="en-US" sz="1800" dirty="0" err="1"/>
              <a:t>được</a:t>
            </a:r>
            <a:r>
              <a:rPr lang="en-US" sz="1800" dirty="0"/>
              <a:t> </a:t>
            </a:r>
            <a:r>
              <a:rPr lang="en-US" sz="1800" dirty="0" err="1"/>
              <a:t>giử</a:t>
            </a:r>
            <a:r>
              <a:rPr lang="en-US" sz="1800" dirty="0"/>
              <a:t> </a:t>
            </a:r>
            <a:r>
              <a:rPr lang="en-US" sz="1800" dirty="0" err="1"/>
              <a:t>lại</a:t>
            </a:r>
            <a:r>
              <a:rPr lang="en-US" sz="1800" dirty="0"/>
              <a:t>).</a:t>
            </a:r>
          </a:p>
          <a:p>
            <a:pPr>
              <a:spcAft>
                <a:spcPts val="0"/>
              </a:spcAft>
              <a:buFont typeface="Wingdings" pitchFamily="2" charset="2"/>
              <a:buChar char="ü"/>
              <a:defRPr/>
            </a:pPr>
            <a:r>
              <a:rPr lang="en-US" sz="1800" dirty="0"/>
              <a:t>cascade: </a:t>
            </a:r>
            <a:r>
              <a:rPr lang="en-US" sz="1800" dirty="0" err="1"/>
              <a:t>bỏ</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quyền</a:t>
            </a:r>
            <a:r>
              <a:rPr lang="en-US" sz="1800" dirty="0"/>
              <a:t> (ở </a:t>
            </a:r>
            <a:r>
              <a:rPr lang="en-US" sz="1800" dirty="0" err="1"/>
              <a:t>các</a:t>
            </a:r>
            <a:r>
              <a:rPr lang="en-US" sz="1800" dirty="0"/>
              <a:t> </a:t>
            </a:r>
            <a:r>
              <a:rPr lang="en-US" sz="1800" dirty="0" err="1"/>
              <a:t>kế</a:t>
            </a:r>
            <a:r>
              <a:rPr lang="en-US" sz="1800" dirty="0"/>
              <a:t> </a:t>
            </a:r>
            <a:r>
              <a:rPr lang="en-US" sz="1800" dirty="0" err="1"/>
              <a:t>thừa</a:t>
            </a:r>
            <a:r>
              <a:rPr lang="en-US" sz="1800" dirty="0"/>
              <a:t>)</a:t>
            </a:r>
          </a:p>
          <a:p>
            <a:pPr marL="0" indent="0" algn="just">
              <a:lnSpc>
                <a:spcPct val="90000"/>
              </a:lnSpc>
              <a:spcAft>
                <a:spcPts val="0"/>
              </a:spcAft>
              <a:buClr>
                <a:srgbClr val="090FF5"/>
              </a:buClr>
              <a:buSzPct val="90000"/>
              <a:buNone/>
              <a:tabLst>
                <a:tab pos="0" algn="l"/>
                <a:tab pos="177800" algn="l"/>
              </a:tabLst>
              <a:defRPr/>
            </a:pPr>
            <a:endParaRPr lang="en-US" sz="1800" b="1" i="1" dirty="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17</a:t>
            </a:fld>
            <a:endParaRPr lang="en-US"/>
          </a:p>
        </p:txBody>
      </p:sp>
    </p:spTree>
    <p:extLst>
      <p:ext uri="{BB962C8B-B14F-4D97-AF65-F5344CB8AC3E}">
        <p14:creationId xmlns:p14="http://schemas.microsoft.com/office/powerpoint/2010/main" val="182484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40000" lnSpcReduction="20000"/>
          </a:bodyPr>
          <a:lstStyle/>
          <a:p>
            <a:pPr algn="just">
              <a:lnSpc>
                <a:spcPct val="90000"/>
              </a:lnSpc>
              <a:buClr>
                <a:srgbClr val="090FF5"/>
              </a:buClr>
              <a:buSzPct val="90000"/>
              <a:buFont typeface="Wingdings" panose="05000000000000000000" pitchFamily="2" charset="2"/>
              <a:buChar char="v"/>
              <a:tabLst>
                <a:tab pos="0" algn="l"/>
                <a:tab pos="177800" algn="l"/>
              </a:tabLst>
            </a:pPr>
            <a:r>
              <a:rPr lang="en-US" altLang="en-US" sz="6000" b="1" dirty="0">
                <a:latin typeface="Times New Roman" pitchFamily="18" charset="0"/>
                <a:cs typeface="Times New Roman" pitchFamily="18" charset="0"/>
              </a:rPr>
              <a:t>Thu </a:t>
            </a:r>
            <a:r>
              <a:rPr lang="en-US" altLang="en-US" sz="6000" b="1" dirty="0" err="1">
                <a:latin typeface="Times New Roman" pitchFamily="18" charset="0"/>
                <a:cs typeface="Times New Roman" pitchFamily="18" charset="0"/>
              </a:rPr>
              <a:t>hồi</a:t>
            </a:r>
            <a:r>
              <a:rPr lang="en-US" altLang="en-US" sz="6000" b="1" dirty="0">
                <a:latin typeface="Times New Roman" pitchFamily="18" charset="0"/>
                <a:cs typeface="Times New Roman" pitchFamily="18" charset="0"/>
              </a:rPr>
              <a:t> </a:t>
            </a:r>
            <a:r>
              <a:rPr lang="en-US" altLang="en-US" sz="6000" b="1" dirty="0" err="1">
                <a:latin typeface="Times New Roman" pitchFamily="18" charset="0"/>
                <a:cs typeface="Times New Roman" pitchFamily="18" charset="0"/>
              </a:rPr>
              <a:t>quyền</a:t>
            </a:r>
            <a:endParaRPr lang="en-US" altLang="en-US" sz="6000" dirty="0">
              <a:cs typeface="Times New Roman" pitchFamily="18" charset="0"/>
            </a:endParaRPr>
          </a:p>
          <a:p>
            <a:pPr marL="0" indent="0" algn="just">
              <a:lnSpc>
                <a:spcPct val="90000"/>
              </a:lnSpc>
              <a:buClr>
                <a:srgbClr val="090FF5"/>
              </a:buClr>
              <a:buSzPct val="90000"/>
              <a:buNone/>
              <a:tabLst>
                <a:tab pos="0" algn="l"/>
                <a:tab pos="177800" algn="l"/>
              </a:tabLst>
            </a:pPr>
            <a:r>
              <a:rPr lang="en-US" altLang="en-US" sz="4500" dirty="0" err="1">
                <a:latin typeface="Tahoma" panose="020B0604030504040204" pitchFamily="34" charset="0"/>
                <a:ea typeface="Tahoma" panose="020B0604030504040204" pitchFamily="34" charset="0"/>
                <a:cs typeface="Tahoma" panose="020B0604030504040204" pitchFamily="34" charset="0"/>
              </a:rPr>
              <a:t>Ví</a:t>
            </a:r>
            <a:r>
              <a:rPr lang="en-US" altLang="en-US" sz="4500" dirty="0">
                <a:latin typeface="Tahoma" panose="020B0604030504040204" pitchFamily="34" charset="0"/>
                <a:ea typeface="Tahoma" panose="020B0604030504040204" pitchFamily="34" charset="0"/>
                <a:cs typeface="Tahoma" panose="020B0604030504040204" pitchFamily="34" charset="0"/>
              </a:rPr>
              <a:t> </a:t>
            </a:r>
            <a:r>
              <a:rPr lang="en-US" altLang="en-US" sz="4500" dirty="0" err="1">
                <a:latin typeface="Tahoma" panose="020B0604030504040204" pitchFamily="34" charset="0"/>
                <a:ea typeface="Tahoma" panose="020B0604030504040204" pitchFamily="34" charset="0"/>
                <a:cs typeface="Tahoma" panose="020B0604030504040204" pitchFamily="34" charset="0"/>
              </a:rPr>
              <a:t>dụ</a:t>
            </a:r>
            <a:r>
              <a:rPr lang="en-US" altLang="en-US" sz="4500" dirty="0">
                <a:latin typeface="Tahoma" panose="020B0604030504040204" pitchFamily="34" charset="0"/>
                <a:ea typeface="Tahoma" panose="020B0604030504040204" pitchFamily="34" charset="0"/>
                <a:cs typeface="Tahoma" panose="020B0604030504040204" pitchFamily="34" charset="0"/>
              </a:rPr>
              <a:t>:</a:t>
            </a:r>
          </a:p>
          <a:p>
            <a:pPr marL="0" indent="0" algn="just">
              <a:lnSpc>
                <a:spcPct val="90000"/>
              </a:lnSpc>
              <a:buClr>
                <a:srgbClr val="090FF5"/>
              </a:buClr>
              <a:buSzPct val="90000"/>
              <a:buNone/>
              <a:tabLst>
                <a:tab pos="0" algn="l"/>
                <a:tab pos="177800" algn="l"/>
              </a:tabLst>
            </a:pPr>
            <a:r>
              <a:rPr lang="en-US" altLang="en-US" sz="4500" b="1" dirty="0">
                <a:latin typeface="Tahoma" panose="020B0604030504040204" pitchFamily="34" charset="0"/>
                <a:ea typeface="Tahoma" panose="020B0604030504040204" pitchFamily="34" charset="0"/>
                <a:cs typeface="Tahoma" panose="020B0604030504040204" pitchFamily="34" charset="0"/>
              </a:rPr>
              <a:t>Thu </a:t>
            </a:r>
            <a:r>
              <a:rPr lang="en-US" altLang="en-US" sz="4500" b="1" dirty="0" err="1">
                <a:latin typeface="Tahoma" panose="020B0604030504040204" pitchFamily="34" charset="0"/>
                <a:ea typeface="Tahoma" panose="020B0604030504040204" pitchFamily="34" charset="0"/>
                <a:cs typeface="Tahoma" panose="020B0604030504040204" pitchFamily="34" charset="0"/>
              </a:rPr>
              <a:t>hồi</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quyền</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thực</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thi</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lệnh</a:t>
            </a:r>
            <a:r>
              <a:rPr lang="en-US" altLang="en-US" sz="4500" b="1" dirty="0">
                <a:latin typeface="Tahoma" panose="020B0604030504040204" pitchFamily="34" charset="0"/>
                <a:ea typeface="Tahoma" panose="020B0604030504040204" pitchFamily="34" charset="0"/>
                <a:cs typeface="Tahoma" panose="020B0604030504040204" pitchFamily="34" charset="0"/>
              </a:rPr>
              <a:t> INSERT </a:t>
            </a:r>
            <a:r>
              <a:rPr lang="en-US" altLang="en-US" sz="4500" b="1" dirty="0" err="1">
                <a:latin typeface="Tahoma" panose="020B0604030504040204" pitchFamily="34" charset="0"/>
                <a:ea typeface="Tahoma" panose="020B0604030504040204" pitchFamily="34" charset="0"/>
                <a:cs typeface="Tahoma" panose="020B0604030504040204" pitchFamily="34" charset="0"/>
              </a:rPr>
              <a:t>trên</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bảng</a:t>
            </a:r>
            <a:r>
              <a:rPr lang="en-US" altLang="en-US" sz="4500" b="1" dirty="0">
                <a:latin typeface="Tahoma" panose="020B0604030504040204" pitchFamily="34" charset="0"/>
                <a:ea typeface="Tahoma" panose="020B0604030504040204" pitchFamily="34" charset="0"/>
                <a:cs typeface="Tahoma" panose="020B0604030504040204" pitchFamily="34" charset="0"/>
              </a:rPr>
              <a:t> LOP </a:t>
            </a:r>
            <a:r>
              <a:rPr lang="en-US" altLang="en-US" sz="4500" b="1" dirty="0" err="1">
                <a:latin typeface="Tahoma" panose="020B0604030504040204" pitchFamily="34" charset="0"/>
                <a:ea typeface="Tahoma" panose="020B0604030504040204" pitchFamily="34" charset="0"/>
                <a:cs typeface="Tahoma" panose="020B0604030504040204" pitchFamily="34" charset="0"/>
              </a:rPr>
              <a:t>từ</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người</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dùng</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thuchanh</a:t>
            </a:r>
            <a:r>
              <a:rPr lang="en-US" altLang="en-US" sz="4500" b="1" dirty="0">
                <a:latin typeface="Tahoma" panose="020B0604030504040204" pitchFamily="34" charset="0"/>
                <a:ea typeface="Tahoma" panose="020B0604030504040204" pitchFamily="34" charset="0"/>
                <a:cs typeface="Tahoma" panose="020B0604030504040204" pitchFamily="34" charset="0"/>
              </a:rPr>
              <a:t>.</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a:t>
            </a:r>
            <a:r>
              <a:rPr lang="en-US" altLang="en-US" sz="4500" dirty="0" err="1">
                <a:latin typeface="Tahoma" panose="020B0604030504040204" pitchFamily="34" charset="0"/>
                <a:ea typeface="Tahoma" panose="020B0604030504040204" pitchFamily="34" charset="0"/>
                <a:cs typeface="Tahoma" panose="020B0604030504040204" pitchFamily="34" charset="0"/>
              </a:rPr>
              <a:t>REVOkE</a:t>
            </a:r>
            <a:r>
              <a:rPr lang="en-US" altLang="en-US" sz="4500" dirty="0">
                <a:latin typeface="Tahoma" panose="020B0604030504040204" pitchFamily="34" charset="0"/>
                <a:ea typeface="Tahoma" panose="020B0604030504040204" pitchFamily="34" charset="0"/>
                <a:cs typeface="Tahoma" panose="020B0604030504040204" pitchFamily="34" charset="0"/>
              </a:rPr>
              <a:t> INSERT</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ON lop</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FROM </a:t>
            </a:r>
            <a:r>
              <a:rPr lang="en-US" altLang="en-US" sz="4500" dirty="0" err="1">
                <a:latin typeface="Tahoma" panose="020B0604030504040204" pitchFamily="34" charset="0"/>
                <a:ea typeface="Tahoma" panose="020B0604030504040204" pitchFamily="34" charset="0"/>
                <a:cs typeface="Tahoma" panose="020B0604030504040204" pitchFamily="34" charset="0"/>
              </a:rPr>
              <a:t>thuchanh</a:t>
            </a:r>
            <a:endParaRPr lang="en-US" altLang="en-US" sz="4500" dirty="0">
              <a:latin typeface="Tahoma" panose="020B0604030504040204" pitchFamily="34" charset="0"/>
              <a:ea typeface="Tahoma" panose="020B0604030504040204" pitchFamily="34" charset="0"/>
              <a:cs typeface="Tahoma" panose="020B0604030504040204" pitchFamily="34" charset="0"/>
            </a:endParaRPr>
          </a:p>
          <a:p>
            <a:pPr marL="0" indent="0" algn="just">
              <a:lnSpc>
                <a:spcPct val="90000"/>
              </a:lnSpc>
              <a:buClr>
                <a:srgbClr val="090FF5"/>
              </a:buClr>
              <a:buSzPct val="90000"/>
              <a:buNone/>
              <a:tabLst>
                <a:tab pos="0" algn="l"/>
                <a:tab pos="177800" algn="l"/>
              </a:tabLst>
            </a:pPr>
            <a:r>
              <a:rPr lang="en-US" altLang="en-US" sz="4500" b="1" dirty="0">
                <a:latin typeface="Tahoma" panose="020B0604030504040204" pitchFamily="34" charset="0"/>
                <a:ea typeface="Tahoma" panose="020B0604030504040204" pitchFamily="34" charset="0"/>
                <a:cs typeface="Tahoma" panose="020B0604030504040204" pitchFamily="34" charset="0"/>
              </a:rPr>
              <a:t>Thu </a:t>
            </a:r>
            <a:r>
              <a:rPr lang="en-US" altLang="en-US" sz="4500" b="1" dirty="0" err="1">
                <a:latin typeface="Tahoma" panose="020B0604030504040204" pitchFamily="34" charset="0"/>
                <a:ea typeface="Tahoma" panose="020B0604030504040204" pitchFamily="34" charset="0"/>
                <a:cs typeface="Tahoma" panose="020B0604030504040204" pitchFamily="34" charset="0"/>
              </a:rPr>
              <a:t>hồi</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quyền</a:t>
            </a:r>
            <a:r>
              <a:rPr lang="en-US" altLang="en-US" sz="4500" b="1" dirty="0">
                <a:latin typeface="Tahoma" panose="020B0604030504040204" pitchFamily="34" charset="0"/>
                <a:ea typeface="Tahoma" panose="020B0604030504040204" pitchFamily="34" charset="0"/>
                <a:cs typeface="Tahoma" panose="020B0604030504040204" pitchFamily="34" charset="0"/>
              </a:rPr>
              <a:t> SELECT </a:t>
            </a:r>
            <a:r>
              <a:rPr lang="en-US" altLang="en-US" sz="4500" b="1" dirty="0" err="1">
                <a:latin typeface="Tahoma" panose="020B0604030504040204" pitchFamily="34" charset="0"/>
                <a:ea typeface="Tahoma" panose="020B0604030504040204" pitchFamily="34" charset="0"/>
                <a:cs typeface="Tahoma" panose="020B0604030504040204" pitchFamily="34" charset="0"/>
              </a:rPr>
              <a:t>và</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quyền</a:t>
            </a:r>
            <a:r>
              <a:rPr lang="en-US" altLang="en-US" sz="4500" b="1" dirty="0">
                <a:latin typeface="Tahoma" panose="020B0604030504040204" pitchFamily="34" charset="0"/>
                <a:ea typeface="Tahoma" panose="020B0604030504040204" pitchFamily="34" charset="0"/>
                <a:cs typeface="Tahoma" panose="020B0604030504040204" pitchFamily="34" charset="0"/>
              </a:rPr>
              <a:t> INSERT </a:t>
            </a:r>
            <a:r>
              <a:rPr lang="en-US" altLang="en-US" sz="4500" b="1" dirty="0" err="1">
                <a:latin typeface="Tahoma" panose="020B0604030504040204" pitchFamily="34" charset="0"/>
                <a:ea typeface="Tahoma" panose="020B0604030504040204" pitchFamily="34" charset="0"/>
                <a:cs typeface="Tahoma" panose="020B0604030504040204" pitchFamily="34" charset="0"/>
              </a:rPr>
              <a:t>trên</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bảng</a:t>
            </a:r>
            <a:r>
              <a:rPr lang="en-US" altLang="en-US" sz="4500" b="1" dirty="0">
                <a:latin typeface="Tahoma" panose="020B0604030504040204" pitchFamily="34" charset="0"/>
                <a:ea typeface="Tahoma" panose="020B0604030504040204" pitchFamily="34" charset="0"/>
                <a:cs typeface="Tahoma" panose="020B0604030504040204" pitchFamily="34" charset="0"/>
              </a:rPr>
              <a:t> R </a:t>
            </a:r>
            <a:r>
              <a:rPr lang="en-US" altLang="en-US" sz="4500" b="1" dirty="0" err="1">
                <a:latin typeface="Tahoma" panose="020B0604030504040204" pitchFamily="34" charset="0"/>
                <a:ea typeface="Tahoma" panose="020B0604030504040204" pitchFamily="34" charset="0"/>
                <a:cs typeface="Tahoma" panose="020B0604030504040204" pitchFamily="34" charset="0"/>
              </a:rPr>
              <a:t>từ</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người</a:t>
            </a:r>
            <a:r>
              <a:rPr lang="en-US" altLang="en-US" sz="4500" b="1" dirty="0">
                <a:latin typeface="Tahoma" panose="020B0604030504040204" pitchFamily="34" charset="0"/>
                <a:ea typeface="Tahoma" panose="020B0604030504040204" pitchFamily="34" charset="0"/>
                <a:cs typeface="Tahoma" panose="020B0604030504040204" pitchFamily="34" charset="0"/>
              </a:rPr>
              <a:t> </a:t>
            </a:r>
            <a:r>
              <a:rPr lang="en-US" altLang="en-US" sz="4500" b="1" dirty="0" err="1">
                <a:latin typeface="Tahoma" panose="020B0604030504040204" pitchFamily="34" charset="0"/>
                <a:ea typeface="Tahoma" panose="020B0604030504040204" pitchFamily="34" charset="0"/>
                <a:cs typeface="Tahoma" panose="020B0604030504040204" pitchFamily="34" charset="0"/>
              </a:rPr>
              <a:t>dùng</a:t>
            </a:r>
            <a:r>
              <a:rPr lang="en-US" altLang="en-US" sz="4500" b="1" dirty="0">
                <a:latin typeface="Tahoma" panose="020B0604030504040204" pitchFamily="34" charset="0"/>
                <a:ea typeface="Tahoma" panose="020B0604030504040204" pitchFamily="34" charset="0"/>
                <a:cs typeface="Tahoma" panose="020B0604030504040204" pitchFamily="34" charset="0"/>
              </a:rPr>
              <a:t> C.</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REVOKE SELECT, INSERT</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ON R </a:t>
            </a:r>
          </a:p>
          <a:p>
            <a:pPr marL="0" indent="0" algn="just">
              <a:lnSpc>
                <a:spcPct val="90000"/>
              </a:lnSpc>
              <a:buClr>
                <a:srgbClr val="090FF5"/>
              </a:buClr>
              <a:buSzPct val="90000"/>
              <a:buNone/>
              <a:tabLst>
                <a:tab pos="0" algn="l"/>
                <a:tab pos="177800" algn="l"/>
              </a:tabLst>
            </a:pPr>
            <a:r>
              <a:rPr lang="en-US" altLang="en-US" sz="4500" dirty="0">
                <a:latin typeface="Tahoma" panose="020B0604030504040204" pitchFamily="34" charset="0"/>
                <a:ea typeface="Tahoma" panose="020B0604030504040204" pitchFamily="34" charset="0"/>
                <a:cs typeface="Tahoma" panose="020B0604030504040204" pitchFamily="34" charset="0"/>
              </a:rPr>
              <a:t>			FROM C</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18</a:t>
            </a:fld>
            <a:endParaRPr lang="en-US"/>
          </a:p>
        </p:txBody>
      </p:sp>
    </p:spTree>
    <p:extLst>
      <p:ext uri="{BB962C8B-B14F-4D97-AF65-F5344CB8AC3E}">
        <p14:creationId xmlns:p14="http://schemas.microsoft.com/office/powerpoint/2010/main" val="236829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normAutofit fontScale="92500" lnSpcReduction="10000"/>
          </a:bodyPr>
          <a:lstStyle/>
          <a:p>
            <a:pPr algn="just">
              <a:lnSpc>
                <a:spcPct val="90000"/>
              </a:lnSpc>
              <a:buClr>
                <a:srgbClr val="090FF5"/>
              </a:buClr>
              <a:buSzPct val="90000"/>
              <a:buFont typeface="Wingdings" panose="05000000000000000000" pitchFamily="2" charset="2"/>
              <a:buChar char="v"/>
              <a:tabLst>
                <a:tab pos="0" algn="l"/>
                <a:tab pos="177800" algn="l"/>
              </a:tabLst>
            </a:pPr>
            <a:r>
              <a:rPr lang="en-US" altLang="en-US" sz="3000" b="1" dirty="0">
                <a:latin typeface="Times New Roman" pitchFamily="18" charset="0"/>
                <a:cs typeface="Times New Roman" pitchFamily="18" charset="0"/>
              </a:rPr>
              <a:t>Thu </a:t>
            </a:r>
            <a:r>
              <a:rPr lang="en-US" altLang="en-US" sz="3000" b="1" dirty="0" err="1">
                <a:latin typeface="Times New Roman" pitchFamily="18" charset="0"/>
                <a:cs typeface="Times New Roman" pitchFamily="18" charset="0"/>
              </a:rPr>
              <a:t>hồi</a:t>
            </a:r>
            <a:r>
              <a:rPr lang="en-US" altLang="en-US" sz="3000" b="1" dirty="0">
                <a:latin typeface="Times New Roman" pitchFamily="18" charset="0"/>
                <a:cs typeface="Times New Roman" pitchFamily="18" charset="0"/>
              </a:rPr>
              <a:t> </a:t>
            </a:r>
            <a:r>
              <a:rPr lang="en-US" altLang="en-US" sz="3000" b="1" dirty="0" err="1">
                <a:latin typeface="Times New Roman" pitchFamily="18" charset="0"/>
                <a:cs typeface="Times New Roman" pitchFamily="18" charset="0"/>
              </a:rPr>
              <a:t>quyền</a:t>
            </a:r>
            <a:endParaRPr lang="en-US" altLang="en-US" sz="3000" b="1" dirty="0">
              <a:cs typeface="Times New Roman" pitchFamily="18" charset="0"/>
            </a:endParaRPr>
          </a:p>
          <a:p>
            <a:pPr marL="0" indent="0" algn="just">
              <a:lnSpc>
                <a:spcPct val="90000"/>
              </a:lnSpc>
              <a:buClr>
                <a:srgbClr val="090FF5"/>
              </a:buClr>
              <a:buSzPct val="90000"/>
              <a:buNone/>
              <a:tabLst>
                <a:tab pos="0" algn="l"/>
                <a:tab pos="177800" algn="l"/>
              </a:tabLst>
            </a:pPr>
            <a:r>
              <a:rPr lang="en-US" altLang="en-US" b="1" dirty="0">
                <a:cs typeface="Times New Roman" pitchFamily="18" charset="0"/>
              </a:rPr>
              <a:t>Thu </a:t>
            </a:r>
            <a:r>
              <a:rPr lang="en-US" altLang="en-US" b="1" dirty="0" err="1">
                <a:cs typeface="Times New Roman" pitchFamily="18" charset="0"/>
              </a:rPr>
              <a:t>hồi</a:t>
            </a:r>
            <a:r>
              <a:rPr lang="en-US" altLang="en-US" b="1" dirty="0">
                <a:cs typeface="Times New Roman" pitchFamily="18" charset="0"/>
              </a:rPr>
              <a:t> </a:t>
            </a:r>
            <a:r>
              <a:rPr lang="en-US" altLang="en-US" b="1" dirty="0" err="1">
                <a:cs typeface="Times New Roman" pitchFamily="18" charset="0"/>
              </a:rPr>
              <a:t>quyền</a:t>
            </a:r>
            <a:r>
              <a:rPr lang="en-US" altLang="en-US" b="1" dirty="0">
                <a:cs typeface="Times New Roman" pitchFamily="18" charset="0"/>
              </a:rPr>
              <a:t> </a:t>
            </a:r>
            <a:r>
              <a:rPr lang="en-US" altLang="en-US" b="1" dirty="0" err="1">
                <a:cs typeface="Times New Roman" pitchFamily="18" charset="0"/>
              </a:rPr>
              <a:t>thực</a:t>
            </a:r>
            <a:r>
              <a:rPr lang="en-US" altLang="en-US" b="1" dirty="0">
                <a:cs typeface="Times New Roman" pitchFamily="18" charset="0"/>
              </a:rPr>
              <a:t> </a:t>
            </a:r>
            <a:r>
              <a:rPr lang="en-US" altLang="en-US" b="1" dirty="0" err="1">
                <a:cs typeface="Times New Roman" pitchFamily="18" charset="0"/>
              </a:rPr>
              <a:t>thi</a:t>
            </a:r>
            <a:r>
              <a:rPr lang="en-US" altLang="en-US" b="1" dirty="0">
                <a:cs typeface="Times New Roman" pitchFamily="18" charset="0"/>
              </a:rPr>
              <a:t> </a:t>
            </a:r>
            <a:r>
              <a:rPr lang="en-US" altLang="en-US" b="1" dirty="0" err="1">
                <a:cs typeface="Times New Roman" pitchFamily="18" charset="0"/>
              </a:rPr>
              <a:t>câu</a:t>
            </a:r>
            <a:r>
              <a:rPr lang="en-US" altLang="en-US" b="1" dirty="0">
                <a:cs typeface="Times New Roman" pitchFamily="18" charset="0"/>
              </a:rPr>
              <a:t> </a:t>
            </a:r>
            <a:r>
              <a:rPr lang="en-US" altLang="en-US" b="1" dirty="0" err="1">
                <a:cs typeface="Times New Roman" pitchFamily="18" charset="0"/>
              </a:rPr>
              <a:t>lệnh</a:t>
            </a:r>
            <a:endParaRPr lang="en-US" altLang="en-US" b="1" dirty="0">
              <a:cs typeface="Times New Roman" pitchFamily="18" charset="0"/>
            </a:endParaRPr>
          </a:p>
          <a:p>
            <a:pPr marL="0" indent="0" algn="just">
              <a:lnSpc>
                <a:spcPct val="90000"/>
              </a:lnSpc>
              <a:buClr>
                <a:srgbClr val="090FF5"/>
              </a:buClr>
              <a:buSzPct val="90000"/>
              <a:buNone/>
              <a:tabLst>
                <a:tab pos="0" algn="l"/>
                <a:tab pos="177800" algn="l"/>
              </a:tabLst>
            </a:pPr>
            <a:r>
              <a:rPr lang="en-US" altLang="en-US" sz="2000" b="1" dirty="0">
                <a:cs typeface="Times New Roman" pitchFamily="18" charset="0"/>
              </a:rPr>
              <a:t>		</a:t>
            </a:r>
            <a:r>
              <a:rPr lang="en-US" altLang="en-US" sz="2000" dirty="0">
                <a:cs typeface="Times New Roman" pitchFamily="18" charset="0"/>
              </a:rPr>
              <a:t>Thu </a:t>
            </a:r>
            <a:r>
              <a:rPr lang="en-US" altLang="en-US" sz="2000" dirty="0" err="1">
                <a:cs typeface="Times New Roman" pitchFamily="18" charset="0"/>
              </a:rPr>
              <a:t>hồi</a:t>
            </a:r>
            <a:r>
              <a:rPr lang="en-US" altLang="en-US" sz="2000" dirty="0">
                <a:cs typeface="Times New Roman" pitchFamily="18" charset="0"/>
              </a:rPr>
              <a:t> </a:t>
            </a:r>
            <a:r>
              <a:rPr lang="en-US" altLang="en-US" sz="2000" dirty="0" err="1">
                <a:cs typeface="Times New Roman" pitchFamily="18" charset="0"/>
              </a:rPr>
              <a:t>quyền</a:t>
            </a:r>
            <a:r>
              <a:rPr lang="en-US" altLang="en-US" sz="2000" dirty="0">
                <a:cs typeface="Times New Roman" pitchFamily="18" charset="0"/>
              </a:rPr>
              <a:t> </a:t>
            </a:r>
            <a:r>
              <a:rPr lang="en-US" altLang="en-US" sz="2000" dirty="0" err="1">
                <a:cs typeface="Times New Roman" pitchFamily="18" charset="0"/>
              </a:rPr>
              <a:t>thực</a:t>
            </a:r>
            <a:r>
              <a:rPr lang="en-US" altLang="en-US" sz="2000" dirty="0">
                <a:cs typeface="Times New Roman" pitchFamily="18" charset="0"/>
              </a:rPr>
              <a:t> </a:t>
            </a:r>
            <a:r>
              <a:rPr lang="en-US" altLang="en-US" sz="2000" dirty="0" err="1">
                <a:cs typeface="Times New Roman" pitchFamily="18" charset="0"/>
              </a:rPr>
              <a:t>thi</a:t>
            </a:r>
            <a:r>
              <a:rPr lang="en-US" altLang="en-US" sz="2000" dirty="0">
                <a:cs typeface="Times New Roman" pitchFamily="18" charset="0"/>
              </a:rPr>
              <a:t> </a:t>
            </a:r>
            <a:r>
              <a:rPr lang="en-US" altLang="en-US" sz="2000" dirty="0" err="1">
                <a:cs typeface="Times New Roman" pitchFamily="18" charset="0"/>
              </a:rPr>
              <a:t>các</a:t>
            </a:r>
            <a:r>
              <a:rPr lang="en-US" altLang="en-US" sz="2000" dirty="0">
                <a:cs typeface="Times New Roman" pitchFamily="18" charset="0"/>
              </a:rPr>
              <a:t> </a:t>
            </a:r>
            <a:r>
              <a:rPr lang="en-US" altLang="en-US" sz="2000" dirty="0" err="1">
                <a:cs typeface="Times New Roman" pitchFamily="18" charset="0"/>
              </a:rPr>
              <a:t>lệnh</a:t>
            </a:r>
            <a:r>
              <a:rPr lang="en-US" altLang="en-US" sz="2000" dirty="0">
                <a:cs typeface="Times New Roman" pitchFamily="18" charset="0"/>
              </a:rPr>
              <a:t> </a:t>
            </a:r>
            <a:r>
              <a:rPr lang="en-US" altLang="en-US" sz="2000" dirty="0" err="1">
                <a:cs typeface="Times New Roman" pitchFamily="18" charset="0"/>
              </a:rPr>
              <a:t>trên</a:t>
            </a:r>
            <a:r>
              <a:rPr lang="en-US" altLang="en-US" sz="2000" dirty="0">
                <a:cs typeface="Times New Roman" pitchFamily="18" charset="0"/>
              </a:rPr>
              <a:t> </a:t>
            </a:r>
            <a:r>
              <a:rPr lang="en-US" altLang="en-US" sz="2000" dirty="0" err="1">
                <a:cs typeface="Times New Roman" pitchFamily="18" charset="0"/>
              </a:rPr>
              <a:t>cơ</a:t>
            </a:r>
            <a:r>
              <a:rPr lang="en-US" altLang="en-US" sz="2000" dirty="0">
                <a:cs typeface="Times New Roman" pitchFamily="18" charset="0"/>
              </a:rPr>
              <a:t> </a:t>
            </a:r>
            <a:r>
              <a:rPr lang="en-US" altLang="en-US" sz="2000" dirty="0" err="1">
                <a:cs typeface="Times New Roman" pitchFamily="18" charset="0"/>
              </a:rPr>
              <a:t>sở</a:t>
            </a:r>
            <a:r>
              <a:rPr lang="en-US" altLang="en-US" sz="2000" dirty="0">
                <a:cs typeface="Times New Roman" pitchFamily="18" charset="0"/>
              </a:rPr>
              <a:t> </a:t>
            </a:r>
            <a:r>
              <a:rPr lang="en-US" altLang="en-US" sz="2000" dirty="0" err="1">
                <a:cs typeface="Times New Roman" pitchFamily="18" charset="0"/>
              </a:rPr>
              <a:t>dữ</a:t>
            </a:r>
            <a:r>
              <a:rPr lang="en-US" altLang="en-US" sz="2000" dirty="0">
                <a:cs typeface="Times New Roman" pitchFamily="18" charset="0"/>
              </a:rPr>
              <a:t> </a:t>
            </a:r>
            <a:r>
              <a:rPr lang="en-US" altLang="en-US" sz="2000" dirty="0" err="1">
                <a:cs typeface="Times New Roman" pitchFamily="18" charset="0"/>
              </a:rPr>
              <a:t>liệu</a:t>
            </a:r>
            <a:r>
              <a:rPr lang="en-US" altLang="en-US" sz="2000" dirty="0">
                <a:cs typeface="Times New Roman" pitchFamily="18" charset="0"/>
              </a:rPr>
              <a:t> (CREATE DATABASE, CREATE TABLE, CREATE VIEW,...) </a:t>
            </a:r>
            <a:r>
              <a:rPr lang="en-US" altLang="en-US" sz="2000" dirty="0" err="1">
                <a:cs typeface="Times New Roman" pitchFamily="18" charset="0"/>
              </a:rPr>
              <a:t>được</a:t>
            </a:r>
            <a:r>
              <a:rPr lang="en-US" altLang="en-US" sz="2000" dirty="0">
                <a:cs typeface="Times New Roman" pitchFamily="18" charset="0"/>
              </a:rPr>
              <a:t> </a:t>
            </a:r>
            <a:r>
              <a:rPr lang="en-US" altLang="en-US" sz="2000" dirty="0" err="1">
                <a:cs typeface="Times New Roman" pitchFamily="18" charset="0"/>
              </a:rPr>
              <a:t>thực</a:t>
            </a:r>
            <a:r>
              <a:rPr lang="en-US" altLang="en-US" sz="2000" dirty="0">
                <a:cs typeface="Times New Roman" pitchFamily="18" charset="0"/>
              </a:rPr>
              <a:t> </a:t>
            </a:r>
            <a:r>
              <a:rPr lang="en-US" altLang="en-US" sz="2000" dirty="0" err="1">
                <a:cs typeface="Times New Roman" pitchFamily="18" charset="0"/>
              </a:rPr>
              <a:t>hiện</a:t>
            </a:r>
            <a:r>
              <a:rPr lang="en-US" altLang="en-US" sz="2000" dirty="0">
                <a:cs typeface="Times New Roman" pitchFamily="18" charset="0"/>
              </a:rPr>
              <a:t> </a:t>
            </a:r>
            <a:r>
              <a:rPr lang="en-US" altLang="en-US" sz="2000" dirty="0" err="1">
                <a:cs typeface="Times New Roman" pitchFamily="18" charset="0"/>
              </a:rPr>
              <a:t>đơn</a:t>
            </a:r>
            <a:r>
              <a:rPr lang="en-US" altLang="en-US" sz="2000" dirty="0">
                <a:cs typeface="Times New Roman" pitchFamily="18" charset="0"/>
              </a:rPr>
              <a:t> </a:t>
            </a:r>
            <a:r>
              <a:rPr lang="en-US" altLang="en-US" sz="2000" dirty="0" err="1">
                <a:cs typeface="Times New Roman" pitchFamily="18" charset="0"/>
              </a:rPr>
              <a:t>giản</a:t>
            </a:r>
            <a:r>
              <a:rPr lang="en-US" altLang="en-US" sz="2000" dirty="0">
                <a:cs typeface="Times New Roman" pitchFamily="18" charset="0"/>
              </a:rPr>
              <a:t> </a:t>
            </a:r>
            <a:r>
              <a:rPr lang="en-US" altLang="en-US" sz="2000" dirty="0" err="1">
                <a:cs typeface="Times New Roman" pitchFamily="18" charset="0"/>
              </a:rPr>
              <a:t>với</a:t>
            </a:r>
            <a:r>
              <a:rPr lang="en-US" altLang="en-US" sz="2000" dirty="0">
                <a:cs typeface="Times New Roman" pitchFamily="18" charset="0"/>
              </a:rPr>
              <a:t> </a:t>
            </a:r>
            <a:r>
              <a:rPr lang="en-US" altLang="en-US" sz="2000" dirty="0" err="1">
                <a:cs typeface="Times New Roman" pitchFamily="18" charset="0"/>
              </a:rPr>
              <a:t>câu</a:t>
            </a:r>
            <a:r>
              <a:rPr lang="en-US" altLang="en-US" sz="2000" dirty="0">
                <a:cs typeface="Times New Roman" pitchFamily="18" charset="0"/>
              </a:rPr>
              <a:t> </a:t>
            </a:r>
            <a:r>
              <a:rPr lang="en-US" altLang="en-US" sz="2000" dirty="0" err="1">
                <a:cs typeface="Times New Roman" pitchFamily="18" charset="0"/>
              </a:rPr>
              <a:t>lệnh</a:t>
            </a:r>
            <a:r>
              <a:rPr lang="en-US" altLang="en-US" sz="2000" dirty="0">
                <a:cs typeface="Times New Roman" pitchFamily="18" charset="0"/>
              </a:rPr>
              <a:t> REVOKE </a:t>
            </a:r>
            <a:r>
              <a:rPr lang="en-US" altLang="en-US" sz="2000" dirty="0" err="1">
                <a:cs typeface="Times New Roman" pitchFamily="18" charset="0"/>
              </a:rPr>
              <a:t>có</a:t>
            </a:r>
            <a:r>
              <a:rPr lang="en-US" altLang="en-US" sz="2000" dirty="0">
                <a:cs typeface="Times New Roman" pitchFamily="18" charset="0"/>
              </a:rPr>
              <a:t> </a:t>
            </a:r>
            <a:r>
              <a:rPr lang="en-US" altLang="en-US" sz="2000" dirty="0" err="1">
                <a:cs typeface="Times New Roman" pitchFamily="18" charset="0"/>
              </a:rPr>
              <a:t>cú</a:t>
            </a:r>
            <a:r>
              <a:rPr lang="en-US" altLang="en-US" sz="2000" dirty="0">
                <a:cs typeface="Times New Roman" pitchFamily="18" charset="0"/>
              </a:rPr>
              <a:t> </a:t>
            </a:r>
            <a:r>
              <a:rPr lang="en-US" altLang="en-US" sz="2000" dirty="0" err="1">
                <a:cs typeface="Times New Roman" pitchFamily="18" charset="0"/>
              </a:rPr>
              <a:t>pháp</a:t>
            </a:r>
            <a:r>
              <a:rPr lang="en-US" altLang="en-US" sz="2000" dirty="0">
                <a:cs typeface="Times New Roman" pitchFamily="18" charset="0"/>
              </a:rPr>
              <a:t>:</a:t>
            </a:r>
          </a:p>
          <a:p>
            <a:pPr marL="0" indent="0" algn="just">
              <a:lnSpc>
                <a:spcPct val="90000"/>
              </a:lnSpc>
              <a:buClr>
                <a:srgbClr val="090FF5"/>
              </a:buClr>
              <a:buSzPct val="90000"/>
              <a:buNone/>
              <a:tabLst>
                <a:tab pos="0" algn="l"/>
                <a:tab pos="177800" algn="l"/>
              </a:tabLst>
            </a:pPr>
            <a:r>
              <a:rPr lang="en-US" altLang="en-US" sz="2000" dirty="0">
                <a:cs typeface="Times New Roman" pitchFamily="18" charset="0"/>
              </a:rPr>
              <a:t>			</a:t>
            </a:r>
            <a:r>
              <a:rPr lang="en-US" altLang="en-US" sz="2000" b="1" i="1" dirty="0">
                <a:cs typeface="Times New Roman" pitchFamily="18" charset="0"/>
              </a:rPr>
              <a:t>REVOKE  ALL  | </a:t>
            </a:r>
            <a:r>
              <a:rPr lang="en-US" altLang="en-US" sz="2000" b="1" i="1" dirty="0" err="1">
                <a:cs typeface="Times New Roman" pitchFamily="18" charset="0"/>
              </a:rPr>
              <a:t>các_câu_lệnh_cần_thu_hồi</a:t>
            </a:r>
            <a:endParaRPr lang="en-US" altLang="en-US" sz="2000" b="1" i="1" dirty="0">
              <a:cs typeface="Times New Roman" pitchFamily="18" charset="0"/>
            </a:endParaRPr>
          </a:p>
          <a:p>
            <a:pPr marL="0" indent="0" algn="just">
              <a:lnSpc>
                <a:spcPct val="90000"/>
              </a:lnSpc>
              <a:buClr>
                <a:srgbClr val="090FF5"/>
              </a:buClr>
              <a:buSzPct val="90000"/>
              <a:buNone/>
              <a:tabLst>
                <a:tab pos="0" algn="l"/>
                <a:tab pos="177800" algn="l"/>
              </a:tabLst>
            </a:pPr>
            <a:r>
              <a:rPr lang="en-US" altLang="en-US" sz="2000" b="1" i="1" dirty="0">
                <a:cs typeface="Times New Roman" pitchFamily="18" charset="0"/>
              </a:rPr>
              <a:t>			FROM  </a:t>
            </a:r>
            <a:r>
              <a:rPr lang="en-US" altLang="en-US" sz="2000" b="1" i="1" dirty="0" err="1">
                <a:cs typeface="Times New Roman" pitchFamily="18" charset="0"/>
              </a:rPr>
              <a:t>danh_sách_người_dùng</a:t>
            </a:r>
            <a:endParaRPr lang="en-US" altLang="en-US" sz="2000" b="1" i="1" dirty="0">
              <a:cs typeface="Times New Roman" pitchFamily="18" charset="0"/>
            </a:endParaRPr>
          </a:p>
          <a:p>
            <a:pPr marL="0" indent="0" algn="just">
              <a:lnSpc>
                <a:spcPct val="90000"/>
              </a:lnSpc>
              <a:buClr>
                <a:srgbClr val="090FF5"/>
              </a:buClr>
              <a:buSzPct val="90000"/>
              <a:buNone/>
              <a:tabLst>
                <a:tab pos="0" algn="l"/>
                <a:tab pos="177800" algn="l"/>
              </a:tabLst>
            </a:pPr>
            <a:r>
              <a:rPr lang="en-US" altLang="en-US" sz="2000" dirty="0">
                <a:cs typeface="Times New Roman" pitchFamily="18" charset="0"/>
              </a:rPr>
              <a:t>		</a:t>
            </a:r>
            <a:r>
              <a:rPr lang="en-US" altLang="en-US" sz="2000" dirty="0" err="1">
                <a:cs typeface="Times New Roman" pitchFamily="18" charset="0"/>
              </a:rPr>
              <a:t>ví</a:t>
            </a:r>
            <a:r>
              <a:rPr lang="en-US" altLang="en-US" sz="2000" dirty="0">
                <a:cs typeface="Times New Roman" pitchFamily="18" charset="0"/>
              </a:rPr>
              <a:t> </a:t>
            </a:r>
            <a:r>
              <a:rPr lang="en-US" altLang="en-US" sz="2000" dirty="0" err="1">
                <a:cs typeface="Times New Roman" pitchFamily="18" charset="0"/>
              </a:rPr>
              <a:t>dụ</a:t>
            </a:r>
            <a:r>
              <a:rPr lang="en-US" altLang="en-US" sz="2000" dirty="0">
                <a:cs typeface="Times New Roman" pitchFamily="18" charset="0"/>
              </a:rPr>
              <a:t>: </a:t>
            </a:r>
            <a:r>
              <a:rPr lang="en-US" altLang="en-US" sz="2000" dirty="0" err="1">
                <a:cs typeface="Times New Roman" pitchFamily="18" charset="0"/>
              </a:rPr>
              <a:t>để</a:t>
            </a:r>
            <a:r>
              <a:rPr lang="en-US" altLang="en-US" sz="2000" dirty="0">
                <a:cs typeface="Times New Roman" pitchFamily="18" charset="0"/>
              </a:rPr>
              <a:t> </a:t>
            </a:r>
            <a:r>
              <a:rPr lang="en-US" altLang="en-US" sz="2000" dirty="0" err="1">
                <a:cs typeface="Times New Roman" pitchFamily="18" charset="0"/>
              </a:rPr>
              <a:t>không</a:t>
            </a:r>
            <a:r>
              <a:rPr lang="en-US" altLang="en-US" sz="2000" dirty="0">
                <a:cs typeface="Times New Roman" pitchFamily="18" charset="0"/>
              </a:rPr>
              <a:t> </a:t>
            </a:r>
            <a:r>
              <a:rPr lang="en-US" altLang="en-US" sz="2000" dirty="0" err="1">
                <a:cs typeface="Times New Roman" pitchFamily="18" charset="0"/>
              </a:rPr>
              <a:t>cho</a:t>
            </a:r>
            <a:r>
              <a:rPr lang="en-US" altLang="en-US" sz="2000" dirty="0">
                <a:cs typeface="Times New Roman" pitchFamily="18" charset="0"/>
              </a:rPr>
              <a:t> </a:t>
            </a:r>
            <a:r>
              <a:rPr lang="en-US" altLang="en-US" sz="2000" dirty="0" err="1">
                <a:cs typeface="Times New Roman" pitchFamily="18" charset="0"/>
              </a:rPr>
              <a:t>phép</a:t>
            </a:r>
            <a:r>
              <a:rPr lang="en-US" altLang="en-US" sz="2000" dirty="0">
                <a:cs typeface="Times New Roman" pitchFamily="18" charset="0"/>
              </a:rPr>
              <a:t> </a:t>
            </a:r>
            <a:r>
              <a:rPr lang="en-US" altLang="en-US" sz="2000" dirty="0" err="1">
                <a:cs typeface="Times New Roman" pitchFamily="18" charset="0"/>
              </a:rPr>
              <a:t>người</a:t>
            </a:r>
            <a:r>
              <a:rPr lang="en-US" altLang="en-US" sz="2000" dirty="0">
                <a:cs typeface="Times New Roman" pitchFamily="18" charset="0"/>
              </a:rPr>
              <a:t> </a:t>
            </a:r>
            <a:r>
              <a:rPr lang="en-US" altLang="en-US" sz="2000" dirty="0" err="1">
                <a:cs typeface="Times New Roman" pitchFamily="18" charset="0"/>
              </a:rPr>
              <a:t>dùng</a:t>
            </a:r>
            <a:r>
              <a:rPr lang="en-US" altLang="en-US" sz="2000" dirty="0">
                <a:cs typeface="Times New Roman" pitchFamily="18" charset="0"/>
              </a:rPr>
              <a:t> </a:t>
            </a:r>
            <a:r>
              <a:rPr lang="en-US" altLang="en-US" sz="2000" i="1" dirty="0" err="1">
                <a:cs typeface="Times New Roman" pitchFamily="18" charset="0"/>
              </a:rPr>
              <a:t>thuchanh</a:t>
            </a:r>
            <a:r>
              <a:rPr lang="en-US" altLang="en-US" sz="2000" i="1" dirty="0">
                <a:cs typeface="Times New Roman" pitchFamily="18" charset="0"/>
              </a:rPr>
              <a:t> </a:t>
            </a:r>
            <a:r>
              <a:rPr lang="en-US" altLang="en-US" sz="2000" dirty="0" err="1">
                <a:cs typeface="Times New Roman" pitchFamily="18" charset="0"/>
              </a:rPr>
              <a:t>thực</a:t>
            </a:r>
            <a:r>
              <a:rPr lang="en-US" altLang="en-US" sz="2000" dirty="0">
                <a:cs typeface="Times New Roman" pitchFamily="18" charset="0"/>
              </a:rPr>
              <a:t> </a:t>
            </a:r>
            <a:r>
              <a:rPr lang="en-US" altLang="en-US" sz="2000" dirty="0" err="1">
                <a:cs typeface="Times New Roman" pitchFamily="18" charset="0"/>
              </a:rPr>
              <a:t>hiện</a:t>
            </a:r>
            <a:r>
              <a:rPr lang="en-US" altLang="en-US" sz="2000" dirty="0">
                <a:cs typeface="Times New Roman" pitchFamily="18" charset="0"/>
              </a:rPr>
              <a:t> </a:t>
            </a:r>
            <a:r>
              <a:rPr lang="en-US" altLang="en-US" sz="2000" dirty="0" err="1">
                <a:cs typeface="Times New Roman" pitchFamily="18" charset="0"/>
              </a:rPr>
              <a:t>lệnh</a:t>
            </a:r>
            <a:r>
              <a:rPr lang="en-US" altLang="en-US" sz="2000" dirty="0">
                <a:cs typeface="Times New Roman" pitchFamily="18" charset="0"/>
              </a:rPr>
              <a:t> CREATE TABLE </a:t>
            </a:r>
            <a:r>
              <a:rPr lang="en-US" altLang="en-US" sz="2000" dirty="0" err="1">
                <a:cs typeface="Times New Roman" pitchFamily="18" charset="0"/>
              </a:rPr>
              <a:t>trên</a:t>
            </a:r>
            <a:r>
              <a:rPr lang="en-US" altLang="en-US" sz="2000" dirty="0">
                <a:cs typeface="Times New Roman" pitchFamily="18" charset="0"/>
              </a:rPr>
              <a:t> </a:t>
            </a:r>
            <a:r>
              <a:rPr lang="en-US" altLang="en-US" sz="2000" dirty="0" err="1">
                <a:cs typeface="Times New Roman" pitchFamily="18" charset="0"/>
              </a:rPr>
              <a:t>cơ</a:t>
            </a:r>
            <a:r>
              <a:rPr lang="en-US" altLang="en-US" sz="2000" dirty="0">
                <a:cs typeface="Times New Roman" pitchFamily="18" charset="0"/>
              </a:rPr>
              <a:t> </a:t>
            </a:r>
            <a:r>
              <a:rPr lang="en-US" altLang="en-US" sz="2000" dirty="0" err="1">
                <a:cs typeface="Times New Roman" pitchFamily="18" charset="0"/>
              </a:rPr>
              <a:t>sở</a:t>
            </a:r>
            <a:r>
              <a:rPr lang="en-US" altLang="en-US" sz="2000" dirty="0">
                <a:cs typeface="Times New Roman" pitchFamily="18" charset="0"/>
              </a:rPr>
              <a:t> </a:t>
            </a:r>
            <a:r>
              <a:rPr lang="en-US" altLang="en-US" sz="2000" dirty="0" err="1">
                <a:cs typeface="Times New Roman" pitchFamily="18" charset="0"/>
              </a:rPr>
              <a:t>dữ</a:t>
            </a:r>
            <a:r>
              <a:rPr lang="en-US" altLang="en-US" sz="2000" dirty="0">
                <a:cs typeface="Times New Roman" pitchFamily="18" charset="0"/>
              </a:rPr>
              <a:t> </a:t>
            </a:r>
            <a:r>
              <a:rPr lang="en-US" altLang="en-US" sz="2000" dirty="0" err="1">
                <a:cs typeface="Times New Roman" pitchFamily="18" charset="0"/>
              </a:rPr>
              <a:t>liệu</a:t>
            </a:r>
            <a:r>
              <a:rPr lang="en-US" altLang="en-US" sz="2000" dirty="0">
                <a:cs typeface="Times New Roman" pitchFamily="18" charset="0"/>
              </a:rPr>
              <a:t>, ta </a:t>
            </a:r>
            <a:r>
              <a:rPr lang="en-US" altLang="en-US" sz="2000" dirty="0" err="1">
                <a:cs typeface="Times New Roman" pitchFamily="18" charset="0"/>
              </a:rPr>
              <a:t>sử</a:t>
            </a:r>
            <a:r>
              <a:rPr lang="en-US" altLang="en-US" sz="2000" dirty="0">
                <a:cs typeface="Times New Roman" pitchFamily="18" charset="0"/>
              </a:rPr>
              <a:t> </a:t>
            </a:r>
            <a:r>
              <a:rPr lang="en-US" altLang="en-US" sz="2000" dirty="0" err="1">
                <a:cs typeface="Times New Roman" pitchFamily="18" charset="0"/>
              </a:rPr>
              <a:t>dụng</a:t>
            </a:r>
            <a:r>
              <a:rPr lang="en-US" altLang="en-US" sz="2000" dirty="0">
                <a:cs typeface="Times New Roman" pitchFamily="18" charset="0"/>
              </a:rPr>
              <a:t> </a:t>
            </a:r>
            <a:r>
              <a:rPr lang="en-US" altLang="en-US" sz="2000" dirty="0" err="1">
                <a:cs typeface="Times New Roman" pitchFamily="18" charset="0"/>
              </a:rPr>
              <a:t>câu</a:t>
            </a:r>
            <a:r>
              <a:rPr lang="en-US" altLang="en-US" sz="2000" dirty="0">
                <a:cs typeface="Times New Roman" pitchFamily="18" charset="0"/>
              </a:rPr>
              <a:t> </a:t>
            </a:r>
            <a:r>
              <a:rPr lang="en-US" altLang="en-US" sz="2000" dirty="0" err="1">
                <a:cs typeface="Times New Roman" pitchFamily="18" charset="0"/>
              </a:rPr>
              <a:t>lệnh</a:t>
            </a:r>
            <a:r>
              <a:rPr lang="en-US" altLang="en-US" sz="2000" dirty="0">
                <a:cs typeface="Times New Roman" pitchFamily="18" charset="0"/>
              </a:rPr>
              <a:t> </a:t>
            </a:r>
            <a:r>
              <a:rPr lang="en-US" altLang="en-US" sz="2000" dirty="0" err="1">
                <a:cs typeface="Times New Roman" pitchFamily="18" charset="0"/>
              </a:rPr>
              <a:t>sau</a:t>
            </a:r>
            <a:r>
              <a:rPr lang="en-US" altLang="en-US" sz="2000" dirty="0">
                <a:cs typeface="Times New Roman" pitchFamily="18" charset="0"/>
              </a:rPr>
              <a:t>:</a:t>
            </a:r>
          </a:p>
          <a:p>
            <a:pPr marL="0" indent="0" algn="just">
              <a:lnSpc>
                <a:spcPct val="90000"/>
              </a:lnSpc>
              <a:buClr>
                <a:srgbClr val="090FF5"/>
              </a:buClr>
              <a:buSzPct val="90000"/>
              <a:buNone/>
              <a:tabLst>
                <a:tab pos="0" algn="l"/>
                <a:tab pos="177800" algn="l"/>
              </a:tabLst>
            </a:pPr>
            <a:r>
              <a:rPr lang="en-US" altLang="en-US" sz="2000" i="1" dirty="0">
                <a:cs typeface="Times New Roman" pitchFamily="18" charset="0"/>
              </a:rPr>
              <a:t>			REVOKE CREATE TABLE</a:t>
            </a:r>
          </a:p>
          <a:p>
            <a:pPr marL="0" indent="0" algn="just">
              <a:lnSpc>
                <a:spcPct val="90000"/>
              </a:lnSpc>
              <a:buClr>
                <a:srgbClr val="090FF5"/>
              </a:buClr>
              <a:buSzPct val="90000"/>
              <a:buNone/>
              <a:tabLst>
                <a:tab pos="0" algn="l"/>
                <a:tab pos="177800" algn="l"/>
              </a:tabLst>
            </a:pPr>
            <a:r>
              <a:rPr lang="en-US" altLang="en-US" sz="2000" i="1" dirty="0">
                <a:cs typeface="Times New Roman" pitchFamily="18" charset="0"/>
              </a:rPr>
              <a:t>			FROM  </a:t>
            </a:r>
            <a:r>
              <a:rPr lang="en-US" altLang="en-US" sz="2000" i="1" dirty="0" err="1">
                <a:cs typeface="Times New Roman" pitchFamily="18" charset="0"/>
              </a:rPr>
              <a:t>thuchanh</a:t>
            </a:r>
            <a:endParaRPr lang="en-US" altLang="en-US" sz="2000" i="1" dirty="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19</a:t>
            </a:fld>
            <a:endParaRPr lang="en-US"/>
          </a:p>
        </p:txBody>
      </p:sp>
    </p:spTree>
    <p:extLst>
      <p:ext uri="{BB962C8B-B14F-4D97-AF65-F5344CB8AC3E}">
        <p14:creationId xmlns:p14="http://schemas.microsoft.com/office/powerpoint/2010/main" val="617168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smtClean="0"/>
              <a:pPr/>
              <a:t>2</a:t>
            </a:fld>
            <a:endParaRPr lang="en-US"/>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201930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FontTx/>
                <a:buNone/>
              </a:pPr>
              <a:r>
                <a:rPr lang="en-US" altLang="en-US" sz="2000" b="1" dirty="0">
                  <a:latin typeface="Tahoma" panose="020B0604030504040204" pitchFamily="34" charset="0"/>
                  <a:ea typeface="Tahoma" panose="020B0604030504040204" pitchFamily="34" charset="0"/>
                  <a:cs typeface="Tahoma" panose="020B0604030504040204" pitchFamily="34" charset="0"/>
                </a:rPr>
                <a:t> </a:t>
              </a:r>
              <a:r>
                <a:rPr lang="en-US" altLang="en-US" sz="2000" b="1" dirty="0" err="1">
                  <a:latin typeface="Tahoma" panose="020B0604030504040204" pitchFamily="34" charset="0"/>
                  <a:ea typeface="Tahoma" panose="020B0604030504040204" pitchFamily="34" charset="0"/>
                  <a:cs typeface="Tahoma" panose="020B0604030504040204" pitchFamily="34" charset="0"/>
                </a:rPr>
                <a:t>Quản</a:t>
              </a:r>
              <a:r>
                <a:rPr lang="en-US" altLang="en-US" sz="2000" b="1" dirty="0">
                  <a:latin typeface="Tahoma" panose="020B0604030504040204" pitchFamily="34" charset="0"/>
                  <a:ea typeface="Tahoma" panose="020B0604030504040204" pitchFamily="34" charset="0"/>
                  <a:cs typeface="Tahoma" panose="020B0604030504040204" pitchFamily="34" charset="0"/>
                </a:rPr>
                <a:t> </a:t>
              </a:r>
              <a:r>
                <a:rPr lang="en-US" altLang="en-US" sz="2000" b="1" dirty="0" err="1">
                  <a:latin typeface="Tahoma" panose="020B0604030504040204" pitchFamily="34" charset="0"/>
                  <a:ea typeface="Tahoma" panose="020B0604030504040204" pitchFamily="34" charset="0"/>
                  <a:cs typeface="Tahoma" panose="020B0604030504040204" pitchFamily="34" charset="0"/>
                </a:rPr>
                <a:t>lý</a:t>
              </a:r>
              <a:r>
                <a:rPr lang="en-US" altLang="en-US" sz="2000" b="1" dirty="0">
                  <a:latin typeface="Tahoma" panose="020B0604030504040204" pitchFamily="34" charset="0"/>
                  <a:ea typeface="Tahoma" panose="020B0604030504040204" pitchFamily="34" charset="0"/>
                  <a:cs typeface="Tahoma" panose="020B0604030504040204" pitchFamily="34" charset="0"/>
                </a:rPr>
                <a:t> </a:t>
              </a:r>
              <a:r>
                <a:rPr lang="en-US" altLang="en-US" sz="2000" b="1" dirty="0" err="1">
                  <a:latin typeface="Tahoma" panose="020B0604030504040204" pitchFamily="34" charset="0"/>
                  <a:ea typeface="Tahoma" panose="020B0604030504040204" pitchFamily="34" charset="0"/>
                  <a:cs typeface="Tahoma" panose="020B0604030504040204" pitchFamily="34" charset="0"/>
                </a:rPr>
                <a:t>người</a:t>
              </a:r>
              <a:r>
                <a:rPr lang="en-US" altLang="en-US" sz="2000" b="1" dirty="0">
                  <a:latin typeface="Tahoma" panose="020B0604030504040204" pitchFamily="34" charset="0"/>
                  <a:ea typeface="Tahoma" panose="020B0604030504040204" pitchFamily="34" charset="0"/>
                  <a:cs typeface="Tahoma" panose="020B0604030504040204" pitchFamily="34" charset="0"/>
                </a:rPr>
                <a:t> </a:t>
              </a:r>
              <a:r>
                <a:rPr lang="en-US" altLang="en-US" sz="2000" b="1" dirty="0" err="1">
                  <a:latin typeface="Tahoma" panose="020B0604030504040204" pitchFamily="34" charset="0"/>
                  <a:ea typeface="Tahoma" panose="020B0604030504040204" pitchFamily="34" charset="0"/>
                  <a:cs typeface="Tahoma" panose="020B0604030504040204" pitchFamily="34" charset="0"/>
                </a:rPr>
                <a:t>dùng</a:t>
              </a:r>
              <a:r>
                <a:rPr lang="en-US" altLang="en-US" sz="2000" b="1" dirty="0">
                  <a:latin typeface="Tahoma" panose="020B0604030504040204" pitchFamily="34" charset="0"/>
                  <a:ea typeface="Tahoma" panose="020B0604030504040204" pitchFamily="34" charset="0"/>
                  <a:cs typeface="Tahoma" panose="020B0604030504040204" pitchFamily="34" charset="0"/>
                </a:rPr>
                <a:t> </a:t>
              </a: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705097"/>
            <a:ext cx="7543800" cy="611179"/>
            <a:chOff x="762000" y="1905000"/>
            <a:chExt cx="7543800" cy="610202"/>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55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r>
                <a:rPr lang="en-US" sz="2000" b="1" dirty="0">
                  <a:latin typeface="Tahoma" panose="020B0604030504040204" pitchFamily="34" charset="0"/>
                  <a:ea typeface="Tahoma" panose="020B0604030504040204" pitchFamily="34" charset="0"/>
                  <a:cs typeface="Tahoma" panose="020B0604030504040204" pitchFamily="34" charset="0"/>
                </a:rPr>
                <a:t>Sao </a:t>
              </a:r>
              <a:r>
                <a:rPr lang="en-US" sz="2000" b="1" dirty="0" err="1">
                  <a:latin typeface="Tahoma" panose="020B0604030504040204" pitchFamily="34" charset="0"/>
                  <a:ea typeface="Tahoma" panose="020B0604030504040204" pitchFamily="34" charset="0"/>
                  <a:cs typeface="Tahoma" panose="020B0604030504040204" pitchFamily="34" charset="0"/>
                </a:rPr>
                <a:t>lưu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và</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phục</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hồi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dữ</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liệu</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39090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407670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Tổng</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kết</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328787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vi-VN" b="1" dirty="0"/>
              <a:t>Sao lưu và phục hồi dữ liệu trong sql server</a:t>
            </a:r>
            <a:r>
              <a:rPr lang="vi-VN" dirty="0"/>
              <a:t> là một trong những thao tác quan trọng mà người quản trị cơ sở dữ liệu phải thực hiện.</a:t>
            </a:r>
            <a:endParaRPr lang="en-US" dirty="0"/>
          </a:p>
          <a:p>
            <a:pPr>
              <a:buFont typeface="Wingdings" panose="05000000000000000000" pitchFamily="2" charset="2"/>
              <a:buChar char="v"/>
            </a:pPr>
            <a:r>
              <a:rPr lang="en-US" dirty="0"/>
              <a:t>T</a:t>
            </a:r>
            <a:r>
              <a:rPr lang="vi-VN" dirty="0"/>
              <a:t>hao tác sao lưu (Backup database) được thực hiện để lưu dữ liệu và được thực hiện thường xuyên thì thao tác phục hồi dữ liệu (Restore database) chỉ được thực hiện khi nào máy chủ bị sự cố như hư ổ cứng hoặc dữ liệu bị mất do người dùng vô tình hoặc cố ý xoá,…</a:t>
            </a:r>
            <a:endParaRPr lang="en-US" altLang="en-US" dirty="0"/>
          </a:p>
          <a:p>
            <a:pPr>
              <a:buFont typeface="Wingdings" panose="05000000000000000000" pitchFamily="2" charset="2"/>
              <a:buChar char="v"/>
            </a:pPr>
            <a:r>
              <a:rPr lang="vi-VN" dirty="0"/>
              <a:t>Ngoài ra thao tác phục </a:t>
            </a:r>
            <a:r>
              <a:rPr lang="vi-VN" dirty="0" smtClean="0"/>
              <a:t>h</a:t>
            </a:r>
            <a:r>
              <a:rPr lang="en-US" smtClean="0"/>
              <a:t>ồ</a:t>
            </a:r>
            <a:r>
              <a:rPr lang="vi-VN" smtClean="0"/>
              <a:t>i </a:t>
            </a:r>
            <a:r>
              <a:rPr lang="vi-VN" dirty="0"/>
              <a:t>dữ liệu cũng được thực hiện để sao chép database từ máy chủ này sang máy chủ khác.</a:t>
            </a: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20</a:t>
            </a:fld>
            <a:endParaRPr lang="en-US"/>
          </a:p>
        </p:txBody>
      </p:sp>
    </p:spTree>
    <p:extLst>
      <p:ext uri="{BB962C8B-B14F-4D97-AF65-F5344CB8AC3E}">
        <p14:creationId xmlns:p14="http://schemas.microsoft.com/office/powerpoint/2010/main" val="3755657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0"/>
            <a:ext cx="5971429" cy="3600000"/>
          </a:xfrm>
        </p:spPr>
      </p:pic>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21</a:t>
            </a:fld>
            <a:endParaRPr lang="en-US"/>
          </a:p>
        </p:txBody>
      </p:sp>
    </p:spTree>
    <p:extLst>
      <p:ext uri="{BB962C8B-B14F-4D97-AF65-F5344CB8AC3E}">
        <p14:creationId xmlns:p14="http://schemas.microsoft.com/office/powerpoint/2010/main" val="2057695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err="1"/>
              <a:t>Giả</a:t>
            </a:r>
            <a:r>
              <a:rPr lang="en-US" dirty="0"/>
              <a:t> </a:t>
            </a:r>
            <a:r>
              <a:rPr lang="en-US" dirty="0" err="1"/>
              <a:t>sử</a:t>
            </a:r>
            <a:r>
              <a:rPr lang="en-US" dirty="0"/>
              <a:t> ta </a:t>
            </a:r>
            <a:r>
              <a:rPr lang="en-US" dirty="0" err="1"/>
              <a:t>muốn</a:t>
            </a:r>
            <a:r>
              <a:rPr lang="en-US" dirty="0"/>
              <a:t> </a:t>
            </a:r>
            <a:r>
              <a:rPr lang="en-US" dirty="0" err="1"/>
              <a:t>sao</a:t>
            </a:r>
            <a:r>
              <a:rPr lang="en-US" dirty="0"/>
              <a:t> </a:t>
            </a:r>
            <a:r>
              <a:rPr lang="en-US" dirty="0" err="1"/>
              <a:t>lưu</a:t>
            </a:r>
            <a:r>
              <a:rPr lang="en-US" dirty="0"/>
              <a:t> CSDL </a:t>
            </a:r>
            <a:r>
              <a:rPr lang="en-US" dirty="0" err="1"/>
              <a:t>có</a:t>
            </a:r>
            <a:r>
              <a:rPr lang="en-US" dirty="0"/>
              <a:t> </a:t>
            </a:r>
            <a:r>
              <a:rPr lang="en-US" dirty="0" err="1"/>
              <a:t>tên</a:t>
            </a:r>
            <a:r>
              <a:rPr lang="en-US" dirty="0"/>
              <a:t> </a:t>
            </a:r>
            <a:r>
              <a:rPr lang="en-US" dirty="0" err="1"/>
              <a:t>Qlbanhang</a:t>
            </a:r>
            <a:r>
              <a:rPr lang="en-US" dirty="0"/>
              <a:t>:</a:t>
            </a:r>
          </a:p>
          <a:p>
            <a:r>
              <a:rPr lang="en-US" dirty="0"/>
              <a:t>Click </a:t>
            </a:r>
            <a:r>
              <a:rPr lang="en-US" dirty="0" err="1"/>
              <a:t>phải</a:t>
            </a:r>
            <a:r>
              <a:rPr lang="en-US" dirty="0"/>
              <a:t> </a:t>
            </a:r>
            <a:r>
              <a:rPr lang="en-US" dirty="0" err="1"/>
              <a:t>vào</a:t>
            </a:r>
            <a:r>
              <a:rPr lang="en-US" dirty="0"/>
              <a:t> database </a:t>
            </a:r>
            <a:r>
              <a:rPr lang="en-US" dirty="0" err="1"/>
              <a:t>cần</a:t>
            </a:r>
            <a:r>
              <a:rPr lang="en-US" dirty="0"/>
              <a:t> back up -&gt; </a:t>
            </a:r>
            <a:r>
              <a:rPr lang="en-US" dirty="0" err="1"/>
              <a:t>Chọn</a:t>
            </a:r>
            <a:r>
              <a:rPr lang="en-US" dirty="0"/>
              <a:t> Tasks -&gt; </a:t>
            </a:r>
            <a:r>
              <a:rPr lang="en-US" dirty="0" err="1"/>
              <a:t>Chọn</a:t>
            </a:r>
            <a:r>
              <a:rPr lang="en-US" dirty="0"/>
              <a:t> Back up…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các</a:t>
            </a:r>
            <a:r>
              <a:rPr lang="en-US" dirty="0"/>
              <a:t> </a:t>
            </a:r>
            <a:r>
              <a:rPr lang="en-US" dirty="0" err="1"/>
              <a:t>hình</a:t>
            </a:r>
            <a:r>
              <a:rPr lang="en-US" dirty="0"/>
              <a:t> </a:t>
            </a:r>
            <a:r>
              <a:rPr lang="en-US" dirty="0" err="1"/>
              <a:t>bên</a:t>
            </a:r>
            <a:r>
              <a:rPr lang="en-US" dirty="0"/>
              <a:t> </a:t>
            </a:r>
            <a:r>
              <a:rPr lang="en-US" dirty="0" err="1"/>
              <a:t>dưới</a:t>
            </a:r>
            <a:endParaRPr lang="en-US" dirty="0"/>
          </a:p>
          <a:p>
            <a:pPr marL="0" indent="0">
              <a:buNone/>
            </a:pP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22</a:t>
            </a:fld>
            <a:endParaRPr lang="en-US"/>
          </a:p>
        </p:txBody>
      </p:sp>
    </p:spTree>
    <p:extLst>
      <p:ext uri="{BB962C8B-B14F-4D97-AF65-F5344CB8AC3E}">
        <p14:creationId xmlns:p14="http://schemas.microsoft.com/office/powerpoint/2010/main" val="3465699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095" y="1281381"/>
            <a:ext cx="6323809" cy="4295238"/>
          </a:xfrm>
          <a:prstGeom prst="rect">
            <a:avLst/>
          </a:prstGeom>
        </p:spPr>
      </p:pic>
    </p:spTree>
    <p:extLst>
      <p:ext uri="{BB962C8B-B14F-4D97-AF65-F5344CB8AC3E}">
        <p14:creationId xmlns:p14="http://schemas.microsoft.com/office/powerpoint/2010/main" val="455803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600" cy="4232108"/>
          </a:xfrm>
        </p:spPr>
      </p:pic>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24</a:t>
            </a:fld>
            <a:endParaRPr lang="en-US"/>
          </a:p>
        </p:txBody>
      </p:sp>
    </p:spTree>
    <p:extLst>
      <p:ext uri="{BB962C8B-B14F-4D97-AF65-F5344CB8AC3E}">
        <p14:creationId xmlns:p14="http://schemas.microsoft.com/office/powerpoint/2010/main" val="3796538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143000"/>
            <a:ext cx="4228571" cy="2552381"/>
          </a:xfrm>
        </p:spPr>
      </p:pic>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495800"/>
            <a:ext cx="5914286" cy="1314286"/>
          </a:xfrm>
          <a:prstGeom prst="rect">
            <a:avLst/>
          </a:prstGeom>
        </p:spPr>
      </p:pic>
    </p:spTree>
    <p:extLst>
      <p:ext uri="{BB962C8B-B14F-4D97-AF65-F5344CB8AC3E}">
        <p14:creationId xmlns:p14="http://schemas.microsoft.com/office/powerpoint/2010/main" val="29489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26</a:t>
            </a:fld>
            <a:endParaRPr lang="en-US"/>
          </a:p>
        </p:txBody>
      </p:sp>
      <p:sp>
        <p:nvSpPr>
          <p:cNvPr id="9" name="Content Placeholder 8"/>
          <p:cNvSpPr>
            <a:spLocks noGrp="1"/>
          </p:cNvSpPr>
          <p:nvPr>
            <p:ph idx="1"/>
          </p:nvPr>
        </p:nvSpPr>
        <p:spPr/>
        <p:txBody>
          <a:bodyPr>
            <a:normAutofit lnSpcReduction="10000"/>
          </a:bodyPr>
          <a:lstStyle/>
          <a:p>
            <a:r>
              <a:rPr lang="en-US" dirty="0" err="1"/>
              <a:t>Muốn</a:t>
            </a:r>
            <a:r>
              <a:rPr lang="en-US" dirty="0"/>
              <a:t> </a:t>
            </a:r>
            <a:r>
              <a:rPr lang="en-US" dirty="0" err="1"/>
              <a:t>sao</a:t>
            </a:r>
            <a:r>
              <a:rPr lang="en-US" dirty="0"/>
              <a:t> </a:t>
            </a:r>
            <a:r>
              <a:rPr lang="en-US" dirty="0" err="1"/>
              <a:t>lưu</a:t>
            </a:r>
            <a:r>
              <a:rPr lang="en-US" dirty="0"/>
              <a:t> </a:t>
            </a:r>
            <a:r>
              <a:rPr lang="en-US" dirty="0" err="1"/>
              <a:t>bằng</a:t>
            </a:r>
            <a:r>
              <a:rPr lang="en-US" dirty="0"/>
              <a:t> </a:t>
            </a:r>
            <a:r>
              <a:rPr lang="en-US" dirty="0" err="1"/>
              <a:t>câu</a:t>
            </a:r>
            <a:r>
              <a:rPr lang="en-US" dirty="0"/>
              <a:t> </a:t>
            </a:r>
            <a:r>
              <a:rPr lang="en-US" dirty="0" err="1"/>
              <a:t>lệnh</a:t>
            </a:r>
            <a:r>
              <a:rPr lang="en-US" dirty="0"/>
              <a:t>, ta </a:t>
            </a:r>
            <a:r>
              <a:rPr lang="en-US" dirty="0" err="1"/>
              <a:t>dùng</a:t>
            </a:r>
            <a:r>
              <a:rPr lang="en-US" dirty="0"/>
              <a:t> </a:t>
            </a:r>
            <a:r>
              <a:rPr lang="en-US" dirty="0" err="1"/>
              <a:t>cú</a:t>
            </a:r>
            <a:r>
              <a:rPr lang="en-US" dirty="0"/>
              <a:t> </a:t>
            </a:r>
            <a:r>
              <a:rPr lang="en-US" dirty="0" err="1"/>
              <a:t>pháp</a:t>
            </a:r>
            <a:r>
              <a:rPr lang="en-US" dirty="0"/>
              <a:t>:</a:t>
            </a:r>
          </a:p>
          <a:p>
            <a:pPr>
              <a:buFont typeface="Courier New" panose="02070309020205020404" pitchFamily="49" charset="0"/>
              <a:buChar char="o"/>
            </a:pPr>
            <a:r>
              <a:rPr lang="en-US" b="1" dirty="0">
                <a:solidFill>
                  <a:srgbClr val="FF0000"/>
                </a:solidFill>
              </a:rPr>
              <a:t>Full backup</a:t>
            </a:r>
            <a:r>
              <a:rPr lang="en-US" dirty="0"/>
              <a:t>: </a:t>
            </a:r>
            <a:r>
              <a:rPr lang="vi-VN" b="1" dirty="0"/>
              <a:t>backup database Tên_Cơ_Sở_Dữ_Liệu to disk = 'Đường_dẫn\Tên_file.bak‘</a:t>
            </a:r>
            <a:endParaRPr lang="en-US" b="1" dirty="0"/>
          </a:p>
          <a:p>
            <a:r>
              <a:rPr lang="en-US" dirty="0" err="1"/>
              <a:t>Ví</a:t>
            </a:r>
            <a:r>
              <a:rPr lang="en-US" dirty="0"/>
              <a:t> </a:t>
            </a:r>
            <a:r>
              <a:rPr lang="en-US" dirty="0" err="1"/>
              <a:t>dụ</a:t>
            </a:r>
            <a:r>
              <a:rPr lang="en-US" dirty="0"/>
              <a:t>: </a:t>
            </a:r>
            <a:r>
              <a:rPr lang="en-US" b="1" dirty="0"/>
              <a:t>backup database </a:t>
            </a:r>
            <a:r>
              <a:rPr lang="en-US" b="1" dirty="0" err="1"/>
              <a:t>QLBanHang</a:t>
            </a:r>
            <a:r>
              <a:rPr lang="en-US" b="1" dirty="0"/>
              <a:t> to disk = 'd:\</a:t>
            </a:r>
            <a:r>
              <a:rPr lang="en-US" b="1" dirty="0" err="1"/>
              <a:t>bk</a:t>
            </a:r>
            <a:r>
              <a:rPr lang="en-US" dirty="0"/>
              <a:t>\</a:t>
            </a:r>
            <a:r>
              <a:rPr lang="en-US" dirty="0" err="1"/>
              <a:t>QLBH.bak</a:t>
            </a:r>
            <a:r>
              <a:rPr lang="en-US" b="1" dirty="0"/>
              <a:t>'</a:t>
            </a:r>
            <a:r>
              <a:rPr lang="en-US" dirty="0"/>
              <a:t> </a:t>
            </a:r>
          </a:p>
          <a:p>
            <a:pPr>
              <a:buFont typeface="Courier New" panose="02070309020205020404" pitchFamily="49" charset="0"/>
              <a:buChar char="o"/>
            </a:pPr>
            <a:r>
              <a:rPr lang="en-US" b="1" dirty="0">
                <a:solidFill>
                  <a:srgbClr val="FF0000"/>
                </a:solidFill>
              </a:rPr>
              <a:t>Different backup</a:t>
            </a:r>
            <a:r>
              <a:rPr lang="en-US" b="1" dirty="0"/>
              <a:t>: </a:t>
            </a:r>
          </a:p>
          <a:p>
            <a:pPr marL="0" indent="0">
              <a:buNone/>
            </a:pPr>
            <a:r>
              <a:rPr lang="vi-VN" b="1" dirty="0"/>
              <a:t>backup database Tên_Cơ_Sở_Dữ_Liệu to disk = 'Đường_dẫn\Tên_File.bak' with differential</a:t>
            </a:r>
            <a:endParaRPr lang="en-US" b="1" dirty="0"/>
          </a:p>
          <a:p>
            <a:pPr>
              <a:buFont typeface="Courier New" panose="02070309020205020404" pitchFamily="49" charset="0"/>
              <a:buChar char="o"/>
            </a:pPr>
            <a:r>
              <a:rPr lang="en-US" b="1" dirty="0">
                <a:solidFill>
                  <a:srgbClr val="FF0000"/>
                </a:solidFill>
              </a:rPr>
              <a:t>Log backup: </a:t>
            </a:r>
            <a:r>
              <a:rPr lang="vi-VN" b="1" dirty="0"/>
              <a:t>backup log Tên_Cơ_Sở_Dữ_Liệu to disk = 'Đường_dẫn\Tên_File.trn'</a:t>
            </a:r>
            <a:endParaRPr lang="en-US" dirty="0">
              <a:solidFill>
                <a:srgbClr val="FF0000"/>
              </a:solidFill>
            </a:endParaRPr>
          </a:p>
        </p:txBody>
      </p:sp>
    </p:spTree>
    <p:extLst>
      <p:ext uri="{BB962C8B-B14F-4D97-AF65-F5344CB8AC3E}">
        <p14:creationId xmlns:p14="http://schemas.microsoft.com/office/powerpoint/2010/main" val="3368176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err="1"/>
              <a:t>Giả</a:t>
            </a:r>
            <a:r>
              <a:rPr lang="en-US" dirty="0"/>
              <a:t> </a:t>
            </a:r>
            <a:r>
              <a:rPr lang="en-US" dirty="0" err="1"/>
              <a:t>sử</a:t>
            </a:r>
            <a:r>
              <a:rPr lang="en-US" dirty="0"/>
              <a:t>, </a:t>
            </a:r>
            <a:r>
              <a:rPr lang="en-US" dirty="0" err="1"/>
              <a:t>vô</a:t>
            </a:r>
            <a:r>
              <a:rPr lang="en-US" dirty="0"/>
              <a:t> </a:t>
            </a:r>
            <a:r>
              <a:rPr lang="en-US" dirty="0" err="1"/>
              <a:t>tình</a:t>
            </a:r>
            <a:r>
              <a:rPr lang="en-US" dirty="0"/>
              <a:t> ta </a:t>
            </a:r>
            <a:r>
              <a:rPr lang="en-US" dirty="0" err="1"/>
              <a:t>xóa</a:t>
            </a:r>
            <a:r>
              <a:rPr lang="en-US" dirty="0"/>
              <a:t> </a:t>
            </a:r>
            <a:r>
              <a:rPr lang="en-US" dirty="0" err="1"/>
              <a:t>nhầm</a:t>
            </a:r>
            <a:r>
              <a:rPr lang="en-US" dirty="0"/>
              <a:t> </a:t>
            </a:r>
            <a:r>
              <a:rPr lang="en-US" dirty="0" err="1"/>
              <a:t>dữ</a:t>
            </a:r>
            <a:r>
              <a:rPr lang="en-US" dirty="0"/>
              <a:t> </a:t>
            </a:r>
            <a:r>
              <a:rPr lang="en-US" dirty="0" err="1"/>
              <a:t>liệu</a:t>
            </a:r>
            <a:r>
              <a:rPr lang="en-US" dirty="0"/>
              <a:t> </a:t>
            </a:r>
            <a:r>
              <a:rPr lang="en-US" dirty="0" err="1"/>
              <a:t>trong</a:t>
            </a:r>
            <a:r>
              <a:rPr lang="en-US" dirty="0"/>
              <a:t> 1 hay </a:t>
            </a:r>
            <a:r>
              <a:rPr lang="en-US" dirty="0" err="1"/>
              <a:t>nhiều</a:t>
            </a:r>
            <a:r>
              <a:rPr lang="en-US" dirty="0"/>
              <a:t> </a:t>
            </a:r>
            <a:r>
              <a:rPr lang="en-US" dirty="0" err="1"/>
              <a:t>bảng</a:t>
            </a:r>
            <a:r>
              <a:rPr lang="en-US" dirty="0"/>
              <a:t> </a:t>
            </a:r>
            <a:r>
              <a:rPr lang="en-US" dirty="0" err="1"/>
              <a:t>của</a:t>
            </a:r>
            <a:r>
              <a:rPr lang="en-US" dirty="0"/>
              <a:t> CSDL </a:t>
            </a:r>
            <a:r>
              <a:rPr lang="en-US" dirty="0" err="1"/>
              <a:t>QLbanhang</a:t>
            </a:r>
            <a:r>
              <a:rPr lang="en-US" dirty="0"/>
              <a:t>=&gt; Ta </a:t>
            </a:r>
            <a:r>
              <a:rPr lang="en-US" dirty="0" err="1"/>
              <a:t>cần</a:t>
            </a:r>
            <a:r>
              <a:rPr lang="en-US" dirty="0"/>
              <a:t> </a:t>
            </a:r>
            <a:r>
              <a:rPr lang="en-US" dirty="0" err="1"/>
              <a:t>phải</a:t>
            </a:r>
            <a:r>
              <a:rPr lang="en-US" dirty="0"/>
              <a:t> </a:t>
            </a:r>
            <a:r>
              <a:rPr lang="en-US" dirty="0" err="1"/>
              <a:t>phục</a:t>
            </a:r>
            <a:r>
              <a:rPr lang="en-US" dirty="0"/>
              <a:t> </a:t>
            </a:r>
            <a:r>
              <a:rPr lang="en-US" dirty="0" err="1"/>
              <a:t>hồi</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lấy</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xóa</a:t>
            </a:r>
            <a:r>
              <a:rPr lang="en-US" dirty="0"/>
              <a:t>, Ta </a:t>
            </a:r>
            <a:r>
              <a:rPr lang="en-US" dirty="0" err="1"/>
              <a:t>thực</a:t>
            </a:r>
            <a:r>
              <a:rPr lang="en-US" dirty="0"/>
              <a:t> </a:t>
            </a:r>
            <a:r>
              <a:rPr lang="en-US" dirty="0" err="1"/>
              <a:t>hiện</a:t>
            </a:r>
            <a:r>
              <a:rPr lang="en-US" dirty="0"/>
              <a:t> </a:t>
            </a:r>
            <a:r>
              <a:rPr lang="en-US" dirty="0" err="1"/>
              <a:t>các</a:t>
            </a:r>
            <a:r>
              <a:rPr lang="en-US" dirty="0"/>
              <a:t> </a:t>
            </a:r>
            <a:r>
              <a:rPr lang="en-US" dirty="0" err="1"/>
              <a:t>bước</a:t>
            </a:r>
            <a:r>
              <a:rPr lang="en-US" dirty="0"/>
              <a:t> </a:t>
            </a:r>
            <a:r>
              <a:rPr lang="en-US" dirty="0" err="1"/>
              <a:t>như</a:t>
            </a:r>
            <a:r>
              <a:rPr lang="en-US" dirty="0"/>
              <a:t> </a:t>
            </a:r>
            <a:r>
              <a:rPr lang="en-US" dirty="0" err="1"/>
              <a:t>sau</a:t>
            </a:r>
            <a:r>
              <a:rPr lang="en-US" dirty="0"/>
              <a:t>:</a:t>
            </a:r>
          </a:p>
          <a:p>
            <a:r>
              <a:rPr lang="en-US" dirty="0"/>
              <a:t>Click </a:t>
            </a:r>
            <a:r>
              <a:rPr lang="en-US" dirty="0" err="1"/>
              <a:t>phải</a:t>
            </a:r>
            <a:r>
              <a:rPr lang="en-US" dirty="0"/>
              <a:t> </a:t>
            </a:r>
            <a:r>
              <a:rPr lang="en-US" dirty="0" err="1"/>
              <a:t>vào</a:t>
            </a:r>
            <a:r>
              <a:rPr lang="en-US" dirty="0"/>
              <a:t> database </a:t>
            </a:r>
            <a:r>
              <a:rPr lang="en-US" dirty="0" err="1"/>
              <a:t>cần</a:t>
            </a:r>
            <a:r>
              <a:rPr lang="en-US" dirty="0"/>
              <a:t> Restore (</a:t>
            </a:r>
            <a:r>
              <a:rPr lang="en-US" dirty="0" err="1"/>
              <a:t>QLbanhang</a:t>
            </a:r>
            <a:r>
              <a:rPr lang="en-US" dirty="0"/>
              <a:t>) -&gt; </a:t>
            </a:r>
            <a:r>
              <a:rPr lang="en-US" dirty="0" err="1"/>
              <a:t>Chọn</a:t>
            </a:r>
            <a:r>
              <a:rPr lang="en-US" dirty="0"/>
              <a:t> Tasks -&gt; </a:t>
            </a:r>
            <a:r>
              <a:rPr lang="en-US" dirty="0" err="1"/>
              <a:t>Chọn</a:t>
            </a:r>
            <a:r>
              <a:rPr lang="en-US" dirty="0"/>
              <a:t> Restore -&gt; Database…</a:t>
            </a:r>
          </a:p>
          <a:p>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các</a:t>
            </a:r>
            <a:r>
              <a:rPr lang="en-US" dirty="0"/>
              <a:t> </a:t>
            </a:r>
            <a:r>
              <a:rPr lang="en-US" dirty="0" err="1"/>
              <a:t>hình</a:t>
            </a:r>
            <a:r>
              <a:rPr lang="en-US" dirty="0"/>
              <a:t> </a:t>
            </a:r>
            <a:r>
              <a:rPr lang="en-US" dirty="0" err="1"/>
              <a:t>bên</a:t>
            </a:r>
            <a:r>
              <a:rPr lang="en-US" dirty="0"/>
              <a:t> </a:t>
            </a:r>
            <a:r>
              <a:rPr lang="en-US" dirty="0" err="1"/>
              <a:t>dưới</a:t>
            </a:r>
            <a:endParaRPr lang="en-US" dirty="0"/>
          </a:p>
          <a:p>
            <a:pPr>
              <a:buFont typeface="Wingdings" panose="05000000000000000000" pitchFamily="2" charset="2"/>
              <a:buChar char="v"/>
            </a:pP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27</a:t>
            </a:fld>
            <a:endParaRPr lang="en-US"/>
          </a:p>
        </p:txBody>
      </p:sp>
    </p:spTree>
    <p:extLst>
      <p:ext uri="{BB962C8B-B14F-4D97-AF65-F5344CB8AC3E}">
        <p14:creationId xmlns:p14="http://schemas.microsoft.com/office/powerpoint/2010/main" val="1444949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428" y="1281409"/>
            <a:ext cx="8057143" cy="4752381"/>
          </a:xfrm>
        </p:spPr>
      </p:pic>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28</a:t>
            </a:fld>
            <a:endParaRPr lang="en-US"/>
          </a:p>
        </p:txBody>
      </p:sp>
    </p:spTree>
    <p:extLst>
      <p:ext uri="{BB962C8B-B14F-4D97-AF65-F5344CB8AC3E}">
        <p14:creationId xmlns:p14="http://schemas.microsoft.com/office/powerpoint/2010/main" val="3228784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29</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887" y="1066800"/>
            <a:ext cx="6376226" cy="5181600"/>
          </a:xfrm>
        </p:spPr>
      </p:pic>
    </p:spTree>
    <p:extLst>
      <p:ext uri="{BB962C8B-B14F-4D97-AF65-F5344CB8AC3E}">
        <p14:creationId xmlns:p14="http://schemas.microsoft.com/office/powerpoint/2010/main" val="1565081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A8F3DA5-CF1E-47BD-BCE1-A198DF408A33}"/>
              </a:ext>
            </a:extLst>
          </p:cNvPr>
          <p:cNvSpPr>
            <a:spLocks noGrp="1"/>
          </p:cNvSpPr>
          <p:nvPr>
            <p:ph idx="1"/>
          </p:nvPr>
        </p:nvSpPr>
        <p:spPr>
          <a:xfrm>
            <a:off x="457200" y="1066800"/>
            <a:ext cx="8382000" cy="5059363"/>
          </a:xfrm>
        </p:spPr>
        <p:txBody>
          <a:bodyPr>
            <a:normAutofit/>
          </a:bodyPr>
          <a:lstStyle/>
          <a:p>
            <a:pPr algn="just">
              <a:lnSpc>
                <a:spcPct val="150000"/>
              </a:lnSpc>
              <a:spcBef>
                <a:spcPct val="0"/>
              </a:spcBef>
              <a:buFontTx/>
              <a:buChar char="-"/>
            </a:pPr>
            <a:r>
              <a:rPr lang="en-US" altLang="en-US" dirty="0" err="1"/>
              <a:t>Giải</a:t>
            </a:r>
            <a:r>
              <a:rPr lang="en-US" altLang="en-US" dirty="0"/>
              <a:t> </a:t>
            </a:r>
            <a:r>
              <a:rPr lang="en-US" altLang="en-US" dirty="0" err="1"/>
              <a:t>thích</a:t>
            </a:r>
            <a:r>
              <a:rPr lang="en-US" altLang="en-US" dirty="0"/>
              <a:t> </a:t>
            </a:r>
            <a:r>
              <a:rPr lang="en-US" altLang="en-US" dirty="0" err="1"/>
              <a:t>được</a:t>
            </a:r>
            <a:r>
              <a:rPr lang="en-US" altLang="en-US" dirty="0"/>
              <a:t> </a:t>
            </a:r>
            <a:r>
              <a:rPr lang="en-US" altLang="en-US" dirty="0" err="1"/>
              <a:t>các</a:t>
            </a:r>
            <a:r>
              <a:rPr lang="en-US" altLang="en-US" dirty="0"/>
              <a:t> </a:t>
            </a:r>
            <a:r>
              <a:rPr lang="en-US" altLang="en-US" dirty="0" err="1"/>
              <a:t>khái</a:t>
            </a:r>
            <a:r>
              <a:rPr lang="en-US" altLang="en-US" dirty="0"/>
              <a:t> </a:t>
            </a:r>
            <a:r>
              <a:rPr lang="en-US" altLang="en-US" dirty="0" err="1"/>
              <a:t>niệm</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cấp</a:t>
            </a:r>
            <a:r>
              <a:rPr lang="en-US" altLang="en-US" dirty="0"/>
              <a:t> </a:t>
            </a:r>
            <a:r>
              <a:rPr lang="en-US" altLang="en-US" dirty="0" err="1"/>
              <a:t>quyền</a:t>
            </a:r>
            <a:r>
              <a:rPr lang="en-US" altLang="en-US" dirty="0"/>
              <a:t>. </a:t>
            </a:r>
          </a:p>
          <a:p>
            <a:pPr algn="just">
              <a:lnSpc>
                <a:spcPct val="150000"/>
              </a:lnSpc>
              <a:spcBef>
                <a:spcPct val="0"/>
              </a:spcBef>
              <a:buFontTx/>
              <a:buChar char="-"/>
            </a:pPr>
            <a:r>
              <a:rPr lang="en-US" altLang="en-US" dirty="0" err="1"/>
              <a:t>Trình</a:t>
            </a:r>
            <a:r>
              <a:rPr lang="en-US" altLang="en-US" dirty="0"/>
              <a:t> </a:t>
            </a:r>
            <a:r>
              <a:rPr lang="en-US" altLang="en-US" dirty="0" err="1"/>
              <a:t>bày</a:t>
            </a:r>
            <a:r>
              <a:rPr lang="en-US" altLang="en-US" dirty="0"/>
              <a:t> </a:t>
            </a:r>
            <a:r>
              <a:rPr lang="en-US" altLang="en-US" dirty="0" err="1"/>
              <a:t>được</a:t>
            </a:r>
            <a:r>
              <a:rPr lang="en-US" altLang="en-US" dirty="0"/>
              <a:t> </a:t>
            </a:r>
            <a:r>
              <a:rPr lang="en-US" altLang="en-US" dirty="0" err="1"/>
              <a:t>lợi</a:t>
            </a:r>
            <a:r>
              <a:rPr lang="en-US" altLang="en-US" dirty="0"/>
              <a:t> </a:t>
            </a:r>
            <a:r>
              <a:rPr lang="en-US" altLang="en-US" dirty="0" err="1"/>
              <a:t>ích</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sao</a:t>
            </a:r>
            <a:r>
              <a:rPr lang="en-US" altLang="en-US" dirty="0"/>
              <a:t> </a:t>
            </a:r>
            <a:r>
              <a:rPr lang="en-US" altLang="en-US" dirty="0" err="1"/>
              <a:t>lưu</a:t>
            </a:r>
            <a:r>
              <a:rPr lang="en-US" altLang="en-US" dirty="0"/>
              <a:t> </a:t>
            </a:r>
            <a:r>
              <a:rPr lang="en-US" altLang="en-US" dirty="0" err="1"/>
              <a:t>và</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dữ</a:t>
            </a:r>
            <a:r>
              <a:rPr lang="en-US" altLang="en-US" dirty="0"/>
              <a:t> </a:t>
            </a:r>
            <a:r>
              <a:rPr lang="en-US" altLang="en-US" dirty="0" err="1"/>
              <a:t>liệu</a:t>
            </a:r>
            <a:r>
              <a:rPr lang="en-US" altLang="en-US" dirty="0"/>
              <a:t>.</a:t>
            </a:r>
          </a:p>
          <a:p>
            <a:pPr algn="just">
              <a:lnSpc>
                <a:spcPct val="150000"/>
              </a:lnSpc>
              <a:spcBef>
                <a:spcPct val="0"/>
              </a:spcBef>
              <a:buFontTx/>
              <a:buChar char="-"/>
            </a:pPr>
            <a:r>
              <a:rPr lang="en-US" altLang="en-US" b="1" dirty="0">
                <a:latin typeface="Tahoma" pitchFamily="34" charset="0"/>
                <a:cs typeface="Tahoma" pitchFamily="34" charset="0"/>
              </a:rPr>
              <a:t> </a:t>
            </a:r>
            <a:r>
              <a:rPr lang="en-US" altLang="en-US" dirty="0" err="1">
                <a:latin typeface="Tahoma" pitchFamily="34" charset="0"/>
                <a:cs typeface="Tahoma" pitchFamily="34" charset="0"/>
              </a:rPr>
              <a:t>Sử</a:t>
            </a:r>
            <a:r>
              <a:rPr lang="en-US" altLang="en-US" dirty="0">
                <a:latin typeface="Tahoma" pitchFamily="34" charset="0"/>
                <a:cs typeface="Tahoma" pitchFamily="34" charset="0"/>
              </a:rPr>
              <a:t> </a:t>
            </a:r>
            <a:r>
              <a:rPr lang="en-US" altLang="en-US" dirty="0" err="1">
                <a:latin typeface="Tahoma" pitchFamily="34" charset="0"/>
                <a:cs typeface="Tahoma" pitchFamily="34" charset="0"/>
              </a:rPr>
              <a:t>dụng</a:t>
            </a:r>
            <a:r>
              <a:rPr lang="en-US" altLang="en-US" dirty="0">
                <a:latin typeface="Tahoma" pitchFamily="34" charset="0"/>
                <a:cs typeface="Tahoma" pitchFamily="34" charset="0"/>
              </a:rPr>
              <a:t> </a:t>
            </a:r>
            <a:r>
              <a:rPr lang="en-US" altLang="en-US" dirty="0" err="1">
                <a:latin typeface="Tahoma" pitchFamily="34" charset="0"/>
                <a:cs typeface="Tahoma" pitchFamily="34" charset="0"/>
              </a:rPr>
              <a:t>ngôn</a:t>
            </a:r>
            <a:r>
              <a:rPr lang="en-US" altLang="en-US" dirty="0">
                <a:latin typeface="Tahoma" pitchFamily="34" charset="0"/>
                <a:cs typeface="Tahoma" pitchFamily="34" charset="0"/>
              </a:rPr>
              <a:t> </a:t>
            </a:r>
            <a:r>
              <a:rPr lang="en-US" altLang="en-US" dirty="0" err="1">
                <a:latin typeface="Tahoma" pitchFamily="34" charset="0"/>
                <a:cs typeface="Tahoma" pitchFamily="34" charset="0"/>
              </a:rPr>
              <a:t>ngữ</a:t>
            </a:r>
            <a:r>
              <a:rPr lang="en-US" altLang="en-US" dirty="0">
                <a:latin typeface="Tahoma" pitchFamily="34" charset="0"/>
                <a:cs typeface="Tahoma" pitchFamily="34" charset="0"/>
              </a:rPr>
              <a:t> T- SQL </a:t>
            </a:r>
            <a:r>
              <a:rPr lang="en-US" altLang="en-US" dirty="0" err="1">
                <a:latin typeface="Tahoma" pitchFamily="34" charset="0"/>
                <a:cs typeface="Tahoma" pitchFamily="34" charset="0"/>
              </a:rPr>
              <a:t>và</a:t>
            </a:r>
            <a:r>
              <a:rPr lang="en-US" altLang="en-US" dirty="0">
                <a:latin typeface="Tahoma" pitchFamily="34" charset="0"/>
                <a:cs typeface="Tahoma" pitchFamily="34" charset="0"/>
              </a:rPr>
              <a:t> </a:t>
            </a:r>
            <a:r>
              <a:rPr lang="en-US" altLang="en-US" dirty="0" err="1">
                <a:latin typeface="Tahoma" pitchFamily="34" charset="0"/>
                <a:cs typeface="Tahoma" pitchFamily="34" charset="0"/>
              </a:rPr>
              <a:t>công</a:t>
            </a:r>
            <a:r>
              <a:rPr lang="en-US" altLang="en-US" dirty="0">
                <a:latin typeface="Tahoma" pitchFamily="34" charset="0"/>
                <a:cs typeface="Tahoma" pitchFamily="34" charset="0"/>
              </a:rPr>
              <a:t> </a:t>
            </a:r>
            <a:r>
              <a:rPr lang="en-US" altLang="en-US" dirty="0" err="1">
                <a:latin typeface="Tahoma" pitchFamily="34" charset="0"/>
                <a:cs typeface="Tahoma" pitchFamily="34" charset="0"/>
              </a:rPr>
              <a:t>cụ</a:t>
            </a:r>
            <a:r>
              <a:rPr lang="en-US" altLang="en-US" dirty="0">
                <a:latin typeface="Tahoma" pitchFamily="34" charset="0"/>
                <a:cs typeface="Tahoma" pitchFamily="34" charset="0"/>
              </a:rPr>
              <a:t> </a:t>
            </a:r>
            <a:r>
              <a:rPr lang="en-US" altLang="en-US" dirty="0" err="1">
                <a:latin typeface="Tahoma" pitchFamily="34" charset="0"/>
                <a:cs typeface="Tahoma" pitchFamily="34" charset="0"/>
              </a:rPr>
              <a:t>để</a:t>
            </a:r>
            <a:r>
              <a:rPr lang="en-US" altLang="en-US" dirty="0">
                <a:latin typeface="Tahoma" pitchFamily="34" charset="0"/>
                <a:cs typeface="Tahoma" pitchFamily="34" charset="0"/>
              </a:rPr>
              <a:t> </a:t>
            </a:r>
            <a:r>
              <a:rPr lang="en-US" altLang="en-US" dirty="0" err="1">
                <a:latin typeface="Tahoma" pitchFamily="34" charset="0"/>
                <a:cs typeface="Tahoma" pitchFamily="34" charset="0"/>
              </a:rPr>
              <a:t>quản</a:t>
            </a:r>
            <a:r>
              <a:rPr lang="en-US" altLang="en-US" dirty="0">
                <a:latin typeface="Tahoma" pitchFamily="34" charset="0"/>
                <a:cs typeface="Tahoma" pitchFamily="34" charset="0"/>
              </a:rPr>
              <a:t> </a:t>
            </a:r>
            <a:r>
              <a:rPr lang="en-US" altLang="en-US" dirty="0" err="1">
                <a:latin typeface="Tahoma" pitchFamily="34" charset="0"/>
                <a:cs typeface="Tahoma" pitchFamily="34" charset="0"/>
              </a:rPr>
              <a:t>lý</a:t>
            </a:r>
            <a:r>
              <a:rPr lang="en-US" altLang="en-US" dirty="0">
                <a:latin typeface="Tahoma" pitchFamily="34" charset="0"/>
                <a:cs typeface="Tahoma" pitchFamily="34" charset="0"/>
              </a:rPr>
              <a:t> </a:t>
            </a:r>
            <a:r>
              <a:rPr lang="en-US" altLang="en-US" dirty="0" err="1">
                <a:latin typeface="Tahoma" pitchFamily="34" charset="0"/>
                <a:cs typeface="Tahoma" pitchFamily="34" charset="0"/>
              </a:rPr>
              <a:t>người</a:t>
            </a:r>
            <a:r>
              <a:rPr lang="en-US" altLang="en-US" dirty="0">
                <a:latin typeface="Tahoma" pitchFamily="34" charset="0"/>
                <a:cs typeface="Tahoma" pitchFamily="34" charset="0"/>
              </a:rPr>
              <a:t> </a:t>
            </a:r>
            <a:r>
              <a:rPr lang="en-US" altLang="en-US" dirty="0" err="1">
                <a:latin typeface="Tahoma" pitchFamily="34" charset="0"/>
                <a:cs typeface="Tahoma" pitchFamily="34" charset="0"/>
              </a:rPr>
              <a:t>dùng</a:t>
            </a:r>
            <a:r>
              <a:rPr lang="en-US" altLang="en-US" dirty="0">
                <a:latin typeface="Tahoma" pitchFamily="34" charset="0"/>
                <a:cs typeface="Tahoma" pitchFamily="34" charset="0"/>
              </a:rPr>
              <a:t>, </a:t>
            </a:r>
            <a:r>
              <a:rPr lang="en-US" altLang="en-US" dirty="0" err="1">
                <a:latin typeface="Tahoma" pitchFamily="34" charset="0"/>
                <a:cs typeface="Tahoma" pitchFamily="34" charset="0"/>
              </a:rPr>
              <a:t>sao</a:t>
            </a:r>
            <a:r>
              <a:rPr lang="en-US" altLang="en-US" dirty="0">
                <a:latin typeface="Tahoma" pitchFamily="34" charset="0"/>
                <a:cs typeface="Tahoma" pitchFamily="34" charset="0"/>
              </a:rPr>
              <a:t> </a:t>
            </a:r>
            <a:r>
              <a:rPr lang="en-US" altLang="en-US" dirty="0" err="1">
                <a:latin typeface="Tahoma" pitchFamily="34" charset="0"/>
                <a:cs typeface="Tahoma" pitchFamily="34" charset="0"/>
              </a:rPr>
              <a:t>lưu</a:t>
            </a:r>
            <a:r>
              <a:rPr lang="en-US" altLang="en-US" dirty="0">
                <a:latin typeface="Tahoma" pitchFamily="34" charset="0"/>
                <a:cs typeface="Tahoma" pitchFamily="34" charset="0"/>
              </a:rPr>
              <a:t> </a:t>
            </a:r>
            <a:r>
              <a:rPr lang="en-US" altLang="en-US" dirty="0" err="1">
                <a:latin typeface="Tahoma" pitchFamily="34" charset="0"/>
                <a:cs typeface="Tahoma" pitchFamily="34" charset="0"/>
              </a:rPr>
              <a:t>và</a:t>
            </a:r>
            <a:r>
              <a:rPr lang="en-US" altLang="en-US" dirty="0">
                <a:latin typeface="Tahoma" pitchFamily="34" charset="0"/>
                <a:cs typeface="Tahoma" pitchFamily="34" charset="0"/>
              </a:rPr>
              <a:t> </a:t>
            </a:r>
            <a:r>
              <a:rPr lang="en-US" altLang="en-US" dirty="0" err="1">
                <a:latin typeface="Tahoma" pitchFamily="34" charset="0"/>
                <a:cs typeface="Tahoma" pitchFamily="34" charset="0"/>
              </a:rPr>
              <a:t>phục</a:t>
            </a:r>
            <a:r>
              <a:rPr lang="en-US" altLang="en-US" dirty="0">
                <a:latin typeface="Tahoma" pitchFamily="34" charset="0"/>
                <a:cs typeface="Tahoma" pitchFamily="34" charset="0"/>
              </a:rPr>
              <a:t> </a:t>
            </a:r>
            <a:r>
              <a:rPr lang="en-US" altLang="en-US" dirty="0" err="1">
                <a:latin typeface="Tahoma" pitchFamily="34" charset="0"/>
                <a:cs typeface="Tahoma" pitchFamily="34" charset="0"/>
              </a:rPr>
              <a:t>hồi</a:t>
            </a:r>
            <a:r>
              <a:rPr lang="en-US" altLang="en-US" dirty="0">
                <a:latin typeface="Tahoma" pitchFamily="34" charset="0"/>
                <a:cs typeface="Tahoma" pitchFamily="34" charset="0"/>
              </a:rPr>
              <a:t> </a:t>
            </a:r>
            <a:r>
              <a:rPr lang="en-US" altLang="en-US" dirty="0" err="1">
                <a:latin typeface="Tahoma" pitchFamily="34" charset="0"/>
                <a:cs typeface="Tahoma" pitchFamily="34" charset="0"/>
              </a:rPr>
              <a:t>dữ</a:t>
            </a:r>
            <a:r>
              <a:rPr lang="en-US" altLang="en-US" dirty="0">
                <a:latin typeface="Tahoma" pitchFamily="34" charset="0"/>
                <a:cs typeface="Tahoma" pitchFamily="34" charset="0"/>
              </a:rPr>
              <a:t> </a:t>
            </a:r>
            <a:r>
              <a:rPr lang="en-US" altLang="en-US" dirty="0" err="1">
                <a:latin typeface="Tahoma" pitchFamily="34" charset="0"/>
                <a:cs typeface="Tahoma" pitchFamily="34" charset="0"/>
              </a:rPr>
              <a:t>liệu</a:t>
            </a:r>
            <a:r>
              <a:rPr lang="en-US" altLang="en-US" dirty="0">
                <a:latin typeface="Tahoma" pitchFamily="34" charset="0"/>
                <a:cs typeface="Tahoma" pitchFamily="34" charset="0"/>
              </a:rPr>
              <a:t>. </a:t>
            </a:r>
          </a:p>
          <a:p>
            <a:r>
              <a:rPr lang="en-US" dirty="0" err="1"/>
              <a:t>Rèn</a:t>
            </a:r>
            <a:r>
              <a:rPr lang="en-US" dirty="0"/>
              <a:t> </a:t>
            </a:r>
            <a:r>
              <a:rPr lang="en-US" dirty="0" err="1"/>
              <a:t>luyện</a:t>
            </a:r>
            <a:r>
              <a:rPr lang="en-US" dirty="0"/>
              <a:t> </a:t>
            </a:r>
            <a:r>
              <a:rPr lang="en-US" dirty="0" err="1"/>
              <a:t>tính</a:t>
            </a:r>
            <a:r>
              <a:rPr lang="en-US" dirty="0"/>
              <a:t> </a:t>
            </a:r>
            <a:r>
              <a:rPr lang="en-US" dirty="0" err="1"/>
              <a:t>cẩn</a:t>
            </a:r>
            <a:r>
              <a:rPr lang="en-US" dirty="0"/>
              <a:t> </a:t>
            </a:r>
            <a:r>
              <a:rPr lang="en-US" dirty="0" err="1"/>
              <a:t>thận</a:t>
            </a:r>
            <a:r>
              <a:rPr lang="en-US" dirty="0"/>
              <a:t> </a:t>
            </a:r>
            <a:r>
              <a:rPr lang="en-US" dirty="0" err="1"/>
              <a:t>trong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câu</a:t>
            </a:r>
            <a:r>
              <a:rPr lang="en-US" dirty="0"/>
              <a:t> </a:t>
            </a:r>
            <a:r>
              <a:rPr lang="en-US" dirty="0" err="1"/>
              <a:t>lệnh</a:t>
            </a:r>
            <a:r>
              <a:rPr lang="en-US" dirty="0"/>
              <a:t>.</a:t>
            </a:r>
          </a:p>
          <a:p>
            <a:endParaRPr lang="en-US" dirty="0"/>
          </a:p>
        </p:txBody>
      </p:sp>
      <p:sp>
        <p:nvSpPr>
          <p:cNvPr id="6" name="Title 5">
            <a:extLst>
              <a:ext uri="{FF2B5EF4-FFF2-40B4-BE49-F238E27FC236}">
                <a16:creationId xmlns:a16="http://schemas.microsoft.com/office/drawing/2014/main" id="{D815F3D6-8B6F-4D5C-9840-E127623B814B}"/>
              </a:ext>
            </a:extLst>
          </p:cNvPr>
          <p:cNvSpPr>
            <a:spLocks noGrp="1"/>
          </p:cNvSpPr>
          <p:nvPr>
            <p:ph type="title"/>
          </p:nvPr>
        </p:nvSpPr>
        <p:spPr/>
        <p:txBody>
          <a:bodyPr/>
          <a:lstStyle/>
          <a:p>
            <a:r>
              <a:rPr lang="en-US" dirty="0"/>
              <a:t>1. </a:t>
            </a:r>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Date Placeholder 2">
            <a:extLst>
              <a:ext uri="{FF2B5EF4-FFF2-40B4-BE49-F238E27FC236}">
                <a16:creationId xmlns:a16="http://schemas.microsoft.com/office/drawing/2014/main" id="{20A15DA7-BE83-44C6-909E-4FA273F52A74}"/>
              </a:ext>
            </a:extLst>
          </p:cNvPr>
          <p:cNvSpPr>
            <a:spLocks noGrp="1"/>
          </p:cNvSpPr>
          <p:nvPr>
            <p:ph type="dt" sz="half" idx="2"/>
          </p:nvPr>
        </p:nvSpPr>
        <p:spPr/>
        <p:txBody>
          <a:bodyPr/>
          <a:lstStyle/>
          <a:p>
            <a:fld id="{0FA6372B-C7F7-454A-A4C3-A39283F948ED}" type="datetime1">
              <a:rPr lang="en-US" smtClean="0"/>
              <a:t>10/12/2022</a:t>
            </a:fld>
            <a:endParaRPr lang="en-US"/>
          </a:p>
        </p:txBody>
      </p:sp>
      <p:sp>
        <p:nvSpPr>
          <p:cNvPr id="4" name="Footer Placeholder 3">
            <a:extLst>
              <a:ext uri="{FF2B5EF4-FFF2-40B4-BE49-F238E27FC236}">
                <a16:creationId xmlns:a16="http://schemas.microsoft.com/office/drawing/2014/main" id="{D9CC30C3-EF14-463A-8C4F-9FA762D59CAA}"/>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592226A1-BD39-4730-BA2C-2EEFC4836E0E}"/>
              </a:ext>
            </a:extLst>
          </p:cNvPr>
          <p:cNvSpPr>
            <a:spLocks noGrp="1"/>
          </p:cNvSpPr>
          <p:nvPr>
            <p:ph type="sldNum" sz="quarter" idx="4"/>
          </p:nvPr>
        </p:nvSpPr>
        <p:spPr/>
        <p:txBody>
          <a:bodyPr/>
          <a:lstStyle/>
          <a:p>
            <a:fld id="{F4E32468-D4D3-45A6-A508-7622D5375F4E}" type="slidenum">
              <a:rPr lang="en-US" smtClean="0"/>
              <a:t>3</a:t>
            </a:fld>
            <a:endParaRPr lang="en-US"/>
          </a:p>
        </p:txBody>
      </p:sp>
    </p:spTree>
    <p:extLst>
      <p:ext uri="{BB962C8B-B14F-4D97-AF65-F5344CB8AC3E}">
        <p14:creationId xmlns:p14="http://schemas.microsoft.com/office/powerpoint/2010/main" val="2986208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err="1"/>
              <a:t>Việc</a:t>
            </a:r>
            <a:r>
              <a:rPr lang="en-US" dirty="0"/>
              <a:t> </a:t>
            </a:r>
            <a:r>
              <a:rPr lang="en-US" dirty="0" err="1"/>
              <a:t>khôi</a:t>
            </a:r>
            <a:r>
              <a:rPr lang="en-US" dirty="0"/>
              <a:t> </a:t>
            </a:r>
            <a:r>
              <a:rPr lang="en-US" dirty="0" err="1"/>
              <a:t>phục</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hoàn</a:t>
            </a:r>
            <a:r>
              <a:rPr lang="en-US" dirty="0"/>
              <a:t> </a:t>
            </a:r>
            <a:r>
              <a:rPr lang="en-US" dirty="0" err="1"/>
              <a:t>thành</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err="1"/>
              <a:t>Bây</a:t>
            </a:r>
            <a:r>
              <a:rPr lang="en-US" dirty="0"/>
              <a:t> </a:t>
            </a:r>
            <a:r>
              <a:rPr lang="en-US" dirty="0" err="1"/>
              <a:t>giờ</a:t>
            </a:r>
            <a:r>
              <a:rPr lang="en-US" dirty="0"/>
              <a:t> ta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bảng</a:t>
            </a:r>
            <a:r>
              <a:rPr lang="en-US" dirty="0"/>
              <a:t> </a:t>
            </a:r>
            <a:r>
              <a:rPr lang="en-US" dirty="0" err="1"/>
              <a:t>bị</a:t>
            </a:r>
            <a:r>
              <a:rPr lang="en-US" dirty="0"/>
              <a:t> </a:t>
            </a:r>
            <a:r>
              <a:rPr lang="en-US" dirty="0" err="1"/>
              <a:t>mất</a:t>
            </a:r>
            <a:r>
              <a:rPr lang="en-US" dirty="0"/>
              <a:t> </a:t>
            </a:r>
            <a:r>
              <a:rPr lang="en-US" dirty="0" err="1"/>
              <a:t>đã</a:t>
            </a:r>
            <a:r>
              <a:rPr lang="en-US" dirty="0"/>
              <a:t> </a:t>
            </a:r>
            <a:r>
              <a:rPr lang="en-US" dirty="0" err="1"/>
              <a:t>lấy</a:t>
            </a:r>
            <a:r>
              <a:rPr lang="en-US" dirty="0"/>
              <a:t> </a:t>
            </a:r>
            <a:r>
              <a:rPr lang="en-US" dirty="0" err="1"/>
              <a:t>lại</a:t>
            </a:r>
            <a:r>
              <a:rPr lang="en-US" dirty="0"/>
              <a:t> </a:t>
            </a:r>
            <a:r>
              <a:rPr lang="en-US" dirty="0" err="1"/>
              <a:t>được</a:t>
            </a:r>
            <a:r>
              <a:rPr lang="en-US" dirty="0"/>
              <a:t>! </a:t>
            </a:r>
          </a:p>
          <a:p>
            <a:pPr marL="0" indent="0">
              <a:buNone/>
            </a:pP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133600"/>
            <a:ext cx="5562600" cy="1514286"/>
          </a:xfrm>
          <a:prstGeom prst="rect">
            <a:avLst/>
          </a:prstGeom>
        </p:spPr>
      </p:pic>
    </p:spTree>
    <p:extLst>
      <p:ext uri="{BB962C8B-B14F-4D97-AF65-F5344CB8AC3E}">
        <p14:creationId xmlns:p14="http://schemas.microsoft.com/office/powerpoint/2010/main" val="2231734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dirty="0" err="1"/>
              <a:t>Muốn</a:t>
            </a:r>
            <a:r>
              <a:rPr lang="en-US" dirty="0"/>
              <a:t> </a:t>
            </a:r>
            <a:r>
              <a:rPr lang="en-US" dirty="0" err="1"/>
              <a:t>khôi</a:t>
            </a:r>
            <a:r>
              <a:rPr lang="en-US" dirty="0"/>
              <a:t> </a:t>
            </a:r>
            <a:r>
              <a:rPr lang="en-US" dirty="0" err="1"/>
              <a:t>phục</a:t>
            </a:r>
            <a:r>
              <a:rPr lang="en-US" dirty="0"/>
              <a:t> </a:t>
            </a:r>
            <a:r>
              <a:rPr lang="en-US" dirty="0" err="1"/>
              <a:t>dữ</a:t>
            </a:r>
            <a:r>
              <a:rPr lang="en-US" dirty="0"/>
              <a:t> </a:t>
            </a:r>
            <a:r>
              <a:rPr lang="en-US" dirty="0" err="1"/>
              <a:t>liệu</a:t>
            </a:r>
            <a:r>
              <a:rPr lang="en-US" dirty="0"/>
              <a:t> </a:t>
            </a:r>
            <a:r>
              <a:rPr lang="en-US" dirty="0" err="1"/>
              <a:t>bằng</a:t>
            </a:r>
            <a:r>
              <a:rPr lang="en-US" dirty="0"/>
              <a:t> </a:t>
            </a:r>
            <a:r>
              <a:rPr lang="en-US" dirty="0" err="1"/>
              <a:t>câu</a:t>
            </a:r>
            <a:r>
              <a:rPr lang="en-US" dirty="0"/>
              <a:t> </a:t>
            </a:r>
            <a:r>
              <a:rPr lang="en-US" dirty="0" err="1"/>
              <a:t>lệnh</a:t>
            </a:r>
            <a:r>
              <a:rPr lang="en-US" dirty="0"/>
              <a:t>, ta </a:t>
            </a:r>
            <a:r>
              <a:rPr lang="en-US" dirty="0" err="1"/>
              <a:t>dùng</a:t>
            </a:r>
            <a:r>
              <a:rPr lang="en-US" dirty="0"/>
              <a:t> </a:t>
            </a:r>
            <a:r>
              <a:rPr lang="en-US" dirty="0" err="1"/>
              <a:t>cú</a:t>
            </a:r>
            <a:r>
              <a:rPr lang="en-US" dirty="0"/>
              <a:t> </a:t>
            </a:r>
            <a:r>
              <a:rPr lang="en-US" dirty="0" err="1"/>
              <a:t>pháp</a:t>
            </a:r>
            <a:r>
              <a:rPr lang="en-US" dirty="0"/>
              <a:t> </a:t>
            </a:r>
            <a:r>
              <a:rPr lang="en-US" dirty="0" err="1"/>
              <a:t>sau</a:t>
            </a:r>
            <a:r>
              <a:rPr lang="en-US" dirty="0"/>
              <a:t>:</a:t>
            </a:r>
          </a:p>
          <a:p>
            <a:pPr>
              <a:buFont typeface="Courier New" panose="02070309020205020404" pitchFamily="49" charset="0"/>
              <a:buChar char="o"/>
            </a:pPr>
            <a:r>
              <a:rPr lang="en-US" sz="2200" b="1" dirty="0" err="1"/>
              <a:t>Phục</a:t>
            </a:r>
            <a:r>
              <a:rPr lang="en-US" sz="2200" b="1" dirty="0"/>
              <a:t> </a:t>
            </a:r>
            <a:r>
              <a:rPr lang="en-US" sz="2200" b="1" dirty="0" err="1"/>
              <a:t>hồi</a:t>
            </a:r>
            <a:r>
              <a:rPr lang="en-US" sz="2200" b="1" dirty="0"/>
              <a:t> </a:t>
            </a:r>
            <a:r>
              <a:rPr lang="en-US" sz="2200" b="1" dirty="0" err="1"/>
              <a:t>dữ</a:t>
            </a:r>
            <a:r>
              <a:rPr lang="en-US" sz="2200" b="1" dirty="0"/>
              <a:t> </a:t>
            </a:r>
            <a:r>
              <a:rPr lang="en-US" sz="2200" b="1" dirty="0" err="1"/>
              <a:t>liệu</a:t>
            </a:r>
            <a:r>
              <a:rPr lang="en-US" sz="2200" b="1" dirty="0"/>
              <a:t> </a:t>
            </a:r>
            <a:r>
              <a:rPr lang="en-US" sz="2200" b="1" dirty="0" err="1"/>
              <a:t>từ</a:t>
            </a:r>
            <a:r>
              <a:rPr lang="en-US" sz="2200" b="1" dirty="0"/>
              <a:t> </a:t>
            </a:r>
            <a:r>
              <a:rPr lang="en-US" sz="2200" b="1" dirty="0" err="1"/>
              <a:t>bản</a:t>
            </a:r>
            <a:r>
              <a:rPr lang="en-US" sz="2200" b="1" dirty="0"/>
              <a:t> full </a:t>
            </a:r>
            <a:r>
              <a:rPr lang="en-US" sz="2200" b="1" dirty="0" err="1"/>
              <a:t>và</a:t>
            </a:r>
            <a:r>
              <a:rPr lang="en-US" sz="2200" b="1" dirty="0"/>
              <a:t> different backup</a:t>
            </a:r>
          </a:p>
          <a:p>
            <a:pPr marL="0" indent="0">
              <a:buNone/>
            </a:pPr>
            <a:r>
              <a:rPr lang="en-US" dirty="0"/>
              <a:t>R</a:t>
            </a:r>
            <a:r>
              <a:rPr lang="vi-VN" dirty="0"/>
              <a:t>estore database Tên_Cơ_Sở_Dữ_Liệu from disk = 'Đường dẫn\Tên_File.bak' [With NoRecovery]</a:t>
            </a:r>
            <a:endParaRPr lang="en-US" dirty="0"/>
          </a:p>
          <a:p>
            <a:pPr>
              <a:buFont typeface="Courier New" panose="02070309020205020404" pitchFamily="49" charset="0"/>
              <a:buChar char="o"/>
            </a:pPr>
            <a:r>
              <a:rPr lang="en-US" b="1" dirty="0" err="1"/>
              <a:t>Phục</a:t>
            </a:r>
            <a:r>
              <a:rPr lang="en-US" b="1" dirty="0"/>
              <a:t> </a:t>
            </a:r>
            <a:r>
              <a:rPr lang="en-US" b="1" dirty="0" err="1"/>
              <a:t>hồi</a:t>
            </a:r>
            <a:r>
              <a:rPr lang="en-US" b="1" dirty="0"/>
              <a:t> </a:t>
            </a:r>
            <a:r>
              <a:rPr lang="en-US" b="1" dirty="0" err="1"/>
              <a:t>dữ</a:t>
            </a:r>
            <a:r>
              <a:rPr lang="en-US" b="1" dirty="0"/>
              <a:t> </a:t>
            </a:r>
            <a:r>
              <a:rPr lang="en-US" b="1" dirty="0" err="1"/>
              <a:t>liệu</a:t>
            </a:r>
            <a:r>
              <a:rPr lang="en-US" b="1" dirty="0"/>
              <a:t> </a:t>
            </a:r>
            <a:r>
              <a:rPr lang="en-US" b="1" dirty="0" err="1"/>
              <a:t>từ</a:t>
            </a:r>
            <a:r>
              <a:rPr lang="en-US" b="1" dirty="0"/>
              <a:t> </a:t>
            </a:r>
            <a:r>
              <a:rPr lang="en-US" b="1" dirty="0" err="1"/>
              <a:t>bản</a:t>
            </a:r>
            <a:r>
              <a:rPr lang="en-US" b="1" dirty="0"/>
              <a:t> log backup</a:t>
            </a:r>
          </a:p>
          <a:p>
            <a:pPr marL="0" indent="0">
              <a:buNone/>
            </a:pPr>
            <a:r>
              <a:rPr lang="en-US" dirty="0"/>
              <a:t>R</a:t>
            </a:r>
            <a:r>
              <a:rPr lang="vi-VN" dirty="0"/>
              <a:t>estore log Tên_Cơ_Sở_Dữ_Liệu from disk = 'Đường dẫn\Tên_File.trn' [With NoRecovery]</a:t>
            </a:r>
            <a:endParaRPr lang="en-US" dirty="0"/>
          </a:p>
          <a:p>
            <a:pPr marL="0" indent="0">
              <a:buNone/>
            </a:pPr>
            <a:endParaRPr lang="en-US" dirty="0"/>
          </a:p>
        </p:txBody>
      </p:sp>
      <p:sp>
        <p:nvSpPr>
          <p:cNvPr id="3" name="Title 2"/>
          <p:cNvSpPr>
            <a:spLocks noGrp="1"/>
          </p:cNvSpPr>
          <p:nvPr>
            <p:ph type="title"/>
          </p:nvPr>
        </p:nvSpPr>
        <p:spPr/>
        <p:txBody>
          <a:bodyPr/>
          <a:lstStyle/>
          <a:p>
            <a:r>
              <a:rPr lang="en-US" dirty="0"/>
              <a:t>3. </a:t>
            </a:r>
            <a:r>
              <a:rPr lang="en-US" dirty="0">
                <a:latin typeface="Tahoma" panose="020B0604030504040204" pitchFamily="34" charset="0"/>
                <a:ea typeface="Tahoma" panose="020B0604030504040204" pitchFamily="34" charset="0"/>
                <a:cs typeface="Tahoma" panose="020B0604030504040204" pitchFamily="34" charset="0"/>
              </a:rPr>
              <a:t>Sao </a:t>
            </a:r>
            <a:r>
              <a:rPr lang="en-US" dirty="0" err="1">
                <a:latin typeface="Tahoma" panose="020B0604030504040204" pitchFamily="34" charset="0"/>
                <a:ea typeface="Tahoma" panose="020B0604030504040204" pitchFamily="34" charset="0"/>
                <a:cs typeface="Tahoma" panose="020B0604030504040204" pitchFamily="34" charset="0"/>
              </a:rPr>
              <a:t>lưu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hồi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31</a:t>
            </a:fld>
            <a:endParaRPr lang="en-US"/>
          </a:p>
        </p:txBody>
      </p:sp>
    </p:spTree>
    <p:extLst>
      <p:ext uri="{BB962C8B-B14F-4D97-AF65-F5344CB8AC3E}">
        <p14:creationId xmlns:p14="http://schemas.microsoft.com/office/powerpoint/2010/main" val="3060009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32</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86029"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err="1"/>
              <a:t>Câu</a:t>
            </a:r>
            <a:r>
              <a:rPr lang="en-US" b="1" dirty="0"/>
              <a:t> </a:t>
            </a:r>
            <a:r>
              <a:rPr lang="en-US" b="1" dirty="0" err="1"/>
              <a:t>lệnh</a:t>
            </a:r>
            <a:r>
              <a:rPr lang="en-US" b="1" dirty="0"/>
              <a:t> </a:t>
            </a:r>
            <a:r>
              <a:rPr lang="en-US" b="1" dirty="0" err="1"/>
              <a:t>nào</a:t>
            </a:r>
            <a:r>
              <a:rPr lang="en-US" b="1" dirty="0"/>
              <a:t> </a:t>
            </a:r>
            <a:r>
              <a:rPr lang="en-US" b="1" dirty="0" err="1"/>
              <a:t>sau</a:t>
            </a:r>
            <a:r>
              <a:rPr lang="en-US" b="1" dirty="0"/>
              <a:t> </a:t>
            </a:r>
            <a:r>
              <a:rPr lang="en-US" b="1" dirty="0" err="1"/>
              <a:t>đây</a:t>
            </a:r>
            <a:r>
              <a:rPr lang="en-US" b="1" dirty="0"/>
              <a:t> </a:t>
            </a:r>
            <a:r>
              <a:rPr lang="en-US" b="1" dirty="0" err="1"/>
              <a:t>để</a:t>
            </a:r>
            <a:r>
              <a:rPr lang="en-US" b="1" dirty="0"/>
              <a:t> </a:t>
            </a:r>
            <a:r>
              <a:rPr lang="en-US" b="1" dirty="0" err="1"/>
              <a:t>tạo</a:t>
            </a:r>
            <a:r>
              <a:rPr lang="en-US" b="1" dirty="0"/>
              <a:t> </a:t>
            </a:r>
            <a:r>
              <a:rPr lang="en-US" b="1" dirty="0" err="1"/>
              <a:t>đăng</a:t>
            </a:r>
            <a:r>
              <a:rPr lang="en-US" b="1" dirty="0"/>
              <a:t> </a:t>
            </a:r>
            <a:r>
              <a:rPr lang="en-US" b="1" dirty="0" err="1"/>
              <a:t>nhập</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CREATE LOGIN</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SP_ADDLOGIN  </a:t>
            </a:r>
          </a:p>
        </p:txBody>
      </p:sp>
      <p:sp>
        <p:nvSpPr>
          <p:cNvPr id="23" name="Rectangle 22"/>
          <p:cNvSpPr/>
          <p:nvPr/>
        </p:nvSpPr>
        <p:spPr>
          <a:xfrm>
            <a:off x="1835998" y="3994583"/>
            <a:ext cx="1925592" cy="369332"/>
          </a:xfrm>
          <a:prstGeom prst="rect">
            <a:avLst/>
          </a:prstGeom>
        </p:spPr>
        <p:txBody>
          <a:bodyPr wrap="none">
            <a:spAutoFit/>
          </a:bodyPr>
          <a:lstStyle/>
          <a:p>
            <a:r>
              <a:rPr lang="en-US" dirty="0"/>
              <a:t> SP_CREATE LOGIN</a:t>
            </a:r>
          </a:p>
        </p:txBody>
      </p:sp>
      <p:sp>
        <p:nvSpPr>
          <p:cNvPr id="24" name="Rectangle 23"/>
          <p:cNvSpPr/>
          <p:nvPr/>
        </p:nvSpPr>
        <p:spPr>
          <a:xfrm>
            <a:off x="1867313" y="4659868"/>
            <a:ext cx="1046890" cy="369332"/>
          </a:xfrm>
          <a:prstGeom prst="rect">
            <a:avLst/>
          </a:prstGeom>
        </p:spPr>
        <p:txBody>
          <a:bodyPr wrap="none">
            <a:spAutoFit/>
          </a:bodyPr>
          <a:lstStyle/>
          <a:p>
            <a:r>
              <a:rPr lang="en-US" dirty="0" err="1"/>
              <a:t>Cả</a:t>
            </a:r>
            <a:r>
              <a:rPr lang="en-US" dirty="0"/>
              <a:t> A </a:t>
            </a:r>
            <a:r>
              <a:rPr lang="en-US" dirty="0" err="1"/>
              <a:t>và</a:t>
            </a:r>
            <a:r>
              <a:rPr lang="en-US" dirty="0"/>
              <a:t> B</a:t>
            </a:r>
          </a:p>
        </p:txBody>
      </p:sp>
    </p:spTree>
    <p:extLst>
      <p:ext uri="{BB962C8B-B14F-4D97-AF65-F5344CB8AC3E}">
        <p14:creationId xmlns:p14="http://schemas.microsoft.com/office/powerpoint/2010/main" val="2732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33</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2</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C</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err="1"/>
              <a:t>Câu</a:t>
            </a:r>
            <a:r>
              <a:rPr lang="en-US" b="1" dirty="0"/>
              <a:t> </a:t>
            </a:r>
            <a:r>
              <a:rPr lang="en-US" b="1" dirty="0" err="1"/>
              <a:t>lệnh</a:t>
            </a:r>
            <a:r>
              <a:rPr lang="en-US" b="1" dirty="0"/>
              <a:t> </a:t>
            </a:r>
            <a:r>
              <a:rPr lang="en-US" b="1" dirty="0" err="1"/>
              <a:t>nào</a:t>
            </a:r>
            <a:r>
              <a:rPr lang="en-US" b="1" dirty="0"/>
              <a:t> </a:t>
            </a:r>
            <a:r>
              <a:rPr lang="en-US" b="1" dirty="0" err="1"/>
              <a:t>sau</a:t>
            </a:r>
            <a:r>
              <a:rPr lang="en-US" b="1" dirty="0"/>
              <a:t> </a:t>
            </a:r>
            <a:r>
              <a:rPr lang="en-US" b="1" dirty="0" err="1"/>
              <a:t>đây</a:t>
            </a:r>
            <a:r>
              <a:rPr lang="en-US" b="1" dirty="0"/>
              <a:t> </a:t>
            </a:r>
            <a:r>
              <a:rPr lang="en-US" b="1" dirty="0" err="1"/>
              <a:t>để</a:t>
            </a:r>
            <a:r>
              <a:rPr lang="en-US" b="1" dirty="0"/>
              <a:t> </a:t>
            </a:r>
            <a:r>
              <a:rPr lang="en-US" b="1" dirty="0" err="1"/>
              <a:t>tạo</a:t>
            </a:r>
            <a:r>
              <a:rPr lang="en-US" b="1" dirty="0"/>
              <a:t> </a:t>
            </a:r>
            <a:r>
              <a:rPr lang="en-US" b="1" dirty="0" err="1"/>
              <a:t>ra</a:t>
            </a:r>
            <a:r>
              <a:rPr lang="en-US" b="1" dirty="0"/>
              <a:t> </a:t>
            </a:r>
            <a:r>
              <a:rPr lang="en-US" b="1" dirty="0" err="1"/>
              <a:t>người</a:t>
            </a:r>
            <a:r>
              <a:rPr lang="en-US" b="1" dirty="0"/>
              <a:t> </a:t>
            </a:r>
            <a:r>
              <a:rPr lang="en-US" b="1" dirty="0" err="1"/>
              <a:t>dùng</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SP_ADDUSER</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CREATE USER</a:t>
            </a:r>
          </a:p>
        </p:txBody>
      </p:sp>
      <p:sp>
        <p:nvSpPr>
          <p:cNvPr id="23" name="Rectangle 22"/>
          <p:cNvSpPr/>
          <p:nvPr/>
        </p:nvSpPr>
        <p:spPr>
          <a:xfrm>
            <a:off x="1835998" y="3994583"/>
            <a:ext cx="1761829" cy="369332"/>
          </a:xfrm>
          <a:prstGeom prst="rect">
            <a:avLst/>
          </a:prstGeom>
        </p:spPr>
        <p:txBody>
          <a:bodyPr wrap="none">
            <a:spAutoFit/>
          </a:bodyPr>
          <a:lstStyle/>
          <a:p>
            <a:r>
              <a:rPr lang="en-US" dirty="0"/>
              <a:t> A </a:t>
            </a:r>
            <a:r>
              <a:rPr lang="en-US" dirty="0" err="1"/>
              <a:t>và</a:t>
            </a:r>
            <a:r>
              <a:rPr lang="en-US" dirty="0"/>
              <a:t> B </a:t>
            </a:r>
            <a:r>
              <a:rPr lang="en-US" dirty="0" err="1"/>
              <a:t>đều</a:t>
            </a:r>
            <a:r>
              <a:rPr lang="en-US" dirty="0"/>
              <a:t> </a:t>
            </a:r>
            <a:r>
              <a:rPr lang="en-US" dirty="0" err="1"/>
              <a:t>đúng</a:t>
            </a:r>
            <a:endParaRPr lang="en-US" dirty="0"/>
          </a:p>
        </p:txBody>
      </p:sp>
      <p:sp>
        <p:nvSpPr>
          <p:cNvPr id="24" name="Rectangle 23"/>
          <p:cNvSpPr/>
          <p:nvPr/>
        </p:nvSpPr>
        <p:spPr>
          <a:xfrm>
            <a:off x="1867313" y="4659868"/>
            <a:ext cx="1482906" cy="369332"/>
          </a:xfrm>
          <a:prstGeom prst="rect">
            <a:avLst/>
          </a:prstGeom>
        </p:spPr>
        <p:txBody>
          <a:bodyPr wrap="none">
            <a:spAutoFit/>
          </a:bodyPr>
          <a:lstStyle/>
          <a:p>
            <a:r>
              <a:rPr lang="en-US" dirty="0"/>
              <a:t>A </a:t>
            </a:r>
            <a:r>
              <a:rPr lang="en-US" dirty="0" err="1"/>
              <a:t>và</a:t>
            </a:r>
            <a:r>
              <a:rPr lang="en-US" dirty="0"/>
              <a:t> B </a:t>
            </a:r>
            <a:r>
              <a:rPr lang="en-US" dirty="0" err="1"/>
              <a:t>đều</a:t>
            </a:r>
            <a:r>
              <a:rPr lang="en-US" dirty="0"/>
              <a:t> </a:t>
            </a:r>
            <a:r>
              <a:rPr lang="en-US" dirty="0" err="1"/>
              <a:t>sai</a:t>
            </a:r>
            <a:endParaRPr lang="en-US" dirty="0"/>
          </a:p>
        </p:txBody>
      </p:sp>
    </p:spTree>
    <p:extLst>
      <p:ext uri="{BB962C8B-B14F-4D97-AF65-F5344CB8AC3E}">
        <p14:creationId xmlns:p14="http://schemas.microsoft.com/office/powerpoint/2010/main" val="24969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34</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3</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smtClean="0">
                  <a:latin typeface="Arial" panose="020B0604020202020204" pitchFamily="34" charset="0"/>
                  <a:cs typeface="Arial" panose="020B0604020202020204" pitchFamily="34" charset="0"/>
                </a:rPr>
                <a:t>D</a:t>
              </a:r>
              <a:endParaRPr lang="en-US" sz="2800" b="1" dirty="0">
                <a:latin typeface="Arial" panose="020B0604020202020204" pitchFamily="34" charset="0"/>
                <a:cs typeface="Arial" panose="020B0604020202020204" pitchFamily="34" charset="0"/>
              </a:endParaRP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Sau </a:t>
            </a:r>
            <a:r>
              <a:rPr lang="en-US" b="1" dirty="0" err="1"/>
              <a:t>đây</a:t>
            </a:r>
            <a:r>
              <a:rPr lang="en-US" b="1" dirty="0"/>
              <a:t> </a:t>
            </a:r>
            <a:r>
              <a:rPr lang="en-US" b="1" dirty="0" err="1"/>
              <a:t>là</a:t>
            </a:r>
            <a:r>
              <a:rPr lang="en-US" b="1" dirty="0"/>
              <a:t> </a:t>
            </a:r>
            <a:r>
              <a:rPr lang="en-US" b="1" dirty="0" err="1"/>
              <a:t>một</a:t>
            </a:r>
            <a:r>
              <a:rPr lang="en-US" b="1" dirty="0"/>
              <a:t> </a:t>
            </a:r>
            <a:r>
              <a:rPr lang="en-US" b="1" dirty="0" err="1"/>
              <a:t>số</a:t>
            </a:r>
            <a:r>
              <a:rPr lang="en-US" b="1" dirty="0"/>
              <a:t> </a:t>
            </a:r>
            <a:r>
              <a:rPr lang="en-US" b="1" dirty="0" err="1"/>
              <a:t>quyền</a:t>
            </a:r>
            <a:r>
              <a:rPr lang="en-US" b="1" dirty="0"/>
              <a:t> </a:t>
            </a:r>
            <a:r>
              <a:rPr lang="en-US" b="1" dirty="0" err="1"/>
              <a:t>cấp</a:t>
            </a:r>
            <a:r>
              <a:rPr lang="en-US" b="1" dirty="0"/>
              <a:t> </a:t>
            </a:r>
            <a:r>
              <a:rPr lang="en-US" b="1" dirty="0" err="1"/>
              <a:t>cho</a:t>
            </a:r>
            <a:r>
              <a:rPr lang="en-US" b="1" dirty="0"/>
              <a:t> </a:t>
            </a:r>
            <a:r>
              <a:rPr lang="en-US" b="1" dirty="0" err="1"/>
              <a:t>người</a:t>
            </a:r>
            <a:r>
              <a:rPr lang="en-US" b="1" dirty="0"/>
              <a:t> </a:t>
            </a:r>
            <a:r>
              <a:rPr lang="en-US" b="1" dirty="0" err="1"/>
              <a:t>dùng</a:t>
            </a:r>
            <a:r>
              <a:rPr lang="en-US" b="1" dirty="0"/>
              <a:t> </a:t>
            </a:r>
            <a:r>
              <a:rPr lang="en-US" b="1" dirty="0" err="1"/>
              <a:t>để</a:t>
            </a:r>
            <a:r>
              <a:rPr lang="en-US" b="1" dirty="0"/>
              <a:t> </a:t>
            </a:r>
            <a:r>
              <a:rPr lang="en-US" b="1" dirty="0" err="1"/>
              <a:t>thao</a:t>
            </a:r>
            <a:r>
              <a:rPr lang="en-US" b="1" dirty="0"/>
              <a:t> </a:t>
            </a:r>
            <a:r>
              <a:rPr lang="en-US" b="1" dirty="0" err="1"/>
              <a:t>tác</a:t>
            </a:r>
            <a:r>
              <a:rPr lang="en-US" b="1" dirty="0"/>
              <a:t> </a:t>
            </a:r>
            <a:r>
              <a:rPr lang="en-US" b="1" dirty="0" err="1"/>
              <a:t>với</a:t>
            </a:r>
            <a:r>
              <a:rPr lang="en-US" b="1" dirty="0"/>
              <a:t> </a:t>
            </a:r>
            <a:r>
              <a:rPr lang="en-US" b="1" dirty="0" err="1"/>
              <a:t>bảng</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EXECUTE</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SELECT</a:t>
            </a:r>
          </a:p>
        </p:txBody>
      </p:sp>
      <p:sp>
        <p:nvSpPr>
          <p:cNvPr id="23" name="Rectangle 22"/>
          <p:cNvSpPr/>
          <p:nvPr/>
        </p:nvSpPr>
        <p:spPr>
          <a:xfrm>
            <a:off x="1727851" y="3994583"/>
            <a:ext cx="2529026" cy="369332"/>
          </a:xfrm>
          <a:prstGeom prst="rect">
            <a:avLst/>
          </a:prstGeom>
        </p:spPr>
        <p:txBody>
          <a:bodyPr wrap="none">
            <a:spAutoFit/>
          </a:bodyPr>
          <a:lstStyle/>
          <a:p>
            <a:r>
              <a:rPr lang="en-US" dirty="0"/>
              <a:t> INSERT, UPDATE, DELETE</a:t>
            </a:r>
          </a:p>
        </p:txBody>
      </p:sp>
      <p:sp>
        <p:nvSpPr>
          <p:cNvPr id="24" name="Rectangle 23"/>
          <p:cNvSpPr/>
          <p:nvPr/>
        </p:nvSpPr>
        <p:spPr>
          <a:xfrm>
            <a:off x="1774947" y="4659868"/>
            <a:ext cx="2774930" cy="369332"/>
          </a:xfrm>
          <a:prstGeom prst="rect">
            <a:avLst/>
          </a:prstGeom>
        </p:spPr>
        <p:txBody>
          <a:bodyPr wrap="square">
            <a:spAutoFit/>
          </a:bodyPr>
          <a:lstStyle/>
          <a:p>
            <a:r>
              <a:rPr lang="en-US" dirty="0"/>
              <a:t>B </a:t>
            </a:r>
            <a:r>
              <a:rPr lang="en-US" dirty="0" err="1"/>
              <a:t>và</a:t>
            </a:r>
            <a:r>
              <a:rPr lang="en-US" dirty="0"/>
              <a:t> C </a:t>
            </a:r>
            <a:r>
              <a:rPr lang="en-US" dirty="0" err="1"/>
              <a:t>đều</a:t>
            </a:r>
            <a:r>
              <a:rPr lang="en-US" dirty="0"/>
              <a:t> </a:t>
            </a:r>
            <a:r>
              <a:rPr lang="en-US" dirty="0" err="1"/>
              <a:t>đúng</a:t>
            </a:r>
            <a:endParaRPr lang="en-US" dirty="0"/>
          </a:p>
        </p:txBody>
      </p:sp>
    </p:spTree>
    <p:extLst>
      <p:ext uri="{BB962C8B-B14F-4D97-AF65-F5344CB8AC3E}">
        <p14:creationId xmlns:p14="http://schemas.microsoft.com/office/powerpoint/2010/main" val="355586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35</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4</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Sau </a:t>
            </a:r>
            <a:r>
              <a:rPr lang="en-US" b="1" dirty="0" err="1"/>
              <a:t>đây</a:t>
            </a:r>
            <a:r>
              <a:rPr lang="en-US" b="1" dirty="0"/>
              <a:t> </a:t>
            </a:r>
            <a:r>
              <a:rPr lang="en-US" b="1" dirty="0" err="1"/>
              <a:t>là</a:t>
            </a:r>
            <a:r>
              <a:rPr lang="en-US" b="1" dirty="0"/>
              <a:t> </a:t>
            </a:r>
            <a:r>
              <a:rPr lang="en-US" b="1" dirty="0" err="1"/>
              <a:t>một</a:t>
            </a:r>
            <a:r>
              <a:rPr lang="en-US" b="1" dirty="0"/>
              <a:t> </a:t>
            </a:r>
            <a:r>
              <a:rPr lang="en-US" b="1" dirty="0" err="1"/>
              <a:t>số</a:t>
            </a:r>
            <a:r>
              <a:rPr lang="en-US" b="1" dirty="0"/>
              <a:t> </a:t>
            </a:r>
            <a:r>
              <a:rPr lang="en-US" b="1" dirty="0" err="1"/>
              <a:t>quyền</a:t>
            </a:r>
            <a:r>
              <a:rPr lang="en-US" b="1" dirty="0"/>
              <a:t> </a:t>
            </a:r>
            <a:r>
              <a:rPr lang="en-US" b="1" dirty="0" err="1"/>
              <a:t>cấp</a:t>
            </a:r>
            <a:r>
              <a:rPr lang="en-US" b="1" dirty="0"/>
              <a:t> </a:t>
            </a:r>
            <a:r>
              <a:rPr lang="en-US" b="1" dirty="0" err="1"/>
              <a:t>cho</a:t>
            </a:r>
            <a:r>
              <a:rPr lang="en-US" b="1" dirty="0"/>
              <a:t> </a:t>
            </a:r>
            <a:r>
              <a:rPr lang="en-US" b="1" dirty="0" err="1"/>
              <a:t>người</a:t>
            </a:r>
            <a:r>
              <a:rPr lang="en-US" b="1" dirty="0"/>
              <a:t> </a:t>
            </a:r>
            <a:r>
              <a:rPr lang="en-US" b="1" dirty="0" err="1"/>
              <a:t>dùng</a:t>
            </a:r>
            <a:r>
              <a:rPr lang="en-US" b="1" dirty="0"/>
              <a:t> </a:t>
            </a:r>
            <a:r>
              <a:rPr lang="en-US" b="1" dirty="0" err="1"/>
              <a:t>để</a:t>
            </a:r>
            <a:r>
              <a:rPr lang="en-US" b="1" dirty="0"/>
              <a:t> </a:t>
            </a:r>
            <a:r>
              <a:rPr lang="en-US" b="1" dirty="0" err="1"/>
              <a:t>thao</a:t>
            </a:r>
            <a:r>
              <a:rPr lang="en-US" b="1" dirty="0"/>
              <a:t> </a:t>
            </a:r>
            <a:r>
              <a:rPr lang="en-US" b="1" dirty="0" err="1"/>
              <a:t>tác</a:t>
            </a:r>
            <a:r>
              <a:rPr lang="en-US" b="1" dirty="0"/>
              <a:t> </a:t>
            </a:r>
            <a:r>
              <a:rPr lang="en-US" b="1" dirty="0" err="1"/>
              <a:t>với</a:t>
            </a:r>
            <a:r>
              <a:rPr lang="en-US" b="1" dirty="0"/>
              <a:t> </a:t>
            </a:r>
            <a:r>
              <a:rPr lang="en-US" b="1" dirty="0" err="1"/>
              <a:t>thủ</a:t>
            </a:r>
            <a:r>
              <a:rPr lang="en-US" b="1" dirty="0"/>
              <a:t> </a:t>
            </a:r>
            <a:r>
              <a:rPr lang="en-US" b="1" dirty="0" err="1"/>
              <a:t>tục</a:t>
            </a:r>
            <a:r>
              <a:rPr lang="en-US" b="1" dirty="0"/>
              <a:t> </a:t>
            </a:r>
            <a:r>
              <a:rPr lang="en-US" b="1" dirty="0" err="1"/>
              <a:t>lưu</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EXECUTE</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SELECT</a:t>
            </a:r>
          </a:p>
        </p:txBody>
      </p:sp>
      <p:sp>
        <p:nvSpPr>
          <p:cNvPr id="23" name="Rectangle 22"/>
          <p:cNvSpPr/>
          <p:nvPr/>
        </p:nvSpPr>
        <p:spPr>
          <a:xfrm>
            <a:off x="1727851" y="3994583"/>
            <a:ext cx="929485" cy="369332"/>
          </a:xfrm>
          <a:prstGeom prst="rect">
            <a:avLst/>
          </a:prstGeom>
        </p:spPr>
        <p:txBody>
          <a:bodyPr wrap="none">
            <a:spAutoFit/>
          </a:bodyPr>
          <a:lstStyle/>
          <a:p>
            <a:r>
              <a:rPr lang="en-US" dirty="0"/>
              <a:t>UPDATE</a:t>
            </a:r>
          </a:p>
        </p:txBody>
      </p:sp>
      <p:sp>
        <p:nvSpPr>
          <p:cNvPr id="24" name="Rectangle 23"/>
          <p:cNvSpPr/>
          <p:nvPr/>
        </p:nvSpPr>
        <p:spPr>
          <a:xfrm>
            <a:off x="1774947" y="4659868"/>
            <a:ext cx="2774930" cy="369332"/>
          </a:xfrm>
          <a:prstGeom prst="rect">
            <a:avLst/>
          </a:prstGeom>
        </p:spPr>
        <p:txBody>
          <a:bodyPr wrap="square">
            <a:spAutoFit/>
          </a:bodyPr>
          <a:lstStyle/>
          <a:p>
            <a:r>
              <a:rPr lang="en-US" dirty="0"/>
              <a:t>B </a:t>
            </a:r>
            <a:r>
              <a:rPr lang="en-US" dirty="0" err="1"/>
              <a:t>và</a:t>
            </a:r>
            <a:r>
              <a:rPr lang="en-US" dirty="0"/>
              <a:t> C </a:t>
            </a:r>
            <a:r>
              <a:rPr lang="en-US" dirty="0" err="1"/>
              <a:t>đều</a:t>
            </a:r>
            <a:r>
              <a:rPr lang="en-US" dirty="0"/>
              <a:t> </a:t>
            </a:r>
            <a:r>
              <a:rPr lang="en-US" dirty="0" err="1"/>
              <a:t>đúng</a:t>
            </a:r>
            <a:endParaRPr lang="en-US" dirty="0"/>
          </a:p>
        </p:txBody>
      </p:sp>
    </p:spTree>
    <p:extLst>
      <p:ext uri="{BB962C8B-B14F-4D97-AF65-F5344CB8AC3E}">
        <p14:creationId xmlns:p14="http://schemas.microsoft.com/office/powerpoint/2010/main" val="347430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10/12/2022</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36</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5</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450961" y="2827951"/>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err="1"/>
              <a:t>Câu</a:t>
            </a:r>
            <a:r>
              <a:rPr lang="en-US" b="1" dirty="0"/>
              <a:t> </a:t>
            </a:r>
            <a:r>
              <a:rPr lang="en-US" b="1" dirty="0" err="1"/>
              <a:t>lệnh</a:t>
            </a:r>
            <a:r>
              <a:rPr lang="en-US" b="1" dirty="0"/>
              <a:t> </a:t>
            </a:r>
            <a:r>
              <a:rPr lang="en-US" b="1" dirty="0" err="1"/>
              <a:t>nào</a:t>
            </a:r>
            <a:r>
              <a:rPr lang="en-US" b="1" dirty="0"/>
              <a:t> </a:t>
            </a:r>
            <a:r>
              <a:rPr lang="en-US" b="1" dirty="0" err="1"/>
              <a:t>sau</a:t>
            </a:r>
            <a:r>
              <a:rPr lang="en-US" b="1" dirty="0"/>
              <a:t> </a:t>
            </a:r>
            <a:r>
              <a:rPr lang="en-US" b="1" dirty="0" err="1"/>
              <a:t>đây</a:t>
            </a:r>
            <a:r>
              <a:rPr lang="en-US" b="1" dirty="0"/>
              <a:t> </a:t>
            </a:r>
            <a:r>
              <a:rPr lang="en-US" b="1" dirty="0" err="1"/>
              <a:t>có</a:t>
            </a:r>
            <a:r>
              <a:rPr lang="en-US" b="1" dirty="0"/>
              <a:t> </a:t>
            </a:r>
            <a:r>
              <a:rPr lang="en-US" b="1" dirty="0" err="1"/>
              <a:t>tác</a:t>
            </a:r>
            <a:r>
              <a:rPr lang="en-US" b="1" dirty="0"/>
              <a:t> </a:t>
            </a:r>
            <a:r>
              <a:rPr lang="en-US" b="1" dirty="0" err="1"/>
              <a:t>dụng</a:t>
            </a:r>
            <a:r>
              <a:rPr lang="en-US" b="1" dirty="0"/>
              <a:t> </a:t>
            </a:r>
            <a:r>
              <a:rPr lang="en-US" b="1" dirty="0" err="1"/>
              <a:t>cấp</a:t>
            </a:r>
            <a:r>
              <a:rPr lang="en-US" b="1" dirty="0"/>
              <a:t> </a:t>
            </a:r>
            <a:r>
              <a:rPr lang="en-US" b="1" dirty="0" err="1"/>
              <a:t>phát</a:t>
            </a:r>
            <a:r>
              <a:rPr lang="en-US" b="1" dirty="0"/>
              <a:t> </a:t>
            </a:r>
            <a:r>
              <a:rPr lang="en-US" b="1" dirty="0" err="1"/>
              <a:t>quyền</a:t>
            </a:r>
            <a:r>
              <a:rPr lang="en-US" b="1" dirty="0"/>
              <a:t> SELECT </a:t>
            </a:r>
            <a:r>
              <a:rPr lang="en-US" b="1" dirty="0" err="1"/>
              <a:t>cho</a:t>
            </a:r>
            <a:r>
              <a:rPr lang="en-US" b="1" dirty="0"/>
              <a:t> </a:t>
            </a:r>
            <a:r>
              <a:rPr lang="en-US" b="1" dirty="0" err="1"/>
              <a:t>người</a:t>
            </a:r>
            <a:r>
              <a:rPr lang="en-US" b="1" dirty="0"/>
              <a:t> </a:t>
            </a:r>
            <a:r>
              <a:rPr lang="en-US" b="1" dirty="0" err="1"/>
              <a:t>dùng</a:t>
            </a:r>
            <a:r>
              <a:rPr lang="en-US" b="1" dirty="0"/>
              <a:t> </a:t>
            </a:r>
            <a:r>
              <a:rPr lang="en-US" b="1" dirty="0" err="1"/>
              <a:t>có</a:t>
            </a:r>
            <a:r>
              <a:rPr lang="en-US" b="1" dirty="0"/>
              <a:t> </a:t>
            </a:r>
            <a:r>
              <a:rPr lang="en-US" b="1" dirty="0" err="1"/>
              <a:t>tên</a:t>
            </a:r>
            <a:r>
              <a:rPr lang="en-US" b="1" dirty="0"/>
              <a:t> Ty </a:t>
            </a:r>
            <a:r>
              <a:rPr lang="en-US" b="1" dirty="0" err="1"/>
              <a:t>trên</a:t>
            </a:r>
            <a:r>
              <a:rPr lang="en-US" b="1" dirty="0"/>
              <a:t> </a:t>
            </a:r>
            <a:r>
              <a:rPr lang="en-US" b="1" dirty="0" err="1"/>
              <a:t>bảng</a:t>
            </a:r>
            <a:r>
              <a:rPr lang="en-US" b="1" dirty="0"/>
              <a:t> </a:t>
            </a:r>
            <a:r>
              <a:rPr lang="en-US" b="1" dirty="0" err="1"/>
              <a:t>Sinhvien</a:t>
            </a:r>
            <a:r>
              <a:rPr lang="en-US" b="1" dirty="0"/>
              <a:t> </a:t>
            </a:r>
            <a:r>
              <a:rPr lang="en-US" b="1" dirty="0" err="1"/>
              <a:t>tại</a:t>
            </a:r>
            <a:r>
              <a:rPr lang="en-US" b="1" dirty="0"/>
              <a:t> </a:t>
            </a:r>
            <a:r>
              <a:rPr lang="en-US" b="1" dirty="0" err="1"/>
              <a:t>các</a:t>
            </a:r>
            <a:r>
              <a:rPr lang="en-US" b="1" dirty="0"/>
              <a:t> </a:t>
            </a:r>
            <a:r>
              <a:rPr lang="en-US" b="1" dirty="0" err="1"/>
              <a:t>cột</a:t>
            </a:r>
            <a:r>
              <a:rPr lang="en-US" b="1" dirty="0"/>
              <a:t> </a:t>
            </a:r>
            <a:r>
              <a:rPr lang="en-US" dirty="0" err="1"/>
              <a:t>Hoten</a:t>
            </a:r>
            <a:r>
              <a:rPr lang="en-US" dirty="0"/>
              <a:t>, </a:t>
            </a:r>
            <a:r>
              <a:rPr lang="en-US" dirty="0" err="1"/>
              <a:t>ngaysinh</a:t>
            </a:r>
            <a:r>
              <a:rPr lang="en-US" dirty="0"/>
              <a:t>.</a:t>
            </a:r>
            <a:r>
              <a:rPr lang="en-US" b="1" dirty="0"/>
              <a:t> </a:t>
            </a:r>
            <a:endParaRPr lang="en-US" dirty="0"/>
          </a:p>
        </p:txBody>
      </p:sp>
      <p:sp>
        <p:nvSpPr>
          <p:cNvPr id="20" name="Rectangle 19"/>
          <p:cNvSpPr/>
          <p:nvPr/>
        </p:nvSpPr>
        <p:spPr>
          <a:xfrm>
            <a:off x="1698240" y="2864074"/>
            <a:ext cx="6074160" cy="369332"/>
          </a:xfrm>
          <a:prstGeom prst="rect">
            <a:avLst/>
          </a:prstGeom>
        </p:spPr>
        <p:txBody>
          <a:bodyPr wrap="square">
            <a:spAutoFit/>
          </a:bodyPr>
          <a:lstStyle/>
          <a:p>
            <a:r>
              <a:rPr lang="en-US" dirty="0"/>
              <a:t>GRANT SELECT (</a:t>
            </a:r>
            <a:r>
              <a:rPr lang="en-US" dirty="0" err="1"/>
              <a:t>Hoten</a:t>
            </a:r>
            <a:r>
              <a:rPr lang="en-US" dirty="0"/>
              <a:t>, </a:t>
            </a:r>
            <a:r>
              <a:rPr lang="en-US" dirty="0" err="1"/>
              <a:t>ngaysinh</a:t>
            </a:r>
            <a:r>
              <a:rPr lang="en-US" dirty="0"/>
              <a:t>) ON </a:t>
            </a:r>
            <a:r>
              <a:rPr lang="en-US" dirty="0" err="1"/>
              <a:t>sinhvien</a:t>
            </a:r>
            <a:r>
              <a:rPr lang="en-US" dirty="0"/>
              <a:t> TO Ty</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5997453" cy="369332"/>
          </a:xfrm>
          <a:prstGeom prst="rect">
            <a:avLst/>
          </a:prstGeom>
        </p:spPr>
        <p:txBody>
          <a:bodyPr wrap="square">
            <a:spAutoFit/>
          </a:bodyPr>
          <a:lstStyle/>
          <a:p>
            <a:r>
              <a:rPr lang="en-US" dirty="0"/>
              <a:t>GRANT SELECT ON </a:t>
            </a:r>
            <a:r>
              <a:rPr lang="en-US" dirty="0" err="1"/>
              <a:t>sinhvien</a:t>
            </a:r>
            <a:r>
              <a:rPr lang="en-US" dirty="0"/>
              <a:t> (</a:t>
            </a:r>
            <a:r>
              <a:rPr lang="en-US" dirty="0" err="1"/>
              <a:t>Hoten</a:t>
            </a:r>
            <a:r>
              <a:rPr lang="en-US" dirty="0"/>
              <a:t>, </a:t>
            </a:r>
            <a:r>
              <a:rPr lang="en-US" dirty="0" err="1"/>
              <a:t>ngaysinh</a:t>
            </a:r>
            <a:r>
              <a:rPr lang="en-US" dirty="0"/>
              <a:t>) TO Ty</a:t>
            </a:r>
          </a:p>
        </p:txBody>
      </p:sp>
      <p:sp>
        <p:nvSpPr>
          <p:cNvPr id="23" name="Rectangle 22"/>
          <p:cNvSpPr/>
          <p:nvPr/>
        </p:nvSpPr>
        <p:spPr>
          <a:xfrm>
            <a:off x="1746146" y="3975825"/>
            <a:ext cx="3371500" cy="646331"/>
          </a:xfrm>
          <a:prstGeom prst="rect">
            <a:avLst/>
          </a:prstGeom>
        </p:spPr>
        <p:txBody>
          <a:bodyPr wrap="none">
            <a:spAutoFit/>
          </a:bodyPr>
          <a:lstStyle/>
          <a:p>
            <a:r>
              <a:rPr lang="en-US" dirty="0"/>
              <a:t> GRANT SELECT ON </a:t>
            </a:r>
            <a:r>
              <a:rPr lang="en-US" dirty="0" err="1"/>
              <a:t>sinhvien</a:t>
            </a:r>
            <a:r>
              <a:rPr lang="en-US" dirty="0"/>
              <a:t> TO Ty</a:t>
            </a:r>
          </a:p>
          <a:p>
            <a:endParaRPr lang="en-US" dirty="0"/>
          </a:p>
        </p:txBody>
      </p:sp>
      <p:sp>
        <p:nvSpPr>
          <p:cNvPr id="24" name="Rectangle 23"/>
          <p:cNvSpPr/>
          <p:nvPr/>
        </p:nvSpPr>
        <p:spPr>
          <a:xfrm>
            <a:off x="1746147" y="4659868"/>
            <a:ext cx="1887804" cy="369332"/>
          </a:xfrm>
          <a:prstGeom prst="rect">
            <a:avLst/>
          </a:prstGeom>
        </p:spPr>
        <p:txBody>
          <a:bodyPr wrap="square">
            <a:spAutoFit/>
          </a:bodyPr>
          <a:lstStyle/>
          <a:p>
            <a:r>
              <a:rPr lang="en-US" dirty="0"/>
              <a:t>A </a:t>
            </a:r>
            <a:r>
              <a:rPr lang="en-US" dirty="0" err="1"/>
              <a:t>và</a:t>
            </a:r>
            <a:r>
              <a:rPr lang="en-US" dirty="0"/>
              <a:t> B </a:t>
            </a:r>
            <a:r>
              <a:rPr lang="en-US" dirty="0" err="1"/>
              <a:t>đều</a:t>
            </a:r>
            <a:r>
              <a:rPr lang="en-US" dirty="0"/>
              <a:t> </a:t>
            </a:r>
            <a:r>
              <a:rPr lang="en-US" dirty="0" err="1"/>
              <a:t>đúng</a:t>
            </a:r>
            <a:r>
              <a:rPr lang="en-US" dirty="0"/>
              <a:t>.</a:t>
            </a:r>
          </a:p>
        </p:txBody>
      </p:sp>
    </p:spTree>
    <p:extLst>
      <p:ext uri="{BB962C8B-B14F-4D97-AF65-F5344CB8AC3E}">
        <p14:creationId xmlns:p14="http://schemas.microsoft.com/office/powerpoint/2010/main" val="414025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47F9BF-045D-4B99-8DE4-A6CDEC500938}"/>
              </a:ext>
            </a:extLst>
          </p:cNvPr>
          <p:cNvSpPr>
            <a:spLocks noGrp="1"/>
          </p:cNvSpPr>
          <p:nvPr>
            <p:ph idx="1"/>
          </p:nvPr>
        </p:nvSpPr>
        <p:spPr/>
        <p:txBody>
          <a:bodyPr/>
          <a:lstStyle/>
          <a:p>
            <a:r>
              <a:rPr lang="en-US" dirty="0" err="1"/>
              <a:t>Giải</a:t>
            </a:r>
            <a:r>
              <a:rPr lang="en-US" dirty="0"/>
              <a:t> </a:t>
            </a:r>
            <a:r>
              <a:rPr lang="en-US" dirty="0" err="1"/>
              <a:t>thích</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bảo</a:t>
            </a:r>
            <a:r>
              <a:rPr lang="en-US" dirty="0"/>
              <a:t> </a:t>
            </a:r>
            <a:r>
              <a:rPr lang="en-US" dirty="0" err="1"/>
              <a:t>mật</a:t>
            </a:r>
            <a:r>
              <a:rPr lang="en-US" dirty="0"/>
              <a:t>: </a:t>
            </a:r>
            <a:r>
              <a:rPr lang="en-US" dirty="0" err="1"/>
              <a:t>Bảo</a:t>
            </a:r>
            <a:r>
              <a:rPr lang="en-US" dirty="0"/>
              <a:t> </a:t>
            </a:r>
            <a:r>
              <a:rPr lang="en-US" dirty="0" err="1"/>
              <a:t>mật</a:t>
            </a:r>
            <a:r>
              <a:rPr lang="en-US" dirty="0"/>
              <a:t>, </a:t>
            </a:r>
            <a:r>
              <a:rPr lang="en-US" dirty="0" err="1"/>
              <a:t>người</a:t>
            </a:r>
            <a:r>
              <a:rPr lang="en-US" dirty="0"/>
              <a:t> </a:t>
            </a:r>
            <a:r>
              <a:rPr lang="en-US" dirty="0" err="1"/>
              <a:t>dùng</a:t>
            </a:r>
            <a:r>
              <a:rPr lang="en-US" dirty="0"/>
              <a:t>, </a:t>
            </a:r>
            <a:r>
              <a:rPr lang="en-US" dirty="0" err="1"/>
              <a:t>đối</a:t>
            </a:r>
            <a:r>
              <a:rPr lang="en-US" dirty="0"/>
              <a:t> </a:t>
            </a:r>
            <a:r>
              <a:rPr lang="en-US" dirty="0" err="1"/>
              <a:t>tượng</a:t>
            </a:r>
            <a:r>
              <a:rPr lang="en-US" dirty="0"/>
              <a:t>, </a:t>
            </a:r>
            <a:r>
              <a:rPr lang="en-US" dirty="0" err="1"/>
              <a:t>cấp</a:t>
            </a:r>
            <a:r>
              <a:rPr lang="en-US" dirty="0"/>
              <a:t> </a:t>
            </a:r>
            <a:r>
              <a:rPr lang="en-US" dirty="0" err="1"/>
              <a:t>quyền</a:t>
            </a:r>
            <a:r>
              <a:rPr lang="en-US" dirty="0"/>
              <a:t>, </a:t>
            </a:r>
            <a:r>
              <a:rPr lang="en-US" dirty="0" err="1"/>
              <a:t>hủy</a:t>
            </a:r>
            <a:r>
              <a:rPr lang="en-US" dirty="0"/>
              <a:t> </a:t>
            </a:r>
            <a:r>
              <a:rPr lang="en-US" dirty="0" err="1"/>
              <a:t>quyền</a:t>
            </a:r>
            <a:r>
              <a:rPr lang="en-US" dirty="0"/>
              <a:t>.</a:t>
            </a:r>
          </a:p>
          <a:p>
            <a:r>
              <a:rPr lang="en-US" dirty="0" err="1"/>
              <a:t>Quy</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người</a:t>
            </a:r>
            <a:r>
              <a:rPr lang="en-US" dirty="0"/>
              <a:t> </a:t>
            </a:r>
            <a:r>
              <a:rPr lang="en-US" dirty="0" err="1"/>
              <a:t>dùng</a:t>
            </a:r>
            <a:r>
              <a:rPr lang="en-US" dirty="0"/>
              <a:t>: </a:t>
            </a:r>
            <a:r>
              <a:rPr lang="en-US" dirty="0" err="1"/>
              <a:t>Tạo</a:t>
            </a:r>
            <a:r>
              <a:rPr lang="en-US" dirty="0"/>
              <a:t> </a:t>
            </a:r>
            <a:r>
              <a:rPr lang="en-US" dirty="0" err="1"/>
              <a:t>đăng</a:t>
            </a:r>
            <a:r>
              <a:rPr lang="en-US" dirty="0"/>
              <a:t> </a:t>
            </a:r>
            <a:r>
              <a:rPr lang="en-US" dirty="0" err="1"/>
              <a:t>nhập</a:t>
            </a:r>
            <a:r>
              <a:rPr lang="en-US" dirty="0"/>
              <a:t>, </a:t>
            </a:r>
            <a:r>
              <a:rPr lang="en-US" dirty="0" err="1"/>
              <a:t>tạo</a:t>
            </a:r>
            <a:r>
              <a:rPr lang="en-US" dirty="0"/>
              <a:t> </a:t>
            </a:r>
            <a:r>
              <a:rPr lang="en-US" dirty="0" err="1"/>
              <a:t>người</a:t>
            </a:r>
            <a:r>
              <a:rPr lang="en-US" dirty="0"/>
              <a:t> </a:t>
            </a:r>
            <a:r>
              <a:rPr lang="en-US" dirty="0" err="1"/>
              <a:t>dùng</a:t>
            </a:r>
            <a:r>
              <a:rPr lang="en-US" dirty="0"/>
              <a:t>, </a:t>
            </a:r>
            <a:r>
              <a:rPr lang="en-US" dirty="0" err="1"/>
              <a:t>cấp</a:t>
            </a:r>
            <a:r>
              <a:rPr lang="en-US" dirty="0"/>
              <a:t> </a:t>
            </a:r>
            <a:r>
              <a:rPr lang="en-US" dirty="0" err="1"/>
              <a:t>quyền</a:t>
            </a:r>
            <a:r>
              <a:rPr lang="en-US" dirty="0"/>
              <a:t> (</a:t>
            </a:r>
            <a:r>
              <a:rPr lang="en-US" dirty="0" err="1"/>
              <a:t>hủy</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a:t>
            </a:r>
            <a:r>
              <a:rPr lang="en-US" dirty="0" err="1"/>
              <a:t>các</a:t>
            </a:r>
            <a:r>
              <a:rPr lang="en-US" dirty="0"/>
              <a:t> </a:t>
            </a:r>
            <a:r>
              <a:rPr lang="en-US" dirty="0" err="1"/>
              <a:t>đối</a:t>
            </a:r>
            <a:r>
              <a:rPr lang="en-US" dirty="0"/>
              <a:t> </a:t>
            </a:r>
            <a:r>
              <a:rPr lang="en-US" dirty="0" err="1"/>
              <a:t>tượng</a:t>
            </a:r>
            <a:r>
              <a:rPr lang="en-US" dirty="0"/>
              <a:t> CSDL. </a:t>
            </a:r>
          </a:p>
          <a:p>
            <a:r>
              <a:rPr lang="en-US" dirty="0" err="1"/>
              <a:t>Tác</a:t>
            </a:r>
            <a:r>
              <a:rPr lang="en-US" dirty="0"/>
              <a:t> </a:t>
            </a:r>
            <a:r>
              <a:rPr lang="en-US" dirty="0" err="1"/>
              <a:t>dụng</a:t>
            </a:r>
            <a:r>
              <a:rPr lang="en-US" dirty="0"/>
              <a:t> </a:t>
            </a:r>
            <a:r>
              <a:rPr lang="en-US" dirty="0" err="1"/>
              <a:t>của</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dữ</a:t>
            </a:r>
            <a:r>
              <a:rPr lang="en-US" dirty="0"/>
              <a:t> </a:t>
            </a:r>
            <a:r>
              <a:rPr lang="en-US" dirty="0" err="1"/>
              <a:t>liệu</a:t>
            </a:r>
            <a:r>
              <a:rPr lang="en-US" dirty="0"/>
              <a:t>.</a:t>
            </a:r>
          </a:p>
          <a:p>
            <a:r>
              <a:rPr lang="en-US" dirty="0" err="1"/>
              <a:t>Các</a:t>
            </a:r>
            <a:r>
              <a:rPr lang="en-US" dirty="0"/>
              <a:t> </a:t>
            </a:r>
            <a:r>
              <a:rPr lang="en-US" dirty="0" err="1"/>
              <a:t>bước</a:t>
            </a:r>
            <a:r>
              <a:rPr lang="en-US" dirty="0"/>
              <a:t> </a:t>
            </a:r>
            <a:r>
              <a:rPr lang="en-US" dirty="0" err="1"/>
              <a:t>tiến</a:t>
            </a:r>
            <a:r>
              <a:rPr lang="en-US" dirty="0"/>
              <a:t> </a:t>
            </a:r>
            <a:r>
              <a:rPr lang="en-US" dirty="0" err="1"/>
              <a:t>hành</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dữ</a:t>
            </a:r>
            <a:r>
              <a:rPr lang="en-US" dirty="0"/>
              <a:t> </a:t>
            </a:r>
            <a:r>
              <a:rPr lang="en-US" dirty="0" err="1"/>
              <a:t>liệu</a:t>
            </a:r>
            <a:r>
              <a:rPr lang="en-US" dirty="0"/>
              <a:t>.</a:t>
            </a:r>
          </a:p>
        </p:txBody>
      </p:sp>
      <p:sp>
        <p:nvSpPr>
          <p:cNvPr id="6" name="Title 5">
            <a:extLst>
              <a:ext uri="{FF2B5EF4-FFF2-40B4-BE49-F238E27FC236}">
                <a16:creationId xmlns:a16="http://schemas.microsoft.com/office/drawing/2014/main" id="{0C8A877E-B44C-40E1-992C-FC7D03C12BFD}"/>
              </a:ext>
            </a:extLst>
          </p:cNvPr>
          <p:cNvSpPr>
            <a:spLocks noGrp="1"/>
          </p:cNvSpPr>
          <p:nvPr>
            <p:ph type="title"/>
          </p:nvPr>
        </p:nvSpPr>
        <p:spPr/>
        <p:txBody>
          <a:bodyPr/>
          <a:lstStyle/>
          <a:p>
            <a:r>
              <a:rPr lang="en-US" dirty="0"/>
              <a:t>5. </a:t>
            </a:r>
            <a:r>
              <a:rPr lang="en-US" dirty="0" err="1"/>
              <a:t>Tổng</a:t>
            </a:r>
            <a:r>
              <a:rPr lang="en-US" dirty="0"/>
              <a:t> </a:t>
            </a:r>
            <a:r>
              <a:rPr lang="en-US" dirty="0" err="1"/>
              <a:t>kết</a:t>
            </a:r>
            <a:r>
              <a:rPr lang="en-US" dirty="0"/>
              <a:t> </a:t>
            </a:r>
            <a:r>
              <a:rPr lang="en-US" dirty="0" err="1"/>
              <a:t>bài</a:t>
            </a:r>
            <a:r>
              <a:rPr lang="en-US" dirty="0"/>
              <a:t> </a:t>
            </a:r>
            <a:r>
              <a:rPr lang="en-US" dirty="0" err="1"/>
              <a:t>học</a:t>
            </a:r>
            <a:endParaRPr lang="en-US" dirty="0"/>
          </a:p>
        </p:txBody>
      </p:sp>
      <p:sp>
        <p:nvSpPr>
          <p:cNvPr id="3" name="Date Placeholder 2">
            <a:extLst>
              <a:ext uri="{FF2B5EF4-FFF2-40B4-BE49-F238E27FC236}">
                <a16:creationId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10/12/2022</a:t>
            </a:fld>
            <a:endParaRPr lang="en-US"/>
          </a:p>
        </p:txBody>
      </p:sp>
      <p:sp>
        <p:nvSpPr>
          <p:cNvPr id="4" name="Footer Placeholder 3">
            <a:extLst>
              <a:ext uri="{FF2B5EF4-FFF2-40B4-BE49-F238E27FC236}">
                <a16:creationId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37</a:t>
            </a:fld>
            <a:endParaRPr lang="en-US"/>
          </a:p>
        </p:txBody>
      </p:sp>
    </p:spTree>
    <p:extLst>
      <p:ext uri="{BB962C8B-B14F-4D97-AF65-F5344CB8AC3E}">
        <p14:creationId xmlns:p14="http://schemas.microsoft.com/office/powerpoint/2010/main" val="246573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762000"/>
            <a:ext cx="8229600" cy="5758126"/>
          </a:xfrm>
        </p:spPr>
        <p:txBody>
          <a:bodyPr>
            <a:normAutofit fontScale="70000" lnSpcReduction="20000"/>
          </a:bodyPr>
          <a:lstStyle/>
          <a:p>
            <a:pPr marL="25400" indent="-666750" algn="just">
              <a:buFont typeface="Wingdings" panose="05000000000000000000" pitchFamily="2" charset="2"/>
              <a:buChar char="v"/>
            </a:pPr>
            <a:r>
              <a:rPr lang="en-US" altLang="en-US" b="1" dirty="0" err="1">
                <a:latin typeface="Times New Roman" pitchFamily="18" charset="0"/>
              </a:rPr>
              <a:t>Khái</a:t>
            </a:r>
            <a:r>
              <a:rPr lang="en-US" altLang="en-US" b="1" dirty="0">
                <a:latin typeface="Times New Roman" pitchFamily="18" charset="0"/>
              </a:rPr>
              <a:t> </a:t>
            </a:r>
            <a:r>
              <a:rPr lang="en-US" altLang="en-US" b="1" dirty="0" err="1">
                <a:latin typeface="Times New Roman" pitchFamily="18" charset="0"/>
              </a:rPr>
              <a:t>quát</a:t>
            </a:r>
            <a:r>
              <a:rPr lang="en-US" altLang="en-US" b="1" dirty="0">
                <a:latin typeface="Times New Roman" pitchFamily="18" charset="0"/>
              </a:rPr>
              <a:t> </a:t>
            </a:r>
            <a:r>
              <a:rPr lang="en-US" altLang="en-US" b="1" dirty="0" err="1">
                <a:latin typeface="Times New Roman" pitchFamily="18" charset="0"/>
              </a:rPr>
              <a:t>về</a:t>
            </a:r>
            <a:r>
              <a:rPr lang="en-US" altLang="en-US" b="1" dirty="0">
                <a:latin typeface="Times New Roman" pitchFamily="18" charset="0"/>
              </a:rPr>
              <a:t> </a:t>
            </a:r>
            <a:r>
              <a:rPr lang="en-US" altLang="en-US" b="1" dirty="0" err="1">
                <a:latin typeface="Times New Roman" pitchFamily="18" charset="0"/>
              </a:rPr>
              <a:t>quản</a:t>
            </a:r>
            <a:r>
              <a:rPr lang="en-US" altLang="en-US" b="1" dirty="0">
                <a:latin typeface="Times New Roman" pitchFamily="18" charset="0"/>
              </a:rPr>
              <a:t> </a:t>
            </a:r>
            <a:r>
              <a:rPr lang="en-US" altLang="en-US" b="1" dirty="0" err="1">
                <a:latin typeface="Times New Roman" pitchFamily="18" charset="0"/>
              </a:rPr>
              <a:t>lý</a:t>
            </a:r>
            <a:r>
              <a:rPr lang="en-US" altLang="en-US" b="1" dirty="0">
                <a:latin typeface="Times New Roman" pitchFamily="18" charset="0"/>
              </a:rPr>
              <a:t> </a:t>
            </a:r>
            <a:r>
              <a:rPr lang="en-US" altLang="en-US" b="1" dirty="0" err="1">
                <a:latin typeface="Times New Roman" pitchFamily="18" charset="0"/>
              </a:rPr>
              <a:t>người</a:t>
            </a:r>
            <a:r>
              <a:rPr lang="en-US" altLang="en-US" b="1" dirty="0">
                <a:latin typeface="Times New Roman" pitchFamily="18" charset="0"/>
              </a:rPr>
              <a:t> </a:t>
            </a:r>
            <a:r>
              <a:rPr lang="en-US" altLang="en-US" b="1" dirty="0" err="1">
                <a:latin typeface="Times New Roman" pitchFamily="18" charset="0"/>
              </a:rPr>
              <a:t>dùng</a:t>
            </a:r>
            <a:endParaRPr lang="en-US" altLang="en-US" sz="2000" b="1" dirty="0">
              <a:latin typeface="Times New Roman" pitchFamily="18" charset="0"/>
            </a:endParaRPr>
          </a:p>
          <a:p>
            <a:pPr marL="0" indent="0" algn="just">
              <a:lnSpc>
                <a:spcPct val="170000"/>
              </a:lnSpc>
              <a:spcBef>
                <a:spcPts val="0"/>
              </a:spcBef>
              <a:spcAft>
                <a:spcPts val="0"/>
              </a:spcAft>
              <a:buNone/>
            </a:pPr>
            <a:r>
              <a:rPr lang="en-US" sz="2900" b="1" dirty="0"/>
              <a:t>             </a:t>
            </a:r>
            <a:r>
              <a:rPr lang="vi-VN" sz="2900" b="1" dirty="0"/>
              <a:t>Bảo mật</a:t>
            </a:r>
            <a:r>
              <a:rPr lang="vi-VN" sz="2900" dirty="0"/>
              <a:t> </a:t>
            </a:r>
            <a:r>
              <a:rPr lang="en-US" sz="2900"/>
              <a:t>CSDL </a:t>
            </a:r>
            <a:r>
              <a:rPr lang="vi-VN" sz="2900" b="1"/>
              <a:t>là</a:t>
            </a:r>
            <a:r>
              <a:rPr lang="vi-VN" sz="2900"/>
              <a:t> </a:t>
            </a:r>
            <a:r>
              <a:rPr lang="vi-VN" sz="2900" dirty="0"/>
              <a:t>giải pháp cho phép các quản trị viên cơ sở dữ liệu thiết lập quyền hạn cho người dùng hoặc nhóm người dùng khai thác cơ sở dữ liệu.</a:t>
            </a:r>
            <a:endParaRPr lang="en-US" sz="2900" dirty="0"/>
          </a:p>
          <a:p>
            <a:pPr marL="0" indent="0" algn="just">
              <a:lnSpc>
                <a:spcPct val="170000"/>
              </a:lnSpc>
              <a:spcBef>
                <a:spcPts val="0"/>
              </a:spcBef>
              <a:spcAft>
                <a:spcPts val="0"/>
              </a:spcAft>
              <a:buNone/>
            </a:pPr>
            <a:r>
              <a:rPr lang="en-US" sz="2900" dirty="0"/>
              <a:t>	</a:t>
            </a:r>
            <a:r>
              <a:rPr lang="vi-VN" sz="2900" dirty="0"/>
              <a:t> Người dùng</a:t>
            </a:r>
            <a:r>
              <a:rPr lang="en-US" sz="2900" dirty="0"/>
              <a:t>/</a:t>
            </a:r>
            <a:r>
              <a:rPr lang="vi-VN" sz="2900" dirty="0"/>
              <a:t> nhóm người dùng sau khi được cấp quyền, có thể đăng nhập vào hệ thống và thực hiện các quyền hạn mà mình được cấp</a:t>
            </a:r>
            <a:r>
              <a:rPr lang="en-US" sz="2900" dirty="0"/>
              <a:t>.</a:t>
            </a:r>
            <a:endParaRPr lang="en-US" altLang="en-US" sz="2900" dirty="0">
              <a:solidFill>
                <a:srgbClr val="0000FF"/>
              </a:solidFill>
            </a:endParaRPr>
          </a:p>
          <a:p>
            <a:pPr marL="0" indent="0" algn="just">
              <a:lnSpc>
                <a:spcPct val="170000"/>
              </a:lnSpc>
              <a:spcBef>
                <a:spcPts val="0"/>
              </a:spcBef>
              <a:spcAft>
                <a:spcPts val="0"/>
              </a:spcAft>
              <a:buNone/>
            </a:pPr>
            <a:r>
              <a:rPr lang="en-US" altLang="en-US" sz="2900" dirty="0">
                <a:solidFill>
                  <a:srgbClr val="0000FF"/>
                </a:solidFill>
              </a:rPr>
              <a:t>	</a:t>
            </a:r>
            <a:r>
              <a:rPr lang="en-US" altLang="en-US" sz="2900" dirty="0" err="1">
                <a:solidFill>
                  <a:srgbClr val="0000FF"/>
                </a:solidFill>
              </a:rPr>
              <a:t>Các</a:t>
            </a:r>
            <a:r>
              <a:rPr lang="en-US" altLang="en-US" sz="2900" dirty="0">
                <a:solidFill>
                  <a:srgbClr val="0000FF"/>
                </a:solidFill>
              </a:rPr>
              <a:t> </a:t>
            </a:r>
            <a:r>
              <a:rPr lang="en-US" altLang="en-US" sz="2900" dirty="0" err="1">
                <a:solidFill>
                  <a:srgbClr val="0000FF"/>
                </a:solidFill>
              </a:rPr>
              <a:t>hệ</a:t>
            </a:r>
            <a:r>
              <a:rPr lang="en-US" altLang="en-US" sz="2900" dirty="0">
                <a:solidFill>
                  <a:srgbClr val="0000FF"/>
                </a:solidFill>
              </a:rPr>
              <a:t> </a:t>
            </a:r>
            <a:r>
              <a:rPr lang="en-US" altLang="en-US" sz="2900" dirty="0" err="1">
                <a:solidFill>
                  <a:srgbClr val="0000FF"/>
                </a:solidFill>
              </a:rPr>
              <a:t>quản</a:t>
            </a:r>
            <a:r>
              <a:rPr lang="en-US" altLang="en-US" sz="2900" dirty="0">
                <a:solidFill>
                  <a:srgbClr val="0000FF"/>
                </a:solidFill>
              </a:rPr>
              <a:t> </a:t>
            </a:r>
            <a:r>
              <a:rPr lang="en-US" altLang="en-US" sz="2900" dirty="0" err="1">
                <a:solidFill>
                  <a:srgbClr val="0000FF"/>
                </a:solidFill>
              </a:rPr>
              <a:t>trị</a:t>
            </a:r>
            <a:r>
              <a:rPr lang="en-US" altLang="en-US" sz="2900" dirty="0">
                <a:solidFill>
                  <a:srgbClr val="0000FF"/>
                </a:solidFill>
              </a:rPr>
              <a:t> </a:t>
            </a:r>
            <a:r>
              <a:rPr lang="en-US" altLang="en-US" sz="2900" dirty="0" err="1">
                <a:solidFill>
                  <a:srgbClr val="0000FF"/>
                </a:solidFill>
              </a:rPr>
              <a:t>cơ</a:t>
            </a:r>
            <a:r>
              <a:rPr lang="en-US" altLang="en-US" sz="2900" dirty="0">
                <a:solidFill>
                  <a:srgbClr val="0000FF"/>
                </a:solidFill>
              </a:rPr>
              <a:t> </a:t>
            </a:r>
            <a:r>
              <a:rPr lang="en-US" altLang="en-US" sz="2900" dirty="0" err="1">
                <a:solidFill>
                  <a:srgbClr val="0000FF"/>
                </a:solidFill>
              </a:rPr>
              <a:t>sở</a:t>
            </a:r>
            <a:r>
              <a:rPr lang="en-US" altLang="en-US" sz="2900" dirty="0">
                <a:solidFill>
                  <a:srgbClr val="0000FF"/>
                </a:solidFill>
              </a:rPr>
              <a:t> </a:t>
            </a:r>
            <a:r>
              <a:rPr lang="en-US" altLang="en-US" sz="2900" dirty="0" err="1">
                <a:solidFill>
                  <a:srgbClr val="0000FF"/>
                </a:solidFill>
              </a:rPr>
              <a:t>dữ</a:t>
            </a:r>
            <a:r>
              <a:rPr lang="en-US" altLang="en-US" sz="2900" dirty="0">
                <a:solidFill>
                  <a:srgbClr val="0000FF"/>
                </a:solidFill>
              </a:rPr>
              <a:t> </a:t>
            </a:r>
            <a:r>
              <a:rPr lang="en-US" altLang="en-US" sz="2900" dirty="0" err="1">
                <a:solidFill>
                  <a:srgbClr val="0000FF"/>
                </a:solidFill>
              </a:rPr>
              <a:t>liệu</a:t>
            </a:r>
            <a:r>
              <a:rPr lang="en-US" altLang="en-US" sz="2900" dirty="0">
                <a:solidFill>
                  <a:srgbClr val="0000FF"/>
                </a:solidFill>
              </a:rPr>
              <a:t> </a:t>
            </a:r>
            <a:r>
              <a:rPr lang="en-US" altLang="en-US" sz="2900" dirty="0" err="1">
                <a:solidFill>
                  <a:srgbClr val="0000FF"/>
                </a:solidFill>
              </a:rPr>
              <a:t>cung</a:t>
            </a:r>
            <a:r>
              <a:rPr lang="en-US" altLang="en-US" sz="2900" dirty="0">
                <a:solidFill>
                  <a:srgbClr val="0000FF"/>
                </a:solidFill>
              </a:rPr>
              <a:t> </a:t>
            </a:r>
            <a:r>
              <a:rPr lang="en-US" altLang="en-US" sz="2900" dirty="0" err="1">
                <a:solidFill>
                  <a:srgbClr val="0000FF"/>
                </a:solidFill>
              </a:rPr>
              <a:t>cấp</a:t>
            </a:r>
            <a:r>
              <a:rPr lang="en-US" altLang="en-US" sz="2900" dirty="0">
                <a:solidFill>
                  <a:srgbClr val="0000FF"/>
                </a:solidFill>
              </a:rPr>
              <a:t> </a:t>
            </a:r>
            <a:r>
              <a:rPr lang="en-US" altLang="en-US" sz="2900" dirty="0" err="1">
                <a:solidFill>
                  <a:srgbClr val="0000FF"/>
                </a:solidFill>
              </a:rPr>
              <a:t>khả</a:t>
            </a:r>
            <a:r>
              <a:rPr lang="en-US" altLang="en-US" sz="2900" dirty="0">
                <a:solidFill>
                  <a:srgbClr val="0000FF"/>
                </a:solidFill>
              </a:rPr>
              <a:t> </a:t>
            </a:r>
            <a:r>
              <a:rPr lang="en-US" altLang="en-US" sz="2900" dirty="0" err="1">
                <a:solidFill>
                  <a:srgbClr val="0000FF"/>
                </a:solidFill>
              </a:rPr>
              <a:t>năng</a:t>
            </a:r>
            <a:r>
              <a:rPr lang="en-US" altLang="en-US" sz="2900" dirty="0">
                <a:solidFill>
                  <a:srgbClr val="0000FF"/>
                </a:solidFill>
              </a:rPr>
              <a:t> </a:t>
            </a:r>
            <a:r>
              <a:rPr lang="en-US" altLang="en-US" sz="2900" dirty="0" err="1">
                <a:solidFill>
                  <a:srgbClr val="0000FF"/>
                </a:solidFill>
              </a:rPr>
              <a:t>bảo</a:t>
            </a:r>
            <a:r>
              <a:rPr lang="en-US" altLang="en-US" sz="2900" dirty="0">
                <a:solidFill>
                  <a:srgbClr val="0000FF"/>
                </a:solidFill>
              </a:rPr>
              <a:t> </a:t>
            </a:r>
            <a:r>
              <a:rPr lang="en-US" altLang="en-US" sz="2900" dirty="0" err="1">
                <a:solidFill>
                  <a:srgbClr val="0000FF"/>
                </a:solidFill>
              </a:rPr>
              <a:t>mật</a:t>
            </a:r>
            <a:r>
              <a:rPr lang="en-US" altLang="en-US" sz="2900" dirty="0">
                <a:solidFill>
                  <a:srgbClr val="0000FF"/>
                </a:solidFill>
              </a:rPr>
              <a:t> </a:t>
            </a:r>
            <a:r>
              <a:rPr lang="en-US" altLang="en-US" sz="2900" dirty="0" err="1">
                <a:solidFill>
                  <a:srgbClr val="0000FF"/>
                </a:solidFill>
              </a:rPr>
              <a:t>sơ</a:t>
            </a:r>
            <a:r>
              <a:rPr lang="en-US" altLang="en-US" sz="2900" dirty="0">
                <a:solidFill>
                  <a:srgbClr val="0000FF"/>
                </a:solidFill>
              </a:rPr>
              <a:t> </a:t>
            </a:r>
            <a:r>
              <a:rPr lang="en-US" altLang="en-US" sz="2900" dirty="0" err="1">
                <a:solidFill>
                  <a:srgbClr val="0000FF"/>
                </a:solidFill>
              </a:rPr>
              <a:t>sở</a:t>
            </a:r>
            <a:r>
              <a:rPr lang="en-US" altLang="en-US" sz="2900" dirty="0">
                <a:solidFill>
                  <a:srgbClr val="0000FF"/>
                </a:solidFill>
              </a:rPr>
              <a:t> </a:t>
            </a:r>
            <a:r>
              <a:rPr lang="en-US" altLang="en-US" sz="2900" dirty="0" err="1">
                <a:solidFill>
                  <a:srgbClr val="0000FF"/>
                </a:solidFill>
              </a:rPr>
              <a:t>dữ</a:t>
            </a:r>
            <a:r>
              <a:rPr lang="en-US" altLang="en-US" sz="2900" dirty="0">
                <a:solidFill>
                  <a:srgbClr val="0000FF"/>
                </a:solidFill>
              </a:rPr>
              <a:t> </a:t>
            </a:r>
            <a:r>
              <a:rPr lang="en-US" altLang="en-US" sz="2900" dirty="0" err="1">
                <a:solidFill>
                  <a:srgbClr val="0000FF"/>
                </a:solidFill>
              </a:rPr>
              <a:t>liệu</a:t>
            </a:r>
            <a:r>
              <a:rPr lang="en-US" altLang="en-US" sz="2900" dirty="0">
                <a:solidFill>
                  <a:srgbClr val="0000FF"/>
                </a:solidFill>
              </a:rPr>
              <a:t> </a:t>
            </a:r>
            <a:r>
              <a:rPr lang="en-US" altLang="en-US" sz="2900" dirty="0" err="1">
                <a:solidFill>
                  <a:srgbClr val="0000FF"/>
                </a:solidFill>
              </a:rPr>
              <a:t>với</a:t>
            </a:r>
            <a:r>
              <a:rPr lang="en-US" altLang="en-US" sz="2900" dirty="0">
                <a:solidFill>
                  <a:srgbClr val="0000FF"/>
                </a:solidFill>
              </a:rPr>
              <a:t> </a:t>
            </a:r>
            <a:r>
              <a:rPr lang="en-US" altLang="en-US" sz="2900" dirty="0" err="1">
                <a:solidFill>
                  <a:srgbClr val="0000FF"/>
                </a:solidFill>
              </a:rPr>
              <a:t>những</a:t>
            </a:r>
            <a:r>
              <a:rPr lang="en-US" altLang="en-US" sz="2900" dirty="0">
                <a:solidFill>
                  <a:srgbClr val="0000FF"/>
                </a:solidFill>
              </a:rPr>
              <a:t> </a:t>
            </a:r>
            <a:r>
              <a:rPr lang="en-US" altLang="en-US" sz="2900" dirty="0" err="1">
                <a:solidFill>
                  <a:srgbClr val="0000FF"/>
                </a:solidFill>
              </a:rPr>
              <a:t>chức</a:t>
            </a:r>
            <a:r>
              <a:rPr lang="en-US" altLang="en-US" sz="2900" dirty="0">
                <a:solidFill>
                  <a:srgbClr val="0000FF"/>
                </a:solidFill>
              </a:rPr>
              <a:t> </a:t>
            </a:r>
            <a:r>
              <a:rPr lang="en-US" altLang="en-US" sz="2900" dirty="0" err="1">
                <a:solidFill>
                  <a:srgbClr val="0000FF"/>
                </a:solidFill>
              </a:rPr>
              <a:t>năng</a:t>
            </a:r>
            <a:r>
              <a:rPr lang="en-US" altLang="en-US" sz="2900" dirty="0">
                <a:solidFill>
                  <a:srgbClr val="0000FF"/>
                </a:solidFill>
              </a:rPr>
              <a:t> </a:t>
            </a:r>
            <a:r>
              <a:rPr lang="en-US" altLang="en-US" sz="2900" dirty="0" err="1">
                <a:solidFill>
                  <a:srgbClr val="0000FF"/>
                </a:solidFill>
              </a:rPr>
              <a:t>như</a:t>
            </a:r>
            <a:r>
              <a:rPr lang="en-US" altLang="en-US" sz="2900" dirty="0">
                <a:solidFill>
                  <a:srgbClr val="0000FF"/>
                </a:solidFill>
              </a:rPr>
              <a:t>:</a:t>
            </a:r>
          </a:p>
          <a:p>
            <a:pPr marL="0" indent="0" algn="just">
              <a:lnSpc>
                <a:spcPct val="170000"/>
              </a:lnSpc>
              <a:spcBef>
                <a:spcPts val="0"/>
              </a:spcBef>
              <a:spcAft>
                <a:spcPts val="0"/>
              </a:spcAft>
              <a:buNone/>
            </a:pPr>
            <a:r>
              <a:rPr lang="en-US" altLang="en-US" dirty="0">
                <a:solidFill>
                  <a:srgbClr val="0000FF"/>
                </a:solidFill>
              </a:rPr>
              <a:t>  - </a:t>
            </a:r>
            <a:r>
              <a:rPr lang="en-US" altLang="en-US" dirty="0" err="1">
                <a:solidFill>
                  <a:srgbClr val="0000FF"/>
                </a:solidFill>
              </a:rPr>
              <a:t>Cấp</a:t>
            </a:r>
            <a:r>
              <a:rPr lang="en-US" altLang="en-US" dirty="0">
                <a:solidFill>
                  <a:srgbClr val="0000FF"/>
                </a:solidFill>
              </a:rPr>
              <a:t> </a:t>
            </a:r>
            <a:r>
              <a:rPr lang="en-US" altLang="en-US" dirty="0" err="1">
                <a:solidFill>
                  <a:srgbClr val="0000FF"/>
                </a:solidFill>
              </a:rPr>
              <a:t>phát</a:t>
            </a:r>
            <a:r>
              <a:rPr lang="en-US" altLang="en-US" dirty="0">
                <a:solidFill>
                  <a:srgbClr val="0000FF"/>
                </a:solidFill>
              </a:rPr>
              <a:t> </a:t>
            </a:r>
            <a:r>
              <a:rPr lang="en-US" altLang="en-US" dirty="0" err="1">
                <a:solidFill>
                  <a:srgbClr val="0000FF"/>
                </a:solidFill>
              </a:rPr>
              <a:t>quyền</a:t>
            </a:r>
            <a:r>
              <a:rPr lang="en-US" altLang="en-US" dirty="0">
                <a:solidFill>
                  <a:srgbClr val="0000FF"/>
                </a:solidFill>
              </a:rPr>
              <a:t> </a:t>
            </a:r>
            <a:r>
              <a:rPr lang="en-US" altLang="en-US" dirty="0" err="1">
                <a:solidFill>
                  <a:srgbClr val="0000FF"/>
                </a:solidFill>
              </a:rPr>
              <a:t>truy</a:t>
            </a:r>
            <a:r>
              <a:rPr lang="en-US" altLang="en-US" dirty="0">
                <a:solidFill>
                  <a:srgbClr val="0000FF"/>
                </a:solidFill>
              </a:rPr>
              <a:t> </a:t>
            </a:r>
            <a:r>
              <a:rPr lang="en-US" altLang="en-US" dirty="0" err="1">
                <a:solidFill>
                  <a:srgbClr val="0000FF"/>
                </a:solidFill>
              </a:rPr>
              <a:t>cập</a:t>
            </a:r>
            <a:r>
              <a:rPr lang="en-US" altLang="en-US" dirty="0">
                <a:solidFill>
                  <a:srgbClr val="0000FF"/>
                </a:solidFill>
              </a:rPr>
              <a:t> </a:t>
            </a:r>
            <a:r>
              <a:rPr lang="en-US" altLang="en-US" dirty="0" err="1">
                <a:solidFill>
                  <a:srgbClr val="0000FF"/>
                </a:solidFill>
              </a:rPr>
              <a:t>cơ</a:t>
            </a:r>
            <a:r>
              <a:rPr lang="en-US" altLang="en-US" dirty="0">
                <a:solidFill>
                  <a:srgbClr val="0000FF"/>
                </a:solidFill>
              </a:rPr>
              <a:t> </a:t>
            </a:r>
            <a:r>
              <a:rPr lang="en-US" altLang="en-US" dirty="0" err="1">
                <a:solidFill>
                  <a:srgbClr val="0000FF"/>
                </a:solidFill>
              </a:rPr>
              <a:t>sở</a:t>
            </a:r>
            <a:r>
              <a:rPr lang="en-US" altLang="en-US" dirty="0">
                <a:solidFill>
                  <a:srgbClr val="0000FF"/>
                </a:solidFill>
              </a:rPr>
              <a:t> </a:t>
            </a:r>
            <a:r>
              <a:rPr lang="en-US" altLang="en-US" dirty="0" err="1">
                <a:solidFill>
                  <a:srgbClr val="0000FF"/>
                </a:solidFill>
              </a:rPr>
              <a:t>dữ</a:t>
            </a:r>
            <a:r>
              <a:rPr lang="en-US" altLang="en-US" dirty="0">
                <a:solidFill>
                  <a:srgbClr val="0000FF"/>
                </a:solidFill>
              </a:rPr>
              <a:t> </a:t>
            </a:r>
            <a:r>
              <a:rPr lang="en-US" altLang="en-US" dirty="0" err="1">
                <a:solidFill>
                  <a:srgbClr val="0000FF"/>
                </a:solidFill>
              </a:rPr>
              <a:t>liệu</a:t>
            </a:r>
            <a:r>
              <a:rPr lang="en-US" altLang="en-US" dirty="0">
                <a:solidFill>
                  <a:srgbClr val="0000FF"/>
                </a:solidFill>
              </a:rPr>
              <a:t> </a:t>
            </a:r>
            <a:r>
              <a:rPr lang="en-US" altLang="en-US" dirty="0" err="1">
                <a:solidFill>
                  <a:srgbClr val="0000FF"/>
                </a:solidFill>
              </a:rPr>
              <a:t>cho</a:t>
            </a:r>
            <a:r>
              <a:rPr lang="en-US" altLang="en-US" dirty="0">
                <a:solidFill>
                  <a:srgbClr val="0000FF"/>
                </a:solidFill>
              </a:rPr>
              <a:t> </a:t>
            </a:r>
            <a:r>
              <a:rPr lang="en-US" altLang="en-US" dirty="0" err="1">
                <a:solidFill>
                  <a:srgbClr val="0000FF"/>
                </a:solidFill>
              </a:rPr>
              <a:t>người</a:t>
            </a:r>
            <a:r>
              <a:rPr lang="en-US" altLang="en-US" dirty="0">
                <a:solidFill>
                  <a:srgbClr val="0000FF"/>
                </a:solidFill>
              </a:rPr>
              <a:t> </a:t>
            </a:r>
            <a:r>
              <a:rPr lang="en-US" altLang="en-US" dirty="0" err="1">
                <a:solidFill>
                  <a:srgbClr val="0000FF"/>
                </a:solidFill>
              </a:rPr>
              <a:t>dùng</a:t>
            </a:r>
            <a:r>
              <a:rPr lang="en-US" altLang="en-US" dirty="0">
                <a:solidFill>
                  <a:srgbClr val="0000FF"/>
                </a:solidFill>
              </a:rPr>
              <a:t> </a:t>
            </a:r>
            <a:r>
              <a:rPr lang="en-US" altLang="en-US" dirty="0" err="1">
                <a:solidFill>
                  <a:srgbClr val="0000FF"/>
                </a:solidFill>
              </a:rPr>
              <a:t>và</a:t>
            </a:r>
            <a:r>
              <a:rPr lang="en-US" altLang="en-US" dirty="0">
                <a:solidFill>
                  <a:srgbClr val="0000FF"/>
                </a:solidFill>
              </a:rPr>
              <a:t> </a:t>
            </a:r>
            <a:r>
              <a:rPr lang="en-US" altLang="en-US" dirty="0" err="1">
                <a:solidFill>
                  <a:srgbClr val="0000FF"/>
                </a:solidFill>
              </a:rPr>
              <a:t>nhóm</a:t>
            </a:r>
            <a:r>
              <a:rPr lang="en-US" altLang="en-US" dirty="0">
                <a:solidFill>
                  <a:srgbClr val="0000FF"/>
                </a:solidFill>
              </a:rPr>
              <a:t> </a:t>
            </a:r>
            <a:r>
              <a:rPr lang="en-US" altLang="en-US" dirty="0" err="1">
                <a:solidFill>
                  <a:srgbClr val="0000FF"/>
                </a:solidFill>
              </a:rPr>
              <a:t>người</a:t>
            </a:r>
            <a:r>
              <a:rPr lang="en-US" altLang="en-US" dirty="0">
                <a:solidFill>
                  <a:srgbClr val="0000FF"/>
                </a:solidFill>
              </a:rPr>
              <a:t> </a:t>
            </a:r>
            <a:r>
              <a:rPr lang="en-US" altLang="en-US" dirty="0" err="1">
                <a:solidFill>
                  <a:srgbClr val="0000FF"/>
                </a:solidFill>
              </a:rPr>
              <a:t>dùng</a:t>
            </a:r>
            <a:r>
              <a:rPr lang="en-US" altLang="en-US" dirty="0">
                <a:solidFill>
                  <a:srgbClr val="0000FF"/>
                </a:solidFill>
              </a:rPr>
              <a:t>, </a:t>
            </a:r>
            <a:r>
              <a:rPr lang="en-US" altLang="en-US" dirty="0" err="1">
                <a:solidFill>
                  <a:srgbClr val="0000FF"/>
                </a:solidFill>
              </a:rPr>
              <a:t>phát</a:t>
            </a:r>
            <a:r>
              <a:rPr lang="en-US" altLang="en-US" dirty="0">
                <a:solidFill>
                  <a:srgbClr val="0000FF"/>
                </a:solidFill>
              </a:rPr>
              <a:t> </a:t>
            </a:r>
            <a:r>
              <a:rPr lang="en-US" altLang="en-US" dirty="0" err="1">
                <a:solidFill>
                  <a:srgbClr val="0000FF"/>
                </a:solidFill>
              </a:rPr>
              <a:t>hiện</a:t>
            </a:r>
            <a:r>
              <a:rPr lang="en-US" altLang="en-US" dirty="0">
                <a:solidFill>
                  <a:srgbClr val="0000FF"/>
                </a:solidFill>
              </a:rPr>
              <a:t> </a:t>
            </a:r>
            <a:r>
              <a:rPr lang="en-US" altLang="en-US" dirty="0" err="1">
                <a:solidFill>
                  <a:srgbClr val="0000FF"/>
                </a:solidFill>
              </a:rPr>
              <a:t>và</a:t>
            </a:r>
            <a:r>
              <a:rPr lang="en-US" altLang="en-US" dirty="0">
                <a:solidFill>
                  <a:srgbClr val="0000FF"/>
                </a:solidFill>
              </a:rPr>
              <a:t> </a:t>
            </a:r>
            <a:r>
              <a:rPr lang="en-US" altLang="en-US" dirty="0" err="1">
                <a:solidFill>
                  <a:srgbClr val="0000FF"/>
                </a:solidFill>
              </a:rPr>
              <a:t>ngăn</a:t>
            </a:r>
            <a:r>
              <a:rPr lang="en-US" altLang="en-US" dirty="0">
                <a:solidFill>
                  <a:srgbClr val="0000FF"/>
                </a:solidFill>
              </a:rPr>
              <a:t> </a:t>
            </a:r>
            <a:r>
              <a:rPr lang="en-US" altLang="en-US" dirty="0" err="1">
                <a:solidFill>
                  <a:srgbClr val="0000FF"/>
                </a:solidFill>
              </a:rPr>
              <a:t>chặn</a:t>
            </a:r>
            <a:r>
              <a:rPr lang="en-US" altLang="en-US" dirty="0">
                <a:solidFill>
                  <a:srgbClr val="0000FF"/>
                </a:solidFill>
              </a:rPr>
              <a:t> </a:t>
            </a:r>
            <a:r>
              <a:rPr lang="en-US" altLang="en-US" dirty="0" err="1">
                <a:solidFill>
                  <a:srgbClr val="0000FF"/>
                </a:solidFill>
              </a:rPr>
              <a:t>những</a:t>
            </a:r>
            <a:r>
              <a:rPr lang="en-US" altLang="en-US" dirty="0">
                <a:solidFill>
                  <a:srgbClr val="0000FF"/>
                </a:solidFill>
              </a:rPr>
              <a:t> </a:t>
            </a:r>
            <a:r>
              <a:rPr lang="en-US" altLang="en-US" dirty="0" err="1">
                <a:solidFill>
                  <a:srgbClr val="0000FF"/>
                </a:solidFill>
              </a:rPr>
              <a:t>thao</a:t>
            </a:r>
            <a:r>
              <a:rPr lang="en-US" altLang="en-US" dirty="0">
                <a:solidFill>
                  <a:srgbClr val="0000FF"/>
                </a:solidFill>
              </a:rPr>
              <a:t> </a:t>
            </a:r>
            <a:r>
              <a:rPr lang="en-US" altLang="en-US" dirty="0" err="1">
                <a:solidFill>
                  <a:srgbClr val="0000FF"/>
                </a:solidFill>
              </a:rPr>
              <a:t>tác</a:t>
            </a:r>
            <a:r>
              <a:rPr lang="en-US" altLang="en-US" dirty="0">
                <a:solidFill>
                  <a:srgbClr val="0000FF"/>
                </a:solidFill>
              </a:rPr>
              <a:t> </a:t>
            </a:r>
            <a:r>
              <a:rPr lang="en-US" altLang="en-US" dirty="0" err="1">
                <a:solidFill>
                  <a:srgbClr val="0000FF"/>
                </a:solidFill>
              </a:rPr>
              <a:t>trái</a:t>
            </a:r>
            <a:r>
              <a:rPr lang="en-US" altLang="en-US" dirty="0">
                <a:solidFill>
                  <a:srgbClr val="0000FF"/>
                </a:solidFill>
              </a:rPr>
              <a:t> </a:t>
            </a:r>
            <a:r>
              <a:rPr lang="en-US" altLang="en-US" dirty="0" err="1">
                <a:solidFill>
                  <a:srgbClr val="0000FF"/>
                </a:solidFill>
              </a:rPr>
              <a:t>phép</a:t>
            </a:r>
            <a:r>
              <a:rPr lang="en-US" altLang="en-US" dirty="0">
                <a:solidFill>
                  <a:srgbClr val="0000FF"/>
                </a:solidFill>
              </a:rPr>
              <a:t> </a:t>
            </a:r>
            <a:r>
              <a:rPr lang="en-US" altLang="en-US" dirty="0" err="1">
                <a:solidFill>
                  <a:srgbClr val="0000FF"/>
                </a:solidFill>
              </a:rPr>
              <a:t>của</a:t>
            </a:r>
            <a:r>
              <a:rPr lang="en-US" altLang="en-US" dirty="0">
                <a:solidFill>
                  <a:srgbClr val="0000FF"/>
                </a:solidFill>
              </a:rPr>
              <a:t> </a:t>
            </a:r>
            <a:r>
              <a:rPr lang="en-US" altLang="en-US" dirty="0" err="1">
                <a:solidFill>
                  <a:srgbClr val="0000FF"/>
                </a:solidFill>
              </a:rPr>
              <a:t>người</a:t>
            </a:r>
            <a:r>
              <a:rPr lang="en-US" altLang="en-US" dirty="0">
                <a:solidFill>
                  <a:srgbClr val="0000FF"/>
                </a:solidFill>
              </a:rPr>
              <a:t> </a:t>
            </a:r>
            <a:r>
              <a:rPr lang="en-US" altLang="en-US" dirty="0" err="1">
                <a:solidFill>
                  <a:srgbClr val="0000FF"/>
                </a:solidFill>
              </a:rPr>
              <a:t>sử</a:t>
            </a:r>
            <a:r>
              <a:rPr lang="en-US" altLang="en-US" dirty="0">
                <a:solidFill>
                  <a:srgbClr val="0000FF"/>
                </a:solidFill>
              </a:rPr>
              <a:t> </a:t>
            </a:r>
            <a:r>
              <a:rPr lang="en-US" altLang="en-US" dirty="0" err="1">
                <a:solidFill>
                  <a:srgbClr val="0000FF"/>
                </a:solidFill>
              </a:rPr>
              <a:t>dụng</a:t>
            </a:r>
            <a:r>
              <a:rPr lang="en-US" altLang="en-US" dirty="0">
                <a:solidFill>
                  <a:srgbClr val="0000FF"/>
                </a:solidFill>
              </a:rPr>
              <a:t> </a:t>
            </a:r>
            <a:r>
              <a:rPr lang="en-US" altLang="en-US" dirty="0" err="1">
                <a:solidFill>
                  <a:srgbClr val="0000FF"/>
                </a:solidFill>
              </a:rPr>
              <a:t>trên</a:t>
            </a:r>
            <a:r>
              <a:rPr lang="en-US" altLang="en-US" dirty="0">
                <a:solidFill>
                  <a:srgbClr val="0000FF"/>
                </a:solidFill>
              </a:rPr>
              <a:t> CSDL.</a:t>
            </a:r>
          </a:p>
          <a:p>
            <a:pPr marL="0" indent="0" algn="just">
              <a:lnSpc>
                <a:spcPct val="170000"/>
              </a:lnSpc>
              <a:spcBef>
                <a:spcPts val="0"/>
              </a:spcBef>
              <a:spcAft>
                <a:spcPts val="0"/>
              </a:spcAft>
              <a:buNone/>
            </a:pPr>
            <a:r>
              <a:rPr lang="en-US" altLang="en-US" dirty="0">
                <a:solidFill>
                  <a:srgbClr val="0000FF"/>
                </a:solidFill>
              </a:rPr>
              <a:t>  - Thu </a:t>
            </a:r>
            <a:r>
              <a:rPr lang="en-US" altLang="en-US" dirty="0" err="1">
                <a:solidFill>
                  <a:srgbClr val="0000FF"/>
                </a:solidFill>
              </a:rPr>
              <a:t>hồi</a:t>
            </a:r>
            <a:r>
              <a:rPr lang="en-US" altLang="en-US" dirty="0">
                <a:solidFill>
                  <a:srgbClr val="0000FF"/>
                </a:solidFill>
              </a:rPr>
              <a:t> (</a:t>
            </a:r>
            <a:r>
              <a:rPr lang="en-US" altLang="en-US" dirty="0" err="1">
                <a:solidFill>
                  <a:srgbClr val="0000FF"/>
                </a:solidFill>
              </a:rPr>
              <a:t>hủy</a:t>
            </a:r>
            <a:r>
              <a:rPr lang="en-US" altLang="en-US" dirty="0">
                <a:solidFill>
                  <a:srgbClr val="0000FF"/>
                </a:solidFill>
              </a:rPr>
              <a:t> </a:t>
            </a:r>
            <a:r>
              <a:rPr lang="en-US" altLang="en-US" dirty="0" err="1">
                <a:solidFill>
                  <a:srgbClr val="0000FF"/>
                </a:solidFill>
              </a:rPr>
              <a:t>bỏ</a:t>
            </a:r>
            <a:r>
              <a:rPr lang="en-US" altLang="en-US" dirty="0">
                <a:solidFill>
                  <a:srgbClr val="0000FF"/>
                </a:solidFill>
              </a:rPr>
              <a:t>) </a:t>
            </a:r>
            <a:r>
              <a:rPr lang="en-US" altLang="en-US" dirty="0" err="1">
                <a:solidFill>
                  <a:srgbClr val="0000FF"/>
                </a:solidFill>
              </a:rPr>
              <a:t>quyền</a:t>
            </a:r>
            <a:r>
              <a:rPr lang="en-US" altLang="en-US" dirty="0">
                <a:solidFill>
                  <a:srgbClr val="0000FF"/>
                </a:solidFill>
              </a:rPr>
              <a:t> </a:t>
            </a:r>
            <a:r>
              <a:rPr lang="en-US" altLang="en-US" dirty="0" err="1">
                <a:solidFill>
                  <a:srgbClr val="0000FF"/>
                </a:solidFill>
              </a:rPr>
              <a:t>của</a:t>
            </a:r>
            <a:r>
              <a:rPr lang="en-US" altLang="en-US" dirty="0">
                <a:solidFill>
                  <a:srgbClr val="0000FF"/>
                </a:solidFill>
              </a:rPr>
              <a:t> </a:t>
            </a:r>
            <a:r>
              <a:rPr lang="en-US" altLang="en-US" dirty="0" err="1">
                <a:solidFill>
                  <a:srgbClr val="0000FF"/>
                </a:solidFill>
              </a:rPr>
              <a:t>người</a:t>
            </a:r>
            <a:r>
              <a:rPr lang="en-US" altLang="en-US" dirty="0">
                <a:solidFill>
                  <a:srgbClr val="0000FF"/>
                </a:solidFill>
              </a:rPr>
              <a:t> </a:t>
            </a:r>
            <a:r>
              <a:rPr lang="en-US" altLang="en-US" dirty="0" err="1">
                <a:solidFill>
                  <a:srgbClr val="0000FF"/>
                </a:solidFill>
              </a:rPr>
              <a:t>dùng</a:t>
            </a:r>
            <a:r>
              <a:rPr lang="en-US" altLang="en-US" dirty="0">
                <a:solidFill>
                  <a:srgbClr val="0000FF"/>
                </a:solidFill>
              </a:rPr>
              <a:t>/ </a:t>
            </a:r>
            <a:r>
              <a:rPr lang="en-US" altLang="en-US" dirty="0" err="1">
                <a:solidFill>
                  <a:srgbClr val="0000FF"/>
                </a:solidFill>
              </a:rPr>
              <a:t>nhóm</a:t>
            </a:r>
            <a:r>
              <a:rPr lang="en-US" altLang="en-US" dirty="0">
                <a:solidFill>
                  <a:srgbClr val="0000FF"/>
                </a:solidFill>
              </a:rPr>
              <a:t> </a:t>
            </a:r>
            <a:r>
              <a:rPr lang="en-US" altLang="en-US" dirty="0" err="1">
                <a:solidFill>
                  <a:srgbClr val="0000FF"/>
                </a:solidFill>
              </a:rPr>
              <a:t>người</a:t>
            </a:r>
            <a:r>
              <a:rPr lang="en-US" altLang="en-US" dirty="0">
                <a:solidFill>
                  <a:srgbClr val="0000FF"/>
                </a:solidFill>
              </a:rPr>
              <a:t> </a:t>
            </a:r>
            <a:r>
              <a:rPr lang="en-US" altLang="en-US" dirty="0" err="1">
                <a:solidFill>
                  <a:srgbClr val="0000FF"/>
                </a:solidFill>
              </a:rPr>
              <a:t>dùng</a:t>
            </a:r>
            <a:r>
              <a:rPr lang="en-US" altLang="en-US" dirty="0">
                <a:solidFill>
                  <a:srgbClr val="0000FF"/>
                </a:solidFill>
              </a:rPr>
              <a:t>.</a:t>
            </a:r>
            <a:r>
              <a:rPr lang="en-US" altLang="en-US" dirty="0"/>
              <a:t>		</a:t>
            </a:r>
            <a:endParaRPr lang="vi-VN" altLang="en-US" dirty="0"/>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4</a:t>
            </a:fld>
            <a:endParaRPr lang="en-US"/>
          </a:p>
        </p:txBody>
      </p:sp>
    </p:spTree>
    <p:extLst>
      <p:ext uri="{BB962C8B-B14F-4D97-AF65-F5344CB8AC3E}">
        <p14:creationId xmlns:p14="http://schemas.microsoft.com/office/powerpoint/2010/main" val="2054228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685800"/>
            <a:ext cx="8229600" cy="5562600"/>
          </a:xfrm>
        </p:spPr>
        <p:txBody>
          <a:bodyPr/>
          <a:lstStyle/>
          <a:p>
            <a:pPr marL="666750" lvl="2" indent="-666750" algn="just">
              <a:lnSpc>
                <a:spcPct val="150000"/>
              </a:lnSpc>
              <a:spcBef>
                <a:spcPts val="370"/>
              </a:spcBef>
              <a:spcAft>
                <a:spcPts val="0"/>
              </a:spcAft>
              <a:buClr>
                <a:schemeClr val="accent1">
                  <a:tint val="60000"/>
                </a:schemeClr>
              </a:buClr>
              <a:buFont typeface="Wingdings" panose="05000000000000000000" pitchFamily="2" charset="2"/>
              <a:buChar char="v"/>
              <a:defRPr/>
            </a:pPr>
            <a:r>
              <a:rPr lang="en-US" sz="2000" b="1" dirty="0" err="1">
                <a:solidFill>
                  <a:srgbClr val="0000FF"/>
                </a:solidFill>
              </a:rPr>
              <a:t>Bảo</a:t>
            </a:r>
            <a:r>
              <a:rPr lang="en-US" sz="2000" b="1" dirty="0">
                <a:solidFill>
                  <a:srgbClr val="0000FF"/>
                </a:solidFill>
              </a:rPr>
              <a:t> </a:t>
            </a:r>
            <a:r>
              <a:rPr lang="en-US" sz="2000" b="1" dirty="0" err="1">
                <a:solidFill>
                  <a:srgbClr val="0000FF"/>
                </a:solidFill>
              </a:rPr>
              <a:t>mật</a:t>
            </a:r>
            <a:r>
              <a:rPr lang="en-US" sz="2000" b="1" dirty="0">
                <a:solidFill>
                  <a:srgbClr val="0000FF"/>
                </a:solidFill>
              </a:rPr>
              <a:t> </a:t>
            </a:r>
            <a:r>
              <a:rPr lang="en-US" sz="2000" b="1" dirty="0" err="1">
                <a:solidFill>
                  <a:srgbClr val="0000FF"/>
                </a:solidFill>
              </a:rPr>
              <a:t>dữ</a:t>
            </a:r>
            <a:r>
              <a:rPr lang="en-US" sz="2000" b="1" dirty="0">
                <a:solidFill>
                  <a:srgbClr val="0000FF"/>
                </a:solidFill>
              </a:rPr>
              <a:t> </a:t>
            </a:r>
            <a:r>
              <a:rPr lang="en-US" sz="2000" b="1" dirty="0" err="1">
                <a:solidFill>
                  <a:srgbClr val="0000FF"/>
                </a:solidFill>
              </a:rPr>
              <a:t>liệu</a:t>
            </a:r>
            <a:r>
              <a:rPr lang="en-US" sz="2000" b="1" dirty="0">
                <a:solidFill>
                  <a:srgbClr val="0000FF"/>
                </a:solidFill>
              </a:rPr>
              <a:t> </a:t>
            </a:r>
            <a:r>
              <a:rPr lang="en-US" sz="2000" b="1" dirty="0" err="1">
                <a:solidFill>
                  <a:srgbClr val="0000FF"/>
                </a:solidFill>
              </a:rPr>
              <a:t>trong</a:t>
            </a:r>
            <a:r>
              <a:rPr lang="en-US" sz="2000" b="1" dirty="0">
                <a:solidFill>
                  <a:srgbClr val="0000FF"/>
                </a:solidFill>
              </a:rPr>
              <a:t> SQL </a:t>
            </a:r>
            <a:r>
              <a:rPr lang="en-US" sz="2000" b="1" dirty="0" err="1">
                <a:solidFill>
                  <a:srgbClr val="0000FF"/>
                </a:solidFill>
              </a:rPr>
              <a:t>được</a:t>
            </a:r>
            <a:r>
              <a:rPr lang="en-US" sz="2000" b="1" dirty="0">
                <a:solidFill>
                  <a:srgbClr val="0000FF"/>
                </a:solidFill>
              </a:rPr>
              <a:t> </a:t>
            </a:r>
            <a:r>
              <a:rPr lang="en-US" sz="2000" b="1" dirty="0" err="1">
                <a:solidFill>
                  <a:srgbClr val="0000FF"/>
                </a:solidFill>
              </a:rPr>
              <a:t>thực</a:t>
            </a:r>
            <a:r>
              <a:rPr lang="en-US" sz="2000" b="1" dirty="0">
                <a:solidFill>
                  <a:srgbClr val="0000FF"/>
                </a:solidFill>
              </a:rPr>
              <a:t> </a:t>
            </a:r>
            <a:r>
              <a:rPr lang="en-US" sz="2000" b="1" dirty="0" err="1">
                <a:solidFill>
                  <a:srgbClr val="0000FF"/>
                </a:solidFill>
              </a:rPr>
              <a:t>hiện</a:t>
            </a:r>
            <a:r>
              <a:rPr lang="en-US" sz="2000" b="1" dirty="0">
                <a:solidFill>
                  <a:srgbClr val="0000FF"/>
                </a:solidFill>
              </a:rPr>
              <a:t> </a:t>
            </a:r>
            <a:r>
              <a:rPr lang="en-US" sz="2000" b="1" dirty="0" err="1">
                <a:solidFill>
                  <a:srgbClr val="0000FF"/>
                </a:solidFill>
              </a:rPr>
              <a:t>dựa</a:t>
            </a:r>
            <a:r>
              <a:rPr lang="en-US" sz="2000" b="1" dirty="0">
                <a:solidFill>
                  <a:srgbClr val="0000FF"/>
                </a:solidFill>
              </a:rPr>
              <a:t> </a:t>
            </a:r>
            <a:r>
              <a:rPr lang="en-US" sz="2000" b="1" dirty="0" err="1">
                <a:solidFill>
                  <a:srgbClr val="0000FF"/>
                </a:solidFill>
              </a:rPr>
              <a:t>trên</a:t>
            </a:r>
            <a:r>
              <a:rPr lang="en-US" sz="2000" b="1" dirty="0">
                <a:solidFill>
                  <a:srgbClr val="0000FF"/>
                </a:solidFill>
              </a:rPr>
              <a:t> </a:t>
            </a:r>
            <a:r>
              <a:rPr lang="en-US" sz="2000" b="1" dirty="0" err="1">
                <a:solidFill>
                  <a:srgbClr val="0000FF"/>
                </a:solidFill>
              </a:rPr>
              <a:t>ba</a:t>
            </a:r>
            <a:r>
              <a:rPr lang="en-US" sz="2000" b="1" dirty="0">
                <a:solidFill>
                  <a:srgbClr val="0000FF"/>
                </a:solidFill>
              </a:rPr>
              <a:t> </a:t>
            </a:r>
            <a:r>
              <a:rPr lang="en-US" sz="2000" b="1" dirty="0" err="1">
                <a:solidFill>
                  <a:srgbClr val="0000FF"/>
                </a:solidFill>
              </a:rPr>
              <a:t>khái</a:t>
            </a:r>
            <a:r>
              <a:rPr lang="en-US" sz="2000" b="1" dirty="0">
                <a:solidFill>
                  <a:srgbClr val="0000FF"/>
                </a:solidFill>
              </a:rPr>
              <a:t> </a:t>
            </a:r>
            <a:r>
              <a:rPr lang="en-US" sz="2000" b="1" dirty="0" err="1">
                <a:solidFill>
                  <a:srgbClr val="0000FF"/>
                </a:solidFill>
              </a:rPr>
              <a:t>niệm</a:t>
            </a:r>
            <a:r>
              <a:rPr lang="en-US" sz="2000" b="1" dirty="0">
                <a:solidFill>
                  <a:srgbClr val="0000FF"/>
                </a:solidFill>
              </a:rPr>
              <a:t> </a:t>
            </a:r>
            <a:r>
              <a:rPr lang="en-US" sz="2000" b="1" dirty="0" err="1">
                <a:solidFill>
                  <a:srgbClr val="0000FF"/>
                </a:solidFill>
              </a:rPr>
              <a:t>chính</a:t>
            </a:r>
            <a:r>
              <a:rPr lang="en-US" sz="2000" b="1" dirty="0">
                <a:solidFill>
                  <a:srgbClr val="0000FF"/>
                </a:solidFill>
              </a:rPr>
              <a:t>:</a:t>
            </a:r>
          </a:p>
          <a:p>
            <a:pPr marL="666750" lvl="2" indent="0" algn="just">
              <a:lnSpc>
                <a:spcPct val="150000"/>
              </a:lnSpc>
              <a:spcBef>
                <a:spcPts val="370"/>
              </a:spcBef>
              <a:spcAft>
                <a:spcPts val="0"/>
              </a:spcAft>
              <a:buClr>
                <a:schemeClr val="accent1">
                  <a:tint val="60000"/>
                </a:schemeClr>
              </a:buClr>
              <a:buFont typeface="Wingdings 2"/>
              <a:buChar char=""/>
              <a:defRPr/>
            </a:pPr>
            <a:r>
              <a:rPr lang="en-US" sz="2000" dirty="0">
                <a:solidFill>
                  <a:srgbClr val="0000FF"/>
                </a:solidFill>
              </a:rPr>
              <a:t>   </a:t>
            </a:r>
            <a:r>
              <a:rPr lang="en-US" sz="2000" dirty="0" err="1">
                <a:solidFill>
                  <a:srgbClr val="0000FF"/>
                </a:solidFill>
              </a:rPr>
              <a:t>Người</a:t>
            </a:r>
            <a:r>
              <a:rPr lang="en-US" sz="2000" dirty="0">
                <a:solidFill>
                  <a:srgbClr val="0000FF"/>
                </a:solidFill>
              </a:rPr>
              <a:t> </a:t>
            </a:r>
            <a:r>
              <a:rPr lang="en-US" sz="2000" dirty="0" err="1">
                <a:solidFill>
                  <a:srgbClr val="0000FF"/>
                </a:solidFill>
              </a:rPr>
              <a:t>dùng</a:t>
            </a:r>
            <a:r>
              <a:rPr lang="en-US" sz="2000" dirty="0">
                <a:solidFill>
                  <a:srgbClr val="0000FF"/>
                </a:solidFill>
              </a:rPr>
              <a:t>  </a:t>
            </a:r>
            <a:r>
              <a:rPr lang="en-US" sz="2000" dirty="0" err="1">
                <a:solidFill>
                  <a:srgbClr val="0000FF"/>
                </a:solidFill>
              </a:rPr>
              <a:t>cơ</a:t>
            </a:r>
            <a:r>
              <a:rPr lang="en-US" sz="2000" dirty="0">
                <a:solidFill>
                  <a:srgbClr val="0000FF"/>
                </a:solidFill>
              </a:rPr>
              <a:t> </a:t>
            </a:r>
            <a:r>
              <a:rPr lang="en-US" sz="2000" dirty="0" err="1">
                <a:solidFill>
                  <a:srgbClr val="0000FF"/>
                </a:solidFill>
              </a:rPr>
              <a:t>sở</a:t>
            </a:r>
            <a:r>
              <a:rPr lang="en-US" sz="2000" dirty="0">
                <a:solidFill>
                  <a:srgbClr val="0000FF"/>
                </a:solidFill>
              </a:rPr>
              <a:t> </a:t>
            </a:r>
            <a:r>
              <a:rPr lang="en-US" sz="2000" dirty="0" err="1">
                <a:solidFill>
                  <a:srgbClr val="0000FF"/>
                </a:solidFill>
              </a:rPr>
              <a:t>dữ</a:t>
            </a:r>
            <a:r>
              <a:rPr lang="en-US" sz="2000" dirty="0">
                <a:solidFill>
                  <a:srgbClr val="0000FF"/>
                </a:solidFill>
              </a:rPr>
              <a:t> </a:t>
            </a:r>
            <a:r>
              <a:rPr lang="en-US" sz="2000" dirty="0" err="1">
                <a:solidFill>
                  <a:srgbClr val="0000FF"/>
                </a:solidFill>
              </a:rPr>
              <a:t>liệu</a:t>
            </a:r>
            <a:r>
              <a:rPr lang="en-US" sz="2000" dirty="0">
                <a:solidFill>
                  <a:srgbClr val="0000FF"/>
                </a:solidFill>
              </a:rPr>
              <a:t> (Database user): </a:t>
            </a:r>
            <a:r>
              <a:rPr lang="en-US" sz="2000" dirty="0" err="1">
                <a:solidFill>
                  <a:srgbClr val="0000FF"/>
                </a:solidFill>
              </a:rPr>
              <a:t>Là</a:t>
            </a:r>
            <a:r>
              <a:rPr lang="en-US" sz="2000" dirty="0">
                <a:solidFill>
                  <a:srgbClr val="0000FF"/>
                </a:solidFill>
              </a:rPr>
              <a:t> </a:t>
            </a:r>
            <a:r>
              <a:rPr lang="en-US" sz="2000" dirty="0" err="1">
                <a:solidFill>
                  <a:srgbClr val="0000FF"/>
                </a:solidFill>
              </a:rPr>
              <a:t>đối</a:t>
            </a:r>
            <a:r>
              <a:rPr lang="en-US" sz="2000" dirty="0">
                <a:solidFill>
                  <a:srgbClr val="0000FF"/>
                </a:solidFill>
              </a:rPr>
              <a:t> </a:t>
            </a:r>
            <a:r>
              <a:rPr lang="en-US" sz="2000" dirty="0" err="1">
                <a:solidFill>
                  <a:srgbClr val="0000FF"/>
                </a:solidFill>
              </a:rPr>
              <a:t>tượng</a:t>
            </a:r>
            <a:r>
              <a:rPr lang="en-US" sz="2000" dirty="0">
                <a:solidFill>
                  <a:srgbClr val="0000FF"/>
                </a:solidFill>
              </a:rPr>
              <a:t> </a:t>
            </a:r>
            <a:r>
              <a:rPr lang="en-US" sz="2000" dirty="0" err="1">
                <a:solidFill>
                  <a:srgbClr val="0000FF"/>
                </a:solidFill>
              </a:rPr>
              <a:t>sử</a:t>
            </a:r>
            <a:r>
              <a:rPr lang="en-US" sz="2000" dirty="0">
                <a:solidFill>
                  <a:srgbClr val="0000FF"/>
                </a:solidFill>
              </a:rPr>
              <a:t> </a:t>
            </a:r>
            <a:r>
              <a:rPr lang="en-US" sz="2000" dirty="0" err="1">
                <a:solidFill>
                  <a:srgbClr val="0000FF"/>
                </a:solidFill>
              </a:rPr>
              <a:t>dụng</a:t>
            </a:r>
            <a:r>
              <a:rPr lang="en-US" sz="2000" dirty="0">
                <a:solidFill>
                  <a:srgbClr val="0000FF"/>
                </a:solidFill>
              </a:rPr>
              <a:t> </a:t>
            </a:r>
            <a:r>
              <a:rPr lang="en-US" sz="2000" dirty="0" err="1">
                <a:solidFill>
                  <a:srgbClr val="0000FF"/>
                </a:solidFill>
              </a:rPr>
              <a:t>cơ</a:t>
            </a:r>
            <a:r>
              <a:rPr lang="en-US" sz="2000" dirty="0">
                <a:solidFill>
                  <a:srgbClr val="0000FF"/>
                </a:solidFill>
              </a:rPr>
              <a:t> </a:t>
            </a:r>
            <a:r>
              <a:rPr lang="en-US" sz="2000" dirty="0" err="1">
                <a:solidFill>
                  <a:srgbClr val="0000FF"/>
                </a:solidFill>
              </a:rPr>
              <a:t>sở</a:t>
            </a:r>
            <a:r>
              <a:rPr lang="en-US" sz="2000" dirty="0">
                <a:solidFill>
                  <a:srgbClr val="0000FF"/>
                </a:solidFill>
              </a:rPr>
              <a:t> </a:t>
            </a:r>
            <a:r>
              <a:rPr lang="en-US" sz="2000" dirty="0" err="1">
                <a:solidFill>
                  <a:srgbClr val="0000FF"/>
                </a:solidFill>
              </a:rPr>
              <a:t>dữ</a:t>
            </a:r>
            <a:r>
              <a:rPr lang="en-US" sz="2000" dirty="0">
                <a:solidFill>
                  <a:srgbClr val="0000FF"/>
                </a:solidFill>
              </a:rPr>
              <a:t> </a:t>
            </a:r>
            <a:r>
              <a:rPr lang="en-US" sz="2000" dirty="0" err="1">
                <a:solidFill>
                  <a:srgbClr val="0000FF"/>
                </a:solidFill>
              </a:rPr>
              <a:t>liệu</a:t>
            </a:r>
            <a:r>
              <a:rPr lang="en-US" sz="2000" dirty="0">
                <a:solidFill>
                  <a:srgbClr val="0000FF"/>
                </a:solidFill>
              </a:rPr>
              <a:t>, </a:t>
            </a:r>
            <a:r>
              <a:rPr lang="en-US" sz="2000" dirty="0" err="1">
                <a:solidFill>
                  <a:srgbClr val="0000FF"/>
                </a:solidFill>
              </a:rPr>
              <a:t>thực</a:t>
            </a:r>
            <a:r>
              <a:rPr lang="en-US" sz="2000" dirty="0">
                <a:solidFill>
                  <a:srgbClr val="0000FF"/>
                </a:solidFill>
              </a:rPr>
              <a:t> </a:t>
            </a:r>
            <a:r>
              <a:rPr lang="en-US" sz="2000" dirty="0" err="1">
                <a:solidFill>
                  <a:srgbClr val="0000FF"/>
                </a:solidFill>
              </a:rPr>
              <a:t>thi</a:t>
            </a:r>
            <a:r>
              <a:rPr lang="en-US" sz="2000" dirty="0">
                <a:solidFill>
                  <a:srgbClr val="0000FF"/>
                </a:solidFill>
              </a:rPr>
              <a:t> </a:t>
            </a:r>
            <a:r>
              <a:rPr lang="en-US" sz="2000" dirty="0" err="1">
                <a:solidFill>
                  <a:srgbClr val="0000FF"/>
                </a:solidFill>
              </a:rPr>
              <a:t>các</a:t>
            </a:r>
            <a:r>
              <a:rPr lang="en-US" sz="2000" dirty="0">
                <a:solidFill>
                  <a:srgbClr val="0000FF"/>
                </a:solidFill>
              </a:rPr>
              <a:t> </a:t>
            </a:r>
            <a:r>
              <a:rPr lang="en-US" sz="2000" dirty="0" err="1">
                <a:solidFill>
                  <a:srgbClr val="0000FF"/>
                </a:solidFill>
              </a:rPr>
              <a:t>thao</a:t>
            </a:r>
            <a:r>
              <a:rPr lang="en-US" sz="2000" dirty="0">
                <a:solidFill>
                  <a:srgbClr val="0000FF"/>
                </a:solidFill>
              </a:rPr>
              <a:t> </a:t>
            </a:r>
            <a:r>
              <a:rPr lang="en-US" sz="2000" dirty="0" err="1">
                <a:solidFill>
                  <a:srgbClr val="0000FF"/>
                </a:solidFill>
              </a:rPr>
              <a:t>tác</a:t>
            </a:r>
            <a:r>
              <a:rPr lang="en-US" sz="2000" dirty="0">
                <a:solidFill>
                  <a:srgbClr val="0000FF"/>
                </a:solidFill>
              </a:rPr>
              <a:t> </a:t>
            </a:r>
            <a:r>
              <a:rPr lang="en-US" sz="2000" dirty="0" err="1">
                <a:solidFill>
                  <a:srgbClr val="0000FF"/>
                </a:solidFill>
              </a:rPr>
              <a:t>trên</a:t>
            </a:r>
            <a:r>
              <a:rPr lang="en-US" sz="2000" dirty="0">
                <a:solidFill>
                  <a:srgbClr val="0000FF"/>
                </a:solidFill>
              </a:rPr>
              <a:t> CSDL </a:t>
            </a:r>
            <a:r>
              <a:rPr lang="en-US" sz="2000" dirty="0" err="1">
                <a:solidFill>
                  <a:srgbClr val="0000FF"/>
                </a:solidFill>
              </a:rPr>
              <a:t>như</a:t>
            </a:r>
            <a:r>
              <a:rPr lang="en-US" sz="2000" dirty="0">
                <a:solidFill>
                  <a:srgbClr val="0000FF"/>
                </a:solidFill>
              </a:rPr>
              <a:t> </a:t>
            </a:r>
            <a:r>
              <a:rPr lang="en-US" sz="2000" dirty="0" err="1">
                <a:solidFill>
                  <a:srgbClr val="0000FF"/>
                </a:solidFill>
              </a:rPr>
              <a:t>tạo</a:t>
            </a:r>
            <a:r>
              <a:rPr lang="en-US" sz="2000" dirty="0">
                <a:solidFill>
                  <a:srgbClr val="0000FF"/>
                </a:solidFill>
              </a:rPr>
              <a:t> </a:t>
            </a:r>
            <a:r>
              <a:rPr lang="en-US" sz="2000" dirty="0" err="1">
                <a:solidFill>
                  <a:srgbClr val="0000FF"/>
                </a:solidFill>
              </a:rPr>
              <a:t>bảng</a:t>
            </a:r>
            <a:r>
              <a:rPr lang="en-US" sz="2000" dirty="0">
                <a:solidFill>
                  <a:srgbClr val="0000FF"/>
                </a:solidFill>
              </a:rPr>
              <a:t>, </a:t>
            </a:r>
            <a:r>
              <a:rPr lang="en-US" sz="2000" dirty="0" err="1">
                <a:solidFill>
                  <a:srgbClr val="0000FF"/>
                </a:solidFill>
              </a:rPr>
              <a:t>truy</a:t>
            </a:r>
            <a:r>
              <a:rPr lang="en-US" sz="2000" dirty="0">
                <a:solidFill>
                  <a:srgbClr val="0000FF"/>
                </a:solidFill>
              </a:rPr>
              <a:t> </a:t>
            </a:r>
            <a:r>
              <a:rPr lang="en-US" sz="2000" dirty="0" err="1">
                <a:solidFill>
                  <a:srgbClr val="0000FF"/>
                </a:solidFill>
              </a:rPr>
              <a:t>vấn</a:t>
            </a:r>
            <a:r>
              <a:rPr lang="en-US" sz="2000" dirty="0">
                <a:solidFill>
                  <a:srgbClr val="0000FF"/>
                </a:solidFill>
              </a:rPr>
              <a:t> CSDL,..</a:t>
            </a:r>
          </a:p>
          <a:p>
            <a:pPr marL="666750" lvl="2" indent="0" algn="just">
              <a:lnSpc>
                <a:spcPct val="150000"/>
              </a:lnSpc>
              <a:spcBef>
                <a:spcPts val="370"/>
              </a:spcBef>
              <a:spcAft>
                <a:spcPts val="0"/>
              </a:spcAft>
              <a:buClr>
                <a:schemeClr val="accent1">
                  <a:tint val="60000"/>
                </a:schemeClr>
              </a:buClr>
              <a:buFont typeface="Wingdings 2"/>
              <a:buChar char=""/>
              <a:defRPr/>
            </a:pPr>
            <a:r>
              <a:rPr lang="en-US" sz="2000" dirty="0">
                <a:solidFill>
                  <a:srgbClr val="0000FF"/>
                </a:solidFill>
              </a:rPr>
              <a:t> </a:t>
            </a:r>
            <a:r>
              <a:rPr lang="en-US" sz="2000" dirty="0" err="1">
                <a:solidFill>
                  <a:srgbClr val="0000FF"/>
                </a:solidFill>
              </a:rPr>
              <a:t>Các</a:t>
            </a:r>
            <a:r>
              <a:rPr lang="en-US" sz="2000" dirty="0">
                <a:solidFill>
                  <a:srgbClr val="0000FF"/>
                </a:solidFill>
              </a:rPr>
              <a:t> </a:t>
            </a:r>
            <a:r>
              <a:rPr lang="en-US" sz="2000" dirty="0" err="1">
                <a:solidFill>
                  <a:srgbClr val="0000FF"/>
                </a:solidFill>
              </a:rPr>
              <a:t>đối</a:t>
            </a:r>
            <a:r>
              <a:rPr lang="en-US" sz="2000" dirty="0">
                <a:solidFill>
                  <a:srgbClr val="0000FF"/>
                </a:solidFill>
              </a:rPr>
              <a:t> </a:t>
            </a:r>
            <a:r>
              <a:rPr lang="en-US" sz="2000" dirty="0" err="1">
                <a:solidFill>
                  <a:srgbClr val="0000FF"/>
                </a:solidFill>
              </a:rPr>
              <a:t>tượng</a:t>
            </a:r>
            <a:r>
              <a:rPr lang="en-US" sz="2000" dirty="0">
                <a:solidFill>
                  <a:srgbClr val="0000FF"/>
                </a:solidFill>
              </a:rPr>
              <a:t> CSDL (Database objects): </a:t>
            </a:r>
            <a:r>
              <a:rPr lang="en-US" sz="2000" dirty="0" err="1">
                <a:solidFill>
                  <a:srgbClr val="0000FF"/>
                </a:solidFill>
              </a:rPr>
              <a:t>Tập</a:t>
            </a:r>
            <a:r>
              <a:rPr lang="en-US" sz="2000" dirty="0">
                <a:solidFill>
                  <a:srgbClr val="0000FF"/>
                </a:solidFill>
              </a:rPr>
              <a:t> </a:t>
            </a:r>
            <a:r>
              <a:rPr lang="en-US" sz="2000" dirty="0" err="1">
                <a:solidFill>
                  <a:srgbClr val="0000FF"/>
                </a:solidFill>
              </a:rPr>
              <a:t>hợp</a:t>
            </a:r>
            <a:r>
              <a:rPr lang="en-US" sz="2000" dirty="0">
                <a:solidFill>
                  <a:srgbClr val="0000FF"/>
                </a:solidFill>
              </a:rPr>
              <a:t> </a:t>
            </a:r>
            <a:r>
              <a:rPr lang="en-US" sz="2000" dirty="0" err="1">
                <a:solidFill>
                  <a:srgbClr val="0000FF"/>
                </a:solidFill>
              </a:rPr>
              <a:t>các</a:t>
            </a:r>
            <a:r>
              <a:rPr lang="en-US" sz="2000" dirty="0">
                <a:solidFill>
                  <a:srgbClr val="0000FF"/>
                </a:solidFill>
              </a:rPr>
              <a:t> </a:t>
            </a:r>
            <a:r>
              <a:rPr lang="en-US" sz="2000" dirty="0" err="1">
                <a:solidFill>
                  <a:srgbClr val="0000FF"/>
                </a:solidFill>
              </a:rPr>
              <a:t>đối</a:t>
            </a:r>
            <a:r>
              <a:rPr lang="en-US" sz="2000" dirty="0">
                <a:solidFill>
                  <a:srgbClr val="0000FF"/>
                </a:solidFill>
              </a:rPr>
              <a:t> </a:t>
            </a:r>
            <a:r>
              <a:rPr lang="en-US" sz="2000" dirty="0" err="1">
                <a:solidFill>
                  <a:srgbClr val="0000FF"/>
                </a:solidFill>
              </a:rPr>
              <a:t>tượng</a:t>
            </a:r>
            <a:r>
              <a:rPr lang="en-US" sz="2000" dirty="0">
                <a:solidFill>
                  <a:srgbClr val="0000FF"/>
                </a:solidFill>
              </a:rPr>
              <a:t>, </a:t>
            </a:r>
            <a:r>
              <a:rPr lang="en-US" sz="2000" dirty="0" err="1">
                <a:solidFill>
                  <a:srgbClr val="0000FF"/>
                </a:solidFill>
              </a:rPr>
              <a:t>các</a:t>
            </a:r>
            <a:r>
              <a:rPr lang="en-US" sz="2000" dirty="0">
                <a:solidFill>
                  <a:srgbClr val="0000FF"/>
                </a:solidFill>
              </a:rPr>
              <a:t> </a:t>
            </a:r>
            <a:r>
              <a:rPr lang="en-US" sz="2000" dirty="0" err="1">
                <a:solidFill>
                  <a:srgbClr val="0000FF"/>
                </a:solidFill>
              </a:rPr>
              <a:t>cấu</a:t>
            </a:r>
            <a:r>
              <a:rPr lang="en-US" sz="2000" dirty="0">
                <a:solidFill>
                  <a:srgbClr val="0000FF"/>
                </a:solidFill>
              </a:rPr>
              <a:t> </a:t>
            </a:r>
            <a:r>
              <a:rPr lang="en-US" sz="2000" dirty="0" err="1">
                <a:solidFill>
                  <a:srgbClr val="0000FF"/>
                </a:solidFill>
              </a:rPr>
              <a:t>trúc</a:t>
            </a:r>
            <a:r>
              <a:rPr lang="en-US" sz="2000" dirty="0">
                <a:solidFill>
                  <a:srgbClr val="0000FF"/>
                </a:solidFill>
              </a:rPr>
              <a:t> </a:t>
            </a:r>
            <a:r>
              <a:rPr lang="en-US" sz="2000" dirty="0" err="1">
                <a:solidFill>
                  <a:srgbClr val="0000FF"/>
                </a:solidFill>
              </a:rPr>
              <a:t>lưu</a:t>
            </a:r>
            <a:r>
              <a:rPr lang="en-US" sz="2000" dirty="0">
                <a:solidFill>
                  <a:srgbClr val="0000FF"/>
                </a:solidFill>
              </a:rPr>
              <a:t> </a:t>
            </a:r>
            <a:r>
              <a:rPr lang="en-US" sz="2000" dirty="0" err="1">
                <a:solidFill>
                  <a:srgbClr val="0000FF"/>
                </a:solidFill>
              </a:rPr>
              <a:t>trữ</a:t>
            </a:r>
            <a:r>
              <a:rPr lang="en-US" sz="2000" dirty="0">
                <a:solidFill>
                  <a:srgbClr val="0000FF"/>
                </a:solidFill>
              </a:rPr>
              <a:t> </a:t>
            </a:r>
            <a:r>
              <a:rPr lang="en-US" sz="2000" dirty="0" err="1">
                <a:solidFill>
                  <a:srgbClr val="0000FF"/>
                </a:solidFill>
              </a:rPr>
              <a:t>được</a:t>
            </a:r>
            <a:r>
              <a:rPr lang="en-US" sz="2000" dirty="0">
                <a:solidFill>
                  <a:srgbClr val="0000FF"/>
                </a:solidFill>
              </a:rPr>
              <a:t> </a:t>
            </a:r>
            <a:r>
              <a:rPr lang="en-US" sz="2000" dirty="0" err="1">
                <a:solidFill>
                  <a:srgbClr val="0000FF"/>
                </a:solidFill>
              </a:rPr>
              <a:t>sử</a:t>
            </a:r>
            <a:r>
              <a:rPr lang="en-US" sz="2000" dirty="0">
                <a:solidFill>
                  <a:srgbClr val="0000FF"/>
                </a:solidFill>
              </a:rPr>
              <a:t> </a:t>
            </a:r>
            <a:r>
              <a:rPr lang="en-US" sz="2000" dirty="0" err="1">
                <a:solidFill>
                  <a:srgbClr val="0000FF"/>
                </a:solidFill>
              </a:rPr>
              <a:t>dụng</a:t>
            </a:r>
            <a:r>
              <a:rPr lang="en-US" sz="2000" dirty="0">
                <a:solidFill>
                  <a:srgbClr val="0000FF"/>
                </a:solidFill>
              </a:rPr>
              <a:t> </a:t>
            </a:r>
            <a:r>
              <a:rPr lang="en-US" sz="2000" dirty="0" err="1">
                <a:solidFill>
                  <a:srgbClr val="0000FF"/>
                </a:solidFill>
              </a:rPr>
              <a:t>trong</a:t>
            </a:r>
            <a:r>
              <a:rPr lang="en-US" sz="2000" dirty="0">
                <a:solidFill>
                  <a:srgbClr val="0000FF"/>
                </a:solidFill>
              </a:rPr>
              <a:t> CSDL </a:t>
            </a:r>
            <a:r>
              <a:rPr lang="en-US" sz="2000" dirty="0" err="1">
                <a:solidFill>
                  <a:srgbClr val="0000FF"/>
                </a:solidFill>
              </a:rPr>
              <a:t>như</a:t>
            </a:r>
            <a:r>
              <a:rPr lang="en-US" sz="2000" dirty="0">
                <a:solidFill>
                  <a:srgbClr val="0000FF"/>
                </a:solidFill>
              </a:rPr>
              <a:t> </a:t>
            </a:r>
            <a:r>
              <a:rPr lang="en-US" sz="2000" b="1" dirty="0" err="1">
                <a:solidFill>
                  <a:srgbClr val="FF0000"/>
                </a:solidFill>
              </a:rPr>
              <a:t>bảng</a:t>
            </a:r>
            <a:r>
              <a:rPr lang="en-US" sz="2000" b="1" dirty="0">
                <a:solidFill>
                  <a:srgbClr val="FF0000"/>
                </a:solidFill>
              </a:rPr>
              <a:t>, </a:t>
            </a:r>
            <a:r>
              <a:rPr lang="en-US" sz="2000" b="1" dirty="0" err="1">
                <a:solidFill>
                  <a:srgbClr val="FF0000"/>
                </a:solidFill>
              </a:rPr>
              <a:t>khung</a:t>
            </a:r>
            <a:r>
              <a:rPr lang="en-US" sz="2000" b="1" dirty="0">
                <a:solidFill>
                  <a:srgbClr val="FF0000"/>
                </a:solidFill>
              </a:rPr>
              <a:t> </a:t>
            </a:r>
            <a:r>
              <a:rPr lang="en-US" sz="2000" b="1" dirty="0" err="1">
                <a:solidFill>
                  <a:srgbClr val="FF0000"/>
                </a:solidFill>
              </a:rPr>
              <a:t>nhìn</a:t>
            </a:r>
            <a:r>
              <a:rPr lang="en-US" sz="2000" b="1" dirty="0">
                <a:solidFill>
                  <a:srgbClr val="FF0000"/>
                </a:solidFill>
              </a:rPr>
              <a:t>, </a:t>
            </a:r>
            <a:r>
              <a:rPr lang="en-US" sz="2000" b="1" dirty="0" err="1">
                <a:solidFill>
                  <a:srgbClr val="FF0000"/>
                </a:solidFill>
              </a:rPr>
              <a:t>thủ</a:t>
            </a:r>
            <a:r>
              <a:rPr lang="en-US" sz="2000" b="1" dirty="0">
                <a:solidFill>
                  <a:srgbClr val="FF0000"/>
                </a:solidFill>
              </a:rPr>
              <a:t> </a:t>
            </a:r>
            <a:r>
              <a:rPr lang="en-US" sz="2000" b="1" dirty="0" err="1">
                <a:solidFill>
                  <a:srgbClr val="FF0000"/>
                </a:solidFill>
              </a:rPr>
              <a:t>tục</a:t>
            </a:r>
            <a:r>
              <a:rPr lang="en-US" sz="2000" b="1" dirty="0">
                <a:solidFill>
                  <a:srgbClr val="FF0000"/>
                </a:solidFill>
              </a:rPr>
              <a:t>, </a:t>
            </a:r>
            <a:r>
              <a:rPr lang="en-US" sz="2000" b="1" dirty="0" err="1">
                <a:solidFill>
                  <a:srgbClr val="FF0000"/>
                </a:solidFill>
              </a:rPr>
              <a:t>hàm</a:t>
            </a:r>
            <a:r>
              <a:rPr lang="en-US" sz="2000" b="1" dirty="0">
                <a:solidFill>
                  <a:srgbClr val="FF0000"/>
                </a:solidFill>
              </a:rPr>
              <a:t>.</a:t>
            </a:r>
          </a:p>
          <a:p>
            <a:pPr marL="666750" lvl="2" indent="0" algn="just">
              <a:lnSpc>
                <a:spcPct val="150000"/>
              </a:lnSpc>
              <a:spcBef>
                <a:spcPts val="370"/>
              </a:spcBef>
              <a:spcAft>
                <a:spcPts val="0"/>
              </a:spcAft>
              <a:buClr>
                <a:schemeClr val="accent1">
                  <a:tint val="60000"/>
                </a:schemeClr>
              </a:buClr>
              <a:buFont typeface="Wingdings 2"/>
              <a:buChar char=""/>
              <a:defRPr/>
            </a:pPr>
            <a:r>
              <a:rPr lang="en-US" sz="2000" dirty="0">
                <a:solidFill>
                  <a:srgbClr val="0000FF"/>
                </a:solidFill>
              </a:rPr>
              <a:t> </a:t>
            </a:r>
            <a:r>
              <a:rPr lang="en-US" sz="2000" dirty="0" err="1">
                <a:solidFill>
                  <a:srgbClr val="0000FF"/>
                </a:solidFill>
              </a:rPr>
              <a:t>Đặc</a:t>
            </a:r>
            <a:r>
              <a:rPr lang="en-US" sz="2000" dirty="0">
                <a:solidFill>
                  <a:srgbClr val="0000FF"/>
                </a:solidFill>
              </a:rPr>
              <a:t> </a:t>
            </a:r>
            <a:r>
              <a:rPr lang="en-US" sz="2000" dirty="0" err="1">
                <a:solidFill>
                  <a:srgbClr val="0000FF"/>
                </a:solidFill>
              </a:rPr>
              <a:t>quyền</a:t>
            </a:r>
            <a:r>
              <a:rPr lang="en-US" sz="2000" dirty="0">
                <a:solidFill>
                  <a:srgbClr val="0000FF"/>
                </a:solidFill>
              </a:rPr>
              <a:t> (Privileges): </a:t>
            </a:r>
            <a:r>
              <a:rPr lang="en-US" sz="2000" dirty="0" err="1">
                <a:solidFill>
                  <a:srgbClr val="0000FF"/>
                </a:solidFill>
              </a:rPr>
              <a:t>Là</a:t>
            </a:r>
            <a:r>
              <a:rPr lang="en-US" sz="2000" dirty="0">
                <a:solidFill>
                  <a:srgbClr val="0000FF"/>
                </a:solidFill>
              </a:rPr>
              <a:t> </a:t>
            </a:r>
            <a:r>
              <a:rPr lang="en-US" sz="2000" dirty="0" err="1">
                <a:solidFill>
                  <a:srgbClr val="0000FF"/>
                </a:solidFill>
              </a:rPr>
              <a:t>tập</a:t>
            </a:r>
            <a:r>
              <a:rPr lang="en-US" sz="2000" dirty="0">
                <a:solidFill>
                  <a:srgbClr val="0000FF"/>
                </a:solidFill>
              </a:rPr>
              <a:t> </a:t>
            </a:r>
            <a:r>
              <a:rPr lang="en-US" sz="2000" dirty="0" err="1">
                <a:solidFill>
                  <a:srgbClr val="0000FF"/>
                </a:solidFill>
              </a:rPr>
              <a:t>những</a:t>
            </a:r>
            <a:r>
              <a:rPr lang="en-US" sz="2000" dirty="0">
                <a:solidFill>
                  <a:srgbClr val="0000FF"/>
                </a:solidFill>
              </a:rPr>
              <a:t> </a:t>
            </a:r>
            <a:r>
              <a:rPr lang="en-US" sz="2000" dirty="0" err="1">
                <a:solidFill>
                  <a:srgbClr val="0000FF"/>
                </a:solidFill>
              </a:rPr>
              <a:t>thao</a:t>
            </a:r>
            <a:r>
              <a:rPr lang="en-US" sz="2000" dirty="0">
                <a:solidFill>
                  <a:srgbClr val="0000FF"/>
                </a:solidFill>
              </a:rPr>
              <a:t> </a:t>
            </a:r>
            <a:r>
              <a:rPr lang="en-US" sz="2000" dirty="0" err="1">
                <a:solidFill>
                  <a:srgbClr val="0000FF"/>
                </a:solidFill>
              </a:rPr>
              <a:t>tác</a:t>
            </a:r>
            <a:r>
              <a:rPr lang="en-US" sz="2000" dirty="0">
                <a:solidFill>
                  <a:srgbClr val="0000FF"/>
                </a:solidFill>
              </a:rPr>
              <a:t> </a:t>
            </a:r>
            <a:r>
              <a:rPr lang="en-US" sz="2000" dirty="0" err="1">
                <a:solidFill>
                  <a:srgbClr val="0000FF"/>
                </a:solidFill>
              </a:rPr>
              <a:t>được</a:t>
            </a:r>
            <a:r>
              <a:rPr lang="en-US" sz="2000" dirty="0">
                <a:solidFill>
                  <a:srgbClr val="0000FF"/>
                </a:solidFill>
              </a:rPr>
              <a:t> </a:t>
            </a:r>
            <a:r>
              <a:rPr lang="en-US" sz="2000" dirty="0" err="1">
                <a:solidFill>
                  <a:srgbClr val="0000FF"/>
                </a:solidFill>
              </a:rPr>
              <a:t>cấp</a:t>
            </a:r>
            <a:r>
              <a:rPr lang="en-US" sz="2000" dirty="0">
                <a:solidFill>
                  <a:srgbClr val="0000FF"/>
                </a:solidFill>
              </a:rPr>
              <a:t> </a:t>
            </a:r>
            <a:r>
              <a:rPr lang="en-US" sz="2000" dirty="0" err="1">
                <a:solidFill>
                  <a:srgbClr val="0000FF"/>
                </a:solidFill>
              </a:rPr>
              <a:t>phát</a:t>
            </a:r>
            <a:r>
              <a:rPr lang="en-US" sz="2000" dirty="0">
                <a:solidFill>
                  <a:srgbClr val="0000FF"/>
                </a:solidFill>
              </a:rPr>
              <a:t> </a:t>
            </a:r>
            <a:r>
              <a:rPr lang="en-US" sz="2000" dirty="0" err="1">
                <a:solidFill>
                  <a:srgbClr val="0000FF"/>
                </a:solidFill>
              </a:rPr>
              <a:t>cho</a:t>
            </a:r>
            <a:r>
              <a:rPr lang="en-US" sz="2000" dirty="0">
                <a:solidFill>
                  <a:srgbClr val="0000FF"/>
                </a:solidFill>
              </a:rPr>
              <a:t> </a:t>
            </a:r>
            <a:r>
              <a:rPr lang="en-US" sz="2000" dirty="0" err="1">
                <a:solidFill>
                  <a:srgbClr val="0000FF"/>
                </a:solidFill>
              </a:rPr>
              <a:t>người</a:t>
            </a:r>
            <a:r>
              <a:rPr lang="en-US" sz="2000" dirty="0">
                <a:solidFill>
                  <a:srgbClr val="0000FF"/>
                </a:solidFill>
              </a:rPr>
              <a:t> </a:t>
            </a:r>
            <a:r>
              <a:rPr lang="en-US" sz="2000" dirty="0" err="1">
                <a:solidFill>
                  <a:srgbClr val="0000FF"/>
                </a:solidFill>
              </a:rPr>
              <a:t>dùng</a:t>
            </a:r>
            <a:r>
              <a:rPr lang="en-US" sz="2000" dirty="0">
                <a:solidFill>
                  <a:srgbClr val="0000FF"/>
                </a:solidFill>
              </a:rPr>
              <a:t>/</a:t>
            </a:r>
            <a:r>
              <a:rPr lang="en-US" sz="2000" dirty="0" err="1">
                <a:solidFill>
                  <a:srgbClr val="0000FF"/>
                </a:solidFill>
              </a:rPr>
              <a:t>nhóm</a:t>
            </a:r>
            <a:r>
              <a:rPr lang="en-US" sz="2000" dirty="0">
                <a:solidFill>
                  <a:srgbClr val="0000FF"/>
                </a:solidFill>
              </a:rPr>
              <a:t> </a:t>
            </a:r>
            <a:r>
              <a:rPr lang="en-US" sz="2000" dirty="0" err="1">
                <a:solidFill>
                  <a:srgbClr val="0000FF"/>
                </a:solidFill>
              </a:rPr>
              <a:t>người</a:t>
            </a:r>
            <a:r>
              <a:rPr lang="en-US" sz="2000" dirty="0">
                <a:solidFill>
                  <a:srgbClr val="0000FF"/>
                </a:solidFill>
              </a:rPr>
              <a:t> </a:t>
            </a:r>
            <a:r>
              <a:rPr lang="en-US" sz="2000" dirty="0" err="1">
                <a:solidFill>
                  <a:srgbClr val="0000FF"/>
                </a:solidFill>
              </a:rPr>
              <a:t>dùng</a:t>
            </a:r>
            <a:r>
              <a:rPr lang="en-US" sz="2000" dirty="0">
                <a:solidFill>
                  <a:srgbClr val="0000FF"/>
                </a:solidFill>
              </a:rPr>
              <a:t> </a:t>
            </a:r>
            <a:r>
              <a:rPr lang="en-US" sz="2000" dirty="0" err="1">
                <a:solidFill>
                  <a:srgbClr val="0000FF"/>
                </a:solidFill>
              </a:rPr>
              <a:t>trên</a:t>
            </a:r>
            <a:r>
              <a:rPr lang="en-US" sz="2000" dirty="0">
                <a:solidFill>
                  <a:srgbClr val="0000FF"/>
                </a:solidFill>
              </a:rPr>
              <a:t> </a:t>
            </a:r>
            <a:r>
              <a:rPr lang="en-US" sz="2000" dirty="0" err="1">
                <a:solidFill>
                  <a:srgbClr val="0000FF"/>
                </a:solidFill>
              </a:rPr>
              <a:t>các</a:t>
            </a:r>
            <a:r>
              <a:rPr lang="en-US" sz="2000" dirty="0">
                <a:solidFill>
                  <a:srgbClr val="0000FF"/>
                </a:solidFill>
              </a:rPr>
              <a:t> </a:t>
            </a:r>
            <a:r>
              <a:rPr lang="en-US" sz="2000" dirty="0" err="1">
                <a:solidFill>
                  <a:srgbClr val="0000FF"/>
                </a:solidFill>
              </a:rPr>
              <a:t>đối</a:t>
            </a:r>
            <a:r>
              <a:rPr lang="en-US" sz="2000" dirty="0">
                <a:solidFill>
                  <a:srgbClr val="0000FF"/>
                </a:solidFill>
              </a:rPr>
              <a:t> </a:t>
            </a:r>
            <a:r>
              <a:rPr lang="en-US" sz="2000" dirty="0" err="1">
                <a:solidFill>
                  <a:srgbClr val="0000FF"/>
                </a:solidFill>
              </a:rPr>
              <a:t>tượng</a:t>
            </a:r>
            <a:r>
              <a:rPr lang="en-US" sz="2000" dirty="0">
                <a:solidFill>
                  <a:srgbClr val="0000FF"/>
                </a:solidFill>
              </a:rPr>
              <a:t> CSDL. </a:t>
            </a:r>
          </a:p>
          <a:p>
            <a:pPr marL="666750" lvl="2" indent="0" algn="just">
              <a:spcBef>
                <a:spcPts val="370"/>
              </a:spcBef>
              <a:spcAft>
                <a:spcPts val="0"/>
              </a:spcAft>
              <a:buClr>
                <a:schemeClr val="accent1">
                  <a:tint val="60000"/>
                </a:schemeClr>
              </a:buClr>
              <a:buNone/>
              <a:defRPr/>
            </a:pPr>
            <a:endParaRPr lang="en-US" dirty="0">
              <a:solidFill>
                <a:srgbClr val="0000FF"/>
              </a:solidFill>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5</a:t>
            </a:fld>
            <a:endParaRPr lang="en-US"/>
          </a:p>
        </p:txBody>
      </p:sp>
    </p:spTree>
    <p:extLst>
      <p:ext uri="{BB962C8B-B14F-4D97-AF65-F5344CB8AC3E}">
        <p14:creationId xmlns:p14="http://schemas.microsoft.com/office/powerpoint/2010/main" val="3935821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397687354"/>
              </p:ext>
            </p:extLst>
          </p:nvPr>
        </p:nvGraphicFramePr>
        <p:xfrm>
          <a:off x="457200" y="914399"/>
          <a:ext cx="8229600" cy="5060904"/>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467172">
                <a:tc>
                  <a:txBody>
                    <a:bodyPr/>
                    <a:lstStyle/>
                    <a:p>
                      <a:pPr algn="ctr">
                        <a:lnSpc>
                          <a:spcPct val="115000"/>
                        </a:lnSpc>
                        <a:spcAft>
                          <a:spcPts val="0"/>
                        </a:spcAft>
                      </a:pPr>
                      <a:r>
                        <a:rPr lang="en-US" sz="2000" dirty="0">
                          <a:effectLst/>
                        </a:rPr>
                        <a:t>Privilege</a:t>
                      </a:r>
                      <a:endParaRPr lang="en-US" sz="2000" dirty="0">
                        <a:effectLst/>
                        <a:latin typeface="Calibri"/>
                        <a:ea typeface="Calibri"/>
                        <a:cs typeface="Times New Roman"/>
                      </a:endParaRPr>
                    </a:p>
                  </a:txBody>
                  <a:tcPr marL="9525" marR="9525" marT="9525" marB="9525" anchor="ctr"/>
                </a:tc>
                <a:tc>
                  <a:txBody>
                    <a:bodyPr/>
                    <a:lstStyle/>
                    <a:p>
                      <a:pPr algn="ctr">
                        <a:lnSpc>
                          <a:spcPct val="115000"/>
                        </a:lnSpc>
                        <a:spcAft>
                          <a:spcPts val="0"/>
                        </a:spcAft>
                      </a:pPr>
                      <a:r>
                        <a:rPr lang="en-US" sz="2000">
                          <a:effectLst/>
                        </a:rPr>
                        <a:t>Description</a:t>
                      </a:r>
                      <a:endParaRPr lang="en-US" sz="20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467172">
                <a:tc>
                  <a:txBody>
                    <a:bodyPr/>
                    <a:lstStyle/>
                    <a:p>
                      <a:pPr>
                        <a:lnSpc>
                          <a:spcPct val="115000"/>
                        </a:lnSpc>
                        <a:spcAft>
                          <a:spcPts val="0"/>
                        </a:spcAft>
                      </a:pPr>
                      <a:r>
                        <a:rPr lang="en-US" sz="2000" dirty="0">
                          <a:effectLst/>
                        </a:rPr>
                        <a:t>SELECT</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a:effectLst/>
                        </a:rPr>
                        <a:t>Ability to perform SELECT statements on the table.</a:t>
                      </a:r>
                      <a:endParaRPr lang="en-US" sz="20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467172">
                <a:tc>
                  <a:txBody>
                    <a:bodyPr/>
                    <a:lstStyle/>
                    <a:p>
                      <a:pPr>
                        <a:lnSpc>
                          <a:spcPct val="115000"/>
                        </a:lnSpc>
                        <a:spcAft>
                          <a:spcPts val="0"/>
                        </a:spcAft>
                      </a:pPr>
                      <a:r>
                        <a:rPr lang="en-US" sz="2000" dirty="0">
                          <a:effectLst/>
                        </a:rPr>
                        <a:t>INSERT</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a:effectLst/>
                        </a:rPr>
                        <a:t>Ability to perform INSERT statements on the table.</a:t>
                      </a:r>
                      <a:endParaRPr lang="en-US" sz="20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467172">
                <a:tc>
                  <a:txBody>
                    <a:bodyPr/>
                    <a:lstStyle/>
                    <a:p>
                      <a:pPr>
                        <a:lnSpc>
                          <a:spcPct val="115000"/>
                        </a:lnSpc>
                        <a:spcAft>
                          <a:spcPts val="0"/>
                        </a:spcAft>
                      </a:pPr>
                      <a:r>
                        <a:rPr lang="en-US" sz="2000" dirty="0">
                          <a:effectLst/>
                        </a:rPr>
                        <a:t>UPDATE</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a:effectLst/>
                        </a:rPr>
                        <a:t>Ability to perform UPDATE statements on the table.</a:t>
                      </a:r>
                      <a:endParaRPr lang="en-US" sz="20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467172">
                <a:tc>
                  <a:txBody>
                    <a:bodyPr/>
                    <a:lstStyle/>
                    <a:p>
                      <a:pPr>
                        <a:lnSpc>
                          <a:spcPct val="115000"/>
                        </a:lnSpc>
                        <a:spcAft>
                          <a:spcPts val="0"/>
                        </a:spcAft>
                      </a:pPr>
                      <a:r>
                        <a:rPr lang="en-US" sz="2000" dirty="0">
                          <a:effectLst/>
                        </a:rPr>
                        <a:t>DELETE</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dirty="0">
                          <a:effectLst/>
                        </a:rPr>
                        <a:t>Ability to perform DELETE statements on the table.</a:t>
                      </a:r>
                      <a:endParaRPr lang="en-US" sz="20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467172">
                <a:tc>
                  <a:txBody>
                    <a:bodyPr/>
                    <a:lstStyle/>
                    <a:p>
                      <a:pPr>
                        <a:lnSpc>
                          <a:spcPct val="115000"/>
                        </a:lnSpc>
                        <a:spcAft>
                          <a:spcPts val="0"/>
                        </a:spcAft>
                      </a:pPr>
                      <a:r>
                        <a:rPr lang="en-US" sz="2000" dirty="0">
                          <a:effectLst/>
                        </a:rPr>
                        <a:t>REFERENCES</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dirty="0">
                          <a:effectLst/>
                        </a:rPr>
                        <a:t>Ability to create a constraint that refers to the table.</a:t>
                      </a:r>
                      <a:endParaRPr lang="en-US" sz="20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625969">
                <a:tc>
                  <a:txBody>
                    <a:bodyPr/>
                    <a:lstStyle/>
                    <a:p>
                      <a:pPr>
                        <a:lnSpc>
                          <a:spcPct val="115000"/>
                        </a:lnSpc>
                        <a:spcAft>
                          <a:spcPts val="0"/>
                        </a:spcAft>
                      </a:pPr>
                      <a:r>
                        <a:rPr lang="en-US" sz="2000" dirty="0">
                          <a:effectLst/>
                        </a:rPr>
                        <a:t>ALTER</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dirty="0">
                          <a:effectLst/>
                        </a:rPr>
                        <a:t>Ability to perform ALTER TABLE statements to change the table definition.</a:t>
                      </a:r>
                      <a:endParaRPr lang="en-US" sz="20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467172">
                <a:tc>
                  <a:txBody>
                    <a:bodyPr/>
                    <a:lstStyle/>
                    <a:p>
                      <a:pPr>
                        <a:lnSpc>
                          <a:spcPct val="115000"/>
                        </a:lnSpc>
                        <a:spcAft>
                          <a:spcPts val="0"/>
                        </a:spcAft>
                      </a:pPr>
                      <a:r>
                        <a:rPr lang="en-US" sz="2000" dirty="0">
                          <a:effectLst/>
                        </a:rPr>
                        <a:t>EXEC</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dirty="0">
                          <a:effectLst/>
                        </a:rPr>
                        <a:t> </a:t>
                      </a:r>
                      <a:endParaRPr lang="en-US" sz="20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686741">
                <a:tc>
                  <a:txBody>
                    <a:bodyPr/>
                    <a:lstStyle/>
                    <a:p>
                      <a:pPr>
                        <a:lnSpc>
                          <a:spcPct val="115000"/>
                        </a:lnSpc>
                        <a:spcAft>
                          <a:spcPts val="0"/>
                        </a:spcAft>
                      </a:pPr>
                      <a:r>
                        <a:rPr lang="en-US" sz="2000" dirty="0">
                          <a:effectLst/>
                        </a:rPr>
                        <a:t>ALL</a:t>
                      </a:r>
                      <a:endParaRPr lang="en-US" sz="20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US" sz="2000" dirty="0">
                          <a:effectLst/>
                        </a:rPr>
                        <a:t>ALL does not grant all permissions for the table. Rather, it grants the ANSI-92 permissions which are SELECT, INSERT, UPDATE, DELETE, and REFERENCES.</a:t>
                      </a:r>
                      <a:endParaRPr lang="en-US" sz="20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6</a:t>
            </a:fld>
            <a:endParaRPr lang="en-US"/>
          </a:p>
        </p:txBody>
      </p:sp>
    </p:spTree>
    <p:extLst>
      <p:ext uri="{BB962C8B-B14F-4D97-AF65-F5344CB8AC3E}">
        <p14:creationId xmlns:p14="http://schemas.microsoft.com/office/powerpoint/2010/main" val="1112093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p:txBody>
          <a:bodyPr/>
          <a:lstStyle/>
          <a:p>
            <a:pPr marL="342900" indent="-342900">
              <a:lnSpc>
                <a:spcPct val="150000"/>
              </a:lnSpc>
              <a:spcBef>
                <a:spcPct val="0"/>
              </a:spcBef>
              <a:buFont typeface="Wingdings" panose="05000000000000000000" pitchFamily="2" charset="2"/>
              <a:buChar char="v"/>
            </a:pPr>
            <a:r>
              <a:rPr lang="en-US" altLang="en-US" dirty="0" err="1">
                <a:latin typeface="Times New Roman" pitchFamily="18" charset="0"/>
              </a:rPr>
              <a:t>Cơ</a:t>
            </a:r>
            <a:r>
              <a:rPr lang="en-US" altLang="en-US" dirty="0">
                <a:latin typeface="Times New Roman" pitchFamily="18" charset="0"/>
              </a:rPr>
              <a:t> </a:t>
            </a:r>
            <a:r>
              <a:rPr lang="en-US" altLang="en-US" dirty="0" err="1">
                <a:latin typeface="Times New Roman" pitchFamily="18" charset="0"/>
              </a:rPr>
              <a:t>cấu</a:t>
            </a:r>
            <a:r>
              <a:rPr lang="en-US" altLang="en-US" dirty="0">
                <a:latin typeface="Times New Roman" pitchFamily="18" charset="0"/>
              </a:rPr>
              <a:t> </a:t>
            </a:r>
            <a:r>
              <a:rPr lang="en-US" altLang="en-US" dirty="0" err="1">
                <a:latin typeface="Times New Roman" pitchFamily="18" charset="0"/>
              </a:rPr>
              <a:t>hình</a:t>
            </a:r>
            <a:r>
              <a:rPr lang="en-US" altLang="en-US" dirty="0">
                <a:latin typeface="Times New Roman" pitchFamily="18" charset="0"/>
              </a:rPr>
              <a:t> </a:t>
            </a:r>
            <a:r>
              <a:rPr lang="en-US" altLang="en-US" dirty="0" err="1">
                <a:latin typeface="Times New Roman" pitchFamily="18" charset="0"/>
              </a:rPr>
              <a:t>thành</a:t>
            </a:r>
            <a:r>
              <a:rPr lang="en-US" altLang="en-US" dirty="0">
                <a:latin typeface="Times New Roman" pitchFamily="18" charset="0"/>
              </a:rPr>
              <a:t> </a:t>
            </a:r>
            <a:r>
              <a:rPr lang="en-US" altLang="en-US" dirty="0" err="1">
                <a:latin typeface="Times New Roman" pitchFamily="18" charset="0"/>
              </a:rPr>
              <a:t>quản</a:t>
            </a:r>
            <a:r>
              <a:rPr lang="en-US" altLang="en-US" dirty="0">
                <a:latin typeface="Times New Roman" pitchFamily="18" charset="0"/>
              </a:rPr>
              <a:t> </a:t>
            </a:r>
            <a:r>
              <a:rPr lang="en-US" altLang="en-US" dirty="0" err="1">
                <a:latin typeface="Times New Roman" pitchFamily="18" charset="0"/>
              </a:rPr>
              <a:t>lý</a:t>
            </a:r>
            <a:r>
              <a:rPr lang="en-US" altLang="en-US" dirty="0">
                <a:latin typeface="Times New Roman" pitchFamily="18" charset="0"/>
              </a:rPr>
              <a:t> </a:t>
            </a: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r>
              <a:rPr lang="en-US" altLang="en-US" dirty="0">
                <a:latin typeface="Times New Roman" pitchFamily="18" charset="0"/>
              </a:rPr>
              <a:t>:</a:t>
            </a:r>
          </a:p>
          <a:p>
            <a:pPr>
              <a:lnSpc>
                <a:spcPct val="150000"/>
              </a:lnSpc>
              <a:spcBef>
                <a:spcPct val="0"/>
              </a:spcBef>
              <a:buFont typeface="Wingdings" pitchFamily="2" charset="2"/>
              <a:buChar char="ü"/>
            </a:pP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đăng</a:t>
            </a:r>
            <a:r>
              <a:rPr lang="en-US" altLang="en-US" dirty="0">
                <a:latin typeface="Times New Roman" pitchFamily="18" charset="0"/>
              </a:rPr>
              <a:t> </a:t>
            </a:r>
            <a:r>
              <a:rPr lang="en-US" altLang="en-US" dirty="0" err="1">
                <a:latin typeface="Times New Roman" pitchFamily="18" charset="0"/>
              </a:rPr>
              <a:t>nhập</a:t>
            </a:r>
            <a:r>
              <a:rPr lang="en-US" altLang="en-US" dirty="0">
                <a:latin typeface="Times New Roman" pitchFamily="18" charset="0"/>
              </a:rPr>
              <a:t> (login)</a:t>
            </a:r>
          </a:p>
          <a:p>
            <a:pPr>
              <a:lnSpc>
                <a:spcPct val="150000"/>
              </a:lnSpc>
              <a:spcBef>
                <a:spcPct val="0"/>
              </a:spcBef>
              <a:buFont typeface="Wingdings" pitchFamily="2" charset="2"/>
              <a:buChar char="ü"/>
            </a:pP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r>
              <a:rPr lang="en-US" altLang="en-US" dirty="0">
                <a:latin typeface="Times New Roman" pitchFamily="18" charset="0"/>
              </a:rPr>
              <a:t> (user), </a:t>
            </a:r>
            <a:r>
              <a:rPr lang="en-US" altLang="en-US" dirty="0" err="1">
                <a:latin typeface="Times New Roman" pitchFamily="18" charset="0"/>
              </a:rPr>
              <a:t>Nhóm</a:t>
            </a:r>
            <a:r>
              <a:rPr lang="en-US" altLang="en-US" dirty="0">
                <a:latin typeface="Times New Roman" pitchFamily="18" charset="0"/>
              </a:rPr>
              <a:t> </a:t>
            </a: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r>
              <a:rPr lang="en-US" altLang="en-US" dirty="0">
                <a:latin typeface="Times New Roman" pitchFamily="18" charset="0"/>
              </a:rPr>
              <a:t> (role)</a:t>
            </a:r>
          </a:p>
          <a:p>
            <a:pPr>
              <a:lnSpc>
                <a:spcPct val="150000"/>
              </a:lnSpc>
              <a:spcBef>
                <a:spcPct val="0"/>
              </a:spcBef>
              <a:buFont typeface="Wingdings" pitchFamily="2" charset="2"/>
              <a:buChar char="ü"/>
            </a:pPr>
            <a:r>
              <a:rPr lang="en-US" altLang="en-US" dirty="0" err="1">
                <a:latin typeface="Times New Roman" pitchFamily="18" charset="0"/>
              </a:rPr>
              <a:t>Quyền</a:t>
            </a:r>
            <a:r>
              <a:rPr lang="en-US" altLang="en-US" dirty="0">
                <a:latin typeface="Times New Roman" pitchFamily="18" charset="0"/>
              </a:rPr>
              <a:t> </a:t>
            </a:r>
            <a:r>
              <a:rPr lang="en-US" altLang="en-US" dirty="0" err="1">
                <a:latin typeface="Times New Roman" pitchFamily="18" charset="0"/>
              </a:rPr>
              <a:t>hạn</a:t>
            </a:r>
            <a:r>
              <a:rPr lang="en-US" altLang="en-US" dirty="0">
                <a:latin typeface="Times New Roman" pitchFamily="18" charset="0"/>
              </a:rPr>
              <a:t> (permission)</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7</a:t>
            </a:fld>
            <a:endParaRPr lang="en-US"/>
          </a:p>
        </p:txBody>
      </p:sp>
    </p:spTree>
    <p:extLst>
      <p:ext uri="{BB962C8B-B14F-4D97-AF65-F5344CB8AC3E}">
        <p14:creationId xmlns:p14="http://schemas.microsoft.com/office/powerpoint/2010/main" val="400499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762000"/>
            <a:ext cx="8229600" cy="5486400"/>
          </a:xfrm>
        </p:spPr>
        <p:txBody>
          <a:bodyPr>
            <a:normAutofit fontScale="25000" lnSpcReduction="20000"/>
          </a:bodyPr>
          <a:lstStyle/>
          <a:p>
            <a:pPr marL="342900" indent="-342900">
              <a:lnSpc>
                <a:spcPct val="120000"/>
              </a:lnSpc>
              <a:spcBef>
                <a:spcPts val="0"/>
              </a:spcBef>
              <a:spcAft>
                <a:spcPts val="0"/>
              </a:spcAft>
              <a:buFont typeface="Wingdings" panose="05000000000000000000" pitchFamily="2" charset="2"/>
              <a:buChar char="v"/>
            </a:pPr>
            <a:r>
              <a:rPr lang="en-AU" altLang="en-US" sz="6200" dirty="0"/>
              <a:t>Login </a:t>
            </a:r>
            <a:r>
              <a:rPr lang="en-AU" altLang="en-US" sz="6200" dirty="0" err="1"/>
              <a:t>đăng</a:t>
            </a:r>
            <a:r>
              <a:rPr lang="en-AU" altLang="en-US" sz="6200" dirty="0"/>
              <a:t> </a:t>
            </a:r>
            <a:r>
              <a:rPr lang="en-AU" altLang="en-US" sz="6200" dirty="0" err="1"/>
              <a:t>nhập</a:t>
            </a:r>
            <a:endParaRPr lang="en-US" altLang="en-US" sz="6200" dirty="0">
              <a:latin typeface="Times New Roman" pitchFamily="18" charset="0"/>
            </a:endParaRPr>
          </a:p>
          <a:p>
            <a:pPr>
              <a:lnSpc>
                <a:spcPct val="120000"/>
              </a:lnSpc>
              <a:spcBef>
                <a:spcPts val="0"/>
              </a:spcBef>
              <a:spcAft>
                <a:spcPts val="0"/>
              </a:spcAft>
            </a:pPr>
            <a:r>
              <a:rPr lang="en-US" altLang="en-US" sz="9600" dirty="0" err="1">
                <a:latin typeface="Times New Roman" pitchFamily="18" charset="0"/>
              </a:rPr>
              <a:t>Tạo</a:t>
            </a:r>
            <a:r>
              <a:rPr lang="en-US" altLang="en-US" sz="9600" dirty="0">
                <a:latin typeface="Times New Roman" pitchFamily="18" charset="0"/>
              </a:rPr>
              <a:t> Login: </a:t>
            </a:r>
          </a:p>
          <a:p>
            <a:pPr marL="0" indent="0">
              <a:lnSpc>
                <a:spcPct val="120000"/>
              </a:lnSpc>
              <a:spcBef>
                <a:spcPts val="0"/>
              </a:spcBef>
              <a:spcAft>
                <a:spcPts val="0"/>
              </a:spcAft>
              <a:buNone/>
            </a:pPr>
            <a:r>
              <a:rPr lang="en-US" sz="9600" dirty="0" err="1"/>
              <a:t>Cách</a:t>
            </a:r>
            <a:r>
              <a:rPr lang="en-US" sz="9600" dirty="0"/>
              <a:t> 1:</a:t>
            </a:r>
          </a:p>
          <a:p>
            <a:pPr marL="0" indent="0">
              <a:lnSpc>
                <a:spcPct val="120000"/>
              </a:lnSpc>
              <a:spcBef>
                <a:spcPts val="0"/>
              </a:spcBef>
              <a:spcAft>
                <a:spcPts val="0"/>
              </a:spcAft>
              <a:buNone/>
            </a:pPr>
            <a:r>
              <a:rPr lang="en-US" sz="9600" b="1" dirty="0"/>
              <a:t>	create login </a:t>
            </a:r>
            <a:r>
              <a:rPr lang="en-US" sz="9600" b="1" dirty="0" err="1"/>
              <a:t>tên_login</a:t>
            </a:r>
            <a:r>
              <a:rPr lang="en-US" sz="9600" b="1" dirty="0"/>
              <a:t> with</a:t>
            </a:r>
            <a:r>
              <a:rPr lang="en-US" sz="9600" dirty="0"/>
              <a:t> </a:t>
            </a:r>
            <a:r>
              <a:rPr lang="en-US" sz="9600" b="1" dirty="0"/>
              <a:t>password = '</a:t>
            </a:r>
            <a:r>
              <a:rPr lang="en-US" sz="9600" b="1" dirty="0" err="1"/>
              <a:t>nhập_mật_khẩu</a:t>
            </a:r>
            <a:r>
              <a:rPr lang="en-US" sz="9600" b="1" dirty="0"/>
              <a:t>'</a:t>
            </a:r>
            <a:endParaRPr lang="en-US" sz="9600" dirty="0"/>
          </a:p>
          <a:p>
            <a:pPr marL="0" indent="0">
              <a:lnSpc>
                <a:spcPct val="120000"/>
              </a:lnSpc>
              <a:spcBef>
                <a:spcPts val="0"/>
              </a:spcBef>
              <a:spcAft>
                <a:spcPts val="0"/>
              </a:spcAft>
              <a:buNone/>
            </a:pPr>
            <a:r>
              <a:rPr lang="en-US" sz="9600" dirty="0" err="1"/>
              <a:t>Cách</a:t>
            </a:r>
            <a:r>
              <a:rPr lang="en-US" sz="9600" dirty="0"/>
              <a:t> 2:</a:t>
            </a:r>
          </a:p>
          <a:p>
            <a:pPr marL="0" indent="0">
              <a:lnSpc>
                <a:spcPct val="120000"/>
              </a:lnSpc>
              <a:spcBef>
                <a:spcPts val="0"/>
              </a:spcBef>
              <a:spcAft>
                <a:spcPts val="0"/>
              </a:spcAft>
              <a:buNone/>
            </a:pPr>
            <a:r>
              <a:rPr lang="en-US" sz="9600" b="1" dirty="0"/>
              <a:t>	</a:t>
            </a:r>
            <a:r>
              <a:rPr lang="en-US" sz="9600" b="1" dirty="0" err="1"/>
              <a:t>sp_addlogin</a:t>
            </a:r>
            <a:r>
              <a:rPr lang="en-US" sz="9600" b="1" dirty="0"/>
              <a:t> 'tên_login','</a:t>
            </a:r>
            <a:r>
              <a:rPr lang="en-US" sz="9600" b="1" dirty="0" err="1"/>
              <a:t>mật_khẩu</a:t>
            </a:r>
            <a:r>
              <a:rPr lang="en-US" sz="9600" b="1" dirty="0"/>
              <a:t>'</a:t>
            </a:r>
            <a:endParaRPr lang="en-US" sz="9600" dirty="0"/>
          </a:p>
          <a:p>
            <a:pPr marL="0" indent="0">
              <a:lnSpc>
                <a:spcPct val="120000"/>
              </a:lnSpc>
              <a:spcBef>
                <a:spcPts val="0"/>
              </a:spcBef>
              <a:spcAft>
                <a:spcPts val="0"/>
              </a:spcAft>
              <a:buNone/>
            </a:pPr>
            <a:endParaRPr lang="en-US" altLang="en-US" sz="9600" dirty="0">
              <a:latin typeface="Times New Roman" pitchFamily="18" charset="0"/>
            </a:endParaRPr>
          </a:p>
          <a:p>
            <a:pPr>
              <a:lnSpc>
                <a:spcPct val="120000"/>
              </a:lnSpc>
              <a:spcBef>
                <a:spcPts val="0"/>
              </a:spcBef>
              <a:spcAft>
                <a:spcPts val="0"/>
              </a:spcAft>
            </a:pPr>
            <a:r>
              <a:rPr lang="en-US" altLang="en-US" sz="9600" dirty="0" err="1">
                <a:latin typeface="Times New Roman" pitchFamily="18" charset="0"/>
              </a:rPr>
              <a:t>Xóa</a:t>
            </a:r>
            <a:r>
              <a:rPr lang="en-US" altLang="en-US" sz="9600" dirty="0">
                <a:latin typeface="Times New Roman" pitchFamily="18" charset="0"/>
              </a:rPr>
              <a:t> </a:t>
            </a:r>
            <a:r>
              <a:rPr lang="en-US" altLang="en-US" sz="9600" dirty="0" err="1">
                <a:latin typeface="Times New Roman" pitchFamily="18" charset="0"/>
              </a:rPr>
              <a:t>người</a:t>
            </a:r>
            <a:r>
              <a:rPr lang="en-US" altLang="en-US" sz="9600" dirty="0">
                <a:latin typeface="Times New Roman" pitchFamily="18" charset="0"/>
              </a:rPr>
              <a:t> </a:t>
            </a:r>
            <a:r>
              <a:rPr lang="en-US" altLang="en-US" sz="9600" dirty="0" err="1">
                <a:latin typeface="Times New Roman" pitchFamily="18" charset="0"/>
              </a:rPr>
              <a:t>đăng</a:t>
            </a:r>
            <a:r>
              <a:rPr lang="en-US" altLang="en-US" sz="9600" dirty="0">
                <a:latin typeface="Times New Roman" pitchFamily="18" charset="0"/>
              </a:rPr>
              <a:t> </a:t>
            </a:r>
            <a:r>
              <a:rPr lang="en-US" altLang="en-US" sz="9600" dirty="0" err="1">
                <a:latin typeface="Times New Roman" pitchFamily="18" charset="0"/>
              </a:rPr>
              <a:t>nhập</a:t>
            </a:r>
            <a:endParaRPr lang="en-US" altLang="en-US" sz="9600" dirty="0">
              <a:latin typeface="Times New Roman" pitchFamily="18" charset="0"/>
            </a:endParaRPr>
          </a:p>
          <a:p>
            <a:pPr>
              <a:lnSpc>
                <a:spcPct val="120000"/>
              </a:lnSpc>
              <a:spcBef>
                <a:spcPts val="0"/>
              </a:spcBef>
              <a:spcAft>
                <a:spcPts val="0"/>
              </a:spcAft>
              <a:buNone/>
            </a:pPr>
            <a:r>
              <a:rPr lang="en-US" altLang="en-US" sz="9600" dirty="0">
                <a:latin typeface="Times New Roman" pitchFamily="18" charset="0"/>
              </a:rPr>
              <a:t>		</a:t>
            </a:r>
            <a:r>
              <a:rPr lang="en-US" altLang="en-US" sz="9600" b="1" dirty="0">
                <a:latin typeface="Times New Roman" pitchFamily="18" charset="0"/>
              </a:rPr>
              <a:t>exec </a:t>
            </a:r>
            <a:r>
              <a:rPr lang="en-US" altLang="en-US" sz="9600" b="1" dirty="0" err="1">
                <a:latin typeface="Times New Roman" pitchFamily="18" charset="0"/>
              </a:rPr>
              <a:t>sp_droplogin</a:t>
            </a:r>
            <a:r>
              <a:rPr lang="en-US" altLang="en-US" sz="9600" b="1" dirty="0">
                <a:latin typeface="Times New Roman" pitchFamily="18" charset="0"/>
              </a:rPr>
              <a:t> ‘</a:t>
            </a:r>
            <a:r>
              <a:rPr lang="en-US" altLang="en-US" sz="9600" b="1" dirty="0" err="1">
                <a:latin typeface="Times New Roman" pitchFamily="18" charset="0"/>
              </a:rPr>
              <a:t>tên_login</a:t>
            </a:r>
            <a:r>
              <a:rPr lang="en-US" altLang="en-US" sz="9600" b="1" dirty="0">
                <a:latin typeface="Times New Roman" pitchFamily="18" charset="0"/>
              </a:rPr>
              <a:t>’/ drop login </a:t>
            </a:r>
            <a:r>
              <a:rPr lang="en-US" altLang="en-US" sz="9600" b="1" dirty="0" err="1">
                <a:latin typeface="Times New Roman" pitchFamily="18" charset="0"/>
              </a:rPr>
              <a:t>tên_login</a:t>
            </a:r>
            <a:r>
              <a:rPr lang="en-US" altLang="en-US" sz="9600" b="1" dirty="0">
                <a:latin typeface="Times New Roman" pitchFamily="18" charset="0"/>
              </a:rPr>
              <a:t> </a:t>
            </a:r>
          </a:p>
          <a:p>
            <a:pPr>
              <a:lnSpc>
                <a:spcPct val="120000"/>
              </a:lnSpc>
              <a:spcBef>
                <a:spcPts val="0"/>
              </a:spcBef>
              <a:spcAft>
                <a:spcPts val="0"/>
              </a:spcAft>
            </a:pPr>
            <a:r>
              <a:rPr lang="en-US" altLang="en-US" sz="9600" dirty="0" err="1">
                <a:latin typeface="Times New Roman" pitchFamily="18" charset="0"/>
              </a:rPr>
              <a:t>Thay</a:t>
            </a:r>
            <a:r>
              <a:rPr lang="en-US" altLang="en-US" sz="9600" dirty="0">
                <a:latin typeface="Times New Roman" pitchFamily="18" charset="0"/>
              </a:rPr>
              <a:t> </a:t>
            </a:r>
            <a:r>
              <a:rPr lang="en-US" altLang="en-US" sz="9600" dirty="0" err="1">
                <a:latin typeface="Times New Roman" pitchFamily="18" charset="0"/>
              </a:rPr>
              <a:t>đổi</a:t>
            </a:r>
            <a:r>
              <a:rPr lang="en-US" altLang="en-US" sz="9600" dirty="0">
                <a:latin typeface="Times New Roman" pitchFamily="18" charset="0"/>
              </a:rPr>
              <a:t> </a:t>
            </a:r>
            <a:r>
              <a:rPr lang="en-US" altLang="en-US" sz="9600" dirty="0" err="1">
                <a:latin typeface="Times New Roman" pitchFamily="18" charset="0"/>
              </a:rPr>
              <a:t>người</a:t>
            </a:r>
            <a:r>
              <a:rPr lang="en-US" altLang="en-US" sz="9600" dirty="0">
                <a:latin typeface="Times New Roman" pitchFamily="18" charset="0"/>
              </a:rPr>
              <a:t> </a:t>
            </a:r>
            <a:r>
              <a:rPr lang="en-US" altLang="en-US" sz="9600" dirty="0" err="1">
                <a:latin typeface="Times New Roman" pitchFamily="18" charset="0"/>
              </a:rPr>
              <a:t>đăng</a:t>
            </a:r>
            <a:r>
              <a:rPr lang="en-US" altLang="en-US" sz="9600" dirty="0">
                <a:latin typeface="Times New Roman" pitchFamily="18" charset="0"/>
              </a:rPr>
              <a:t> </a:t>
            </a:r>
            <a:r>
              <a:rPr lang="en-US" altLang="en-US" sz="9600" dirty="0" err="1">
                <a:latin typeface="Times New Roman" pitchFamily="18" charset="0"/>
              </a:rPr>
              <a:t>nhập</a:t>
            </a:r>
            <a:endParaRPr lang="en-US" altLang="en-US" sz="9600" dirty="0">
              <a:latin typeface="Times New Roman" pitchFamily="18" charset="0"/>
            </a:endParaRPr>
          </a:p>
          <a:p>
            <a:pPr lvl="3">
              <a:lnSpc>
                <a:spcPct val="120000"/>
              </a:lnSpc>
              <a:spcBef>
                <a:spcPts val="0"/>
              </a:spcBef>
              <a:spcAft>
                <a:spcPts val="0"/>
              </a:spcAft>
              <a:buNone/>
            </a:pPr>
            <a:r>
              <a:rPr lang="en-US" altLang="en-US" sz="9600" b="1" dirty="0">
                <a:latin typeface="Times New Roman" pitchFamily="18" charset="0"/>
              </a:rPr>
              <a:t>alter login { [enable | disable] </a:t>
            </a:r>
          </a:p>
          <a:p>
            <a:pPr lvl="3">
              <a:lnSpc>
                <a:spcPct val="120000"/>
              </a:lnSpc>
              <a:spcBef>
                <a:spcPts val="0"/>
              </a:spcBef>
              <a:spcAft>
                <a:spcPts val="0"/>
              </a:spcAft>
              <a:buNone/>
            </a:pPr>
            <a:r>
              <a:rPr lang="en-US" altLang="en-US" sz="9600" b="1" dirty="0">
                <a:latin typeface="Times New Roman" pitchFamily="18" charset="0"/>
              </a:rPr>
              <a:t>| with { password = ‘…’ </a:t>
            </a:r>
          </a:p>
          <a:p>
            <a:pPr lvl="3">
              <a:lnSpc>
                <a:spcPct val="120000"/>
              </a:lnSpc>
              <a:spcBef>
                <a:spcPts val="0"/>
              </a:spcBef>
              <a:spcAft>
                <a:spcPts val="0"/>
              </a:spcAft>
              <a:buNone/>
            </a:pPr>
            <a:r>
              <a:rPr lang="en-US" altLang="en-US" sz="9600" b="1" dirty="0">
                <a:latin typeface="Times New Roman" pitchFamily="18" charset="0"/>
              </a:rPr>
              <a:t>| </a:t>
            </a:r>
            <a:r>
              <a:rPr lang="en-US" altLang="en-US" sz="9600" b="1" dirty="0" err="1">
                <a:latin typeface="Times New Roman" pitchFamily="18" charset="0"/>
              </a:rPr>
              <a:t>default_database</a:t>
            </a:r>
            <a:r>
              <a:rPr lang="en-US" altLang="en-US" sz="9600" b="1" dirty="0">
                <a:latin typeface="Times New Roman" pitchFamily="18" charset="0"/>
              </a:rPr>
              <a:t> = … }</a:t>
            </a:r>
          </a:p>
          <a:p>
            <a:pPr lvl="3">
              <a:lnSpc>
                <a:spcPct val="120000"/>
              </a:lnSpc>
              <a:spcBef>
                <a:spcPts val="0"/>
              </a:spcBef>
              <a:spcAft>
                <a:spcPts val="0"/>
              </a:spcAft>
              <a:buNone/>
            </a:pPr>
            <a:r>
              <a:rPr lang="en-US" altLang="en-US" sz="9600" b="1" dirty="0">
                <a:latin typeface="Times New Roman" pitchFamily="18" charset="0"/>
              </a:rPr>
              <a:t>} </a:t>
            </a: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8</a:t>
            </a:fld>
            <a:endParaRPr lang="en-US"/>
          </a:p>
        </p:txBody>
      </p:sp>
    </p:spTree>
    <p:extLst>
      <p:ext uri="{BB962C8B-B14F-4D97-AF65-F5344CB8AC3E}">
        <p14:creationId xmlns:p14="http://schemas.microsoft.com/office/powerpoint/2010/main" val="369606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B35E-A2FE-465A-AE59-FAD53270E585}"/>
              </a:ext>
            </a:extLst>
          </p:cNvPr>
          <p:cNvSpPr>
            <a:spLocks noGrp="1"/>
          </p:cNvSpPr>
          <p:nvPr>
            <p:ph idx="1"/>
          </p:nvPr>
        </p:nvSpPr>
        <p:spPr>
          <a:xfrm>
            <a:off x="457200" y="1066800"/>
            <a:ext cx="8458200" cy="5181600"/>
          </a:xfrm>
        </p:spPr>
        <p:txBody>
          <a:bodyPr/>
          <a:lstStyle/>
          <a:p>
            <a:pPr>
              <a:lnSpc>
                <a:spcPct val="150000"/>
              </a:lnSpc>
              <a:spcBef>
                <a:spcPts val="0"/>
              </a:spcBef>
              <a:spcAft>
                <a:spcPts val="0"/>
              </a:spcAft>
              <a:buFont typeface="Courier New" panose="02070309020205020404" pitchFamily="49" charset="0"/>
              <a:buChar char="o"/>
            </a:pP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r>
              <a:rPr lang="en-US" altLang="en-US" dirty="0">
                <a:latin typeface="Times New Roman" pitchFamily="18" charset="0"/>
              </a:rPr>
              <a:t> (USER) </a:t>
            </a:r>
            <a:br>
              <a:rPr lang="en-US" altLang="en-US" dirty="0">
                <a:latin typeface="Times New Roman" pitchFamily="18" charset="0"/>
              </a:rPr>
            </a:br>
            <a:r>
              <a:rPr lang="en-US" altLang="en-US" dirty="0">
                <a:latin typeface="Times New Roman" pitchFamily="18" charset="0"/>
              </a:rPr>
              <a:t> </a:t>
            </a:r>
            <a:r>
              <a:rPr lang="en-US" altLang="en-US" dirty="0" err="1">
                <a:latin typeface="Times New Roman" pitchFamily="18" charset="0"/>
              </a:rPr>
              <a:t>Tạo</a:t>
            </a:r>
            <a:r>
              <a:rPr lang="en-US" altLang="en-US" dirty="0">
                <a:latin typeface="Times New Roman" pitchFamily="18" charset="0"/>
              </a:rPr>
              <a:t> </a:t>
            </a: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từ</a:t>
            </a:r>
            <a:r>
              <a:rPr lang="en-US" altLang="en-US" dirty="0">
                <a:latin typeface="Times New Roman" pitchFamily="18" charset="0"/>
              </a:rPr>
              <a:t> login</a:t>
            </a:r>
          </a:p>
          <a:p>
            <a:pPr marL="0" indent="0">
              <a:lnSpc>
                <a:spcPct val="150000"/>
              </a:lnSpc>
              <a:spcBef>
                <a:spcPts val="0"/>
              </a:spcBef>
              <a:spcAft>
                <a:spcPts val="0"/>
              </a:spcAft>
              <a:buNone/>
            </a:pPr>
            <a:r>
              <a:rPr lang="en-US" dirty="0" err="1"/>
              <a:t>Cách</a:t>
            </a:r>
            <a:r>
              <a:rPr lang="en-US" dirty="0"/>
              <a:t> 1:</a:t>
            </a:r>
            <a:endParaRPr lang="en-US" sz="2000" dirty="0"/>
          </a:p>
          <a:p>
            <a:pPr marL="0" indent="0">
              <a:lnSpc>
                <a:spcPct val="150000"/>
              </a:lnSpc>
              <a:spcBef>
                <a:spcPts val="0"/>
              </a:spcBef>
              <a:spcAft>
                <a:spcPts val="0"/>
              </a:spcAft>
              <a:buNone/>
            </a:pPr>
            <a:r>
              <a:rPr lang="en-US" b="1" dirty="0"/>
              <a:t>	create user </a:t>
            </a:r>
            <a:r>
              <a:rPr lang="en-US" b="1" dirty="0" err="1"/>
              <a:t>tên_user</a:t>
            </a:r>
            <a:r>
              <a:rPr lang="en-US" dirty="0"/>
              <a:t> </a:t>
            </a:r>
            <a:r>
              <a:rPr lang="en-US" b="1" dirty="0"/>
              <a:t>for login </a:t>
            </a:r>
            <a:r>
              <a:rPr lang="en-US" b="1" dirty="0" err="1"/>
              <a:t>tên_login</a:t>
            </a:r>
            <a:endParaRPr lang="en-US" sz="3200" dirty="0"/>
          </a:p>
          <a:p>
            <a:pPr marL="0" indent="0">
              <a:lnSpc>
                <a:spcPct val="150000"/>
              </a:lnSpc>
              <a:spcBef>
                <a:spcPts val="0"/>
              </a:spcBef>
              <a:spcAft>
                <a:spcPts val="0"/>
              </a:spcAft>
              <a:buNone/>
            </a:pPr>
            <a:r>
              <a:rPr lang="en-US" dirty="0" err="1"/>
              <a:t>Cách</a:t>
            </a:r>
            <a:r>
              <a:rPr lang="en-US" dirty="0"/>
              <a:t> 2:</a:t>
            </a:r>
            <a:endParaRPr lang="en-US" sz="2000" dirty="0"/>
          </a:p>
          <a:p>
            <a:pPr marL="0" indent="0">
              <a:lnSpc>
                <a:spcPct val="150000"/>
              </a:lnSpc>
              <a:spcBef>
                <a:spcPts val="0"/>
              </a:spcBef>
              <a:spcAft>
                <a:spcPts val="0"/>
              </a:spcAft>
              <a:buNone/>
            </a:pPr>
            <a:r>
              <a:rPr lang="en-US" b="1" dirty="0"/>
              <a:t>	</a:t>
            </a:r>
            <a:r>
              <a:rPr lang="en-US" b="1" dirty="0" err="1"/>
              <a:t>sp_adduser</a:t>
            </a:r>
            <a:r>
              <a:rPr lang="en-US" b="1" dirty="0"/>
              <a:t> 'tên_login','</a:t>
            </a:r>
            <a:r>
              <a:rPr lang="en-US" b="1" dirty="0" err="1"/>
              <a:t>tên_user</a:t>
            </a:r>
            <a:r>
              <a:rPr lang="en-US" b="1" dirty="0"/>
              <a:t>'</a:t>
            </a:r>
            <a:endParaRPr lang="en-US" sz="3200" dirty="0"/>
          </a:p>
          <a:p>
            <a:pPr>
              <a:lnSpc>
                <a:spcPct val="150000"/>
              </a:lnSpc>
              <a:spcBef>
                <a:spcPts val="0"/>
              </a:spcBef>
              <a:spcAft>
                <a:spcPts val="0"/>
              </a:spcAft>
              <a:buNone/>
            </a:pPr>
            <a:r>
              <a:rPr lang="en-US" altLang="en-US" dirty="0">
                <a:latin typeface="Times New Roman" pitchFamily="18" charset="0"/>
              </a:rPr>
              <a:t>     </a:t>
            </a:r>
            <a:r>
              <a:rPr lang="en-US" altLang="en-US" dirty="0" err="1">
                <a:latin typeface="Times New Roman" pitchFamily="18" charset="0"/>
              </a:rPr>
              <a:t>Xóa</a:t>
            </a:r>
            <a:r>
              <a:rPr lang="en-US" altLang="en-US" dirty="0">
                <a:latin typeface="Times New Roman" pitchFamily="18" charset="0"/>
              </a:rPr>
              <a:t> </a:t>
            </a:r>
            <a:r>
              <a:rPr lang="en-US" altLang="en-US" dirty="0" err="1">
                <a:latin typeface="Times New Roman" pitchFamily="18" charset="0"/>
              </a:rPr>
              <a:t>người</a:t>
            </a:r>
            <a:r>
              <a:rPr lang="en-US" altLang="en-US" dirty="0">
                <a:latin typeface="Times New Roman" pitchFamily="18" charset="0"/>
              </a:rPr>
              <a:t> </a:t>
            </a:r>
            <a:r>
              <a:rPr lang="en-US" altLang="en-US" dirty="0" err="1">
                <a:latin typeface="Times New Roman" pitchFamily="18" charset="0"/>
              </a:rPr>
              <a:t>dùng</a:t>
            </a:r>
            <a:endParaRPr lang="en-US" altLang="en-US" dirty="0">
              <a:latin typeface="Times New Roman" pitchFamily="18" charset="0"/>
            </a:endParaRPr>
          </a:p>
          <a:p>
            <a:pPr lvl="2">
              <a:lnSpc>
                <a:spcPct val="150000"/>
              </a:lnSpc>
              <a:spcBef>
                <a:spcPts val="0"/>
              </a:spcBef>
              <a:spcAft>
                <a:spcPts val="0"/>
              </a:spcAft>
              <a:buNone/>
            </a:pPr>
            <a:r>
              <a:rPr lang="en-US" altLang="en-US" sz="2200" b="1" dirty="0">
                <a:latin typeface="Times New Roman" pitchFamily="18" charset="0"/>
              </a:rPr>
              <a:t>exec </a:t>
            </a:r>
            <a:r>
              <a:rPr lang="en-US" altLang="en-US" sz="2200" b="1" dirty="0" err="1">
                <a:latin typeface="Times New Roman" pitchFamily="18" charset="0"/>
              </a:rPr>
              <a:t>sp_dropuser</a:t>
            </a:r>
            <a:r>
              <a:rPr lang="en-US" altLang="en-US" sz="2200" b="1" dirty="0">
                <a:latin typeface="Times New Roman" pitchFamily="18" charset="0"/>
              </a:rPr>
              <a:t> ‘</a:t>
            </a:r>
            <a:r>
              <a:rPr lang="en-US" altLang="en-US" sz="2200" b="1" dirty="0" err="1">
                <a:latin typeface="Times New Roman" pitchFamily="18" charset="0"/>
              </a:rPr>
              <a:t>tên_user</a:t>
            </a:r>
            <a:r>
              <a:rPr lang="en-US" altLang="en-US" sz="2200" b="1" dirty="0">
                <a:latin typeface="Times New Roman" pitchFamily="18" charset="0"/>
              </a:rPr>
              <a:t>’/ drop user </a:t>
            </a:r>
            <a:r>
              <a:rPr lang="en-US" altLang="en-US" sz="2200" b="1" dirty="0" err="1">
                <a:latin typeface="Times New Roman" pitchFamily="18" charset="0"/>
              </a:rPr>
              <a:t>tên_user</a:t>
            </a:r>
            <a:endParaRPr lang="en-US" altLang="en-US" sz="2200" b="1" dirty="0">
              <a:latin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2.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8E6308B1-820C-435E-B649-C547B804077D}"/>
              </a:ext>
            </a:extLst>
          </p:cNvPr>
          <p:cNvSpPr>
            <a:spLocks noGrp="1"/>
          </p:cNvSpPr>
          <p:nvPr>
            <p:ph type="dt" sz="half" idx="2"/>
          </p:nvPr>
        </p:nvSpPr>
        <p:spPr/>
        <p:txBody>
          <a:bodyPr/>
          <a:lstStyle/>
          <a:p>
            <a:fld id="{4D202ABA-0031-4D61-A041-186C665429FE}" type="datetime1">
              <a:rPr lang="en-US" smtClean="0"/>
              <a:t>10/12/2022</a:t>
            </a:fld>
            <a:endParaRPr lang="en-US"/>
          </a:p>
        </p:txBody>
      </p:sp>
      <p:sp>
        <p:nvSpPr>
          <p:cNvPr id="5" name="Footer Placeholder 4">
            <a:extLst>
              <a:ext uri="{FF2B5EF4-FFF2-40B4-BE49-F238E27FC236}">
                <a16:creationId xmlns:a16="http://schemas.microsoft.com/office/drawing/2014/main"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D85EFC56-2D62-407C-A1EE-4DE071D9FA88}"/>
              </a:ext>
            </a:extLst>
          </p:cNvPr>
          <p:cNvSpPr>
            <a:spLocks noGrp="1"/>
          </p:cNvSpPr>
          <p:nvPr>
            <p:ph type="sldNum" sz="quarter" idx="4"/>
          </p:nvPr>
        </p:nvSpPr>
        <p:spPr/>
        <p:txBody>
          <a:bodyPr/>
          <a:lstStyle/>
          <a:p>
            <a:fld id="{F4E32468-D4D3-45A6-A508-7622D5375F4E}" type="slidenum">
              <a:rPr lang="en-US" smtClean="0"/>
              <a:pPr/>
              <a:t>9</a:t>
            </a:fld>
            <a:endParaRPr lang="en-US"/>
          </a:p>
        </p:txBody>
      </p:sp>
    </p:spTree>
    <p:extLst>
      <p:ext uri="{BB962C8B-B14F-4D97-AF65-F5344CB8AC3E}">
        <p14:creationId xmlns:p14="http://schemas.microsoft.com/office/powerpoint/2010/main" val="607332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4412</TotalTime>
  <Words>1884</Words>
  <Application>Microsoft Office PowerPoint</Application>
  <PresentationFormat>On-screen Show (4:3)</PresentationFormat>
  <Paragraphs>393</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Courier New</vt:lpstr>
      <vt:lpstr>Symbol</vt:lpstr>
      <vt:lpstr>Tahoma</vt:lpstr>
      <vt:lpstr>Times New Roman</vt:lpstr>
      <vt:lpstr>Wingdings</vt:lpstr>
      <vt:lpstr>Wingdings 2</vt:lpstr>
      <vt:lpstr>Office Theme</vt:lpstr>
      <vt:lpstr>HỆ QUẢN TRỊ CSDL</vt:lpstr>
      <vt:lpstr>Nội dung</vt:lpstr>
      <vt:lpstr>1. Mục tiêu bài học</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2. Quản lý người dùng</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3. Sao lưu và phục hồi dữ liệu</vt:lpstr>
      <vt:lpstr>4. Trắc nghiệm kiến thức</vt:lpstr>
      <vt:lpstr>5. Trắc nghiệm kiến thức</vt:lpstr>
      <vt:lpstr>5. Trắc nghiệm kiến thức</vt:lpstr>
      <vt:lpstr>5. Trắc nghiệm kiến thức</vt:lpstr>
      <vt:lpstr>5. Trắc nghiệm kiến thức</vt:lpstr>
      <vt:lpstr>5. Tổng kết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QHADMIN</dc:creator>
  <cp:lastModifiedBy>Admin</cp:lastModifiedBy>
  <cp:revision>523</cp:revision>
  <dcterms:created xsi:type="dcterms:W3CDTF">2011-01-09T04:46:30Z</dcterms:created>
  <dcterms:modified xsi:type="dcterms:W3CDTF">2022-12-10T09:24:30Z</dcterms:modified>
</cp:coreProperties>
</file>