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326" r:id="rId2"/>
    <p:sldId id="317" r:id="rId3"/>
    <p:sldId id="321" r:id="rId4"/>
    <p:sldId id="352" r:id="rId5"/>
    <p:sldId id="356" r:id="rId6"/>
    <p:sldId id="413" r:id="rId7"/>
    <p:sldId id="414" r:id="rId8"/>
    <p:sldId id="357" r:id="rId9"/>
    <p:sldId id="381" r:id="rId10"/>
    <p:sldId id="355" r:id="rId11"/>
    <p:sldId id="380" r:id="rId12"/>
    <p:sldId id="382" r:id="rId13"/>
    <p:sldId id="415" r:id="rId14"/>
    <p:sldId id="416" r:id="rId15"/>
    <p:sldId id="383" r:id="rId16"/>
    <p:sldId id="432" r:id="rId17"/>
    <p:sldId id="438" r:id="rId18"/>
    <p:sldId id="439" r:id="rId19"/>
    <p:sldId id="433" r:id="rId20"/>
    <p:sldId id="434" r:id="rId21"/>
    <p:sldId id="443" r:id="rId22"/>
    <p:sldId id="444" r:id="rId23"/>
    <p:sldId id="412" r:id="rId24"/>
    <p:sldId id="386" r:id="rId25"/>
    <p:sldId id="387" r:id="rId26"/>
    <p:sldId id="421" r:id="rId27"/>
    <p:sldId id="422" r:id="rId28"/>
    <p:sldId id="435" r:id="rId29"/>
    <p:sldId id="436" r:id="rId30"/>
    <p:sldId id="437" r:id="rId31"/>
    <p:sldId id="424" r:id="rId32"/>
    <p:sldId id="384" r:id="rId33"/>
    <p:sldId id="390" r:id="rId34"/>
    <p:sldId id="391" r:id="rId35"/>
    <p:sldId id="392" r:id="rId36"/>
    <p:sldId id="393" r:id="rId37"/>
    <p:sldId id="442" r:id="rId38"/>
    <p:sldId id="405" r:id="rId39"/>
    <p:sldId id="406" r:id="rId40"/>
    <p:sldId id="441" r:id="rId41"/>
    <p:sldId id="407" r:id="rId42"/>
    <p:sldId id="408" r:id="rId43"/>
    <p:sldId id="394" r:id="rId44"/>
    <p:sldId id="446" r:id="rId45"/>
    <p:sldId id="440" r:id="rId46"/>
    <p:sldId id="396" r:id="rId47"/>
    <p:sldId id="397" r:id="rId48"/>
    <p:sldId id="319" r:id="rId49"/>
    <p:sldId id="350" r:id="rId50"/>
    <p:sldId id="411" r:id="rId51"/>
    <p:sldId id="409" r:id="rId52"/>
    <p:sldId id="410" r:id="rId53"/>
    <p:sldId id="325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9900"/>
    <a:srgbClr val="CC3399"/>
    <a:srgbClr val="FF66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306" autoAdjust="0"/>
  </p:normalViewPr>
  <p:slideViewPr>
    <p:cSldViewPr>
      <p:cViewPr varScale="1">
        <p:scale>
          <a:sx n="73" d="100"/>
          <a:sy n="73" d="100"/>
        </p:scale>
        <p:origin x="5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3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6221D-5A41-4E4B-B273-B46A145C070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4780-AD20-4C27-8BFF-11517CFD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9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A7CD3-BC72-4EE1-A161-1AE0A46D452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62A40-4696-434D-804E-F7DFBF11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746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50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4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0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"/>
            <a:ext cx="9144000" cy="53340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lang="en-US" sz="3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NHẬP TÊN HỌC PHẦN VÀO ĐÂY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3982-4CC6-4EC4-85EF-7B204C519F33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6E09E4-ADF4-4EA6-8B8C-CA21351A02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4" y="3524250"/>
            <a:ext cx="1581150" cy="1581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64925B-5719-4519-92F7-55CCFD892B03}"/>
              </a:ext>
            </a:extLst>
          </p:cNvPr>
          <p:cNvSpPr txBox="1"/>
          <p:nvPr userDrawn="1"/>
        </p:nvSpPr>
        <p:spPr>
          <a:xfrm>
            <a:off x="1894664" y="5232737"/>
            <a:ext cx="53546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Bộ môn Công nghệ Phần mềm,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Khoa Công nghệ Thông tin,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Trường Đại học Sư phạm Kỹ thuật Hưng Yên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A020463-26BC-4DBC-92CD-F3ACA184C1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1303165"/>
            <a:ext cx="8229600" cy="2030585"/>
          </a:xfrm>
        </p:spPr>
        <p:txBody>
          <a:bodyPr>
            <a:normAutofit/>
          </a:bodyPr>
          <a:lstStyle>
            <a:lvl1pPr marL="0" indent="0" algn="ctr">
              <a:buNone/>
              <a:defRPr lang="en-US" sz="3000" b="1" kern="1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NHẬP TÊN BÀI HỌC VÀO ĐÂY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4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/>
          <a:lstStyle>
            <a:lvl1pPr marL="384048" indent="-384048">
              <a:spcBef>
                <a:spcPts val="1200"/>
              </a:spcBef>
              <a:spcAft>
                <a:spcPts val="1200"/>
              </a:spcAft>
              <a:buSzPct val="120000"/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8575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>
              <a:spcBef>
                <a:spcPts val="30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88720">
              <a:spcBef>
                <a:spcPts val="300"/>
              </a:spcBef>
              <a:spcAft>
                <a:spcPts val="30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>
              <a:spcBef>
                <a:spcPts val="300"/>
              </a:spcBef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AF3A6CE-5EDE-40F8-B1DF-6AE9C3C9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297"/>
            <a:ext cx="8229600" cy="609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C7C7203-DFBE-426B-B53A-522A85990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5201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0D5C5C3-B81B-4D3A-B0A0-1BAFAE1C1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52012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Khoa Công nghệ Thông tin - UTEHY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ED4DDF-D4D5-4036-A339-5B9B164A5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5201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4E32468-D4D3-45A6-A508-7622D5375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1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1"/>
            <a:ext cx="8229600" cy="6095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296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A409-E11A-495A-A001-855AF0C56DDB}" type="datetime1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72B-C7F7-454A-A4C3-A39283F948ED}" type="datetime1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3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30860"/>
            <a:ext cx="4038600" cy="5095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30858"/>
            <a:ext cx="4038600" cy="509530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B93D-8755-4A37-9F34-302EED5C8A26}" type="datetime1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6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ACC4-E7CD-4981-BD20-5D1B4CB63074}" type="datetime1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297"/>
            <a:ext cx="8229600" cy="609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201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12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201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4E32468-D4D3-45A6-A508-7622D5375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3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2" r:id="rId5"/>
    <p:sldLayoutId id="2147483655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84048" indent="-384048" algn="l" defTabSz="914400" rtl="0" eaLnBrk="1" latinLnBrk="0" hangingPunct="1">
        <a:spcBef>
          <a:spcPts val="1200"/>
        </a:spcBef>
        <a:spcAft>
          <a:spcPts val="1200"/>
        </a:spcAft>
        <a:buSzPct val="12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85750" algn="l" defTabSz="914400" rtl="0" eaLnBrk="1" latinLnBrk="0" hangingPunct="1">
        <a:spcBef>
          <a:spcPts val="0"/>
        </a:spcBef>
        <a:spcAft>
          <a:spcPts val="600"/>
        </a:spcAft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-228600" algn="l" defTabSz="914400" rtl="0" eaLnBrk="1" latinLnBrk="0" hangingPunct="1">
        <a:spcBef>
          <a:spcPts val="300"/>
        </a:spcBef>
        <a:spcAft>
          <a:spcPts val="300"/>
        </a:spcAft>
        <a:buSzPct val="120000"/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88720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language-elements/expressions-transact-sq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SELECT@MinSldat=MIN(SLDA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598FFC-6810-4DED-9397-5F519C9B4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HỆ QUẢN TRỊ CSDL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9833-22E5-4EB1-B8A1-55A47B7B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850B-5ADE-42BC-B873-397F5508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56A4-7BB3-4CE1-9A49-51C86952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E421E78-7928-40B7-8502-FE48A21C6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BÀI </a:t>
            </a:r>
            <a:r>
              <a:rPr lang="en-US" smtClean="0"/>
              <a:t>2.2</a:t>
            </a:r>
            <a:endParaRPr lang="en-US" dirty="0"/>
          </a:p>
          <a:p>
            <a:r>
              <a:rPr lang="en-US" dirty="0"/>
              <a:t>LẬP TRÌNH T- SQL</a:t>
            </a:r>
          </a:p>
        </p:txBody>
      </p:sp>
    </p:spTree>
    <p:extLst>
      <p:ext uri="{BB962C8B-B14F-4D97-AF65-F5344CB8AC3E}">
        <p14:creationId xmlns:p14="http://schemas.microsoft.com/office/powerpoint/2010/main" val="24411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 marL="223838" indent="-223838" algn="just" eaLnBrk="0" hangingPunct="0">
              <a:buClr>
                <a:schemeClr val="folHlink"/>
              </a:buClr>
              <a:buNone/>
              <a:defRPr/>
            </a:pPr>
            <a:endParaRPr lang="en-US" sz="3600" dirty="0">
              <a:latin typeface="Times New Roman" pitchFamily="18" charset="0"/>
              <a:ea typeface="굴림" pitchFamily="34" charset="-127"/>
            </a:endParaRPr>
          </a:p>
          <a:p>
            <a:pPr marL="0" indent="0" algn="just" eaLnBrk="0" hangingPunct="0">
              <a:lnSpc>
                <a:spcPct val="120000"/>
              </a:lnSpc>
              <a:buClr>
                <a:schemeClr val="folHlink"/>
              </a:buClr>
              <a:buNone/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/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838200"/>
            <a:ext cx="82296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 algn="just">
              <a:spcBef>
                <a:spcPts val="370"/>
              </a:spcBef>
              <a:buClr>
                <a:schemeClr val="accent1">
                  <a:tint val="6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nghĩa</a:t>
            </a:r>
            <a:r>
              <a:rPr lang="en-US" sz="2400" dirty="0"/>
              <a:t>:</a:t>
            </a:r>
          </a:p>
          <a:p>
            <a:pPr marL="0" lvl="2" indent="342900" algn="just">
              <a:spcBef>
                <a:spcPts val="370"/>
              </a:spcBef>
              <a:buClr>
                <a:schemeClr val="accent1">
                  <a:tint val="60000"/>
                </a:schemeClr>
              </a:buClr>
              <a:defRPr/>
            </a:pP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tượng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chứa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.</a:t>
            </a:r>
          </a:p>
          <a:p>
            <a:pPr marL="0" lvl="2" indent="342900" algn="just">
              <a:spcBef>
                <a:spcPts val="370"/>
              </a:spcBef>
              <a:buClr>
                <a:schemeClr val="accent1">
                  <a:tint val="60000"/>
                </a:schemeClr>
              </a:buClr>
              <a:buFont typeface="Wingdings" pitchFamily="2" charset="2"/>
              <a:buChar char="v"/>
              <a:defRPr/>
            </a:pP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loại</a:t>
            </a:r>
            <a:r>
              <a:rPr lang="en-US" sz="2200" dirty="0"/>
              <a:t> </a:t>
            </a:r>
            <a:r>
              <a:rPr lang="en-US" sz="2200" dirty="0" err="1"/>
              <a:t>biến</a:t>
            </a:r>
            <a:r>
              <a:rPr lang="en-US" sz="2200" dirty="0"/>
              <a:t>:	-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toàn</a:t>
            </a:r>
            <a:r>
              <a:rPr lang="en-US" sz="2200" dirty="0"/>
              <a:t> </a:t>
            </a:r>
            <a:r>
              <a:rPr lang="en-US" sz="2200" dirty="0" err="1"/>
              <a:t>cục</a:t>
            </a:r>
            <a:endParaRPr lang="en-US" sz="2200" dirty="0"/>
          </a:p>
          <a:p>
            <a:pPr marL="0" lvl="2" indent="342900" algn="just">
              <a:spcBef>
                <a:spcPts val="370"/>
              </a:spcBef>
              <a:buClr>
                <a:schemeClr val="accent1">
                  <a:tint val="60000"/>
                </a:schemeClr>
              </a:buClr>
              <a:defRPr/>
            </a:pPr>
            <a:r>
              <a:rPr lang="en-US" sz="2200" dirty="0"/>
              <a:t>			-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cục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endParaRPr lang="en-US" sz="2200" dirty="0"/>
          </a:p>
          <a:p>
            <a:pPr marL="0" lvl="2" indent="342900" algn="just">
              <a:spcBef>
                <a:spcPts val="370"/>
              </a:spcBef>
              <a:buClr>
                <a:schemeClr val="accent1">
                  <a:tint val="60000"/>
                </a:schemeClr>
              </a:buClr>
              <a:defRPr/>
            </a:pP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toàn</a:t>
            </a:r>
            <a:r>
              <a:rPr lang="en-US" sz="2200" dirty="0"/>
              <a:t> </a:t>
            </a:r>
            <a:r>
              <a:rPr lang="en-US" sz="2200" dirty="0" err="1"/>
              <a:t>cục</a:t>
            </a:r>
            <a:r>
              <a:rPr lang="en-US" sz="2200" dirty="0"/>
              <a:t>: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thống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hỗ</a:t>
            </a:r>
            <a:r>
              <a:rPr lang="en-US" sz="2200" dirty="0"/>
              <a:t> </a:t>
            </a:r>
            <a:r>
              <a:rPr lang="en-US" sz="2200" dirty="0" err="1"/>
              <a:t>trợ</a:t>
            </a:r>
            <a:r>
              <a:rPr lang="en-US" sz="2200" dirty="0"/>
              <a:t> </a:t>
            </a:r>
            <a:r>
              <a:rPr lang="en-US" sz="2200" dirty="0" err="1"/>
              <a:t>sẵn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quản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SQL server. (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cần</a:t>
            </a:r>
            <a:r>
              <a:rPr lang="en-US" sz="2200" dirty="0"/>
              <a:t> </a:t>
            </a:r>
            <a:r>
              <a:rPr lang="en-US" sz="2200" dirty="0" err="1"/>
              <a:t>khai</a:t>
            </a:r>
            <a:r>
              <a:rPr lang="en-US" sz="2200" dirty="0"/>
              <a:t> </a:t>
            </a:r>
            <a:r>
              <a:rPr lang="en-US" sz="2200" dirty="0" err="1"/>
              <a:t>báo</a:t>
            </a:r>
            <a:r>
              <a:rPr lang="en-US" sz="2200" dirty="0"/>
              <a:t>)</a:t>
            </a:r>
          </a:p>
          <a:p>
            <a:pPr marL="0" lvl="2" indent="342900" algn="just">
              <a:spcBef>
                <a:spcPts val="370"/>
              </a:spcBef>
              <a:buClr>
                <a:schemeClr val="accent1">
                  <a:tint val="60000"/>
                </a:schemeClr>
              </a:buClr>
              <a:defRPr/>
            </a:pPr>
            <a:r>
              <a:rPr lang="en-US" sz="2200" dirty="0"/>
              <a:t>-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thống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nhiệm</a:t>
            </a:r>
            <a:r>
              <a:rPr lang="en-US" sz="2200" dirty="0"/>
              <a:t> </a:t>
            </a:r>
            <a:r>
              <a:rPr lang="en-US" sz="2200" dirty="0" err="1"/>
              <a:t>vụ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.</a:t>
            </a:r>
          </a:p>
          <a:p>
            <a:pPr marL="0" lvl="2" indent="342900" algn="just">
              <a:spcBef>
                <a:spcPts val="370"/>
              </a:spcBef>
              <a:buClr>
                <a:schemeClr val="accent1">
                  <a:tint val="60000"/>
                </a:schemeClr>
              </a:buClr>
              <a:defRPr/>
            </a:pPr>
            <a:r>
              <a:rPr lang="en-US" sz="2200" dirty="0"/>
              <a:t>-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toàn</a:t>
            </a:r>
            <a:r>
              <a:rPr lang="en-US" sz="2200" dirty="0"/>
              <a:t> </a:t>
            </a:r>
            <a:r>
              <a:rPr lang="en-US" sz="2200" dirty="0" err="1"/>
              <a:t>cục</a:t>
            </a:r>
            <a:r>
              <a:rPr lang="en-US" sz="2200" dirty="0"/>
              <a:t> </a:t>
            </a:r>
            <a:r>
              <a:rPr lang="en-US" sz="2200" dirty="0" err="1"/>
              <a:t>bắt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bởi</a:t>
            </a:r>
            <a:r>
              <a:rPr lang="en-US" sz="2200" dirty="0"/>
              <a:t> @@</a:t>
            </a:r>
          </a:p>
          <a:p>
            <a:pPr marL="0" lvl="2" indent="342900" algn="just">
              <a:spcBef>
                <a:spcPts val="370"/>
              </a:spcBef>
              <a:buClr>
                <a:schemeClr val="accent1">
                  <a:tint val="60000"/>
                </a:schemeClr>
              </a:buClr>
              <a:defRPr/>
            </a:pPr>
            <a:r>
              <a:rPr lang="en-US" sz="2200" dirty="0" err="1"/>
              <a:t>Ví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:</a:t>
            </a:r>
          </a:p>
          <a:p>
            <a:pPr marL="0" lvl="2" indent="342900" algn="just">
              <a:spcBef>
                <a:spcPts val="370"/>
              </a:spcBef>
              <a:buClr>
                <a:schemeClr val="accent1">
                  <a:tint val="60000"/>
                </a:schemeClr>
              </a:buClr>
              <a:defRPr/>
            </a:pPr>
            <a:r>
              <a:rPr lang="en-US" sz="2200" dirty="0"/>
              <a:t>	@@Row count: </a:t>
            </a:r>
            <a:r>
              <a:rPr lang="en-US" sz="2200" dirty="0" err="1"/>
              <a:t>Trả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lượng</a:t>
            </a:r>
            <a:r>
              <a:rPr lang="en-US" sz="2200" dirty="0"/>
              <a:t> </a:t>
            </a:r>
            <a:r>
              <a:rPr lang="en-US" sz="2200" dirty="0" err="1"/>
              <a:t>bản</a:t>
            </a:r>
            <a:r>
              <a:rPr lang="en-US" sz="2200" dirty="0"/>
              <a:t> </a:t>
            </a:r>
            <a:r>
              <a:rPr lang="en-US" sz="2200" dirty="0" err="1"/>
              <a:t>ghi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bảng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thời</a:t>
            </a:r>
            <a:endParaRPr lang="en-US" sz="2200" dirty="0"/>
          </a:p>
          <a:p>
            <a:pPr marL="0" lvl="2" indent="342900" algn="just">
              <a:spcBef>
                <a:spcPts val="370"/>
              </a:spcBef>
              <a:buClr>
                <a:schemeClr val="accent1">
                  <a:tint val="60000"/>
                </a:schemeClr>
              </a:buClr>
              <a:defRPr/>
            </a:pPr>
            <a:r>
              <a:rPr lang="en-US" sz="2200" dirty="0"/>
              <a:t>	@@fetch status: </a:t>
            </a:r>
            <a:r>
              <a:rPr lang="en-US" sz="2200" dirty="0" err="1"/>
              <a:t>Trả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bản</a:t>
            </a:r>
            <a:r>
              <a:rPr lang="en-US" sz="2200" dirty="0"/>
              <a:t> </a:t>
            </a:r>
            <a:r>
              <a:rPr lang="en-US" sz="2200" dirty="0" err="1"/>
              <a:t>ghi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thời</a:t>
            </a:r>
            <a:r>
              <a:rPr lang="en-US" sz="2200" dirty="0"/>
              <a:t> </a:t>
            </a:r>
          </a:p>
          <a:p>
            <a:endParaRPr lang="en-US" dirty="0"/>
          </a:p>
          <a:p>
            <a:r>
              <a:rPr lang="en-US" dirty="0"/>
              <a:t>SELECT @@VERSION AS SQL_SERVER_VERSION_DETAILS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và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sử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dụng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914400"/>
            <a:ext cx="83820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6750" lvl="2" indent="-666750"/>
            <a:r>
              <a:rPr lang="en-US" altLang="en-US" sz="2300" b="1" dirty="0" err="1"/>
              <a:t>Biến</a:t>
            </a:r>
            <a:r>
              <a:rPr lang="en-US" altLang="en-US" sz="2300" b="1" dirty="0"/>
              <a:t> </a:t>
            </a:r>
            <a:r>
              <a:rPr lang="en-US" altLang="en-US" sz="2300" b="1" dirty="0" err="1"/>
              <a:t>cục</a:t>
            </a:r>
            <a:r>
              <a:rPr lang="en-US" altLang="en-US" sz="2300" b="1" dirty="0"/>
              <a:t> </a:t>
            </a:r>
            <a:r>
              <a:rPr lang="en-US" altLang="en-US" sz="2300" b="1" dirty="0" err="1"/>
              <a:t>bộ</a:t>
            </a:r>
            <a:r>
              <a:rPr lang="en-US" altLang="en-US" sz="2300" b="1" dirty="0"/>
              <a:t>: </a:t>
            </a:r>
          </a:p>
          <a:p>
            <a:pPr marL="666750" lvl="2" indent="-666750"/>
            <a:r>
              <a:rPr lang="en-US" altLang="en-US" sz="2300" dirty="0"/>
              <a:t>Do </a:t>
            </a:r>
            <a:r>
              <a:rPr lang="en-US" altLang="en-US" sz="2300" dirty="0" err="1"/>
              <a:t>người</a:t>
            </a:r>
            <a:r>
              <a:rPr lang="en-US" altLang="en-US" sz="2300" dirty="0"/>
              <a:t> </a:t>
            </a:r>
            <a:r>
              <a:rPr lang="en-US" altLang="en-US" sz="2300" dirty="0" err="1"/>
              <a:t>dùng</a:t>
            </a:r>
            <a:r>
              <a:rPr lang="en-US" altLang="en-US" sz="2300" dirty="0"/>
              <a:t> </a:t>
            </a:r>
            <a:r>
              <a:rPr lang="en-US" altLang="en-US" sz="2300" dirty="0" err="1"/>
              <a:t>định</a:t>
            </a:r>
            <a:r>
              <a:rPr lang="en-US" altLang="en-US" sz="2300" dirty="0"/>
              <a:t> </a:t>
            </a:r>
            <a:r>
              <a:rPr lang="en-US" altLang="en-US" sz="2300" dirty="0" err="1"/>
              <a:t>nghĩa</a:t>
            </a:r>
            <a:r>
              <a:rPr lang="en-US" altLang="en-US" sz="2300" dirty="0"/>
              <a:t> (</a:t>
            </a:r>
            <a:r>
              <a:rPr lang="en-US" altLang="en-US" sz="2300" dirty="0" err="1"/>
              <a:t>phải</a:t>
            </a:r>
            <a:r>
              <a:rPr lang="en-US" altLang="en-US" sz="2300" dirty="0"/>
              <a:t> </a:t>
            </a:r>
            <a:r>
              <a:rPr lang="en-US" altLang="en-US" sz="2300" dirty="0" err="1"/>
              <a:t>khai</a:t>
            </a:r>
            <a:r>
              <a:rPr lang="en-US" altLang="en-US" sz="2300" dirty="0"/>
              <a:t> </a:t>
            </a:r>
            <a:r>
              <a:rPr lang="en-US" altLang="en-US" sz="2300" dirty="0" err="1"/>
              <a:t>báo</a:t>
            </a:r>
            <a:r>
              <a:rPr lang="en-US" altLang="en-US" sz="2300" dirty="0"/>
              <a:t>)</a:t>
            </a:r>
          </a:p>
          <a:p>
            <a:pPr marL="666750" lvl="2" indent="-666750"/>
            <a:r>
              <a:rPr lang="en-US" altLang="en-US" sz="2300" dirty="0"/>
              <a:t>	- </a:t>
            </a:r>
            <a:r>
              <a:rPr lang="en-US" altLang="en-US" sz="2300" dirty="0" err="1"/>
              <a:t>Khai</a:t>
            </a:r>
            <a:r>
              <a:rPr lang="en-US" altLang="en-US" sz="2300" dirty="0"/>
              <a:t> </a:t>
            </a:r>
            <a:r>
              <a:rPr lang="en-US" altLang="en-US" sz="2300" dirty="0" err="1"/>
              <a:t>báo</a:t>
            </a:r>
            <a:r>
              <a:rPr lang="en-US" altLang="en-US" sz="2300" dirty="0"/>
              <a:t> </a:t>
            </a:r>
            <a:r>
              <a:rPr lang="en-US" altLang="en-US" sz="2300" dirty="0" err="1"/>
              <a:t>tùy</a:t>
            </a:r>
            <a:r>
              <a:rPr lang="en-US" altLang="en-US" sz="2300" dirty="0"/>
              <a:t> </a:t>
            </a:r>
            <a:r>
              <a:rPr lang="en-US" altLang="en-US" sz="2300" dirty="0" err="1"/>
              <a:t>vào</a:t>
            </a:r>
            <a:r>
              <a:rPr lang="en-US" altLang="en-US" sz="2300" dirty="0"/>
              <a:t> </a:t>
            </a:r>
            <a:r>
              <a:rPr lang="en-US" altLang="en-US" sz="2300" dirty="0" err="1"/>
              <a:t>mục</a:t>
            </a:r>
            <a:r>
              <a:rPr lang="en-US" altLang="en-US" sz="2300" dirty="0"/>
              <a:t> </a:t>
            </a:r>
            <a:r>
              <a:rPr lang="en-US" altLang="en-US" sz="2300" dirty="0" err="1"/>
              <a:t>đích</a:t>
            </a:r>
            <a:r>
              <a:rPr lang="en-US" altLang="en-US" sz="2300" dirty="0"/>
              <a:t> </a:t>
            </a:r>
            <a:r>
              <a:rPr lang="en-US" altLang="en-US" sz="2300" dirty="0" err="1"/>
              <a:t>của</a:t>
            </a:r>
            <a:r>
              <a:rPr lang="en-US" altLang="en-US" sz="2300" dirty="0"/>
              <a:t> </a:t>
            </a:r>
            <a:r>
              <a:rPr lang="en-US" altLang="en-US" sz="2300" dirty="0" err="1"/>
              <a:t>người</a:t>
            </a:r>
            <a:r>
              <a:rPr lang="en-US" altLang="en-US" sz="2300" dirty="0"/>
              <a:t> </a:t>
            </a:r>
            <a:r>
              <a:rPr lang="en-US" altLang="en-US" sz="2300" dirty="0" err="1"/>
              <a:t>dùng</a:t>
            </a:r>
            <a:endParaRPr lang="en-US" altLang="en-US" sz="2300" dirty="0"/>
          </a:p>
          <a:p>
            <a:pPr marL="666750" lvl="2" indent="-666750"/>
            <a:r>
              <a:rPr lang="en-US" altLang="en-US" sz="2300" dirty="0"/>
              <a:t>	- </a:t>
            </a:r>
            <a:r>
              <a:rPr lang="en-US" altLang="en-US" sz="2300" dirty="0" err="1"/>
              <a:t>Bắt</a:t>
            </a:r>
            <a:r>
              <a:rPr lang="en-US" altLang="en-US" sz="2300" dirty="0"/>
              <a:t> </a:t>
            </a:r>
            <a:r>
              <a:rPr lang="en-US" altLang="en-US" sz="2300" dirty="0" err="1"/>
              <a:t>đầu</a:t>
            </a:r>
            <a:r>
              <a:rPr lang="en-US" altLang="en-US" sz="2300" dirty="0"/>
              <a:t> </a:t>
            </a:r>
            <a:r>
              <a:rPr lang="en-US" altLang="en-US" sz="2300" dirty="0" err="1"/>
              <a:t>bằng</a:t>
            </a:r>
            <a:r>
              <a:rPr lang="en-US" altLang="en-US" sz="2300" dirty="0"/>
              <a:t> </a:t>
            </a:r>
            <a:r>
              <a:rPr lang="en-US" altLang="en-US" sz="2300" dirty="0" err="1"/>
              <a:t>chữ</a:t>
            </a:r>
            <a:r>
              <a:rPr lang="en-US" altLang="en-US" sz="2300" dirty="0"/>
              <a:t> </a:t>
            </a:r>
            <a:r>
              <a:rPr lang="en-US" altLang="en-US" sz="2300" dirty="0" err="1"/>
              <a:t>cái</a:t>
            </a:r>
            <a:r>
              <a:rPr lang="en-US" altLang="en-US" sz="2300" dirty="0"/>
              <a:t> @</a:t>
            </a:r>
          </a:p>
          <a:p>
            <a:pPr marL="666750" lvl="2" indent="-666750"/>
            <a:r>
              <a:rPr lang="en-US" altLang="en-US" sz="2300" dirty="0"/>
              <a:t>	- </a:t>
            </a:r>
            <a:r>
              <a:rPr lang="en-US" altLang="en-US" sz="2300" dirty="0" err="1"/>
              <a:t>Cú</a:t>
            </a:r>
            <a:r>
              <a:rPr lang="en-US" altLang="en-US" sz="2300" dirty="0"/>
              <a:t> </a:t>
            </a:r>
            <a:r>
              <a:rPr lang="en-US" altLang="en-US" sz="2300" dirty="0" err="1"/>
              <a:t>pháp</a:t>
            </a:r>
            <a:r>
              <a:rPr lang="en-US" altLang="en-US" sz="2300" dirty="0"/>
              <a:t>:</a:t>
            </a:r>
          </a:p>
          <a:p>
            <a:pPr marL="666750" lvl="2" indent="-666750"/>
            <a:r>
              <a:rPr lang="en-US" altLang="en-US" sz="2300" dirty="0"/>
              <a:t>		DECLARE  @</a:t>
            </a:r>
            <a:r>
              <a:rPr lang="en-US" altLang="en-US" sz="2300" dirty="0" err="1"/>
              <a:t>ten_bien</a:t>
            </a:r>
            <a:r>
              <a:rPr lang="en-US" altLang="en-US" sz="2300" dirty="0"/>
              <a:t>  </a:t>
            </a:r>
            <a:r>
              <a:rPr lang="en-US" altLang="en-US" sz="2300" dirty="0" err="1"/>
              <a:t>kieu_du_lieu</a:t>
            </a:r>
            <a:r>
              <a:rPr lang="en-US" altLang="en-US" sz="2300" dirty="0"/>
              <a:t> [</a:t>
            </a:r>
            <a:r>
              <a:rPr lang="en-US" altLang="en-US" sz="2300" dirty="0" err="1"/>
              <a:t>độ</a:t>
            </a:r>
            <a:r>
              <a:rPr lang="en-US" altLang="en-US" sz="2300" dirty="0"/>
              <a:t> </a:t>
            </a:r>
            <a:r>
              <a:rPr lang="en-US" altLang="en-US" sz="2300" dirty="0" err="1"/>
              <a:t>rộng</a:t>
            </a:r>
            <a:r>
              <a:rPr lang="en-US" altLang="en-US" sz="2300" dirty="0"/>
              <a:t> </a:t>
            </a:r>
            <a:r>
              <a:rPr lang="en-US" altLang="en-US" sz="2300" dirty="0" err="1"/>
              <a:t>nếu</a:t>
            </a:r>
            <a:r>
              <a:rPr lang="en-US" altLang="en-US" sz="2300" dirty="0"/>
              <a:t> </a:t>
            </a:r>
            <a:r>
              <a:rPr lang="en-US" altLang="en-US" sz="2300" dirty="0" err="1"/>
              <a:t>có</a:t>
            </a:r>
            <a:r>
              <a:rPr lang="en-US" altLang="en-US" sz="2300" dirty="0"/>
              <a:t>]</a:t>
            </a:r>
          </a:p>
          <a:p>
            <a:pPr marL="666750" lvl="2" indent="-666750"/>
            <a:r>
              <a:rPr lang="en-US" altLang="en-US" sz="2300" dirty="0"/>
              <a:t>	- </a:t>
            </a:r>
            <a:r>
              <a:rPr lang="en-US" altLang="en-US" sz="2300" dirty="0" err="1"/>
              <a:t>Thiết</a:t>
            </a:r>
            <a:r>
              <a:rPr lang="en-US" altLang="en-US" sz="2300" dirty="0"/>
              <a:t> </a:t>
            </a:r>
            <a:r>
              <a:rPr lang="en-US" altLang="en-US" sz="2300" dirty="0" err="1"/>
              <a:t>lập</a:t>
            </a:r>
            <a:r>
              <a:rPr lang="en-US" altLang="en-US" sz="2300" dirty="0"/>
              <a:t> </a:t>
            </a:r>
            <a:r>
              <a:rPr lang="en-US" altLang="en-US" sz="2300" dirty="0" err="1"/>
              <a:t>giá</a:t>
            </a:r>
            <a:r>
              <a:rPr lang="en-US" altLang="en-US" sz="2300" dirty="0"/>
              <a:t> </a:t>
            </a:r>
            <a:r>
              <a:rPr lang="en-US" altLang="en-US" sz="2300" dirty="0" err="1"/>
              <a:t>trị</a:t>
            </a:r>
            <a:r>
              <a:rPr lang="en-US" altLang="en-US" sz="2300" dirty="0"/>
              <a:t> </a:t>
            </a:r>
            <a:r>
              <a:rPr lang="en-US" altLang="en-US" sz="2300" dirty="0" err="1"/>
              <a:t>cho</a:t>
            </a:r>
            <a:r>
              <a:rPr lang="en-US" altLang="en-US" sz="2300" dirty="0"/>
              <a:t> </a:t>
            </a:r>
            <a:r>
              <a:rPr lang="en-US" altLang="en-US" sz="2300" dirty="0" err="1"/>
              <a:t>biến</a:t>
            </a:r>
            <a:endParaRPr lang="en-US" altLang="en-US" sz="2300" dirty="0"/>
          </a:p>
          <a:p>
            <a:pPr marL="666750" lvl="2" indent="-666750"/>
            <a:r>
              <a:rPr lang="en-US" altLang="en-US" sz="2300" dirty="0"/>
              <a:t>	</a:t>
            </a:r>
            <a:r>
              <a:rPr lang="en-US" altLang="en-US" sz="2300" dirty="0" err="1"/>
              <a:t>Cách</a:t>
            </a:r>
            <a:r>
              <a:rPr lang="en-US" altLang="en-US" sz="2300" dirty="0"/>
              <a:t> 1: 	           SET/SELECT @</a:t>
            </a:r>
            <a:r>
              <a:rPr lang="en-US" altLang="en-US" sz="2300" dirty="0" err="1"/>
              <a:t>ten_bien</a:t>
            </a:r>
            <a:r>
              <a:rPr lang="en-US" altLang="en-US" sz="2300" dirty="0"/>
              <a:t>=</a:t>
            </a:r>
            <a:r>
              <a:rPr lang="en-US" altLang="en-US" sz="2300" dirty="0" err="1"/>
              <a:t>gia_tri</a:t>
            </a:r>
            <a:endParaRPr lang="en-US" altLang="en-US" sz="2300" dirty="0"/>
          </a:p>
          <a:p>
            <a:pPr marL="666750" lvl="2" indent="-666750"/>
            <a:r>
              <a:rPr lang="en-US" altLang="en-US" sz="2300" dirty="0"/>
              <a:t>	</a:t>
            </a:r>
            <a:r>
              <a:rPr lang="en-US" altLang="en-US" sz="2300" dirty="0" err="1"/>
              <a:t>Cách</a:t>
            </a:r>
            <a:r>
              <a:rPr lang="en-US" altLang="en-US" sz="2300" dirty="0"/>
              <a:t> 2: 	           SELECT @</a:t>
            </a:r>
            <a:r>
              <a:rPr lang="en-US" altLang="en-US" sz="2300" dirty="0" err="1"/>
              <a:t>ten_bien</a:t>
            </a:r>
            <a:r>
              <a:rPr lang="en-US" altLang="en-US" sz="2300" dirty="0"/>
              <a:t>=</a:t>
            </a:r>
            <a:r>
              <a:rPr lang="en-US" altLang="en-US" sz="2300" dirty="0" err="1"/>
              <a:t>ten_cot</a:t>
            </a:r>
            <a:r>
              <a:rPr lang="en-US" altLang="en-US" sz="2300" dirty="0"/>
              <a:t>  </a:t>
            </a:r>
          </a:p>
          <a:p>
            <a:pPr marL="666750" lvl="2" indent="-666750"/>
            <a:r>
              <a:rPr lang="en-US" altLang="en-US" sz="2300" dirty="0"/>
              <a:t>		                       FROM </a:t>
            </a:r>
            <a:r>
              <a:rPr lang="en-US" altLang="en-US" sz="2300" dirty="0" err="1"/>
              <a:t>ten_bang</a:t>
            </a:r>
            <a:r>
              <a:rPr lang="en-US" altLang="en-US" sz="2300" dirty="0"/>
              <a:t> [WHERE </a:t>
            </a:r>
            <a:r>
              <a:rPr lang="en-US" altLang="en-US" sz="2300" dirty="0" err="1"/>
              <a:t>dieu_kien</a:t>
            </a:r>
            <a:r>
              <a:rPr lang="en-US" altLang="en-US" sz="2300" dirty="0"/>
              <a:t>]</a:t>
            </a:r>
          </a:p>
          <a:p>
            <a:pPr marL="666750" lvl="2" indent="-666750"/>
            <a:r>
              <a:rPr lang="en-US" altLang="en-US" sz="2300" dirty="0"/>
              <a:t>          - In </a:t>
            </a:r>
            <a:r>
              <a:rPr lang="en-US" altLang="en-US" sz="2300" dirty="0" err="1"/>
              <a:t>kết</a:t>
            </a:r>
            <a:r>
              <a:rPr lang="en-US" altLang="en-US" sz="2300" dirty="0"/>
              <a:t> </a:t>
            </a:r>
            <a:r>
              <a:rPr lang="en-US" altLang="en-US" sz="2300" dirty="0" err="1"/>
              <a:t>quả</a:t>
            </a:r>
            <a:r>
              <a:rPr lang="en-US" altLang="en-US" sz="2300" dirty="0"/>
              <a:t> </a:t>
            </a:r>
            <a:r>
              <a:rPr lang="en-US" altLang="en-US" sz="2300" dirty="0" err="1"/>
              <a:t>giá</a:t>
            </a:r>
            <a:r>
              <a:rPr lang="en-US" altLang="en-US" sz="2300" dirty="0"/>
              <a:t> </a:t>
            </a:r>
            <a:r>
              <a:rPr lang="en-US" altLang="en-US" sz="2300" dirty="0" err="1"/>
              <a:t>trị</a:t>
            </a:r>
            <a:r>
              <a:rPr lang="en-US" altLang="en-US" sz="2300" dirty="0"/>
              <a:t> </a:t>
            </a:r>
            <a:r>
              <a:rPr lang="en-US" altLang="en-US" sz="2300" dirty="0" err="1"/>
              <a:t>chứa</a:t>
            </a:r>
            <a:r>
              <a:rPr lang="en-US" altLang="en-US" sz="2300" dirty="0"/>
              <a:t> </a:t>
            </a:r>
            <a:r>
              <a:rPr lang="en-US" altLang="en-US" sz="2300" dirty="0" err="1"/>
              <a:t>trong</a:t>
            </a:r>
            <a:r>
              <a:rPr lang="en-US" altLang="en-US" sz="2300" dirty="0"/>
              <a:t> </a:t>
            </a:r>
            <a:r>
              <a:rPr lang="en-US" altLang="en-US" sz="2300" dirty="0" err="1"/>
              <a:t>biến</a:t>
            </a:r>
            <a:r>
              <a:rPr lang="en-US" altLang="en-US" sz="2300" dirty="0"/>
              <a:t>:</a:t>
            </a:r>
          </a:p>
          <a:p>
            <a:pPr marL="666750" lvl="2" indent="-666750"/>
            <a:r>
              <a:rPr lang="en-US" altLang="en-US" sz="2300" dirty="0"/>
              <a:t> PRINT </a:t>
            </a:r>
            <a:r>
              <a:rPr lang="en-US" altLang="en-US" sz="2300" dirty="0" err="1"/>
              <a:t>msg_str</a:t>
            </a:r>
            <a:r>
              <a:rPr lang="en-US" altLang="en-US" sz="2300" dirty="0"/>
              <a:t> | @</a:t>
            </a:r>
            <a:r>
              <a:rPr lang="en-US" altLang="en-US" sz="2300" dirty="0" err="1"/>
              <a:t>local_variable</a:t>
            </a:r>
            <a:r>
              <a:rPr lang="en-US" altLang="en-US" sz="2300" dirty="0"/>
              <a:t> | </a:t>
            </a:r>
            <a:r>
              <a:rPr lang="en-US" altLang="en-US" sz="2300" dirty="0" err="1"/>
              <a:t>string_expr</a:t>
            </a:r>
            <a:endParaRPr lang="en-US" altLang="en-US" sz="2300" dirty="0"/>
          </a:p>
          <a:p>
            <a:pPr marL="666750" lvl="2" indent="-666750"/>
            <a:endParaRPr lang="vi-VN" altLang="en-US" sz="2300" dirty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1007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Is a character string or Unicode string constant. </a:t>
            </a:r>
          </a:p>
          <a:p>
            <a:r>
              <a:rPr lang="en-US" altLang="en-US" b="1" dirty="0"/>
              <a:t>@</a:t>
            </a:r>
            <a:r>
              <a:rPr lang="en-US" altLang="en-US" dirty="0"/>
              <a:t> </a:t>
            </a:r>
            <a:r>
              <a:rPr lang="en-US" altLang="en-US" i="1" dirty="0" err="1"/>
              <a:t>local_variable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Is a variable of any valid character data type. </a:t>
            </a:r>
            <a:r>
              <a:rPr lang="en-US" altLang="en-US" b="1" dirty="0"/>
              <a:t>@</a:t>
            </a:r>
            <a:r>
              <a:rPr lang="en-US" altLang="en-US" i="1" dirty="0" err="1"/>
              <a:t>local_variable</a:t>
            </a:r>
            <a:r>
              <a:rPr lang="en-US" altLang="en-US" dirty="0"/>
              <a:t> must be </a:t>
            </a:r>
            <a:r>
              <a:rPr lang="en-US" altLang="en-US" b="1" dirty="0"/>
              <a:t>char</a:t>
            </a:r>
            <a:r>
              <a:rPr lang="en-US" altLang="en-US" dirty="0"/>
              <a:t>, </a:t>
            </a:r>
            <a:r>
              <a:rPr lang="en-US" altLang="en-US" b="1" dirty="0" err="1"/>
              <a:t>nchar</a:t>
            </a:r>
            <a:r>
              <a:rPr lang="en-US" altLang="en-US" dirty="0"/>
              <a:t>, </a:t>
            </a:r>
            <a:r>
              <a:rPr lang="en-US" altLang="en-US" b="1" dirty="0"/>
              <a:t>varchar</a:t>
            </a:r>
            <a:r>
              <a:rPr lang="en-US" altLang="en-US" dirty="0"/>
              <a:t>, or </a:t>
            </a:r>
            <a:r>
              <a:rPr lang="en-US" altLang="en-US" b="1" dirty="0" err="1"/>
              <a:t>nvarchar</a:t>
            </a:r>
            <a:r>
              <a:rPr lang="en-US" altLang="en-US" dirty="0"/>
              <a:t>, or it must be able to be implicitly converted to those data types. </a:t>
            </a:r>
          </a:p>
          <a:p>
            <a:r>
              <a:rPr lang="en-US" altLang="en-US" i="1" dirty="0" err="1"/>
              <a:t>string_expr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Is an expression that returns a string. Can include concatenated literal values, functions, and variables. For more information, see </a:t>
            </a:r>
            <a:r>
              <a:rPr lang="en-US" altLang="en-US" dirty="0">
                <a:hlinkClick r:id="rId2"/>
              </a:rPr>
              <a:t>Expressions (Transact-SQL)</a:t>
            </a:r>
            <a:r>
              <a:rPr lang="en-US" alt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và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sử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dụng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SELECT @@VERSION</a:t>
            </a:r>
          </a:p>
          <a:p>
            <a:r>
              <a:rPr lang="en-US" dirty="0"/>
              <a:t>vd1: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@t1,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15 </a:t>
            </a:r>
            <a:r>
              <a:rPr lang="en-US" dirty="0" err="1"/>
              <a:t>cho</a:t>
            </a:r>
            <a:r>
              <a:rPr lang="en-US" dirty="0"/>
              <a:t> @t1 </a:t>
            </a:r>
            <a:r>
              <a:rPr lang="en-US" dirty="0" err="1"/>
              <a:t>và</a:t>
            </a:r>
            <a:r>
              <a:rPr lang="en-US" dirty="0"/>
              <a:t> in </a:t>
            </a:r>
            <a:r>
              <a:rPr lang="en-US" dirty="0" err="1"/>
              <a:t>kq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DECLARE @t1 </a:t>
            </a:r>
            <a:r>
              <a:rPr lang="en-US" dirty="0" err="1"/>
              <a:t>tinyint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--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@t1</a:t>
            </a:r>
          </a:p>
          <a:p>
            <a:pPr marL="0" indent="0">
              <a:buNone/>
            </a:pPr>
            <a:r>
              <a:rPr lang="en-US" dirty="0"/>
              <a:t>SET @t1=15</a:t>
            </a:r>
          </a:p>
          <a:p>
            <a:pPr marL="0" indent="0">
              <a:buNone/>
            </a:pPr>
            <a:r>
              <a:rPr lang="en-US" dirty="0"/>
              <a:t>--in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 @T1</a:t>
            </a:r>
          </a:p>
          <a:p>
            <a:pPr marL="0" indent="0">
              <a:buNone/>
            </a:pPr>
            <a:r>
              <a:rPr lang="fr-FR" dirty="0"/>
              <a:t>PRINT N'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biến</a:t>
            </a:r>
            <a:r>
              <a:rPr lang="fr-FR" dirty="0"/>
              <a:t> t1 là: '+CAST(@t1 AS char(2))</a:t>
            </a:r>
          </a:p>
          <a:p>
            <a:pPr marL="0" indent="0">
              <a:buNone/>
            </a:pPr>
            <a:r>
              <a:rPr lang="fr-FR" dirty="0"/>
              <a:t>PRINT N'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biến</a:t>
            </a:r>
            <a:r>
              <a:rPr lang="fr-FR" dirty="0"/>
              <a:t> t1 là: '+CONVERT(char(2), @T1)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và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sử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dụng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VD2: in </a:t>
            </a:r>
            <a:r>
              <a:rPr lang="en-US" sz="1800" dirty="0" err="1"/>
              <a:t>tên</a:t>
            </a:r>
            <a:r>
              <a:rPr lang="en-US" sz="1800" dirty="0"/>
              <a:t> </a:t>
            </a:r>
            <a:r>
              <a:rPr lang="en-US" sz="1800" dirty="0" err="1"/>
              <a:t>khoa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khoa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mã</a:t>
            </a:r>
            <a:r>
              <a:rPr lang="en-US" sz="1800" dirty="0"/>
              <a:t> </a:t>
            </a:r>
            <a:r>
              <a:rPr lang="en-US" sz="1800" dirty="0" smtClean="0"/>
              <a:t>'</a:t>
            </a:r>
            <a:r>
              <a:rPr lang="en-US" sz="1800" dirty="0" err="1" smtClean="0"/>
              <a:t>Cntt</a:t>
            </a:r>
            <a:r>
              <a:rPr lang="en-US" sz="1800" dirty="0"/>
              <a:t>'</a:t>
            </a:r>
          </a:p>
          <a:p>
            <a:pPr marL="0" indent="0">
              <a:buNone/>
            </a:pPr>
            <a:r>
              <a:rPr lang="en-US" sz="1800" dirty="0"/>
              <a:t>--</a:t>
            </a:r>
            <a:r>
              <a:rPr lang="en-US" sz="1800" dirty="0" err="1"/>
              <a:t>khai</a:t>
            </a:r>
            <a:r>
              <a:rPr lang="en-US" sz="1800" dirty="0"/>
              <a:t> </a:t>
            </a:r>
            <a:r>
              <a:rPr lang="en-US" sz="1800" dirty="0" err="1"/>
              <a:t>báo</a:t>
            </a:r>
            <a:r>
              <a:rPr lang="en-US" sz="1800" dirty="0"/>
              <a:t> </a:t>
            </a:r>
            <a:r>
              <a:rPr lang="en-US" sz="1800" dirty="0" err="1"/>
              <a:t>biến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DECLARE @HT NVARCHAR(25)</a:t>
            </a:r>
          </a:p>
          <a:p>
            <a:pPr marL="0" indent="0">
              <a:buNone/>
            </a:pPr>
            <a:r>
              <a:rPr lang="en-US" sz="1800" dirty="0"/>
              <a:t>--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biến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SELECT  @HT=TENKHOA</a:t>
            </a:r>
          </a:p>
          <a:p>
            <a:pPr marL="0" indent="0">
              <a:buNone/>
            </a:pPr>
            <a:r>
              <a:rPr lang="en-US" sz="1800" dirty="0"/>
              <a:t>FROM KHOA</a:t>
            </a:r>
          </a:p>
          <a:p>
            <a:pPr marL="0" indent="0">
              <a:buNone/>
            </a:pPr>
            <a:r>
              <a:rPr lang="en-US" sz="1800" dirty="0"/>
              <a:t>WHERE MAKHOA='CNTT'</a:t>
            </a:r>
          </a:p>
          <a:p>
            <a:pPr marL="0" indent="0">
              <a:buNone/>
            </a:pPr>
            <a:r>
              <a:rPr lang="en-US" sz="1800" dirty="0"/>
              <a:t>--IN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quả</a:t>
            </a:r>
            <a:endParaRPr lang="en-US" sz="1800" dirty="0"/>
          </a:p>
          <a:p>
            <a:pPr marL="0" indent="0">
              <a:buNone/>
            </a:pPr>
            <a:r>
              <a:rPr lang="fr-FR" sz="1800" dirty="0"/>
              <a:t>PRINT N'</a:t>
            </a:r>
            <a:r>
              <a:rPr lang="fr-FR" sz="1800" dirty="0" err="1"/>
              <a:t>Tên</a:t>
            </a:r>
            <a:r>
              <a:rPr lang="fr-FR" sz="1800" dirty="0"/>
              <a:t> </a:t>
            </a:r>
            <a:r>
              <a:rPr lang="fr-FR" sz="1800" dirty="0" err="1"/>
              <a:t>khoa</a:t>
            </a:r>
            <a:r>
              <a:rPr lang="fr-FR" sz="1800" dirty="0"/>
              <a:t> là: '+@HT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và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sử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dụng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0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 algn="just">
              <a:buFont typeface="Wingdings" pitchFamily="2" charset="2"/>
              <a:buChar char="v"/>
            </a:pPr>
            <a:r>
              <a:rPr lang="en-US" altLang="en-US" dirty="0"/>
              <a:t> </a:t>
            </a:r>
            <a:r>
              <a:rPr lang="en-US" altLang="en-US" sz="2200" dirty="0" err="1"/>
              <a:t>Phạm</a:t>
            </a:r>
            <a:r>
              <a:rPr lang="en-US" altLang="en-US" sz="2200" dirty="0"/>
              <a:t> vi </a:t>
            </a:r>
            <a:r>
              <a:rPr lang="en-US" altLang="en-US" sz="2200" dirty="0" err="1"/>
              <a:t>hoạt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động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của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biến</a:t>
            </a:r>
            <a:endParaRPr lang="en-US" altLang="en-US" sz="2200" dirty="0"/>
          </a:p>
          <a:p>
            <a:pPr marL="0" lvl="2" indent="0" algn="just">
              <a:buNone/>
            </a:pPr>
            <a:r>
              <a:rPr lang="en-US" altLang="en-US" sz="2200" dirty="0" err="1"/>
              <a:t>Biến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thường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nằm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trong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thủ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tục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lưu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trữ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nằm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trong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một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lô</a:t>
            </a:r>
            <a:r>
              <a:rPr lang="en-US" altLang="en-US" sz="2200" dirty="0"/>
              <a:t> (Batch) </a:t>
            </a:r>
            <a:r>
              <a:rPr lang="en-US" altLang="en-US" sz="2200" dirty="0" err="1"/>
              <a:t>các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câu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lệnh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truy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vấn</a:t>
            </a:r>
            <a:r>
              <a:rPr lang="en-US" altLang="en-US" sz="2200" dirty="0"/>
              <a:t>.</a:t>
            </a:r>
          </a:p>
          <a:p>
            <a:pPr marL="0" lvl="2" indent="0" algn="just">
              <a:buFont typeface="Wingdings" pitchFamily="2" charset="2"/>
              <a:buChar char="v"/>
            </a:pPr>
            <a:r>
              <a:rPr lang="en-US" altLang="en-US" sz="2200" dirty="0"/>
              <a:t>  </a:t>
            </a:r>
            <a:r>
              <a:rPr lang="en-US" altLang="en-US" sz="2200" dirty="0" err="1"/>
              <a:t>Kiểu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dữ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liệu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của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biến</a:t>
            </a:r>
            <a:endParaRPr lang="en-US" altLang="en-US" sz="2200" dirty="0"/>
          </a:p>
          <a:p>
            <a:pPr marL="0" lvl="2" indent="0" algn="just">
              <a:buNone/>
            </a:pPr>
            <a:r>
              <a:rPr lang="en-US" altLang="en-US" sz="2200" dirty="0" err="1"/>
              <a:t>Cũng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giống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như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kiểu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dữ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liệu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của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các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cột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trong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bảng</a:t>
            </a:r>
            <a:r>
              <a:rPr lang="en-US" altLang="en-US" sz="2200" dirty="0"/>
              <a:t> CSDL </a:t>
            </a:r>
            <a:r>
              <a:rPr lang="en-US" altLang="en-US" sz="2200" dirty="0" err="1"/>
              <a:t>thì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kiểu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dữ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liệu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của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biến</a:t>
            </a:r>
            <a:r>
              <a:rPr lang="en-US" altLang="en-US" sz="2200" dirty="0"/>
              <a:t> (</a:t>
            </a:r>
            <a:r>
              <a:rPr lang="en-US" altLang="en-US" sz="2200" dirty="0" err="1"/>
              <a:t>Trang</a:t>
            </a:r>
            <a:r>
              <a:rPr lang="en-US" altLang="en-US" sz="2200" dirty="0"/>
              <a:t> </a:t>
            </a:r>
            <a:r>
              <a:rPr lang="en-US" altLang="en-US" sz="2200" dirty="0" smtClean="0"/>
              <a:t>41- </a:t>
            </a:r>
            <a:r>
              <a:rPr lang="en-US" altLang="en-US" sz="2200" dirty="0" err="1"/>
              <a:t>đề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cương</a:t>
            </a:r>
            <a:r>
              <a:rPr lang="en-US" altLang="en-US" sz="2200" dirty="0"/>
              <a:t>) </a:t>
            </a:r>
            <a:r>
              <a:rPr lang="en-US" altLang="en-US" sz="2200" dirty="0" err="1"/>
              <a:t>cũng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bao</a:t>
            </a:r>
            <a:r>
              <a:rPr lang="en-US" altLang="en-US" sz="2200" dirty="0"/>
              <a:t> </a:t>
            </a:r>
            <a:r>
              <a:rPr lang="en-US" altLang="en-US" sz="2200" dirty="0" err="1"/>
              <a:t>gồm</a:t>
            </a:r>
            <a:r>
              <a:rPr lang="en-US" altLang="en-US" sz="2200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và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sử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dụng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0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774386"/>
              </p:ext>
            </p:extLst>
          </p:nvPr>
        </p:nvGraphicFramePr>
        <p:xfrm>
          <a:off x="1047749" y="838205"/>
          <a:ext cx="7048501" cy="5281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1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2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Cú</a:t>
                      </a:r>
                      <a:r>
                        <a:rPr lang="en-US" sz="1100" b="1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 err="1">
                          <a:effectLst/>
                        </a:rPr>
                        <a:t>pháp</a:t>
                      </a:r>
                      <a:r>
                        <a:rPr lang="en-US" sz="1100" b="1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 err="1">
                          <a:effectLst/>
                        </a:rPr>
                        <a:t>kiểu</a:t>
                      </a:r>
                      <a:r>
                        <a:rPr lang="en-US" sz="1100" b="1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 err="1">
                          <a:effectLst/>
                        </a:rPr>
                        <a:t>dữ</a:t>
                      </a:r>
                      <a:r>
                        <a:rPr lang="en-US" sz="1100" b="1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 err="1">
                          <a:effectLst/>
                        </a:rPr>
                        <a:t>liệu</a:t>
                      </a:r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b="1" u="none" strike="noStrike" dirty="0">
                          <a:effectLst/>
                        </a:rPr>
                        <a:t>Kích thước tối đa </a:t>
                      </a:r>
                      <a:endParaRPr lang="vi-V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Giải</a:t>
                      </a:r>
                      <a:r>
                        <a:rPr lang="en-US" sz="1100" b="1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 err="1">
                          <a:effectLst/>
                        </a:rPr>
                        <a:t>thích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0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CHAR(</a:t>
                      </a:r>
                      <a:r>
                        <a:rPr lang="en-US" sz="1100" u="none" strike="noStrike" dirty="0" err="1">
                          <a:effectLst/>
                        </a:rPr>
                        <a:t>kich_thuoc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vi-VN" sz="1100" u="none" strike="noStrike">
                          <a:effectLst/>
                        </a:rPr>
                        <a:t>Tối đa 8000 kí tự.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100" u="none" strike="noStrike">
                          <a:effectLst/>
                        </a:rPr>
                        <a:t>kich_thuoc là số kí tự lưu trữ.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100" u="none" strike="noStrike">
                          <a:effectLst/>
                        </a:rPr>
                        <a:t>Độ dài cố định.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100" u="none" strike="noStrike">
                          <a:effectLst/>
                        </a:rPr>
                        <a:t>Thêm dấu cách về bên phải để bù phần trống cho đủ số kí tự.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Không chứa kí tự Unicode.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0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VARCHAR(kich_thuoc) hoặc VARCHAR(toi_da)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vi-VN" sz="1100" u="none" strike="noStrike">
                          <a:effectLst/>
                        </a:rPr>
                        <a:t>Tối đa 8000 kí tự hoặc theo số tối đa.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100" u="none" strike="noStrike">
                          <a:effectLst/>
                        </a:rPr>
                        <a:t>kich_thuoc là số kí tự lưu trữ.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Độ dài tùy biến.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Nếu chỉ định là toi_da thì tối đa là 2GB.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Không chứa kí tự Unicode.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vi-VN" sz="1100" u="none" strike="noStrike">
                          <a:effectLst/>
                        </a:rPr>
                        <a:t>Tối đa 2GB.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Độ dài tùy biến.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Không chứa kí tự Unicode.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NCHAR(kich_thuoc)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vi-VN" sz="1100" u="none" strike="noStrike">
                          <a:effectLst/>
                        </a:rPr>
                        <a:t>Tối đa 4000 kí tự.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100" u="none" strike="noStrike">
                          <a:effectLst/>
                        </a:rPr>
                        <a:t>Độ dài cố định.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Kí tự Unicode.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0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NVARCHAR(kich_thuoc) hoặc NVARCHAR(toi_da)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vi-VN" sz="1100" u="none" strike="noStrike">
                          <a:effectLst/>
                        </a:rPr>
                        <a:t>Tối đa 4000 kí tự hoặc theo số tối đa.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100" u="none" strike="noStrike">
                          <a:effectLst/>
                        </a:rPr>
                        <a:t>kich_thuoc là số kí tự lưu trữ.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Độ dài tùy biến.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3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100" u="none" strike="noStrike">
                          <a:effectLst/>
                        </a:rPr>
                        <a:t>Nếu số toi_da được chi định thì số kí tự tối đa là 2GB.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Kí tự Unicode.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638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VARBINARY(kich_thuoc) hoặc VARBINARY(toi_da)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vi-VN" sz="1100" u="none" strike="noStrike">
                          <a:effectLst/>
                        </a:rPr>
                        <a:t>Tối đa 8000 kí tự hoặc theo số tối đa.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100" u="none" strike="noStrike">
                          <a:effectLst/>
                        </a:rPr>
                        <a:t>kich_thuoc là số kí tự lưu trữ.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89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Độ dài tùy biến.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79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Nếu chỉ định là toi_da thì tối đa là 2GB.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638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IMAGE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vi-VN" sz="1100" u="none" strike="noStrike">
                          <a:effectLst/>
                        </a:rPr>
                        <a:t>kích thước tối đa là 2GB.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Độ dài tùy biến.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60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Dữ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liệu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nhị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phân</a:t>
                      </a:r>
                      <a:r>
                        <a:rPr lang="en-US" sz="1100" u="none" strike="noStrike" dirty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và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sử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dụng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640674"/>
              </p:ext>
            </p:extLst>
          </p:nvPr>
        </p:nvGraphicFramePr>
        <p:xfrm>
          <a:off x="838200" y="1143000"/>
          <a:ext cx="7391400" cy="51780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3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Cú pháp kiểu dữ liệu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000" b="1" u="none" strike="noStrike">
                          <a:effectLst/>
                        </a:rPr>
                        <a:t>Kích thước tối đa </a:t>
                      </a:r>
                      <a:endParaRPr lang="vi-VN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</a:rPr>
                        <a:t>Giải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thích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BIT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số nguyên 0, 1 hoặc 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8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TINYINT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>
                          <a:effectLst/>
                        </a:rPr>
                        <a:t>từ 0 đến 255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SMALLINT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>
                          <a:effectLst/>
                        </a:rPr>
                        <a:t>từ -32768 đến 32767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INT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>
                          <a:effectLst/>
                        </a:rPr>
                        <a:t>-2,147,483,648 đến 2,147,483,647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5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BIGINT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>
                          <a:effectLst/>
                        </a:rPr>
                        <a:t>từ -9,223,372,036,854,775,808 đến 9,223,372,036,854,775,807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6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DECIMAL(m,d)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>
                          <a:effectLst/>
                        </a:rPr>
                        <a:t>m mặc định là 18 nếu không được chỉ định cụ thể.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312" marR="8590" marT="859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>
                          <a:effectLst/>
                        </a:rPr>
                        <a:t>m là tổng số lượng các số còn d là số lượng các số nằm sau dấu phẩy.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>
                          <a:effectLst/>
                        </a:rPr>
                        <a:t>d mặc định là 0 nếu không được chỉ định cụ thể. 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312" marR="8590" marT="859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15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DEC(m,d)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>
                          <a:effectLst/>
                        </a:rPr>
                        <a:t>m mặc định là 18 nếu không được chỉ định cụ thể.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312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>
                          <a:effectLst/>
                        </a:rPr>
                        <a:t>m là tổng số lượng các số còn d là số lượng các số nằm sau dấu phẩy.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>
                          <a:effectLst/>
                        </a:rPr>
                        <a:t>d mặc định là 0 nếu không được chỉ định cụ thể.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312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15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NUMERIC(m,d)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>
                          <a:effectLst/>
                        </a:rPr>
                        <a:t>m mặc định là 18 nếu không được chỉ định cụ thể.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312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>
                          <a:effectLst/>
                        </a:rPr>
                        <a:t>m là tổng số lượng các số còn d là số lượng các số nằm sau dấu phẩy.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>
                          <a:effectLst/>
                        </a:rPr>
                        <a:t>d mặc định là 0 nếu không được chỉ định cụ thể.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7312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Đồng nghĩa với kiểu dữ liệu DECIMAL.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3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FLOAT(n)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>
                          <a:effectLst/>
                        </a:rPr>
                        <a:t>số dấu phẩy động n mặc định là 53 nếu không được chỉ định cụ thể.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>
                          <a:effectLst/>
                        </a:rPr>
                        <a:t>n là số lượng của số bit lưu trữ trong một kí hiệu hóa học.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77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>
                          <a:effectLst/>
                        </a:rPr>
                        <a:t>tương đương với FLOAT(24)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47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SMALLMONEY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>
                          <a:effectLst/>
                        </a:rPr>
                        <a:t>từ - 214,748.3648 đến 214,748.3647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51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MONEY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000" u="none" strike="noStrike">
                          <a:effectLst/>
                        </a:rPr>
                        <a:t>từ -922,337,203,685,477.5808 đến 922,337,203,685,477.5807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0" marR="8590" marT="859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và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sử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dụng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239647"/>
              </p:ext>
            </p:extLst>
          </p:nvPr>
        </p:nvGraphicFramePr>
        <p:xfrm>
          <a:off x="704850" y="914402"/>
          <a:ext cx="7734300" cy="4830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7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0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7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Cú</a:t>
                      </a:r>
                      <a:r>
                        <a:rPr lang="en-US" sz="1100" b="1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 err="1">
                          <a:effectLst/>
                        </a:rPr>
                        <a:t>pháp</a:t>
                      </a:r>
                      <a:r>
                        <a:rPr lang="en-US" sz="1100" b="1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 err="1">
                          <a:effectLst/>
                        </a:rPr>
                        <a:t>kiểu</a:t>
                      </a:r>
                      <a:r>
                        <a:rPr lang="en-US" sz="1100" b="1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 err="1">
                          <a:effectLst/>
                        </a:rPr>
                        <a:t>dữ</a:t>
                      </a:r>
                      <a:r>
                        <a:rPr lang="en-US" sz="1100" b="1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 err="1">
                          <a:effectLst/>
                        </a:rPr>
                        <a:t>liệu</a:t>
                      </a:r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100" b="1" u="none" strike="noStrike" dirty="0">
                          <a:effectLst/>
                        </a:rPr>
                        <a:t>Kích thước tối đa </a:t>
                      </a:r>
                      <a:endParaRPr lang="vi-V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Giải</a:t>
                      </a:r>
                      <a:r>
                        <a:rPr lang="en-US" sz="1100" b="1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 err="1">
                          <a:effectLst/>
                        </a:rPr>
                        <a:t>thích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DATE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100" u="none" strike="noStrike">
                          <a:effectLst/>
                        </a:rPr>
                        <a:t>giá trị từ '0001-01-01' đến '9999-12-31. 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100" u="none" strike="noStrike">
                          <a:effectLst/>
                        </a:rPr>
                        <a:t>hiển thị dưới dạng ‘YYYY-MM-DD’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83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DATETIME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Ngày lấy từ '1753-01-01 00:00:00' to '9999-12-31 23:59:59'.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vi-VN" sz="1100" u="none" strike="noStrike">
                          <a:effectLst/>
                        </a:rPr>
                        <a:t>hiển thị dưới dạng ‘YYYY-MM-DD hh:mm:ss[.mmm]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Giờ lấy từ '00:00:00' to '23:59:59:997'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83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DATETIME2(chính xác tới số thập phân của giây)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100" u="none" strike="noStrike">
                          <a:effectLst/>
                        </a:rPr>
                        <a:t>giá trị lấy từ '0001-01-01' đến '9999-12-31'.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vi-VN" sz="1100" u="none" strike="noStrike">
                          <a:effectLst/>
                        </a:rPr>
                        <a:t>hiển thị dưới dạng 'YYYY-MM-DD hh:mm:ss[.số giây thập phân]'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8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100" u="none" strike="noStrike">
                          <a:effectLst/>
                        </a:rPr>
                        <a:t>Thời gian lấy từ '00:00:00' đến '23:59:59:9999999'. 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83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SMALLDATETIME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100" u="none" strike="noStrike">
                          <a:effectLst/>
                        </a:rPr>
                        <a:t>giá trị lấy từ '1900-01-01' đến '2079-06-06'. 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vi-VN" sz="1100" u="none" strike="noStrike">
                          <a:effectLst/>
                        </a:rPr>
                        <a:t> hiển thị dưới dạng 'YYYY-MM-DD hh:mm:ss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8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100" u="none" strike="noStrike">
                          <a:effectLst/>
                        </a:rPr>
                        <a:t>Thời gian lấy từ '00:00:00' đến '23:59:59'.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83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TIME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100" u="none" strike="noStrike">
                          <a:effectLst/>
                        </a:rPr>
                        <a:t>giá trị lấy từ '00:00:00.0000000' đến '23:59:59.9999999'.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vi-VN" sz="1100" u="none" strike="noStrike">
                          <a:effectLst/>
                        </a:rPr>
                        <a:t>hiển thị dưới dạng 'YYYY-MM-DD hh:mm:ss[.nnnnnnn]'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08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100" u="none" strike="noStrike">
                          <a:effectLst/>
                        </a:rPr>
                        <a:t>Ngày lấy từ '0001-01-01' đến '9999-12-31'. 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0833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DATETIMEOFFSET (chính xác tới số thập phân của giây)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100" u="none" strike="noStrike">
                          <a:effectLst/>
                        </a:rPr>
                        <a:t>giá trị thời gian lấy từ '00:00:00' đến '23:59:59:9999999'.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vi-VN" sz="1100" u="none" strike="noStrike">
                          <a:effectLst/>
                        </a:rPr>
                        <a:t>hiển thị dưới dạng YYYY-MM-DD hh:mm:ss[.nnnnnnn]' [{+|-}hh:mm]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1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100" u="none" strike="noStrike">
                          <a:effectLst/>
                        </a:rPr>
                        <a:t>Múi giờ lấy từ -14:00 đến +14:00. </a:t>
                      </a:r>
                      <a:endParaRPr lang="vi-V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9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và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sử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dụng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129166"/>
              </p:ext>
            </p:extLst>
          </p:nvPr>
        </p:nvGraphicFramePr>
        <p:xfrm>
          <a:off x="495300" y="2057400"/>
          <a:ext cx="8229600" cy="2107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Xml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Arial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Other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Stores XML data. You can store xml instances in a column or a variable.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Cursor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Arial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Other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 reference to a cursor. 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Table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Arial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Arial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Other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Stores a result set for later processing. 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và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sử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dụng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95300" y="1353979"/>
            <a:ext cx="78105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Từ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phiên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bản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SQL server 2012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còn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có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các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kiểu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dữ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liệu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44958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</a:t>
            </a:r>
            <a:r>
              <a:rPr lang="en-US" altLang="en-US" b="1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Từ</a:t>
            </a:r>
            <a:r>
              <a:rPr lang="en-US" altLang="en-US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phiên</a:t>
            </a:r>
            <a:r>
              <a:rPr lang="en-US" altLang="en-US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bản</a:t>
            </a:r>
            <a:r>
              <a:rPr lang="en-US" altLang="en-US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SQL Server 2016 </a:t>
            </a:r>
            <a:r>
              <a:rPr lang="en-US" altLang="en-US" b="1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hỗ</a:t>
            </a:r>
            <a:r>
              <a:rPr lang="en-US" altLang="en-US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trợ</a:t>
            </a:r>
            <a:r>
              <a:rPr lang="en-US" altLang="en-US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dữ</a:t>
            </a:r>
            <a:r>
              <a:rPr lang="en-US" altLang="en-US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liệu</a:t>
            </a:r>
            <a:r>
              <a:rPr lang="en-US" altLang="en-US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văn</a:t>
            </a:r>
            <a:r>
              <a:rPr lang="en-US" altLang="en-US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bản</a:t>
            </a:r>
            <a:r>
              <a:rPr lang="en-US" altLang="en-US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text JSON  </a:t>
            </a:r>
            <a:endParaRPr lang="en-US" altLang="en-US" sz="10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</a:t>
            </a:r>
            <a:r>
              <a:rPr lang="en-US" altLang="en-US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Trong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Sqlserver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2016, </a:t>
            </a:r>
            <a:r>
              <a:rPr lang="en-US" altLang="en-US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các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bạn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có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thể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lưu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trực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tiếp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chuỗi</a:t>
            </a:r>
            <a:r>
              <a:rPr lang="en-US" altLang="en-US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JSON </a:t>
            </a:r>
            <a:r>
              <a:rPr lang="en-US" altLang="en-US" b="1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xuống</a:t>
            </a:r>
            <a:r>
              <a:rPr lang="en-US" altLang="en-US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datatabase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theo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trường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Nvarchar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3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1A77F4-A088-44A4-B76E-9FC8C029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B4BD-BE96-45D0-B212-1B463F01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42B17-CAB3-415E-BC79-3C3927AB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8E446-6C01-4414-8743-453C628D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id="{93B25F19-6E94-41F1-A873-2E2158D9698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019299"/>
            <a:ext cx="7543800" cy="476250"/>
            <a:chOff x="762000" y="1905000"/>
            <a:chExt cx="7543800" cy="475488"/>
          </a:xfrm>
        </p:grpSpPr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4F347C4B-3FAE-4199-8E62-5EAF5EA11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Giới</a:t>
              </a:r>
              <a:r>
                <a:rPr lang="en-US" alt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alt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thiệu</a:t>
              </a:r>
              <a:endParaRPr lang="en-US" altLang="en-US" sz="2000" b="1" dirty="0">
                <a:solidFill>
                  <a:srgbClr val="60606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06EE44-3B24-442F-8C87-1CED3685B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2" name="AutoShape 4">
                <a:extLst>
                  <a:ext uri="{FF2B5EF4-FFF2-40B4-BE49-F238E27FC236}">
                    <a16:creationId xmlns:a16="http://schemas.microsoft.com/office/drawing/2014/main" id="{8CC2019F-AA29-4AA8-8718-BFDBED8F738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id="{DD786318-CE72-4AE4-89F6-C6F3CB4D9A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4" name="AutoShape 6">
                <a:extLst>
                  <a:ext uri="{FF2B5EF4-FFF2-40B4-BE49-F238E27FC236}">
                    <a16:creationId xmlns:a16="http://schemas.microsoft.com/office/drawing/2014/main" id="{2FEF7167-62C3-4E73-B9D7-21A9D07F482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</a:p>
            </p:txBody>
          </p:sp>
        </p:grp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11E33FAE-55A3-4AED-88C5-63077DCB09E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352550"/>
            <a:ext cx="7543800" cy="476250"/>
            <a:chOff x="762000" y="1905000"/>
            <a:chExt cx="7543800" cy="475488"/>
          </a:xfrm>
        </p:grpSpPr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4B348FF2-4E00-4111-A995-9787F61CC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Mục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tiêu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học</a:t>
              </a:r>
              <a:endParaRPr lang="en-US" sz="2000" b="1" dirty="0">
                <a:solidFill>
                  <a:srgbClr val="60606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17" name="Group 35">
              <a:extLst>
                <a:ext uri="{FF2B5EF4-FFF2-40B4-BE49-F238E27FC236}">
                  <a16:creationId xmlns:a16="http://schemas.microsoft.com/office/drawing/2014/main" id="{7F6703F7-EF00-42EC-9E28-D1BB52BCF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9" name="AutoShape 4">
                <a:extLst>
                  <a:ext uri="{FF2B5EF4-FFF2-40B4-BE49-F238E27FC236}">
                    <a16:creationId xmlns:a16="http://schemas.microsoft.com/office/drawing/2014/main" id="{FE14254B-AC2B-408F-B4D5-4FF1E89D67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utoShape 5">
                <a:extLst>
                  <a:ext uri="{FF2B5EF4-FFF2-40B4-BE49-F238E27FC236}">
                    <a16:creationId xmlns:a16="http://schemas.microsoft.com/office/drawing/2014/main" id="{C87FA678-6CA7-43BF-9519-ACAA9C91F4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id="{41C2B006-9960-473B-920B-4637B0B9BA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</p:grp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49BE36C3-04C4-4953-90D7-436D73C39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49">
            <a:extLst>
              <a:ext uri="{FF2B5EF4-FFF2-40B4-BE49-F238E27FC236}">
                <a16:creationId xmlns:a16="http://schemas.microsoft.com/office/drawing/2014/main" id="{8D404A38-D9AA-4356-B8F3-3B6C518669C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705098"/>
            <a:ext cx="7543800" cy="548407"/>
            <a:chOff x="762000" y="1905000"/>
            <a:chExt cx="7543800" cy="547530"/>
          </a:xfrm>
        </p:grpSpPr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826E7AEB-52E2-4BF6-93C3-6B4284F9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90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4" name="Group 28">
              <a:extLst>
                <a:ext uri="{FF2B5EF4-FFF2-40B4-BE49-F238E27FC236}">
                  <a16:creationId xmlns:a16="http://schemas.microsoft.com/office/drawing/2014/main" id="{48233CC2-86EF-4F05-ADA2-3FAF2941C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26" name="AutoShape 4">
                <a:extLst>
                  <a:ext uri="{FF2B5EF4-FFF2-40B4-BE49-F238E27FC236}">
                    <a16:creationId xmlns:a16="http://schemas.microsoft.com/office/drawing/2014/main" id="{0A8CAFC6-CE1F-4C66-BB24-F8D7CEDD4D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5">
                <a:extLst>
                  <a:ext uri="{FF2B5EF4-FFF2-40B4-BE49-F238E27FC236}">
                    <a16:creationId xmlns:a16="http://schemas.microsoft.com/office/drawing/2014/main" id="{B62218A0-F7EE-417A-A956-9DED5423E33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6">
                <a:extLst>
                  <a:ext uri="{FF2B5EF4-FFF2-40B4-BE49-F238E27FC236}">
                    <a16:creationId xmlns:a16="http://schemas.microsoft.com/office/drawing/2014/main" id="{85B626AE-FBC7-42BA-92A0-4AC1147D5A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52E9762E-6A23-4915-8C53-2AF2BA142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70">
            <a:extLst>
              <a:ext uri="{FF2B5EF4-FFF2-40B4-BE49-F238E27FC236}">
                <a16:creationId xmlns:a16="http://schemas.microsoft.com/office/drawing/2014/main" id="{D8A3270F-7210-4A2F-9A6F-8A63F23DE4B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747222"/>
            <a:ext cx="7696200" cy="1119928"/>
            <a:chOff x="762000" y="1262352"/>
            <a:chExt cx="7696200" cy="1118136"/>
          </a:xfrm>
        </p:grpSpPr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id="{63BC95EA-2E96-4CE0-AAE0-65D677D68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Các</a:t>
              </a:r>
              <a:r>
                <a:rPr lang="en-US" alt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alt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cấu</a:t>
              </a:r>
              <a:r>
                <a:rPr lang="en-US" alt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alt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trúc</a:t>
              </a:r>
              <a:r>
                <a:rPr lang="en-US" alt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alt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điều</a:t>
              </a:r>
              <a:r>
                <a:rPr lang="en-US" alt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alt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khiển</a:t>
              </a:r>
              <a:endParaRPr lang="en-US" sz="2000" b="1" dirty="0">
                <a:solidFill>
                  <a:srgbClr val="60606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id="{A2C2C134-099A-43EA-BEEC-BDF0EF3BA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33" name="AutoShape 4">
                <a:extLst>
                  <a:ext uri="{FF2B5EF4-FFF2-40B4-BE49-F238E27FC236}">
                    <a16:creationId xmlns:a16="http://schemas.microsoft.com/office/drawing/2014/main" id="{C516C8FB-BDE8-431C-8175-86673FA81A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5">
                <a:extLst>
                  <a:ext uri="{FF2B5EF4-FFF2-40B4-BE49-F238E27FC236}">
                    <a16:creationId xmlns:a16="http://schemas.microsoft.com/office/drawing/2014/main" id="{F6B83C26-44BC-4F0F-A959-9174CF412A1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6">
                <a:extLst>
                  <a:ext uri="{FF2B5EF4-FFF2-40B4-BE49-F238E27FC236}">
                    <a16:creationId xmlns:a16="http://schemas.microsoft.com/office/drawing/2014/main" id="{F4AF4F38-887D-4FBA-A3CF-480CBBADC0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</a:p>
            </p:txBody>
          </p:sp>
        </p:grp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1F570808-BC30-4FEE-A70C-2468E7721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63BC95EA-2E96-4CE0-AAE0-65D677D68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1262352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Biến</a:t>
              </a:r>
              <a:r>
                <a:rPr lang="en-US" alt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alt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và</a:t>
              </a:r>
              <a:r>
                <a:rPr lang="en-US" alt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alt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sử</a:t>
              </a:r>
              <a:r>
                <a:rPr lang="en-US" alt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alt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dụng</a:t>
              </a:r>
              <a:r>
                <a:rPr lang="en-US" alt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alt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biến</a:t>
              </a:r>
              <a:endParaRPr lang="en-US" altLang="en-US" sz="2000" b="1" dirty="0">
                <a:solidFill>
                  <a:srgbClr val="606060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6" name="Group 70">
            <a:extLst>
              <a:ext uri="{FF2B5EF4-FFF2-40B4-BE49-F238E27FC236}">
                <a16:creationId xmlns:a16="http://schemas.microsoft.com/office/drawing/2014/main" id="{C541F7AE-C29D-4D83-83EC-5097576DD83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076700"/>
            <a:ext cx="7543800" cy="476250"/>
            <a:chOff x="762000" y="1905000"/>
            <a:chExt cx="7543800" cy="475488"/>
          </a:xfrm>
        </p:grpSpPr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3055AA74-BACF-4700-B426-A32FB6C89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Trắc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nghiệm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kiến</a:t>
              </a:r>
              <a:r>
                <a:rPr lang="en-US" sz="2000" b="1" dirty="0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thức</a:t>
              </a:r>
              <a:endParaRPr lang="en-US" sz="2000" b="1" dirty="0">
                <a:solidFill>
                  <a:srgbClr val="60606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8" name="Group 28">
              <a:extLst>
                <a:ext uri="{FF2B5EF4-FFF2-40B4-BE49-F238E27FC236}">
                  <a16:creationId xmlns:a16="http://schemas.microsoft.com/office/drawing/2014/main" id="{C0F60A22-058B-4285-9D88-70EDE3836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0" name="AutoShape 4">
                <a:extLst>
                  <a:ext uri="{FF2B5EF4-FFF2-40B4-BE49-F238E27FC236}">
                    <a16:creationId xmlns:a16="http://schemas.microsoft.com/office/drawing/2014/main" id="{C905FEBE-7BB0-4034-BDBF-D74B9DE456F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5">
                <a:extLst>
                  <a:ext uri="{FF2B5EF4-FFF2-40B4-BE49-F238E27FC236}">
                    <a16:creationId xmlns:a16="http://schemas.microsoft.com/office/drawing/2014/main" id="{BDBCC363-A9B3-4DBC-9EC7-1C2BB382BB4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6">
                <a:extLst>
                  <a:ext uri="{FF2B5EF4-FFF2-40B4-BE49-F238E27FC236}">
                    <a16:creationId xmlns:a16="http://schemas.microsoft.com/office/drawing/2014/main" id="{83B6100A-3549-4E95-9325-824EE80D269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5</a:t>
                </a:r>
              </a:p>
            </p:txBody>
          </p:sp>
        </p:grpSp>
        <p:sp>
          <p:nvSpPr>
            <p:cNvPr id="39" name="Line 11">
              <a:extLst>
                <a:ext uri="{FF2B5EF4-FFF2-40B4-BE49-F238E27FC236}">
                  <a16:creationId xmlns:a16="http://schemas.microsoft.com/office/drawing/2014/main" id="{5F47E4E0-D85C-4F59-A424-CDFB1FB73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70">
            <a:extLst>
              <a:ext uri="{FF2B5EF4-FFF2-40B4-BE49-F238E27FC236}">
                <a16:creationId xmlns:a16="http://schemas.microsoft.com/office/drawing/2014/main" id="{6E7DD59A-7148-402E-9B9F-CC42B01B066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781550"/>
            <a:ext cx="7543800" cy="476250"/>
            <a:chOff x="762000" y="1905000"/>
            <a:chExt cx="7543800" cy="475488"/>
          </a:xfrm>
        </p:grpSpPr>
        <p:sp>
          <p:nvSpPr>
            <p:cNvPr id="51" name="Text Box 12">
              <a:extLst>
                <a:ext uri="{FF2B5EF4-FFF2-40B4-BE49-F238E27FC236}">
                  <a16:creationId xmlns:a16="http://schemas.microsoft.com/office/drawing/2014/main" id="{D7D89838-EC66-4A72-B600-8B6B03240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>
                  <a:solidFill>
                    <a:srgbClr val="606060"/>
                  </a:solidFill>
                  <a:latin typeface="Tahoma" pitchFamily="34" charset="0"/>
                  <a:cs typeface="Tahoma" pitchFamily="34" charset="0"/>
                </a:rPr>
                <a:t>Tổng kết bài học</a:t>
              </a:r>
            </a:p>
          </p:txBody>
        </p:sp>
        <p:grpSp>
          <p:nvGrpSpPr>
            <p:cNvPr id="52" name="Group 28">
              <a:extLst>
                <a:ext uri="{FF2B5EF4-FFF2-40B4-BE49-F238E27FC236}">
                  <a16:creationId xmlns:a16="http://schemas.microsoft.com/office/drawing/2014/main" id="{A989228B-8D52-420B-8ED9-EB56AD1F6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54" name="AutoShape 4">
                <a:extLst>
                  <a:ext uri="{FF2B5EF4-FFF2-40B4-BE49-F238E27FC236}">
                    <a16:creationId xmlns:a16="http://schemas.microsoft.com/office/drawing/2014/main" id="{EF7C81D2-62A1-4DE1-B973-619927A06A0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5">
                <a:extLst>
                  <a:ext uri="{FF2B5EF4-FFF2-40B4-BE49-F238E27FC236}">
                    <a16:creationId xmlns:a16="http://schemas.microsoft.com/office/drawing/2014/main" id="{3F47E9AF-49E6-4A26-9067-810CFACBF18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AutoShape 6">
                <a:extLst>
                  <a:ext uri="{FF2B5EF4-FFF2-40B4-BE49-F238E27FC236}">
                    <a16:creationId xmlns:a16="http://schemas.microsoft.com/office/drawing/2014/main" id="{E55DBFF0-3A2E-4D7F-A329-AE356731CF6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6</a:t>
                </a:r>
              </a:p>
            </p:txBody>
          </p:sp>
        </p:grpSp>
        <p:sp>
          <p:nvSpPr>
            <p:cNvPr id="53" name="Line 11">
              <a:extLst>
                <a:ext uri="{FF2B5EF4-FFF2-40B4-BE49-F238E27FC236}">
                  <a16:creationId xmlns:a16="http://schemas.microsoft.com/office/drawing/2014/main" id="{93876918-C02B-4C41-9AC7-F4C8F327B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7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295400"/>
            <a:ext cx="6476286" cy="288571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và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sử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dụng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45720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smtClean="0"/>
              <a:t>2.1A </a:t>
            </a:r>
            <a:r>
              <a:rPr lang="en-US" dirty="0"/>
              <a:t>(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smtClean="0"/>
              <a:t>45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cương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209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và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sử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dụng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45720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5.1 (Trang 58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cương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TABLE.</a:t>
            </a:r>
          </a:p>
          <a:p>
            <a:pPr marL="0" indent="0">
              <a:buNone/>
            </a:pPr>
            <a:r>
              <a:rPr lang="en-US" dirty="0"/>
              <a:t>-- </a:t>
            </a:r>
            <a:r>
              <a:rPr lang="en-US" dirty="0" err="1"/>
              <a:t>Chú</a:t>
            </a:r>
            <a:r>
              <a:rPr lang="en-US" dirty="0"/>
              <a:t> ý: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TABLE (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Declare @</a:t>
            </a:r>
            <a:r>
              <a:rPr lang="en-US" dirty="0" err="1"/>
              <a:t>v_variable_name</a:t>
            </a:r>
            <a:r>
              <a:rPr lang="en-US" dirty="0"/>
              <a:t>  TABLE  (</a:t>
            </a:r>
          </a:p>
          <a:p>
            <a:pPr marL="0" indent="0">
              <a:buNone/>
            </a:pPr>
            <a:r>
              <a:rPr lang="en-US" dirty="0"/>
              <a:t>  Column1 DataType1,</a:t>
            </a:r>
          </a:p>
          <a:p>
            <a:pPr marL="0" indent="0">
              <a:buNone/>
            </a:pPr>
            <a:r>
              <a:rPr lang="en-US" dirty="0"/>
              <a:t>  Column2 DataType2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638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và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sử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dụng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45720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5.1 (Trang 58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cương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vi-VN" sz="5600" dirty="0"/>
              <a:t>Declare @v_Table TABLE  (</a:t>
            </a:r>
          </a:p>
          <a:p>
            <a:pPr marL="0" indent="0">
              <a:buNone/>
            </a:pPr>
            <a:r>
              <a:rPr lang="vi-VN" sz="5600" dirty="0"/>
              <a:t>First_Name Varchar(30),</a:t>
            </a:r>
          </a:p>
          <a:p>
            <a:pPr marL="0" indent="0">
              <a:buNone/>
            </a:pPr>
            <a:r>
              <a:rPr lang="vi-VN" sz="5600" dirty="0"/>
              <a:t>Last_Name Varchar(30),</a:t>
            </a:r>
          </a:p>
          <a:p>
            <a:pPr marL="0" indent="0">
              <a:buNone/>
            </a:pPr>
            <a:r>
              <a:rPr lang="vi-VN" sz="5600" dirty="0"/>
              <a:t>Dept_ID Integer,</a:t>
            </a:r>
          </a:p>
          <a:p>
            <a:pPr marL="0" indent="0">
              <a:buNone/>
            </a:pPr>
            <a:r>
              <a:rPr lang="vi-VN" sz="5600" dirty="0"/>
              <a:t>Salary Float</a:t>
            </a:r>
          </a:p>
          <a:p>
            <a:pPr marL="0" indent="0">
              <a:buNone/>
            </a:pPr>
            <a:r>
              <a:rPr lang="vi-VN" sz="5600" dirty="0"/>
              <a:t>);</a:t>
            </a:r>
          </a:p>
          <a:p>
            <a:pPr marL="0" indent="0">
              <a:buNone/>
            </a:pPr>
            <a:r>
              <a:rPr lang="vi-VN" sz="5600" dirty="0"/>
              <a:t>-- Các giàng buộc cũng có thể tham gia vào trong định nghĩa biến kiểu TABLE:</a:t>
            </a:r>
          </a:p>
          <a:p>
            <a:pPr marL="0" indent="0">
              <a:buNone/>
            </a:pPr>
            <a:r>
              <a:rPr lang="vi-VN" sz="5600" dirty="0"/>
              <a:t>--Declare @v_table TABLE  </a:t>
            </a:r>
            <a:r>
              <a:rPr lang="vi-VN" sz="5600" dirty="0" smtClean="0"/>
              <a:t>(</a:t>
            </a:r>
            <a:r>
              <a:rPr lang="vi-VN" sz="5600" dirty="0"/>
              <a:t> Product_ID </a:t>
            </a:r>
            <a:r>
              <a:rPr lang="vi-VN" sz="5600" dirty="0" smtClean="0"/>
              <a:t>I</a:t>
            </a:r>
            <a:r>
              <a:rPr lang="en-US" sz="5600" dirty="0" err="1" smtClean="0"/>
              <a:t>nt</a:t>
            </a:r>
            <a:r>
              <a:rPr lang="vi-VN" sz="5600" dirty="0" smtClean="0"/>
              <a:t> </a:t>
            </a:r>
            <a:r>
              <a:rPr lang="vi-VN" sz="5600" dirty="0"/>
              <a:t>IDENTITY(1,1) PRIMARY KEY,</a:t>
            </a:r>
          </a:p>
          <a:p>
            <a:pPr marL="0" indent="0">
              <a:buNone/>
            </a:pPr>
            <a:r>
              <a:rPr lang="vi-VN" sz="5600" dirty="0"/>
              <a:t>  Product_Name  DataType2 NOT NULL Default ('Unknown'),</a:t>
            </a:r>
          </a:p>
          <a:p>
            <a:pPr marL="0" indent="0">
              <a:buNone/>
            </a:pPr>
            <a:r>
              <a:rPr lang="vi-VN" sz="5600" dirty="0"/>
              <a:t>  Price Money CHECK (Price &lt; 10.0)</a:t>
            </a:r>
          </a:p>
          <a:p>
            <a:pPr marL="0" indent="0">
              <a:buNone/>
            </a:pPr>
            <a:r>
              <a:rPr lang="vi-VN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3:</a:t>
            </a:r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DECLARE @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Maxsotc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INT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SELECT  @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Maxsotc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MAX(</a:t>
            </a:r>
            <a:r>
              <a:rPr lang="en-US" altLang="en-US" sz="2800" b="1" dirty="0" err="1">
                <a:latin typeface="Times New Roman" pitchFamily="18" charset="0"/>
                <a:cs typeface="Times New Roman" pitchFamily="18" charset="0"/>
              </a:rPr>
              <a:t>sotc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monhoc</a:t>
            </a: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lvl="2" indent="0" algn="just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và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sử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dụng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7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4: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TÍNH CHỈ </a:t>
            </a:r>
            <a:r>
              <a:rPr lang="en-US" altLang="en-US" dirty="0" err="1"/>
              <a:t>thấp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; </a:t>
            </a:r>
            <a:r>
              <a:rPr lang="en-US" altLang="en-US" dirty="0" err="1"/>
              <a:t>hiển</a:t>
            </a:r>
            <a:r>
              <a:rPr lang="en-US" altLang="en-US" dirty="0"/>
              <a:t> </a:t>
            </a:r>
            <a:r>
              <a:rPr lang="en-US" altLang="en-US" dirty="0" err="1"/>
              <a:t>thị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en-US" altLang="en-US" dirty="0" err="1"/>
              <a:t>ra</a:t>
            </a:r>
            <a:r>
              <a:rPr lang="en-US" altLang="en-US" dirty="0"/>
              <a:t> </a:t>
            </a:r>
            <a:r>
              <a:rPr lang="en-US" altLang="en-US" dirty="0" err="1"/>
              <a:t>màn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. Ta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SELECT </a:t>
            </a:r>
            <a:r>
              <a:rPr lang="en-US" altLang="en-US" dirty="0" err="1"/>
              <a:t>và</a:t>
            </a:r>
            <a:r>
              <a:rPr lang="en-US" altLang="en-US" dirty="0"/>
              <a:t> PRINT :</a:t>
            </a:r>
          </a:p>
          <a:p>
            <a:pPr>
              <a:buFont typeface="Wingdings 2" pitchFamily="18" charset="2"/>
              <a:buNone/>
            </a:pPr>
            <a:r>
              <a:rPr lang="en-US" altLang="en-US" dirty="0"/>
              <a:t>DECLARE @</a:t>
            </a:r>
            <a:r>
              <a:rPr lang="en-US" altLang="en-US" dirty="0" err="1"/>
              <a:t>Minsotc</a:t>
            </a:r>
            <a:r>
              <a:rPr lang="en-US" altLang="en-US" dirty="0"/>
              <a:t> INT, @</a:t>
            </a:r>
            <a:r>
              <a:rPr lang="en-US" altLang="en-US" dirty="0" err="1"/>
              <a:t>Maxsotc</a:t>
            </a:r>
            <a:r>
              <a:rPr lang="en-US" altLang="en-US" dirty="0"/>
              <a:t> INT</a:t>
            </a:r>
          </a:p>
          <a:p>
            <a:pPr>
              <a:buFont typeface="Wingdings 2" pitchFamily="18" charset="2"/>
              <a:buNone/>
            </a:pPr>
            <a:r>
              <a:rPr lang="en-US" altLang="en-US" dirty="0" err="1">
                <a:hlinkClick r:id="rId2"/>
              </a:rPr>
              <a:t>SELECT@Minsotc</a:t>
            </a:r>
            <a:r>
              <a:rPr lang="en-US" altLang="en-US" dirty="0">
                <a:hlinkClick r:id="rId2"/>
              </a:rPr>
              <a:t>=MIN(</a:t>
            </a:r>
            <a:r>
              <a:rPr lang="en-US" altLang="en-US" dirty="0" err="1">
                <a:hlinkClick r:id="rId2"/>
              </a:rPr>
              <a:t>S</a:t>
            </a:r>
            <a:r>
              <a:rPr lang="en-US" altLang="en-US" dirty="0" err="1"/>
              <a:t>otc</a:t>
            </a:r>
            <a:r>
              <a:rPr lang="en-US" altLang="en-US" dirty="0"/>
              <a:t>), @</a:t>
            </a:r>
            <a:r>
              <a:rPr lang="en-US" altLang="en-US" dirty="0" err="1"/>
              <a:t>MaXsotc</a:t>
            </a:r>
            <a:r>
              <a:rPr lang="en-US" altLang="en-US" dirty="0"/>
              <a:t>=MAX(</a:t>
            </a:r>
            <a:r>
              <a:rPr lang="en-US" altLang="en-US" dirty="0" err="1"/>
              <a:t>Sotc</a:t>
            </a:r>
            <a:r>
              <a:rPr lang="en-US" altLang="en-US" dirty="0"/>
              <a:t>)</a:t>
            </a:r>
          </a:p>
          <a:p>
            <a:pPr>
              <a:buFont typeface="Wingdings 2" pitchFamily="18" charset="2"/>
              <a:buNone/>
            </a:pPr>
            <a:r>
              <a:rPr lang="en-US" altLang="en-US" dirty="0"/>
              <a:t>FROM </a:t>
            </a:r>
            <a:r>
              <a:rPr lang="en-US" altLang="en-US" dirty="0" err="1"/>
              <a:t>monhoc</a:t>
            </a:r>
            <a:endParaRPr lang="en-US" altLang="en-US" dirty="0"/>
          </a:p>
          <a:p>
            <a:pPr>
              <a:buFont typeface="Wingdings 2" pitchFamily="18" charset="2"/>
              <a:buNone/>
            </a:pPr>
            <a:r>
              <a:rPr lang="en-US" altLang="en-US" dirty="0"/>
              <a:t>PRINT ‘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tín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thấp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: ‘ </a:t>
            </a:r>
          </a:p>
          <a:p>
            <a:pPr>
              <a:buFont typeface="Wingdings 2" pitchFamily="18" charset="2"/>
              <a:buNone/>
            </a:pPr>
            <a:r>
              <a:rPr lang="en-US" altLang="en-US" dirty="0"/>
              <a:t>PRINT @</a:t>
            </a:r>
            <a:r>
              <a:rPr lang="en-US" altLang="en-US" dirty="0" err="1"/>
              <a:t>MinSotc</a:t>
            </a:r>
            <a:endParaRPr lang="en-US" altLang="en-US" dirty="0"/>
          </a:p>
          <a:p>
            <a:pPr>
              <a:buFont typeface="Wingdings 2" pitchFamily="18" charset="2"/>
              <a:buNone/>
            </a:pPr>
            <a:r>
              <a:rPr lang="en-US" altLang="en-US" dirty="0"/>
              <a:t>PRINT  ‘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tín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: ‘ </a:t>
            </a:r>
            <a:r>
              <a:rPr lang="en-US" altLang="en-US" b="1" dirty="0"/>
              <a:t>+</a:t>
            </a:r>
            <a:r>
              <a:rPr lang="en-US" altLang="en-US" dirty="0"/>
              <a:t> </a:t>
            </a:r>
            <a:r>
              <a:rPr lang="en-US" altLang="en-US" b="1" dirty="0"/>
              <a:t>CONVERT</a:t>
            </a:r>
            <a:r>
              <a:rPr lang="en-US" altLang="en-US" dirty="0"/>
              <a:t>(CHAR(2), @</a:t>
            </a:r>
            <a:r>
              <a:rPr lang="en-US" altLang="en-US" dirty="0" err="1"/>
              <a:t>Maxsotc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và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sử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dụng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 err="1"/>
              <a:t>Toán</a:t>
            </a:r>
            <a:r>
              <a:rPr lang="en-US" altLang="en-US" b="1" dirty="0"/>
              <a:t> </a:t>
            </a:r>
            <a:r>
              <a:rPr lang="en-US" altLang="en-US" b="1" dirty="0" err="1"/>
              <a:t>tử</a:t>
            </a:r>
            <a:r>
              <a:rPr lang="en-US" altLang="en-US" b="1" dirty="0"/>
              <a:t> (Operator)</a:t>
            </a:r>
            <a:endParaRPr lang="en-US" altLang="en-US" i="1" dirty="0"/>
          </a:p>
          <a:p>
            <a:r>
              <a:rPr lang="en-US" altLang="en-US" i="1" dirty="0" err="1"/>
              <a:t>Toán</a:t>
            </a:r>
            <a:r>
              <a:rPr lang="en-US" altLang="en-US" i="1" dirty="0"/>
              <a:t> </a:t>
            </a:r>
            <a:r>
              <a:rPr lang="en-US" altLang="en-US" i="1" dirty="0" err="1"/>
              <a:t>tử</a:t>
            </a:r>
            <a:r>
              <a:rPr lang="en-US" altLang="en-US" dirty="0"/>
              <a:t> </a:t>
            </a:r>
            <a:r>
              <a:rPr lang="en-US" altLang="en-US" i="1" dirty="0" err="1"/>
              <a:t>gán</a:t>
            </a:r>
            <a:endParaRPr lang="en-US" altLang="en-US" i="1" dirty="0"/>
          </a:p>
          <a:p>
            <a:r>
              <a:rPr lang="en-US" altLang="en-US" i="1" dirty="0" err="1"/>
              <a:t>Toán</a:t>
            </a:r>
            <a:r>
              <a:rPr lang="en-US" altLang="en-US" i="1" dirty="0"/>
              <a:t> </a:t>
            </a:r>
            <a:r>
              <a:rPr lang="en-US" altLang="en-US" i="1" dirty="0" err="1"/>
              <a:t>tử</a:t>
            </a:r>
            <a:r>
              <a:rPr lang="en-US" altLang="en-US" dirty="0"/>
              <a:t> </a:t>
            </a:r>
            <a:r>
              <a:rPr lang="en-US" altLang="en-US" i="1" dirty="0" err="1"/>
              <a:t>số</a:t>
            </a:r>
            <a:r>
              <a:rPr lang="en-US" altLang="en-US" dirty="0"/>
              <a:t> </a:t>
            </a:r>
            <a:r>
              <a:rPr lang="en-US" altLang="en-US" i="1" dirty="0" err="1"/>
              <a:t>học</a:t>
            </a:r>
            <a:endParaRPr lang="en-US" altLang="en-US" dirty="0"/>
          </a:p>
          <a:p>
            <a:r>
              <a:rPr lang="en-US" altLang="en-US" i="1" dirty="0" err="1"/>
              <a:t>Toán</a:t>
            </a:r>
            <a:r>
              <a:rPr lang="en-US" altLang="en-US" i="1" dirty="0"/>
              <a:t> </a:t>
            </a:r>
            <a:r>
              <a:rPr lang="en-US" altLang="en-US" i="1" dirty="0" err="1"/>
              <a:t>tử</a:t>
            </a:r>
            <a:r>
              <a:rPr lang="en-US" altLang="en-US" i="1" dirty="0"/>
              <a:t> so </a:t>
            </a:r>
            <a:r>
              <a:rPr lang="en-US" altLang="en-US" i="1" dirty="0" err="1"/>
              <a:t>sánh</a:t>
            </a:r>
            <a:endParaRPr lang="en-US" altLang="en-US" dirty="0"/>
          </a:p>
          <a:p>
            <a:r>
              <a:rPr lang="en-US" altLang="en-US" i="1" dirty="0" err="1"/>
              <a:t>Toán</a:t>
            </a:r>
            <a:r>
              <a:rPr lang="en-US" altLang="en-US" i="1" dirty="0"/>
              <a:t> </a:t>
            </a:r>
            <a:r>
              <a:rPr lang="en-US" altLang="en-US" i="1" dirty="0" err="1"/>
              <a:t>tử</a:t>
            </a:r>
            <a:r>
              <a:rPr lang="en-US" altLang="en-US" i="1" dirty="0"/>
              <a:t> logic: </a:t>
            </a:r>
          </a:p>
          <a:p>
            <a:pPr>
              <a:buFont typeface="Wingdings 2" pitchFamily="18" charset="2"/>
              <a:buNone/>
            </a:pPr>
            <a:r>
              <a:rPr lang="en-US" altLang="en-US" i="1" dirty="0"/>
              <a:t>+ </a:t>
            </a:r>
            <a:r>
              <a:rPr lang="en-US" altLang="en-US" dirty="0"/>
              <a:t>AND,OR, NOT.</a:t>
            </a:r>
          </a:p>
          <a:p>
            <a:pPr>
              <a:buFont typeface="Wingdings 2" pitchFamily="18" charset="2"/>
              <a:buNone/>
            </a:pPr>
            <a:r>
              <a:rPr lang="en-US" altLang="en-US" dirty="0"/>
              <a:t>+ IN, BETWEEN, LIKE, EXISTS, ALL, ANY, SOME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và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sử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dụng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5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i="1" dirty="0" err="1"/>
              <a:t>Toán</a:t>
            </a:r>
            <a:r>
              <a:rPr lang="en-US" altLang="en-US" i="1" dirty="0"/>
              <a:t> </a:t>
            </a:r>
            <a:r>
              <a:rPr lang="en-US" altLang="en-US" i="1" dirty="0" err="1"/>
              <a:t>tử</a:t>
            </a:r>
            <a:r>
              <a:rPr lang="en-US" altLang="en-US" dirty="0"/>
              <a:t> </a:t>
            </a:r>
            <a:r>
              <a:rPr lang="en-US" altLang="en-US" i="1" dirty="0" err="1"/>
              <a:t>gán</a:t>
            </a:r>
            <a:endParaRPr lang="en-US" altLang="en-US" i="1" dirty="0"/>
          </a:p>
          <a:p>
            <a:pPr marL="0" indent="0">
              <a:buNone/>
            </a:pPr>
            <a:r>
              <a:rPr lang="en-US" altLang="en-US" dirty="0" err="1"/>
              <a:t>Ký</a:t>
            </a:r>
            <a:r>
              <a:rPr lang="en-US" altLang="en-US" dirty="0"/>
              <a:t> </a:t>
            </a:r>
            <a:r>
              <a:rPr lang="en-US" altLang="en-US" dirty="0" err="1"/>
              <a:t>hiệu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dấu</a:t>
            </a:r>
            <a:r>
              <a:rPr lang="en-US" altLang="en-US" dirty="0"/>
              <a:t> ‘=’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gán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cột</a:t>
            </a:r>
            <a:r>
              <a:rPr lang="en-US" altLang="en-US" dirty="0"/>
              <a:t>.</a:t>
            </a:r>
          </a:p>
          <a:p>
            <a:pPr>
              <a:buFont typeface="Wingdings 2" pitchFamily="18" charset="2"/>
              <a:buNone/>
            </a:pPr>
            <a:r>
              <a:rPr lang="en-US" altLang="en-US" dirty="0"/>
              <a:t>DECLARE @</a:t>
            </a:r>
            <a:r>
              <a:rPr lang="en-US" altLang="en-US" dirty="0" err="1"/>
              <a:t>intValue</a:t>
            </a:r>
            <a:r>
              <a:rPr lang="en-US" altLang="en-US" dirty="0"/>
              <a:t> </a:t>
            </a:r>
            <a:r>
              <a:rPr lang="en-US" altLang="en-US" dirty="0" err="1"/>
              <a:t>int</a:t>
            </a:r>
            <a:r>
              <a:rPr lang="en-US" altLang="en-US" dirty="0"/>
              <a:t> </a:t>
            </a:r>
          </a:p>
          <a:p>
            <a:pPr>
              <a:buFont typeface="Wingdings 2" pitchFamily="18" charset="2"/>
              <a:buNone/>
            </a:pPr>
            <a:r>
              <a:rPr lang="en-US" altLang="en-US" dirty="0"/>
              <a:t>SELECT @</a:t>
            </a:r>
            <a:r>
              <a:rPr lang="en-US" altLang="en-US" dirty="0" err="1"/>
              <a:t>intValue</a:t>
            </a:r>
            <a:r>
              <a:rPr lang="en-US" altLang="en-US" dirty="0"/>
              <a:t> = 1 </a:t>
            </a:r>
          </a:p>
          <a:p>
            <a:pPr>
              <a:buFont typeface="Wingdings 2" pitchFamily="18" charset="2"/>
              <a:buNone/>
            </a:pPr>
            <a:r>
              <a:rPr lang="en-US" altLang="en-US" dirty="0"/>
              <a:t>PRINT @</a:t>
            </a:r>
            <a:r>
              <a:rPr lang="en-US" altLang="en-US" dirty="0" err="1"/>
              <a:t>intValue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 err="1"/>
              <a:t>hoặc</a:t>
            </a:r>
            <a:endParaRPr lang="en-US" altLang="en-US" dirty="0"/>
          </a:p>
          <a:p>
            <a:pPr>
              <a:buFont typeface="Wingdings 2" pitchFamily="18" charset="2"/>
              <a:buNone/>
            </a:pPr>
            <a:r>
              <a:rPr lang="en-US" altLang="en-US" dirty="0"/>
              <a:t>DECLARE @</a:t>
            </a:r>
            <a:r>
              <a:rPr lang="en-US" altLang="en-US" dirty="0" err="1"/>
              <a:t>intValue</a:t>
            </a:r>
            <a:r>
              <a:rPr lang="en-US" altLang="en-US" dirty="0"/>
              <a:t> </a:t>
            </a:r>
            <a:r>
              <a:rPr lang="en-US" altLang="en-US" dirty="0" err="1"/>
              <a:t>int</a:t>
            </a:r>
            <a:r>
              <a:rPr lang="en-US" altLang="en-US" dirty="0"/>
              <a:t> </a:t>
            </a:r>
          </a:p>
          <a:p>
            <a:pPr>
              <a:buFont typeface="Wingdings 2" pitchFamily="18" charset="2"/>
              <a:buNone/>
            </a:pPr>
            <a:r>
              <a:rPr lang="en-US" altLang="en-US" dirty="0"/>
              <a:t>SET @</a:t>
            </a:r>
            <a:r>
              <a:rPr lang="en-US" altLang="en-US" dirty="0" err="1"/>
              <a:t>intValue</a:t>
            </a:r>
            <a:r>
              <a:rPr lang="en-US" altLang="en-US" dirty="0"/>
              <a:t> = 1 </a:t>
            </a:r>
          </a:p>
          <a:p>
            <a:pPr>
              <a:buFont typeface="Wingdings 2" pitchFamily="18" charset="2"/>
              <a:buNone/>
            </a:pPr>
            <a:r>
              <a:rPr lang="en-US" altLang="en-US" dirty="0"/>
              <a:t>PRINT @</a:t>
            </a:r>
            <a:r>
              <a:rPr lang="en-US" altLang="en-US" dirty="0" err="1"/>
              <a:t>intValue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và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sử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dụng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i="1" dirty="0" err="1"/>
              <a:t>Toán</a:t>
            </a:r>
            <a:r>
              <a:rPr lang="en-US" altLang="en-US" i="1" dirty="0"/>
              <a:t> </a:t>
            </a:r>
            <a:r>
              <a:rPr lang="en-US" altLang="en-US" i="1" dirty="0" err="1"/>
              <a:t>tử</a:t>
            </a:r>
            <a:r>
              <a:rPr lang="en-US" altLang="en-US" dirty="0"/>
              <a:t> </a:t>
            </a:r>
            <a:r>
              <a:rPr lang="en-US" altLang="en-US" i="1" dirty="0" err="1"/>
              <a:t>số</a:t>
            </a:r>
            <a:r>
              <a:rPr lang="en-US" altLang="en-US" dirty="0"/>
              <a:t> </a:t>
            </a:r>
            <a:r>
              <a:rPr lang="en-US" altLang="en-US" i="1" dirty="0" err="1"/>
              <a:t>học</a:t>
            </a:r>
            <a:endParaRPr lang="en-US" altLang="en-US" dirty="0"/>
          </a:p>
          <a:p>
            <a:pPr marL="0" indent="0">
              <a:buNone/>
              <a:defRPr/>
            </a:pP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(+), </a:t>
            </a:r>
            <a:r>
              <a:rPr lang="en-US" dirty="0" err="1"/>
              <a:t>trừ</a:t>
            </a:r>
            <a:r>
              <a:rPr lang="en-US" dirty="0"/>
              <a:t> (-), </a:t>
            </a:r>
            <a:r>
              <a:rPr lang="en-US" dirty="0" err="1"/>
              <a:t>nhân</a:t>
            </a:r>
            <a:r>
              <a:rPr lang="en-US" dirty="0"/>
              <a:t> (</a:t>
            </a:r>
            <a:r>
              <a:rPr lang="en-US" baseline="-25000" dirty="0"/>
              <a:t>*</a:t>
            </a:r>
            <a:r>
              <a:rPr lang="en-US" dirty="0"/>
              <a:t>), chia (/) </a:t>
            </a:r>
            <a:r>
              <a:rPr lang="en-US" dirty="0" err="1"/>
              <a:t>và</a:t>
            </a:r>
            <a:r>
              <a:rPr lang="en-US" dirty="0"/>
              <a:t> chia </a:t>
            </a:r>
            <a:r>
              <a:rPr lang="en-US" dirty="0" err="1"/>
              <a:t>modul</a:t>
            </a:r>
            <a:r>
              <a:rPr lang="en-US" dirty="0"/>
              <a:t> (%) .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/>
              <a:t>12+4=16      8.0/5=1.6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/>
              <a:t>12-4=8        12*4=48       11/3=3            15%2=1</a:t>
            </a:r>
          </a:p>
          <a:p>
            <a:pPr marL="0" indent="0">
              <a:buNone/>
              <a:defRPr/>
            </a:pPr>
            <a:r>
              <a:rPr lang="en-US" i="1" dirty="0" err="1"/>
              <a:t>Toán</a:t>
            </a:r>
            <a:r>
              <a:rPr lang="en-US" i="1" dirty="0"/>
              <a:t> </a:t>
            </a:r>
            <a:r>
              <a:rPr lang="en-US" i="1" dirty="0" err="1"/>
              <a:t>tử</a:t>
            </a:r>
            <a:r>
              <a:rPr lang="en-US" i="1" dirty="0"/>
              <a:t> so </a:t>
            </a:r>
            <a:r>
              <a:rPr lang="en-US" i="1" dirty="0" err="1"/>
              <a:t>sánh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i="1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TRUE </a:t>
            </a:r>
            <a:r>
              <a:rPr lang="en-US" dirty="0" err="1"/>
              <a:t>hoặc</a:t>
            </a:r>
            <a:r>
              <a:rPr lang="en-US" dirty="0"/>
              <a:t> FALSE.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: = (</a:t>
            </a:r>
            <a:r>
              <a:rPr lang="en-US" dirty="0" err="1"/>
              <a:t>bằng</a:t>
            </a:r>
            <a:r>
              <a:rPr lang="en-US" dirty="0"/>
              <a:t>), &lt;&gt; (</a:t>
            </a:r>
            <a:r>
              <a:rPr lang="en-US" dirty="0" err="1"/>
              <a:t>khác</a:t>
            </a:r>
            <a:r>
              <a:rPr lang="en-US" dirty="0"/>
              <a:t>), &gt; (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), &gt;= (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), &lt; (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), &lt;= (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).</a:t>
            </a:r>
          </a:p>
          <a:p>
            <a:pPr marL="0" indent="0">
              <a:buNone/>
              <a:defRPr/>
            </a:pPr>
            <a:r>
              <a:rPr lang="en-US" i="1" dirty="0" err="1"/>
              <a:t>Toán</a:t>
            </a:r>
            <a:r>
              <a:rPr lang="en-US" i="1" dirty="0"/>
              <a:t> </a:t>
            </a:r>
            <a:r>
              <a:rPr lang="en-US" i="1" dirty="0" err="1"/>
              <a:t>tử</a:t>
            </a:r>
            <a:r>
              <a:rPr lang="en-US" i="1" dirty="0"/>
              <a:t> logic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i="1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i="1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i="1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TRUE </a:t>
            </a:r>
            <a:r>
              <a:rPr lang="en-US" dirty="0" err="1"/>
              <a:t>hoặc</a:t>
            </a:r>
            <a:r>
              <a:rPr lang="en-US" dirty="0"/>
              <a:t> FALSE.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logic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5.1 </a:t>
            </a:r>
            <a:r>
              <a:rPr lang="en-US" dirty="0" err="1"/>
              <a:t>sau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và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sử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dụng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Bảng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logic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410468"/>
              </p:ext>
            </p:extLst>
          </p:nvPr>
        </p:nvGraphicFramePr>
        <p:xfrm>
          <a:off x="533400" y="838200"/>
          <a:ext cx="8229600" cy="53340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marL="215900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21590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Toán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tử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Ý nghĩa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04800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30480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Ví dụ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725">
                <a:tc>
                  <a:txBody>
                    <a:bodyPr/>
                    <a:lstStyle>
                      <a:lvl1pPr marL="76200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7620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sánh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một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giá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vô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hướng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một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tập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các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giá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của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một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cột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được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lấy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từ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một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câu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truy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vấn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con. ALL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trả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về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giá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TRUE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nếu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tất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cả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các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giá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cột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trả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vể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giá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TRUE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ngược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lại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trả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về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giá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FALSE. 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>
                      <a:lvl1pPr marL="63500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6350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5 &gt; ALL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  <a:p>
                      <a:pPr marL="6350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(SELECT id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6350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FROM sales)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9475">
                <a:tc>
                  <a:txBody>
                    <a:bodyPr/>
                    <a:lstStyle>
                      <a:lvl1pPr marL="76200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7620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>
                      <a:lvl1pPr marL="50800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5080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Kết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so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sánh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giữa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hai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biểu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thức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Boolean,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nếu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cả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hai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biểu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thức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đều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TRUE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thì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nó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trả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về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giá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TRUE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ngược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lại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nó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trả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về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giá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FALSE.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>
                      <a:lvl1pPr marL="63500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6350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5 &gt; 7 AND 6 &lt; 15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013">
                <a:tc>
                  <a:txBody>
                    <a:bodyPr/>
                    <a:lstStyle>
                      <a:lvl1pPr marL="76200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7620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ANY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>
                      <a:lvl1pPr marL="50800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5080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sánh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một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giá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vô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hướng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với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một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tập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các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giá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của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một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cột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được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lấy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từ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một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câu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truy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vấn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con.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Nó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sẽ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trả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về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giá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TRUE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nếu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bất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cứ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giá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nào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cột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trả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về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giá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TRUE.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Nếu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một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giá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nào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trả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về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giá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TRUE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thì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nó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trả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về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giá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trị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FALSE. ANY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tương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tự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như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toán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tử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ALL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>
                      <a:lvl1pPr marL="63500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6350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5 &gt; ANY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  <a:p>
                      <a:pPr marL="6350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(SELECT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qty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6350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FROM sales)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0291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Bảng các toán tử logic [2]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03363"/>
          <a:ext cx="8229600" cy="48561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150">
                <a:tc>
                  <a:txBody>
                    <a:bodyPr/>
                    <a:lstStyle>
                      <a:lvl1pPr marL="215900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21590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Toán tử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Ý nghĩa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04800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30480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Ví dụ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075">
                <a:tc>
                  <a:txBody>
                    <a:bodyPr/>
                    <a:lstStyle>
                      <a:lvl1pPr marL="76200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7620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</a:rPr>
                        <a:t>BETWEEN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>
                      <a:lvl1pPr marL="50800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5080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Kiểm tra giá trị có nằm giữa phạm vi được chỉ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cs typeface="Times New Roman" pitchFamily="18" charset="0"/>
                        </a:rPr>
                        <a:t>định hay không. Trả về giá trị TRUE nếu nó nằm trong khoảng giá trị đó và ngược lại trả giá false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5080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</a:rPr>
                        <a:t>5 beteween (3 and 10)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450">
                <a:tc>
                  <a:txBody>
                    <a:bodyPr/>
                    <a:lstStyle>
                      <a:lvl1pPr marL="76200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7620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</a:rPr>
                        <a:t>EXISTS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>
                      <a:lvl1pPr marL="50800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5080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Kiểm tra xem có giá trị nào trả về khi thực hiện một câu truy vấn. Nếu có thì trả về True, ngược lại trả về false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</a:rPr>
                        <a:t>Exists (select * from test)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1163">
                <a:tc>
                  <a:txBody>
                    <a:bodyPr/>
                    <a:lstStyle>
                      <a:lvl1pPr marL="50800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5080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>
                      <a:lvl1pPr marL="50800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5080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Kiểm tra xem một giá trị có tồn tại trong một tập các giá trị hay không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</a:rPr>
                        <a:t>“HS001” in (select maHS from tblHocSinh)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2740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ko-KR" sz="2200" dirty="0" err="1">
                <a:latin typeface="Tomaho"/>
                <a:ea typeface="Gulim"/>
                <a:cs typeface="Times New Roman" panose="02020603050405020304" pitchFamily="18" charset="0"/>
              </a:rPr>
              <a:t>Trình</a:t>
            </a:r>
            <a:r>
              <a:rPr lang="en-US" altLang="ko-KR" sz="2200" dirty="0">
                <a:latin typeface="Tomaho"/>
                <a:ea typeface="Gulim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Gulim"/>
                <a:cs typeface="Times New Roman" panose="02020603050405020304" pitchFamily="18" charset="0"/>
              </a:rPr>
              <a:t>bày</a:t>
            </a:r>
            <a:r>
              <a:rPr lang="en-US" altLang="ko-KR" sz="2200" dirty="0">
                <a:latin typeface="Tomaho"/>
                <a:ea typeface="Gulim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Gulim"/>
                <a:cs typeface="Times New Roman" panose="02020603050405020304" pitchFamily="18" charset="0"/>
              </a:rPr>
              <a:t>được</a:t>
            </a:r>
            <a:r>
              <a:rPr lang="en-US" altLang="ko-KR" sz="2200" dirty="0">
                <a:latin typeface="Tomaho"/>
                <a:ea typeface="Gulim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Gulim"/>
                <a:cs typeface="Times New Roman" panose="02020603050405020304" pitchFamily="18" charset="0"/>
              </a:rPr>
              <a:t>khái</a:t>
            </a:r>
            <a:r>
              <a:rPr lang="en-US" altLang="ko-KR" sz="2200" dirty="0">
                <a:latin typeface="Tomaho"/>
                <a:ea typeface="Gulim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Gulim"/>
                <a:cs typeface="Times New Roman" panose="02020603050405020304" pitchFamily="18" charset="0"/>
              </a:rPr>
              <a:t>niệm</a:t>
            </a:r>
            <a:r>
              <a:rPr lang="en-US" altLang="ko-KR" sz="2200" dirty="0">
                <a:latin typeface="Tomaho"/>
                <a:ea typeface="Gulim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Gulim"/>
                <a:cs typeface="Times New Roman" panose="02020603050405020304" pitchFamily="18" charset="0"/>
              </a:rPr>
              <a:t>về</a:t>
            </a:r>
            <a:r>
              <a:rPr lang="en-US" altLang="ko-KR" sz="2200" dirty="0">
                <a:latin typeface="Tomaho"/>
                <a:ea typeface="Gulim"/>
                <a:cs typeface="Times New Roman" panose="02020603050405020304" pitchFamily="18" charset="0"/>
              </a:rPr>
              <a:t> T- SQL, </a:t>
            </a:r>
            <a:r>
              <a:rPr lang="en-US" altLang="ko-KR" sz="2200" dirty="0" err="1">
                <a:latin typeface="Tomaho"/>
                <a:ea typeface="Gulim"/>
                <a:cs typeface="Times New Roman" panose="02020603050405020304" pitchFamily="18" charset="0"/>
              </a:rPr>
              <a:t>lợi</a:t>
            </a:r>
            <a:r>
              <a:rPr lang="en-US" altLang="ko-KR" sz="2200" dirty="0">
                <a:latin typeface="Tomaho"/>
                <a:ea typeface="Gulim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Gulim"/>
                <a:cs typeface="Times New Roman" panose="02020603050405020304" pitchFamily="18" charset="0"/>
              </a:rPr>
              <a:t>ích</a:t>
            </a:r>
            <a:r>
              <a:rPr lang="en-US" altLang="ko-KR" sz="2200" dirty="0">
                <a:latin typeface="Tomaho"/>
                <a:ea typeface="Gulim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Gulim"/>
                <a:cs typeface="Times New Roman" panose="02020603050405020304" pitchFamily="18" charset="0"/>
              </a:rPr>
              <a:t>của</a:t>
            </a:r>
            <a:r>
              <a:rPr lang="en-US" altLang="ko-KR" sz="2200" dirty="0">
                <a:latin typeface="Tomaho"/>
                <a:ea typeface="Gulim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Gulim"/>
                <a:cs typeface="Times New Roman" panose="02020603050405020304" pitchFamily="18" charset="0"/>
              </a:rPr>
              <a:t>xử</a:t>
            </a:r>
            <a:r>
              <a:rPr lang="en-US" altLang="ko-KR" sz="2200" dirty="0">
                <a:latin typeface="Tomaho"/>
                <a:ea typeface="Gulim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Gulim"/>
                <a:cs typeface="Times New Roman" panose="02020603050405020304" pitchFamily="18" charset="0"/>
              </a:rPr>
              <a:t>lý</a:t>
            </a:r>
            <a:r>
              <a:rPr lang="en-US" altLang="ko-KR" sz="2200" dirty="0">
                <a:latin typeface="Tomaho"/>
                <a:ea typeface="Gulim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Gulim"/>
                <a:cs typeface="Times New Roman" panose="02020603050405020304" pitchFamily="18" charset="0"/>
              </a:rPr>
              <a:t>theo</a:t>
            </a:r>
            <a:r>
              <a:rPr lang="en-US" altLang="ko-KR" sz="2200" dirty="0">
                <a:latin typeface="Tomaho"/>
                <a:ea typeface="Gulim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Gulim"/>
                <a:cs typeface="Times New Roman" panose="02020603050405020304" pitchFamily="18" charset="0"/>
              </a:rPr>
              <a:t>lô</a:t>
            </a:r>
            <a:r>
              <a:rPr lang="en-US" altLang="ko-KR" sz="2200" dirty="0">
                <a:latin typeface="Tomaho"/>
                <a:ea typeface="Gulim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 sz="2000" dirty="0" err="1"/>
              <a:t>Phân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biệt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được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biến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cục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bộ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biến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toàn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cục</a:t>
            </a:r>
            <a:endParaRPr lang="en-US" altLang="en-US" sz="2000" dirty="0"/>
          </a:p>
          <a:p>
            <a:pPr algn="just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 sz="2000" dirty="0" err="1"/>
              <a:t>Trình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bày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được</a:t>
            </a:r>
            <a:r>
              <a:rPr lang="en-US" altLang="en-US" sz="2000" dirty="0"/>
              <a:t> ý </a:t>
            </a:r>
            <a:r>
              <a:rPr lang="en-US" altLang="en-US" sz="2000" dirty="0" err="1"/>
              <a:t>nghĩa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của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một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số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biến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toàn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cục</a:t>
            </a:r>
            <a:endParaRPr lang="en-US" altLang="en-US" sz="2000" dirty="0"/>
          </a:p>
          <a:p>
            <a:pPr algn="just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Biết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cách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lựa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chọn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kiểu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dữ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liệu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cho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phù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hợp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với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dữ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liệu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thực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tế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Biết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cách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khai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báo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và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sử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dụng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biến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ko-KR" sz="2200" dirty="0" err="1">
                <a:latin typeface="Tomaho"/>
                <a:ea typeface="Gulim"/>
                <a:cs typeface="Times New Roman" panose="02020603050405020304" pitchFamily="18" charset="0"/>
              </a:rPr>
              <a:t>Phân</a:t>
            </a:r>
            <a:r>
              <a:rPr lang="en-US" altLang="ko-KR" sz="2200" dirty="0">
                <a:latin typeface="Tomaho"/>
                <a:ea typeface="Gulim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Gulim"/>
                <a:cs typeface="Times New Roman" panose="02020603050405020304" pitchFamily="18" charset="0"/>
              </a:rPr>
              <a:t>biệt</a:t>
            </a:r>
            <a:r>
              <a:rPr lang="en-US" altLang="ko-KR" sz="2200" dirty="0">
                <a:latin typeface="Tomaho"/>
                <a:ea typeface="Gulim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Gulim"/>
                <a:cs typeface="Times New Roman" panose="02020603050405020304" pitchFamily="18" charset="0"/>
              </a:rPr>
              <a:t>nguyên</a:t>
            </a:r>
            <a:r>
              <a:rPr lang="en-US" altLang="ko-KR" sz="2200" dirty="0">
                <a:latin typeface="Tomaho"/>
                <a:ea typeface="Gulim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Gulim"/>
                <a:cs typeface="Times New Roman" panose="02020603050405020304" pitchFamily="18" charset="0"/>
              </a:rPr>
              <a:t>tắc</a:t>
            </a:r>
            <a:r>
              <a:rPr lang="en-US" altLang="ko-KR" sz="2200" dirty="0">
                <a:latin typeface="Tomaho"/>
                <a:ea typeface="Gulim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Gulim"/>
                <a:cs typeface="Times New Roman" panose="02020603050405020304" pitchFamily="18" charset="0"/>
              </a:rPr>
              <a:t>hoạt</a:t>
            </a:r>
            <a:r>
              <a:rPr lang="en-US" altLang="ko-KR" sz="2200" dirty="0">
                <a:latin typeface="Tomaho"/>
                <a:ea typeface="Gulim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Gulim"/>
                <a:cs typeface="Times New Roman" panose="02020603050405020304" pitchFamily="18" charset="0"/>
              </a:rPr>
              <a:t>động</a:t>
            </a:r>
            <a:r>
              <a:rPr lang="en-US" altLang="ko-KR" sz="2200" dirty="0">
                <a:latin typeface="Tomaho"/>
                <a:ea typeface="Gulim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Gulim"/>
                <a:cs typeface="Times New Roman" panose="02020603050405020304" pitchFamily="18" charset="0"/>
              </a:rPr>
              <a:t>của</a:t>
            </a:r>
            <a:r>
              <a:rPr lang="en-US" altLang="ko-KR" sz="2200" dirty="0">
                <a:latin typeface="Tomaho"/>
                <a:ea typeface="Gulim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Gulim"/>
                <a:cs typeface="Times New Roman" panose="02020603050405020304" pitchFamily="18" charset="0"/>
              </a:rPr>
              <a:t>các</a:t>
            </a:r>
            <a:r>
              <a:rPr lang="en-US" altLang="ko-KR" sz="2200" dirty="0">
                <a:latin typeface="Tomaho"/>
                <a:ea typeface="Gulim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Gulim"/>
                <a:cs typeface="Times New Roman" panose="02020603050405020304" pitchFamily="18" charset="0"/>
              </a:rPr>
              <a:t>cấu</a:t>
            </a:r>
            <a:r>
              <a:rPr lang="en-US" altLang="ko-KR" sz="2200" dirty="0">
                <a:latin typeface="Tomaho"/>
                <a:ea typeface="Gulim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Gulim"/>
                <a:cs typeface="Times New Roman" panose="02020603050405020304" pitchFamily="18" charset="0"/>
              </a:rPr>
              <a:t>trúc</a:t>
            </a:r>
            <a:r>
              <a:rPr lang="en-US" altLang="ko-KR" sz="2200" dirty="0">
                <a:latin typeface="Tomaho"/>
                <a:ea typeface="Gulim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Gulim"/>
                <a:cs typeface="Times New Roman" panose="02020603050405020304" pitchFamily="18" charset="0"/>
              </a:rPr>
              <a:t>điều</a:t>
            </a:r>
            <a:r>
              <a:rPr lang="en-US" altLang="ko-KR" sz="2200" dirty="0">
                <a:latin typeface="Tomaho"/>
                <a:ea typeface="Gulim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Gulim"/>
                <a:cs typeface="Times New Roman" panose="02020603050405020304" pitchFamily="18" charset="0"/>
              </a:rPr>
              <a:t>khiển</a:t>
            </a:r>
            <a:r>
              <a:rPr lang="en-US" altLang="ko-KR" sz="2200" dirty="0">
                <a:latin typeface="Tomaho"/>
                <a:ea typeface="Gulim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Vận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dụng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các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cấu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trúc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điều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khiển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viết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các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đoạn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Scrips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đáp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ứng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yêu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cầu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thực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omaho"/>
                <a:ea typeface="Batang"/>
                <a:cs typeface="Times New Roman" panose="02020603050405020304" pitchFamily="18" charset="0"/>
              </a:rPr>
              <a:t>tế</a:t>
            </a:r>
            <a:r>
              <a:rPr lang="en-US" altLang="ko-KR" sz="2200" dirty="0">
                <a:latin typeface="Tomaho"/>
                <a:ea typeface="Batang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 sz="2000" dirty="0" err="1"/>
              <a:t>Hình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thành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được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kỹ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năng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lập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trình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trên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ngôn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ngữ</a:t>
            </a:r>
            <a:r>
              <a:rPr lang="en-US" altLang="en-US" sz="2000" dirty="0"/>
              <a:t> T-SQL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/>
              <a:t>1.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2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Bảng các toán tử logic [3]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367785"/>
              </p:ext>
            </p:extLst>
          </p:nvPr>
        </p:nvGraphicFramePr>
        <p:xfrm>
          <a:off x="457200" y="838200"/>
          <a:ext cx="8229600" cy="5608003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250">
                <a:tc>
                  <a:txBody>
                    <a:bodyPr/>
                    <a:lstStyle>
                      <a:lvl1pPr marL="215900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21590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Toán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tử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Ý nghĩa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04800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30480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Ví dụ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3825">
                <a:tc>
                  <a:txBody>
                    <a:bodyPr/>
                    <a:lstStyle>
                      <a:lvl1pPr marL="76200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7620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</a:rPr>
                        <a:t>LIKE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>
                      <a:lvl1pPr marL="50800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5080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Dùng để so khớp các giá trị với một mẫu theo từ khóa Like. Nó sẽ trả về true nếu khớp mẫu ngược lại trả về false. Ký tự % đại diện cho một dãy ký tự bất kỳ, _ đại diện cho 1 ký tự bất kỳ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</a:rPr>
                        <a:t>Select name from tblHocSinh where name like ‘% Anh’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075">
                <a:tc>
                  <a:txBody>
                    <a:bodyPr/>
                    <a:lstStyle>
                      <a:lvl1pPr marL="76200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7620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</a:rPr>
                        <a:t>NOT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>
                      <a:lvl1pPr marL="50800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5080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Dùng để phủ định một biểu thức Boolean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</a:rPr>
                        <a:t>Not (3&lt;2)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8563">
                <a:tc>
                  <a:txBody>
                    <a:bodyPr/>
                    <a:lstStyle>
                      <a:lvl1pPr marL="50800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5080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OR/And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>
                      <a:lvl1pPr marL="50800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5080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Kết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so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sánh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giữa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hai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biểu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thức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Boolean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</a:rPr>
                        <a:t>3 &gt; 5 or 6&lt;9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</a:rPr>
                        <a:t>3 &gt; 5 and 6&lt;9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8288">
                <a:tc>
                  <a:txBody>
                    <a:bodyPr/>
                    <a:lstStyle>
                      <a:lvl1pPr marL="50800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5080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SOME/ANY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>
                      <a:lvl1pPr marL="50800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5080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 sánh một giá trị vô hướng với một tập các giá trị của một cột  được lấy từ một câu truy vấn con. 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3272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i="1" dirty="0" err="1"/>
              <a:t>Toán</a:t>
            </a:r>
            <a:r>
              <a:rPr lang="en-US" altLang="en-US" i="1" dirty="0"/>
              <a:t> </a:t>
            </a:r>
            <a:r>
              <a:rPr lang="en-US" altLang="en-US" i="1" dirty="0" err="1"/>
              <a:t>tử</a:t>
            </a:r>
            <a:r>
              <a:rPr lang="en-US" altLang="en-US" dirty="0"/>
              <a:t> </a:t>
            </a:r>
            <a:r>
              <a:rPr lang="en-US" altLang="en-US" i="1" dirty="0" err="1"/>
              <a:t>ghép</a:t>
            </a:r>
            <a:r>
              <a:rPr lang="en-US" altLang="en-US" i="1" dirty="0"/>
              <a:t> </a:t>
            </a:r>
            <a:r>
              <a:rPr lang="en-US" altLang="en-US" i="1" dirty="0" err="1"/>
              <a:t>chuỗi</a:t>
            </a:r>
            <a:r>
              <a:rPr lang="en-US" altLang="en-US" i="1" dirty="0"/>
              <a:t> (+)</a:t>
            </a:r>
            <a:r>
              <a:rPr lang="en-US" altLang="en-US" dirty="0"/>
              <a:t>: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ghép</a:t>
            </a:r>
            <a:r>
              <a:rPr lang="en-US" altLang="en-US" dirty="0"/>
              <a:t> </a:t>
            </a:r>
            <a:r>
              <a:rPr lang="en-US" altLang="en-US" dirty="0" err="1"/>
              <a:t>hai</a:t>
            </a:r>
            <a:r>
              <a:rPr lang="en-US" altLang="en-US" dirty="0"/>
              <a:t> </a:t>
            </a:r>
            <a:r>
              <a:rPr lang="en-US" altLang="en-US" dirty="0" err="1"/>
              <a:t>chuỗi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chuỗi</a:t>
            </a:r>
            <a:r>
              <a:rPr lang="en-US" altLang="en-US" dirty="0"/>
              <a:t>.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ghép</a:t>
            </a:r>
            <a:r>
              <a:rPr lang="en-US" altLang="en-US" dirty="0"/>
              <a:t> </a:t>
            </a:r>
            <a:r>
              <a:rPr lang="en-US" altLang="en-US" dirty="0" err="1"/>
              <a:t>chuỗi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kiểu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char, varchar, </a:t>
            </a:r>
            <a:r>
              <a:rPr lang="en-US" altLang="en-US" dirty="0" err="1"/>
              <a:t>nchar</a:t>
            </a:r>
            <a:r>
              <a:rPr lang="en-US" altLang="en-US" dirty="0"/>
              <a:t>, </a:t>
            </a:r>
            <a:r>
              <a:rPr lang="en-US" altLang="en-US" dirty="0" err="1"/>
              <a:t>nvarchar</a:t>
            </a:r>
            <a:r>
              <a:rPr lang="en-US" altLang="en-US" dirty="0"/>
              <a:t>, text,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ntext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r>
              <a:rPr lang="en-US" altLang="en-US" dirty="0"/>
              <a:t>	SELECT 'This' + ' is a test.'</a:t>
            </a:r>
          </a:p>
          <a:p>
            <a:r>
              <a:rPr lang="en-US" altLang="en-US" i="1" dirty="0" err="1"/>
              <a:t>Toán</a:t>
            </a:r>
            <a:r>
              <a:rPr lang="en-US" altLang="en-US" i="1" dirty="0"/>
              <a:t> </a:t>
            </a:r>
            <a:r>
              <a:rPr lang="en-US" altLang="en-US" i="1" dirty="0" err="1"/>
              <a:t>tử</a:t>
            </a:r>
            <a:r>
              <a:rPr lang="en-US" altLang="en-US" dirty="0"/>
              <a:t> </a:t>
            </a:r>
            <a:r>
              <a:rPr lang="en-US" altLang="en-US" i="1" dirty="0"/>
              <a:t>bit</a:t>
            </a:r>
            <a:r>
              <a:rPr lang="en-US" altLang="en-US" dirty="0"/>
              <a:t>: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thao</a:t>
            </a:r>
            <a:r>
              <a:rPr lang="en-US" altLang="en-US" dirty="0"/>
              <a:t> </a:t>
            </a:r>
            <a:r>
              <a:rPr lang="en-US" altLang="en-US" dirty="0" err="1"/>
              <a:t>tác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bit-</a:t>
            </a:r>
            <a:r>
              <a:rPr lang="en-US" altLang="en-US" dirty="0" err="1"/>
              <a:t>lavel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kiểu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Integer.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đó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bảng</a:t>
            </a:r>
            <a:r>
              <a:rPr lang="en-US" altLang="en-US" dirty="0"/>
              <a:t> 5.2.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và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sử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dụng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biến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6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rgbClr val="090FF5"/>
              </a:buClr>
              <a:buSzPct val="90000"/>
              <a:buNone/>
              <a:tabLst>
                <a:tab pos="0" algn="l"/>
                <a:tab pos="177800" algn="l"/>
              </a:tabLst>
              <a:defRPr/>
            </a:pP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BEGIN..END</a:t>
            </a:r>
          </a:p>
          <a:p>
            <a:pPr marL="274320" indent="-274320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/>
              <a:t>BEGIN...END 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SQL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BEGIN..END. </a:t>
            </a:r>
          </a:p>
          <a:p>
            <a:pPr marL="274320" indent="-27432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274320" indent="-27432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BEGIN</a:t>
            </a:r>
          </a:p>
          <a:p>
            <a:pPr marL="274320" indent="-27432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>
                <a:latin typeface="Courier New" pitchFamily="49" charset="0"/>
              </a:rPr>
              <a:t>          </a:t>
            </a:r>
            <a:r>
              <a:rPr lang="en-US" dirty="0" err="1">
                <a:latin typeface="Courier New" pitchFamily="49" charset="0"/>
              </a:rPr>
              <a:t>lệnh</a:t>
            </a:r>
            <a:r>
              <a:rPr lang="en-US" dirty="0">
                <a:latin typeface="Courier New" pitchFamily="49" charset="0"/>
              </a:rPr>
              <a:t> | </a:t>
            </a:r>
            <a:r>
              <a:rPr lang="en-US" dirty="0" err="1">
                <a:latin typeface="Courier New" pitchFamily="49" charset="0"/>
              </a:rPr>
              <a:t>đoạn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lệnh</a:t>
            </a:r>
            <a:endParaRPr lang="en-US" dirty="0">
              <a:latin typeface="Courier New" pitchFamily="49" charset="0"/>
            </a:endParaRPr>
          </a:p>
          <a:p>
            <a:pPr marL="274320" indent="-27432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>
                <a:latin typeface="Courier New" pitchFamily="49" charset="0"/>
              </a:rPr>
              <a:t> END</a:t>
            </a:r>
          </a:p>
          <a:p>
            <a:pPr marL="0" indent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90FF5"/>
              </a:buClr>
              <a:buSzPct val="90000"/>
              <a:buNone/>
              <a:tabLst>
                <a:tab pos="0" algn="l"/>
                <a:tab pos="177800" algn="l"/>
              </a:tabLst>
              <a:defRPr/>
            </a:pPr>
            <a:endParaRPr lang="en-US" sz="21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Các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cấu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trúc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điều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khiển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90FF5"/>
              </a:buClr>
              <a:buSzPct val="90000"/>
              <a:buNone/>
              <a:tabLst>
                <a:tab pos="0" algn="l"/>
                <a:tab pos="177800" algn="l"/>
              </a:tabLst>
              <a:defRPr/>
            </a:pP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IF..ELSE</a:t>
            </a: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dirty="0"/>
              <a:t>IF...ELSE: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T- </a:t>
            </a:r>
            <a:r>
              <a:rPr lang="en-US" dirty="0"/>
              <a:t>SQL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en-US" b="1" dirty="0"/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b="1" dirty="0" err="1"/>
              <a:t>Cú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:</a:t>
            </a: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dirty="0">
                <a:latin typeface="Courier New" pitchFamily="49" charset="0"/>
              </a:rPr>
              <a:t>IF (</a:t>
            </a:r>
            <a:r>
              <a:rPr lang="en-US" dirty="0" err="1">
                <a:latin typeface="Courier New" pitchFamily="49" charset="0"/>
              </a:rPr>
              <a:t>biểu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thức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đúng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dirty="0">
                <a:latin typeface="Courier New" pitchFamily="49" charset="0"/>
              </a:rPr>
              <a:t>   </a:t>
            </a: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lệnh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sql</a:t>
            </a:r>
            <a:r>
              <a:rPr lang="en-US" dirty="0">
                <a:latin typeface="Courier New" pitchFamily="49" charset="0"/>
              </a:rPr>
              <a:t>&gt; | &lt;</a:t>
            </a:r>
            <a:r>
              <a:rPr lang="en-US" dirty="0" err="1">
                <a:latin typeface="Courier New" pitchFamily="49" charset="0"/>
              </a:rPr>
              <a:t>tập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lệnh</a:t>
            </a:r>
            <a:r>
              <a:rPr lang="en-US" dirty="0">
                <a:latin typeface="Courier New" pitchFamily="49" charset="0"/>
              </a:rPr>
              <a:t>&gt; </a:t>
            </a: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en-US" dirty="0">
              <a:latin typeface="Courier New" pitchFamily="49" charset="0"/>
            </a:endParaRP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dirty="0">
                <a:latin typeface="Courier New" pitchFamily="49" charset="0"/>
              </a:rPr>
              <a:t>[ ELSE </a:t>
            </a: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dirty="0">
                <a:latin typeface="Courier New" pitchFamily="49" charset="0"/>
              </a:rPr>
              <a:t>     &lt;</a:t>
            </a:r>
            <a:r>
              <a:rPr lang="en-US" dirty="0" err="1">
                <a:latin typeface="Courier New" pitchFamily="49" charset="0"/>
              </a:rPr>
              <a:t>lệnh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sql</a:t>
            </a:r>
            <a:r>
              <a:rPr lang="en-US" dirty="0">
                <a:latin typeface="Courier New" pitchFamily="49" charset="0"/>
              </a:rPr>
              <a:t>| </a:t>
            </a:r>
            <a:r>
              <a:rPr lang="en-US" dirty="0" err="1">
                <a:latin typeface="Courier New" pitchFamily="49" charset="0"/>
              </a:rPr>
              <a:t>tập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lệnh</a:t>
            </a:r>
            <a:r>
              <a:rPr lang="en-US" dirty="0">
                <a:latin typeface="Courier New" pitchFamily="49" charset="0"/>
              </a:rPr>
              <a:t>&gt; ] </a:t>
            </a:r>
          </a:p>
          <a:p>
            <a:pPr marL="0" indent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90FF5"/>
              </a:buClr>
              <a:buSzPct val="90000"/>
              <a:buNone/>
              <a:tabLst>
                <a:tab pos="0" algn="l"/>
                <a:tab pos="177800" algn="l"/>
              </a:tabLs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Các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cấu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trúc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điều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khiển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334000" y="2855169"/>
            <a:ext cx="3657600" cy="2443163"/>
            <a:chOff x="4953000" y="4114800"/>
            <a:chExt cx="3657600" cy="2442865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43600" y="4114800"/>
              <a:ext cx="2057400" cy="8382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Perpetua"/>
                </a:defRPr>
              </a:lvl1pPr>
              <a:lvl2pPr marL="742950" indent="-285750" eaLnBrk="0" hangingPunct="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Perpetua"/>
                </a:defRPr>
              </a:lvl2pPr>
              <a:lvl3pPr marL="1143000" indent="-228600" eaLnBrk="0" hangingPunct="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Perpetua"/>
                </a:defRPr>
              </a:lvl3pPr>
              <a:lvl4pPr marL="1600200" indent="-228600" eaLnBrk="0" hangingPunct="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Perpetua"/>
                </a:defRPr>
              </a:lvl4pPr>
              <a:lvl5pPr marL="2057400" indent="-228600" eaLnBrk="0" hangingPunct="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latin typeface="Times New Roman" pitchFamily="18" charset="0"/>
                </a:rPr>
                <a:t>IF statement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 dirty="0">
                <a:latin typeface="Times New Roman" pitchFamily="18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5486400" y="4876800"/>
              <a:ext cx="990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7239000" y="4953000"/>
              <a:ext cx="6858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4953000" y="6172200"/>
              <a:ext cx="1752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Perpetua"/>
                </a:defRPr>
              </a:lvl1pPr>
              <a:lvl2pPr marL="742950" indent="-285750" eaLnBrk="0" hangingPunct="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Perpetua"/>
                </a:defRPr>
              </a:lvl2pPr>
              <a:lvl3pPr marL="1143000" indent="-228600" eaLnBrk="0" hangingPunct="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Perpetua"/>
                </a:defRPr>
              </a:lvl3pPr>
              <a:lvl4pPr marL="1600200" indent="-228600" eaLnBrk="0" hangingPunct="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Perpetua"/>
                </a:defRPr>
              </a:lvl4pPr>
              <a:lvl5pPr marL="2057400" indent="-228600" eaLnBrk="0" hangingPunct="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7315200" y="6096000"/>
              <a:ext cx="1295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Perpetua"/>
                </a:defRPr>
              </a:lvl1pPr>
              <a:lvl2pPr marL="742950" indent="-285750" eaLnBrk="0" hangingPunct="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Perpetua"/>
                </a:defRPr>
              </a:lvl2pPr>
              <a:lvl3pPr marL="1143000" indent="-228600" eaLnBrk="0" hangingPunct="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Perpetua"/>
                </a:defRPr>
              </a:lvl3pPr>
              <a:lvl4pPr marL="1600200" indent="-228600" eaLnBrk="0" hangingPunct="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Perpetua"/>
                </a:defRPr>
              </a:lvl4pPr>
              <a:lvl5pPr marL="2057400" indent="-228600" eaLnBrk="0" hangingPunct="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964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hay </a:t>
            </a:r>
            <a:r>
              <a:rPr lang="en-US" dirty="0" err="1"/>
              <a:t>dương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DECLARE @SO  INT</a:t>
            </a:r>
          </a:p>
          <a:p>
            <a:pPr marL="0" indent="0">
              <a:buNone/>
            </a:pPr>
            <a:r>
              <a:rPr lang="en-US" dirty="0"/>
              <a:t>SET @SO=- 10</a:t>
            </a:r>
          </a:p>
          <a:p>
            <a:pPr marL="0" indent="0">
              <a:buNone/>
            </a:pPr>
            <a:r>
              <a:rPr lang="en-US" dirty="0"/>
              <a:t>IF @SO&gt;=0 </a:t>
            </a:r>
          </a:p>
          <a:p>
            <a:pPr marL="0" indent="0">
              <a:buNone/>
            </a:pPr>
            <a:r>
              <a:rPr lang="vi-VN" dirty="0"/>
              <a:t>PRINT N'Số dương'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PRINT </a:t>
            </a:r>
            <a:r>
              <a:rPr lang="en-US" dirty="0" err="1"/>
              <a:t>N'Số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'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Các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cấu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trúc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điều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khiển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3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90FF5"/>
              </a:buClr>
              <a:buSzPct val="90000"/>
              <a:buNone/>
              <a:tabLst>
                <a:tab pos="0" algn="l"/>
                <a:tab pos="177800" algn="l"/>
              </a:tabLs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CẤU TRÚC CASE</a:t>
            </a:r>
          </a:p>
          <a:p>
            <a:pPr marL="274320" indent="-274320" algn="just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b="1" dirty="0"/>
              <a:t>CASE: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CASE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ta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.</a:t>
            </a:r>
            <a:endParaRPr lang="en-US" b="1" dirty="0"/>
          </a:p>
          <a:p>
            <a:pPr marL="274320" indent="-274320" algn="just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b="1" dirty="0" err="1"/>
              <a:t>Cú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:</a:t>
            </a:r>
            <a:endParaRPr lang="en-US" dirty="0"/>
          </a:p>
          <a:p>
            <a:pPr marL="274320" indent="-274320" algn="just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dirty="0">
                <a:latin typeface="Courier New" pitchFamily="49" charset="0"/>
              </a:rPr>
              <a:t>CASE expression</a:t>
            </a:r>
          </a:p>
          <a:p>
            <a:pPr marL="274320" indent="-274320" algn="just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dirty="0">
                <a:latin typeface="Courier New" pitchFamily="49" charset="0"/>
              </a:rPr>
              <a:t>	WHEN expression1 THEN kq1</a:t>
            </a:r>
          </a:p>
          <a:p>
            <a:pPr marL="274320" indent="-274320" algn="just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dirty="0">
                <a:latin typeface="Courier New" pitchFamily="49" charset="0"/>
              </a:rPr>
              <a:t>	[[WHEN expression2 THEN kq2] </a:t>
            </a:r>
            <a:endParaRPr lang="en-US" dirty="0" smtClean="0">
              <a:latin typeface="Courier New" pitchFamily="49" charset="0"/>
            </a:endParaRPr>
          </a:p>
          <a:p>
            <a:pPr marL="274320" indent="-274320" algn="just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  […]]</a:t>
            </a:r>
            <a:endParaRPr lang="en-US" dirty="0">
              <a:latin typeface="Courier New" pitchFamily="49" charset="0"/>
            </a:endParaRPr>
          </a:p>
          <a:p>
            <a:pPr marL="274320" indent="-274320" algn="just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dirty="0">
                <a:latin typeface="Courier New" pitchFamily="49" charset="0"/>
              </a:rPr>
              <a:t>	[ELSE </a:t>
            </a:r>
            <a:r>
              <a:rPr lang="en-US" dirty="0" smtClean="0">
                <a:latin typeface="Courier New" pitchFamily="49" charset="0"/>
              </a:rPr>
              <a:t>kqN+1]</a:t>
            </a:r>
            <a:endParaRPr lang="en-US" dirty="0">
              <a:latin typeface="Courier New" pitchFamily="49" charset="0"/>
            </a:endParaRPr>
          </a:p>
          <a:p>
            <a:pPr marL="274320" indent="-274320" algn="just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dirty="0">
                <a:latin typeface="Courier New" pitchFamily="49" charset="0"/>
              </a:rPr>
              <a:t>END</a:t>
            </a:r>
          </a:p>
          <a:p>
            <a:pPr marL="274320" indent="-274320" algn="just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en-US" dirty="0">
              <a:latin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Các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cấu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trúc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điều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khiển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Dạng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CASE:</a:t>
            </a:r>
          </a:p>
          <a:p>
            <a:pPr>
              <a:buFont typeface="Wingdings 2" pitchFamily="18" charset="2"/>
              <a:buNone/>
            </a:pPr>
            <a:r>
              <a:rPr lang="en-US" altLang="en-US" dirty="0"/>
              <a:t>   </a:t>
            </a:r>
            <a:r>
              <a:rPr lang="en-US" altLang="en-US" sz="2000" dirty="0"/>
              <a:t>CASE      WHEN </a:t>
            </a:r>
            <a:r>
              <a:rPr lang="en-US" altLang="en-US" sz="2000" i="1" dirty="0"/>
              <a:t>Boolean_expression1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THEN </a:t>
            </a:r>
            <a:r>
              <a:rPr lang="en-US" altLang="en-US" sz="2000" i="1" dirty="0"/>
              <a:t>result_expression1 </a:t>
            </a:r>
            <a:r>
              <a:rPr lang="en-US" altLang="en-US" sz="2000" dirty="0"/>
              <a:t>	     </a:t>
            </a:r>
          </a:p>
          <a:p>
            <a:pPr>
              <a:buNone/>
            </a:pPr>
            <a:r>
              <a:rPr lang="en-US" altLang="en-US" sz="2000" dirty="0"/>
              <a:t>                  </a:t>
            </a:r>
            <a:r>
              <a:rPr lang="en-US" altLang="en-US" sz="2000" dirty="0" smtClean="0"/>
              <a:t>  </a:t>
            </a:r>
            <a:r>
              <a:rPr lang="en-US" altLang="en-US" sz="2000" dirty="0"/>
              <a:t>WHEN </a:t>
            </a:r>
            <a:r>
              <a:rPr lang="en-US" altLang="en-US" sz="2000" i="1" dirty="0"/>
              <a:t>Boolean_expression2</a:t>
            </a:r>
            <a:r>
              <a:rPr lang="en-US" altLang="en-US" sz="2000" dirty="0"/>
              <a:t> THEN  </a:t>
            </a:r>
            <a:r>
              <a:rPr lang="en-US" altLang="en-US" sz="2000" i="1" dirty="0"/>
              <a:t>result_expression2</a:t>
            </a:r>
          </a:p>
          <a:p>
            <a:pPr>
              <a:buFont typeface="Wingdings 2" pitchFamily="18" charset="2"/>
              <a:buNone/>
            </a:pPr>
            <a:r>
              <a:rPr lang="en-US" altLang="en-US" sz="2000" dirty="0" smtClean="0"/>
              <a:t>   </a:t>
            </a:r>
            <a:r>
              <a:rPr lang="en-US" altLang="en-US" sz="2000" dirty="0"/>
              <a:t>	</a:t>
            </a:r>
            <a:r>
              <a:rPr lang="en-US" altLang="en-US" sz="2000" dirty="0" smtClean="0"/>
              <a:t>                    </a:t>
            </a:r>
            <a:r>
              <a:rPr lang="en-US" altLang="en-US" sz="2000" i="1" dirty="0" smtClean="0"/>
              <a:t>[…] </a:t>
            </a:r>
            <a:r>
              <a:rPr lang="en-US" altLang="en-US" sz="2000" dirty="0"/>
              <a:t>     </a:t>
            </a:r>
          </a:p>
          <a:p>
            <a:pPr>
              <a:buFont typeface="Wingdings 2" pitchFamily="18" charset="2"/>
              <a:buNone/>
            </a:pPr>
            <a:r>
              <a:rPr lang="en-US" altLang="en-US" sz="2000" dirty="0"/>
              <a:t>              [ELSE </a:t>
            </a:r>
            <a:r>
              <a:rPr lang="en-US" altLang="en-US" sz="2000" i="1" dirty="0" err="1"/>
              <a:t>else_result_expressionn</a:t>
            </a:r>
            <a:r>
              <a:rPr lang="en-US" altLang="en-US" sz="2000" i="1" dirty="0"/>
              <a:t> </a:t>
            </a:r>
            <a:r>
              <a:rPr lang="en-US" altLang="en-US" sz="2000" dirty="0"/>
              <a:t>     ] </a:t>
            </a:r>
          </a:p>
          <a:p>
            <a:pPr>
              <a:buFont typeface="Wingdings 2" pitchFamily="18" charset="2"/>
              <a:buNone/>
            </a:pPr>
            <a:r>
              <a:rPr lang="en-US" altLang="en-US" sz="2000" dirty="0"/>
              <a:t>   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Các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cấu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trúc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điều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khiển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3505200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5.8: 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,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nữ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600" dirty="0" smtClean="0"/>
              <a:t>SELECT </a:t>
            </a:r>
            <a:r>
              <a:rPr lang="en-US" sz="1600" dirty="0" err="1"/>
              <a:t>masv</a:t>
            </a:r>
            <a:r>
              <a:rPr lang="en-US" sz="1600" dirty="0"/>
              <a:t>, </a:t>
            </a:r>
            <a:r>
              <a:rPr lang="en-US" sz="1600" dirty="0" err="1" smtClean="0"/>
              <a:t>hoten</a:t>
            </a:r>
            <a:r>
              <a:rPr lang="en-US" sz="1600" dirty="0" smtClean="0"/>
              <a:t>,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GT= CASE </a:t>
            </a:r>
            <a:r>
              <a:rPr lang="en-US" sz="1600" dirty="0" err="1"/>
              <a:t>gioitinh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</a:t>
            </a:r>
            <a:r>
              <a:rPr lang="en-US" sz="1600" dirty="0" smtClean="0"/>
              <a:t>   WHEN </a:t>
            </a:r>
            <a:r>
              <a:rPr lang="en-US" sz="1600" dirty="0"/>
              <a:t>1 THEN 'Nam'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ELSE </a:t>
            </a:r>
            <a:r>
              <a:rPr lang="en-US" sz="1600" dirty="0"/>
              <a:t>'</a:t>
            </a:r>
            <a:r>
              <a:rPr lang="en-US" sz="1600" dirty="0" err="1"/>
              <a:t>Nữ</a:t>
            </a:r>
            <a:r>
              <a:rPr lang="en-US" sz="1600" dirty="0"/>
              <a:t>'</a:t>
            </a:r>
          </a:p>
          <a:p>
            <a:pPr marL="0" indent="0">
              <a:buNone/>
            </a:pPr>
            <a:r>
              <a:rPr lang="en-US" sz="1600" dirty="0" smtClean="0"/>
              <a:t>        END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sinhvien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Các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cấu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trúc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điều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khiển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 txBox="1">
            <a:spLocks/>
          </p:cNvSpPr>
          <p:nvPr/>
        </p:nvSpPr>
        <p:spPr>
          <a:xfrm>
            <a:off x="4724400" y="1143000"/>
            <a:ext cx="4267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SzPct val="12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8872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 5.8: 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,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</a:t>
            </a:r>
            <a:r>
              <a:rPr lang="en-US" dirty="0" err="1" smtClean="0"/>
              <a:t>nam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nữ</a:t>
            </a:r>
            <a:r>
              <a:rPr lang="en-US" dirty="0" smtClean="0"/>
              <a:t>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500" b="1" dirty="0" err="1" smtClean="0"/>
              <a:t>hoặc</a:t>
            </a:r>
            <a:r>
              <a:rPr lang="en-US" sz="2500" b="1" dirty="0" smtClean="0"/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 smtClean="0"/>
              <a:t>SELECT </a:t>
            </a:r>
            <a:r>
              <a:rPr lang="en-US" sz="1600" dirty="0" err="1" smtClean="0"/>
              <a:t>masv</a:t>
            </a:r>
            <a:r>
              <a:rPr lang="en-US" sz="1600" dirty="0" smtClean="0"/>
              <a:t>, </a:t>
            </a:r>
            <a:r>
              <a:rPr lang="en-US" sz="1600" dirty="0" err="1" smtClean="0"/>
              <a:t>hoten</a:t>
            </a:r>
            <a:r>
              <a:rPr lang="en-US" sz="1600" dirty="0" smtClean="0"/>
              <a:t>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 smtClean="0"/>
              <a:t>GT= CASE    WHEN </a:t>
            </a:r>
            <a:r>
              <a:rPr lang="en-US" sz="1600" dirty="0" err="1" smtClean="0"/>
              <a:t>gioitinh</a:t>
            </a:r>
            <a:r>
              <a:rPr lang="en-US" sz="1600" dirty="0" smtClean="0"/>
              <a:t>=1 THEN 'Nam’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 smtClean="0"/>
              <a:t>               ELSE '</a:t>
            </a:r>
            <a:r>
              <a:rPr lang="en-US" sz="1600" dirty="0" err="1" smtClean="0"/>
              <a:t>Nữ</a:t>
            </a:r>
            <a:r>
              <a:rPr lang="en-US" sz="1600" dirty="0" smtClean="0"/>
              <a:t>'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smtClean="0"/>
              <a:t>         END</a:t>
            </a:r>
            <a:endParaRPr lang="en-US" sz="16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 smtClean="0"/>
              <a:t>FROM </a:t>
            </a:r>
            <a:r>
              <a:rPr lang="en-US" sz="1600" dirty="0" err="1" smtClean="0"/>
              <a:t>sinhvien</a:t>
            </a:r>
            <a:endParaRPr lang="en-US" sz="16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50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en-US" altLang="en-US" b="1" dirty="0" err="1"/>
              <a:t>Cấu</a:t>
            </a:r>
            <a:r>
              <a:rPr lang="en-US" altLang="en-US" b="1" dirty="0"/>
              <a:t> </a:t>
            </a:r>
            <a:r>
              <a:rPr lang="en-US" altLang="en-US" b="1" dirty="0" err="1"/>
              <a:t>trúc</a:t>
            </a:r>
            <a:r>
              <a:rPr lang="en-US" altLang="en-US" b="1" dirty="0"/>
              <a:t> WAITFOR</a:t>
            </a:r>
            <a:endParaRPr lang="en-US" dirty="0"/>
          </a:p>
          <a:p>
            <a:pPr>
              <a:defRPr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WaitFor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lô</a:t>
            </a:r>
            <a:r>
              <a:rPr lang="en-US" dirty="0"/>
              <a:t>,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, hay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WAITFOR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>
              <a:buFont typeface="Wingdings 2" pitchFamily="18" charset="2"/>
              <a:buNone/>
              <a:defRPr/>
            </a:pPr>
            <a:endParaRPr lang="en-US" dirty="0"/>
          </a:p>
          <a:p>
            <a:pPr lvl="2">
              <a:buFont typeface="Wingdings 2" pitchFamily="18" charset="2"/>
              <a:buNone/>
              <a:defRPr/>
            </a:pPr>
            <a:r>
              <a:rPr lang="en-US" dirty="0"/>
              <a:t>WAITFOR { DELAY 'time' | TIME 'time' }</a:t>
            </a:r>
          </a:p>
          <a:p>
            <a:pPr marL="228600" lvl="2">
              <a:buFont typeface="Wingdings 2" pitchFamily="18" charset="2"/>
              <a:buNone/>
              <a:defRPr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  <a:p>
            <a:pPr lvl="2">
              <a:buFont typeface="Wingdings 2" pitchFamily="18" charset="2"/>
              <a:buNone/>
              <a:defRPr/>
            </a:pPr>
            <a:r>
              <a:rPr lang="en-US" dirty="0"/>
              <a:t>DELAY: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.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24 </a:t>
            </a:r>
            <a:r>
              <a:rPr lang="en-US" dirty="0" err="1"/>
              <a:t>giờ</a:t>
            </a:r>
            <a:r>
              <a:rPr lang="en-US" dirty="0"/>
              <a:t>.</a:t>
            </a:r>
          </a:p>
          <a:p>
            <a:pPr marL="568325" lvl="2" indent="3175">
              <a:buFont typeface="Wingdings 2" pitchFamily="18" charset="2"/>
              <a:buNone/>
              <a:defRPr/>
            </a:pPr>
            <a:r>
              <a:rPr lang="en-US" dirty="0"/>
              <a:t>TIME: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lô</a:t>
            </a:r>
            <a:r>
              <a:rPr lang="en-US" dirty="0"/>
              <a:t>,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, hay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Các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cấu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trúc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điều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khiển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5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 err="1"/>
              <a:t>Cấu</a:t>
            </a:r>
            <a:r>
              <a:rPr lang="en-US" altLang="en-US" b="1" dirty="0"/>
              <a:t> </a:t>
            </a:r>
            <a:r>
              <a:rPr lang="en-US" altLang="en-US" b="1" dirty="0" err="1"/>
              <a:t>trúc</a:t>
            </a:r>
            <a:r>
              <a:rPr lang="en-US" altLang="en-US" b="1" dirty="0"/>
              <a:t> TRY…CATCH</a:t>
            </a:r>
            <a:endParaRPr lang="en-US" altLang="en-US" dirty="0"/>
          </a:p>
          <a:p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phiên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r>
              <a:rPr lang="en-US" altLang="en-US" dirty="0"/>
              <a:t> SQL Server 2005 </a:t>
            </a:r>
            <a:r>
              <a:rPr lang="en-US" altLang="en-US" dirty="0" err="1"/>
              <a:t>trở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, </a:t>
            </a:r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trúc</a:t>
            </a:r>
            <a:r>
              <a:rPr lang="en-US" altLang="en-US" dirty="0"/>
              <a:t> TRY … CATCH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lỗi</a:t>
            </a:r>
            <a:r>
              <a:rPr lang="en-US" altLang="en-US" dirty="0"/>
              <a:t>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ngôn</a:t>
            </a:r>
            <a:r>
              <a:rPr lang="en-US" altLang="en-US" dirty="0"/>
              <a:t> </a:t>
            </a:r>
            <a:r>
              <a:rPr lang="en-US" altLang="en-US" dirty="0" err="1"/>
              <a:t>ngữ</a:t>
            </a:r>
            <a:r>
              <a:rPr lang="en-US" altLang="en-US" dirty="0"/>
              <a:t>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VB.NET, C</a:t>
            </a:r>
            <a:r>
              <a:rPr lang="en-US" altLang="en-US" baseline="30000" dirty="0"/>
              <a:t>#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C</a:t>
            </a:r>
            <a:r>
              <a:rPr lang="en-US" altLang="en-US" baseline="30000" dirty="0"/>
              <a:t>++</a:t>
            </a:r>
            <a:r>
              <a:rPr lang="en-US" altLang="en-US" dirty="0"/>
              <a:t>. </a:t>
            </a:r>
            <a:r>
              <a:rPr lang="en-US" altLang="en-US" dirty="0" err="1"/>
              <a:t>Cú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: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dirty="0"/>
              <a:t>BEGIN TRY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dirty="0"/>
              <a:t>{ </a:t>
            </a:r>
            <a:r>
              <a:rPr lang="en-US" altLang="en-US" dirty="0" err="1"/>
              <a:t>sql_statement</a:t>
            </a:r>
            <a:r>
              <a:rPr lang="en-US" altLang="en-US" dirty="0"/>
              <a:t> | </a:t>
            </a:r>
            <a:r>
              <a:rPr lang="en-US" altLang="en-US" dirty="0" err="1"/>
              <a:t>statement_block</a:t>
            </a:r>
            <a:r>
              <a:rPr lang="en-US" altLang="en-US" dirty="0"/>
              <a:t> }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dirty="0"/>
              <a:t>END TRY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dirty="0"/>
              <a:t>BEGIN CATCH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dirty="0"/>
              <a:t>{ </a:t>
            </a:r>
            <a:r>
              <a:rPr lang="en-US" altLang="en-US" dirty="0" err="1"/>
              <a:t>sql_statement</a:t>
            </a:r>
            <a:r>
              <a:rPr lang="en-US" altLang="en-US" dirty="0"/>
              <a:t> | </a:t>
            </a:r>
            <a:r>
              <a:rPr lang="en-US" altLang="en-US" dirty="0" err="1"/>
              <a:t>statement_block</a:t>
            </a:r>
            <a:r>
              <a:rPr lang="en-US" altLang="en-US" dirty="0"/>
              <a:t> } 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dirty="0"/>
              <a:t>END CATCH[ ; 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Các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cấu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trúc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điều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khiển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 2" pitchFamily="18" charset="2"/>
              <a:buNone/>
            </a:pPr>
            <a:r>
              <a:rPr lang="en-US" altLang="en-US" dirty="0"/>
              <a:t>T-SQL </a:t>
            </a:r>
          </a:p>
          <a:p>
            <a:pPr algn="just">
              <a:buFont typeface="Wingdings 2" pitchFamily="18" charset="2"/>
              <a:buNone/>
            </a:pPr>
            <a:r>
              <a:rPr lang="en-US" altLang="en-US" sz="3600" b="1" dirty="0">
                <a:solidFill>
                  <a:srgbClr val="0000FF"/>
                </a:solidFill>
              </a:rPr>
              <a:t>(</a:t>
            </a:r>
            <a:r>
              <a:rPr lang="en-US" altLang="en-US" sz="3600" b="1" dirty="0"/>
              <a:t>Transact-</a:t>
            </a:r>
            <a:r>
              <a:rPr lang="en-US" altLang="en-US" b="1" dirty="0"/>
              <a:t>Structured Query Language</a:t>
            </a:r>
            <a:r>
              <a:rPr lang="en-US" altLang="en-US" sz="3600" b="1" dirty="0">
                <a:solidFill>
                  <a:srgbClr val="0000FF"/>
                </a:solidFill>
              </a:rPr>
              <a:t>)</a:t>
            </a:r>
          </a:p>
          <a:p>
            <a:pPr algn="just">
              <a:buFont typeface="Wingdings 2" pitchFamily="18" charset="2"/>
              <a:buNone/>
            </a:pP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ngôn</a:t>
            </a:r>
            <a:r>
              <a:rPr lang="en-US" altLang="en-US" dirty="0"/>
              <a:t> </a:t>
            </a:r>
            <a:r>
              <a:rPr lang="en-US" altLang="en-US" dirty="0" err="1"/>
              <a:t>ngữ</a:t>
            </a:r>
            <a:r>
              <a:rPr lang="en-US" altLang="en-US" dirty="0"/>
              <a:t> SQL </a:t>
            </a:r>
            <a:r>
              <a:rPr lang="en-US" altLang="en-US" dirty="0" err="1"/>
              <a:t>mở</a:t>
            </a:r>
            <a:r>
              <a:rPr lang="en-US" altLang="en-US" dirty="0"/>
              <a:t> </a:t>
            </a:r>
            <a:r>
              <a:rPr lang="en-US" altLang="en-US" dirty="0" err="1"/>
              <a:t>rộng</a:t>
            </a:r>
            <a:r>
              <a:rPr lang="en-US" altLang="en-US" dirty="0"/>
              <a:t> </a:t>
            </a:r>
            <a:r>
              <a:rPr lang="en-US" altLang="en-US" dirty="0" err="1"/>
              <a:t>dựa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ngôn</a:t>
            </a:r>
            <a:r>
              <a:rPr lang="en-US" altLang="en-US" dirty="0"/>
              <a:t> </a:t>
            </a:r>
            <a:r>
              <a:rPr lang="en-US" altLang="en-US" dirty="0" err="1"/>
              <a:t>ngữ</a:t>
            </a:r>
            <a:r>
              <a:rPr lang="en-US" altLang="en-US" dirty="0"/>
              <a:t> SQL </a:t>
            </a:r>
            <a:r>
              <a:rPr lang="en-US" altLang="en-US" dirty="0" err="1"/>
              <a:t>chuẩn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ISO (International Organization for Standardization) </a:t>
            </a:r>
            <a:r>
              <a:rPr lang="en-US" altLang="en-US" dirty="0" err="1"/>
              <a:t>và</a:t>
            </a:r>
            <a:r>
              <a:rPr lang="en-US" altLang="en-US" dirty="0"/>
              <a:t> ANSI (American National Standards Institute)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SQL Server T-SQL </a:t>
            </a:r>
            <a:r>
              <a:rPr lang="en-US" altLang="en-US" dirty="0" err="1"/>
              <a:t>được</a:t>
            </a:r>
            <a:r>
              <a:rPr lang="en-US" altLang="en-US" dirty="0"/>
              <a:t> chia </a:t>
            </a:r>
            <a:r>
              <a:rPr lang="en-US" altLang="en-US" dirty="0" err="1"/>
              <a:t>làm</a:t>
            </a:r>
            <a:r>
              <a:rPr lang="en-US" altLang="en-US" dirty="0"/>
              <a:t> 3 </a:t>
            </a:r>
            <a:r>
              <a:rPr lang="en-US" altLang="en-US" dirty="0" err="1"/>
              <a:t>nhóm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(DDL, DML, DCL)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Giới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thiệu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 err="1"/>
              <a:t>Ví</a:t>
            </a:r>
            <a:r>
              <a:rPr lang="en-US" sz="7200" b="1" dirty="0"/>
              <a:t> </a:t>
            </a:r>
            <a:r>
              <a:rPr lang="en-US" sz="7200" b="1" dirty="0" err="1"/>
              <a:t>dụ</a:t>
            </a:r>
            <a:r>
              <a:rPr lang="en-US" sz="7200" b="1" dirty="0"/>
              <a:t> 5.11</a:t>
            </a:r>
            <a:r>
              <a:rPr lang="en-US" sz="7200" b="1" i="1" dirty="0"/>
              <a:t>. </a:t>
            </a:r>
            <a:r>
              <a:rPr lang="en-US" sz="7200" dirty="0" err="1"/>
              <a:t>Sử</a:t>
            </a:r>
            <a:r>
              <a:rPr lang="en-US" sz="7200" b="1" i="1" dirty="0"/>
              <a:t> </a:t>
            </a:r>
            <a:r>
              <a:rPr lang="en-US" sz="7200" dirty="0" err="1"/>
              <a:t>dụng</a:t>
            </a:r>
            <a:r>
              <a:rPr lang="en-US" sz="7200" dirty="0"/>
              <a:t> </a:t>
            </a:r>
            <a:r>
              <a:rPr lang="en-US" sz="7200" dirty="0" err="1"/>
              <a:t>cấu</a:t>
            </a:r>
            <a:r>
              <a:rPr lang="en-US" sz="7200" dirty="0"/>
              <a:t> </a:t>
            </a:r>
            <a:r>
              <a:rPr lang="en-US" sz="7200" dirty="0" err="1"/>
              <a:t>trúc</a:t>
            </a:r>
            <a:r>
              <a:rPr lang="en-US" sz="7200" dirty="0"/>
              <a:t> TRY … CATCH</a:t>
            </a:r>
            <a:r>
              <a:rPr lang="en-US" sz="7200" b="1" i="1" dirty="0"/>
              <a:t> </a:t>
            </a:r>
            <a:r>
              <a:rPr lang="en-US" sz="7200" dirty="0" err="1"/>
              <a:t>để</a:t>
            </a:r>
            <a:r>
              <a:rPr lang="en-US" sz="7200" dirty="0"/>
              <a:t> </a:t>
            </a:r>
            <a:r>
              <a:rPr lang="en-US" sz="7200" dirty="0" err="1"/>
              <a:t>điều</a:t>
            </a:r>
            <a:r>
              <a:rPr lang="en-US" sz="7200" dirty="0"/>
              <a:t> </a:t>
            </a:r>
            <a:r>
              <a:rPr lang="en-US" sz="7200" dirty="0" err="1"/>
              <a:t>khiển</a:t>
            </a:r>
            <a:r>
              <a:rPr lang="en-US" sz="7200" dirty="0"/>
              <a:t> </a:t>
            </a:r>
            <a:r>
              <a:rPr lang="en-US" sz="7200" dirty="0" err="1"/>
              <a:t>lỗi</a:t>
            </a:r>
            <a:r>
              <a:rPr lang="en-US" sz="7200" dirty="0"/>
              <a:t> chia </a:t>
            </a:r>
            <a:r>
              <a:rPr lang="en-US" sz="7200" dirty="0" err="1"/>
              <a:t>cho</a:t>
            </a:r>
            <a:r>
              <a:rPr lang="en-US" sz="7200" dirty="0"/>
              <a:t> 0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4300" dirty="0"/>
              <a:t>BEGIN TRY</a:t>
            </a:r>
          </a:p>
          <a:p>
            <a:pPr marL="0" indent="0">
              <a:buNone/>
            </a:pPr>
            <a:r>
              <a:rPr lang="en-US" sz="4300" dirty="0"/>
              <a:t>    SELECT 10/0;</a:t>
            </a:r>
          </a:p>
          <a:p>
            <a:pPr marL="0" indent="0">
              <a:buNone/>
            </a:pPr>
            <a:r>
              <a:rPr lang="en-US" sz="4300" dirty="0"/>
              <a:t>  END TRY</a:t>
            </a:r>
          </a:p>
          <a:p>
            <a:pPr marL="0" indent="0">
              <a:buNone/>
            </a:pPr>
            <a:r>
              <a:rPr lang="en-US" sz="4300" dirty="0"/>
              <a:t>BEGIN CATCH</a:t>
            </a:r>
          </a:p>
          <a:p>
            <a:pPr marL="0" indent="0">
              <a:buNone/>
            </a:pPr>
            <a:r>
              <a:rPr lang="en-US" sz="4300" dirty="0"/>
              <a:t> </a:t>
            </a:r>
            <a:r>
              <a:rPr lang="en-US" sz="4300" dirty="0" smtClean="0"/>
              <a:t>                         SELECT        </a:t>
            </a:r>
            <a:r>
              <a:rPr lang="en-US" sz="4300" dirty="0"/>
              <a:t>ERROR_NUMBER() AS </a:t>
            </a:r>
            <a:r>
              <a:rPr lang="en-US" sz="4300" dirty="0" err="1"/>
              <a:t>ErrorNumber</a:t>
            </a:r>
            <a:r>
              <a:rPr lang="en-US" sz="4300" dirty="0"/>
              <a:t>,</a:t>
            </a:r>
          </a:p>
          <a:p>
            <a:pPr marL="0" indent="0">
              <a:buNone/>
            </a:pPr>
            <a:r>
              <a:rPr lang="en-US" sz="4300" dirty="0"/>
              <a:t>        		ERROR_SEVERITY() AS </a:t>
            </a:r>
            <a:r>
              <a:rPr lang="en-US" sz="4300" dirty="0" err="1"/>
              <a:t>ErrorSeverity</a:t>
            </a:r>
            <a:r>
              <a:rPr lang="en-US" sz="4300" dirty="0"/>
              <a:t>,</a:t>
            </a:r>
          </a:p>
          <a:p>
            <a:pPr marL="0" indent="0">
              <a:buNone/>
            </a:pPr>
            <a:r>
              <a:rPr lang="en-US" sz="4300" dirty="0"/>
              <a:t>       		 ERROR_STATE() AS </a:t>
            </a:r>
            <a:r>
              <a:rPr lang="en-US" sz="4300" dirty="0" err="1"/>
              <a:t>ErrorState</a:t>
            </a:r>
            <a:r>
              <a:rPr lang="en-US" sz="4300" dirty="0"/>
              <a:t>,</a:t>
            </a:r>
          </a:p>
          <a:p>
            <a:pPr marL="0" indent="0">
              <a:buNone/>
            </a:pPr>
            <a:r>
              <a:rPr lang="en-US" sz="4300" dirty="0"/>
              <a:t>       		 ERROR_PROCEDURE() AS </a:t>
            </a:r>
            <a:r>
              <a:rPr lang="en-US" sz="4300" dirty="0" err="1"/>
              <a:t>ErrorProcedure</a:t>
            </a:r>
            <a:r>
              <a:rPr lang="en-US" sz="4300" dirty="0"/>
              <a:t>,</a:t>
            </a:r>
          </a:p>
          <a:p>
            <a:pPr marL="0" indent="0">
              <a:buNone/>
            </a:pPr>
            <a:r>
              <a:rPr lang="en-US" sz="4300" dirty="0"/>
              <a:t>       		 ERROR_LINE() AS </a:t>
            </a:r>
            <a:r>
              <a:rPr lang="en-US" sz="4300" dirty="0" err="1"/>
              <a:t>ErrorLine</a:t>
            </a:r>
            <a:r>
              <a:rPr lang="en-US" sz="4300" dirty="0"/>
              <a:t>,</a:t>
            </a:r>
          </a:p>
          <a:p>
            <a:pPr marL="0" indent="0">
              <a:buNone/>
            </a:pPr>
            <a:r>
              <a:rPr lang="en-US" sz="4300" dirty="0"/>
              <a:t>       		 ERROR_MESSAGE() AS </a:t>
            </a:r>
            <a:r>
              <a:rPr lang="en-US" sz="4300" dirty="0" err="1"/>
              <a:t>ErrorMessage</a:t>
            </a:r>
            <a:r>
              <a:rPr lang="en-US" sz="4300" dirty="0"/>
              <a:t>;</a:t>
            </a:r>
          </a:p>
          <a:p>
            <a:pPr marL="0" indent="0">
              <a:buNone/>
            </a:pPr>
            <a:r>
              <a:rPr lang="en-US" sz="4300" dirty="0"/>
              <a:t>END CATCH;</a:t>
            </a:r>
          </a:p>
          <a:p>
            <a:pPr marL="0" indent="0">
              <a:buNone/>
            </a:pPr>
            <a:r>
              <a:rPr lang="en-US" sz="4300" dirty="0"/>
              <a:t>GO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Các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cấu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trúc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điều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khiển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altLang="en-US" b="1" dirty="0" err="1"/>
              <a:t>Lệnh</a:t>
            </a:r>
            <a:r>
              <a:rPr lang="en-US" altLang="en-US" b="1" dirty="0"/>
              <a:t> RAISERROR</a:t>
            </a:r>
            <a:endParaRPr lang="en-US" altLang="en-US" dirty="0"/>
          </a:p>
          <a:p>
            <a:pPr algn="just"/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sinh</a:t>
            </a:r>
            <a:r>
              <a:rPr lang="en-US" altLang="en-US" dirty="0"/>
              <a:t> </a:t>
            </a:r>
            <a:r>
              <a:rPr lang="en-US" altLang="en-US" dirty="0" err="1"/>
              <a:t>lỗi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. Sau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lỗi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nghĩa</a:t>
            </a:r>
            <a:r>
              <a:rPr lang="en-US" altLang="en-US" dirty="0"/>
              <a:t> </a:t>
            </a:r>
            <a:r>
              <a:rPr lang="en-US" altLang="en-US" dirty="0" err="1"/>
              <a:t>thì</a:t>
            </a:r>
            <a:r>
              <a:rPr lang="en-US" altLang="en-US" dirty="0"/>
              <a:t> </a:t>
            </a:r>
            <a:r>
              <a:rPr lang="en-US" altLang="en-US" dirty="0" err="1"/>
              <a:t>nó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gửi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lỗi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.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b="1" dirty="0"/>
              <a:t>RAISERROR </a:t>
            </a:r>
            <a:r>
              <a:rPr lang="en-US" altLang="en-US" dirty="0"/>
              <a:t>(</a:t>
            </a:r>
            <a:r>
              <a:rPr lang="en-US" altLang="en-US" b="1" dirty="0"/>
              <a:t>{ </a:t>
            </a:r>
            <a:r>
              <a:rPr lang="en-US" altLang="en-US" b="1" i="1" dirty="0" err="1"/>
              <a:t>msg_id</a:t>
            </a:r>
            <a:r>
              <a:rPr lang="en-US" altLang="en-US" b="1" dirty="0"/>
              <a:t> | </a:t>
            </a:r>
            <a:r>
              <a:rPr lang="en-US" altLang="en-US" b="1" i="1" dirty="0" err="1"/>
              <a:t>msg_str</a:t>
            </a:r>
            <a:r>
              <a:rPr lang="en-US" altLang="en-US" b="1" dirty="0"/>
              <a:t> } {, </a:t>
            </a:r>
            <a:r>
              <a:rPr lang="en-US" altLang="en-US" b="1" i="1" dirty="0"/>
              <a:t>severity, state</a:t>
            </a:r>
            <a:r>
              <a:rPr lang="en-US" altLang="en-US" b="1" dirty="0"/>
              <a:t> }</a:t>
            </a:r>
            <a:endParaRPr lang="en-US" altLang="en-US" dirty="0"/>
          </a:p>
          <a:p>
            <a:pPr lvl="1">
              <a:buFont typeface="Wingdings 2" pitchFamily="18" charset="2"/>
              <a:buNone/>
            </a:pPr>
            <a:r>
              <a:rPr lang="en-US" altLang="en-US" b="1" dirty="0"/>
              <a:t>[, </a:t>
            </a:r>
            <a:r>
              <a:rPr lang="en-US" altLang="en-US" b="1" i="1" dirty="0"/>
              <a:t>argument</a:t>
            </a:r>
            <a:r>
              <a:rPr lang="en-US" altLang="en-US" b="1" dirty="0"/>
              <a:t> [,...</a:t>
            </a:r>
            <a:r>
              <a:rPr lang="en-US" altLang="en-US" b="1" i="1" dirty="0"/>
              <a:t>n</a:t>
            </a:r>
            <a:r>
              <a:rPr lang="en-US" altLang="en-US" b="1" dirty="0"/>
              <a:t> ] ]) [ WITH </a:t>
            </a:r>
            <a:r>
              <a:rPr lang="en-US" altLang="en-US" b="1" i="1" dirty="0"/>
              <a:t>option</a:t>
            </a:r>
            <a:r>
              <a:rPr lang="en-US" altLang="en-US" b="1" dirty="0"/>
              <a:t> [,...</a:t>
            </a:r>
            <a:r>
              <a:rPr lang="en-US" altLang="en-US" b="1" i="1" dirty="0"/>
              <a:t>n</a:t>
            </a:r>
            <a:r>
              <a:rPr lang="en-US" altLang="en-US" b="1" dirty="0"/>
              <a:t> ] ]</a:t>
            </a:r>
            <a:endParaRPr lang="en-US" altLang="en-US" dirty="0"/>
          </a:p>
          <a:p>
            <a:pPr lvl="2"/>
            <a:r>
              <a:rPr lang="en-US" altLang="en-US" i="1" dirty="0" err="1"/>
              <a:t>msg_id</a:t>
            </a:r>
            <a:r>
              <a:rPr lang="en-US" altLang="en-US" i="1" dirty="0"/>
              <a:t>: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mã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, </a:t>
            </a:r>
            <a:r>
              <a:rPr lang="en-US" altLang="en-US" dirty="0" err="1"/>
              <a:t>nó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bảng</a:t>
            </a:r>
            <a:r>
              <a:rPr lang="en-US" altLang="en-US" dirty="0"/>
              <a:t> </a:t>
            </a:r>
            <a:r>
              <a:rPr lang="en-US" altLang="en-US" dirty="0" err="1"/>
              <a:t>sysmessage</a:t>
            </a:r>
            <a:r>
              <a:rPr lang="en-US" altLang="en-US" dirty="0"/>
              <a:t>. </a:t>
            </a:r>
            <a:r>
              <a:rPr lang="en-US" altLang="en-US" dirty="0" err="1"/>
              <a:t>Mã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i="1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nghĩa</a:t>
            </a:r>
            <a:r>
              <a:rPr lang="en-US" altLang="en-US" dirty="0"/>
              <a:t>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bắt</a:t>
            </a:r>
            <a:r>
              <a:rPr lang="en-US" altLang="en-US" dirty="0"/>
              <a:t> </a:t>
            </a:r>
            <a:r>
              <a:rPr lang="en-US" altLang="en-US" dirty="0" err="1"/>
              <a:t>đầu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50000</a:t>
            </a:r>
          </a:p>
          <a:p>
            <a:pPr lvl="2"/>
            <a:r>
              <a:rPr lang="en-US" altLang="en-US" i="1" dirty="0" err="1"/>
              <a:t>msg_str</a:t>
            </a:r>
            <a:r>
              <a:rPr lang="en-US" altLang="en-US" i="1" dirty="0"/>
              <a:t> </a:t>
            </a:r>
            <a:r>
              <a:rPr lang="en-US" altLang="en-US" dirty="0"/>
              <a:t>: </a:t>
            </a:r>
            <a:r>
              <a:rPr lang="en-US" altLang="en-US" dirty="0" err="1"/>
              <a:t>Nội</a:t>
            </a:r>
            <a:r>
              <a:rPr lang="en-US" altLang="en-US" dirty="0"/>
              <a:t> dung </a:t>
            </a:r>
            <a:r>
              <a:rPr lang="en-US" altLang="en-US" dirty="0" err="1"/>
              <a:t>thông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, </a:t>
            </a:r>
            <a:r>
              <a:rPr lang="en-US" altLang="en-US" dirty="0" err="1"/>
              <a:t>tối</a:t>
            </a:r>
            <a:r>
              <a:rPr lang="en-US" altLang="en-US" dirty="0"/>
              <a:t> </a:t>
            </a:r>
            <a:r>
              <a:rPr lang="en-US" altLang="en-US" dirty="0" err="1"/>
              <a:t>đa</a:t>
            </a:r>
            <a:r>
              <a:rPr lang="en-US" altLang="en-US" dirty="0"/>
              <a:t> 400 </a:t>
            </a:r>
            <a:r>
              <a:rPr lang="en-US" altLang="en-US" dirty="0" err="1"/>
              <a:t>ký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Các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cấu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trúc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điều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khiển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4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0FF5"/>
              </a:buClr>
              <a:buSzPct val="90000"/>
              <a:buFont typeface="Wingdings" panose="05000000000000000000" pitchFamily="2" charset="2"/>
              <a:buChar char="v"/>
              <a:tabLst>
                <a:tab pos="0" algn="l"/>
                <a:tab pos="177800" algn="l"/>
              </a:tabLst>
              <a:defRPr/>
            </a:pP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WHILE</a:t>
            </a:r>
          </a:p>
          <a:p>
            <a:pPr marL="274320" indent="-27432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dirty="0"/>
              <a:t>WHILE: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SQL hay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. </a:t>
            </a:r>
          </a:p>
          <a:p>
            <a:pPr marL="274320" indent="-27432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dirty="0" err="1"/>
              <a:t>Cú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:</a:t>
            </a:r>
          </a:p>
          <a:p>
            <a:pPr marL="274320" indent="-27432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WHILE </a:t>
            </a:r>
            <a:r>
              <a:rPr lang="en-US" i="1" dirty="0" err="1"/>
              <a:t>Boolean_expression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    { </a:t>
            </a:r>
            <a:r>
              <a:rPr lang="en-US" i="1" dirty="0"/>
              <a:t>statement</a:t>
            </a:r>
            <a:r>
              <a:rPr lang="en-US" dirty="0"/>
              <a:t> | </a:t>
            </a:r>
            <a:r>
              <a:rPr lang="en-US" i="1" dirty="0" err="1"/>
              <a:t>statement_block</a:t>
            </a:r>
            <a:r>
              <a:rPr lang="en-US" i="1" dirty="0"/>
              <a:t> </a:t>
            </a:r>
            <a:r>
              <a:rPr lang="en-US" dirty="0"/>
              <a:t>} </a:t>
            </a:r>
            <a:br>
              <a:rPr lang="en-US" dirty="0"/>
            </a:br>
            <a:r>
              <a:rPr lang="en-US" dirty="0"/>
              <a:t>    [ BREAK ] </a:t>
            </a:r>
            <a:br>
              <a:rPr lang="en-US" dirty="0"/>
            </a:br>
            <a:r>
              <a:rPr lang="en-US" dirty="0"/>
              <a:t>    { </a:t>
            </a:r>
            <a:r>
              <a:rPr lang="en-US" i="1" dirty="0"/>
              <a:t>statement</a:t>
            </a:r>
            <a:r>
              <a:rPr lang="en-US" dirty="0"/>
              <a:t> | </a:t>
            </a:r>
            <a:r>
              <a:rPr lang="en-US" i="1" dirty="0" err="1"/>
              <a:t>statement_block</a:t>
            </a:r>
            <a:r>
              <a:rPr lang="en-US" i="1" dirty="0"/>
              <a:t> </a:t>
            </a:r>
            <a:r>
              <a:rPr lang="en-US" dirty="0"/>
              <a:t>} </a:t>
            </a:r>
            <a:br>
              <a:rPr lang="en-US" dirty="0"/>
            </a:br>
            <a:r>
              <a:rPr lang="en-US" dirty="0"/>
              <a:t>    [ CONTINUE ]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0FF5"/>
              </a:buClr>
              <a:buSzPct val="90000"/>
              <a:buNone/>
              <a:tabLst>
                <a:tab pos="0" algn="l"/>
                <a:tab pos="177800" algn="l"/>
              </a:tabLst>
              <a:defRPr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Các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cấu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trúc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điều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khiển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5.12</a:t>
            </a:r>
            <a:r>
              <a:rPr lang="en-US" dirty="0"/>
              <a:t>. 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</a:t>
            </a:r>
            <a:r>
              <a:rPr lang="en-US" dirty="0" err="1"/>
              <a:t>đến</a:t>
            </a:r>
            <a:r>
              <a:rPr lang="en-US" dirty="0"/>
              <a:t> 10.</a:t>
            </a:r>
          </a:p>
          <a:p>
            <a:pPr marL="0" indent="0">
              <a:buNone/>
            </a:pPr>
            <a:r>
              <a:rPr lang="en-US" dirty="0"/>
              <a:t>DECLARE @t1 INT</a:t>
            </a:r>
          </a:p>
          <a:p>
            <a:pPr marL="0" indent="0">
              <a:buNone/>
            </a:pPr>
            <a:r>
              <a:rPr lang="en-US" dirty="0"/>
              <a:t>SET @T1=1</a:t>
            </a:r>
          </a:p>
          <a:p>
            <a:pPr marL="0" indent="0">
              <a:buNone/>
            </a:pPr>
            <a:r>
              <a:rPr lang="en-US" dirty="0"/>
              <a:t>while @t1&lt;=10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fr-FR" dirty="0"/>
              <a:t>PRINT @T1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SET @t1=@t1+2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r>
              <a:rPr lang="fr-FR" dirty="0"/>
              <a:t>GO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Các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cấu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trúc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điều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khiển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3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10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in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ra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DECLARE @I INT</a:t>
            </a:r>
          </a:p>
          <a:p>
            <a:pPr marL="0" indent="0">
              <a:buNone/>
            </a:pPr>
            <a:r>
              <a:rPr lang="en-US" dirty="0"/>
              <a:t>DECLARE @T INT</a:t>
            </a:r>
          </a:p>
          <a:p>
            <a:pPr marL="0" indent="0">
              <a:buNone/>
            </a:pPr>
            <a:r>
              <a:rPr lang="en-US" dirty="0"/>
              <a:t>SET @I=1</a:t>
            </a:r>
          </a:p>
          <a:p>
            <a:pPr marL="0" indent="0">
              <a:buNone/>
            </a:pPr>
            <a:r>
              <a:rPr lang="en-US" dirty="0"/>
              <a:t>SET @T=0</a:t>
            </a:r>
          </a:p>
          <a:p>
            <a:pPr marL="0" indent="0">
              <a:buNone/>
            </a:pPr>
            <a:r>
              <a:rPr lang="en-US" dirty="0"/>
              <a:t>WHILE @I&lt;11</a:t>
            </a:r>
          </a:p>
          <a:p>
            <a:pPr marL="0" indent="0">
              <a:buNone/>
            </a:pPr>
            <a:r>
              <a:rPr lang="en-US" dirty="0"/>
              <a:t>BEGIN </a:t>
            </a:r>
          </a:p>
          <a:p>
            <a:pPr marL="530352" lvl="2" indent="0">
              <a:buNone/>
            </a:pPr>
            <a:r>
              <a:rPr lang="en-US" sz="2600" dirty="0"/>
              <a:t>SET @T=@T+@I</a:t>
            </a:r>
          </a:p>
          <a:p>
            <a:pPr marL="530352" lvl="2" indent="0">
              <a:buNone/>
            </a:pPr>
            <a:r>
              <a:rPr lang="en-US" sz="2600" dirty="0"/>
              <a:t>SET @I=@I+1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r>
              <a:rPr lang="fr-FR" dirty="0"/>
              <a:t>PRINT N'</a:t>
            </a:r>
            <a:r>
              <a:rPr lang="fr-FR" dirty="0" err="1"/>
              <a:t>Tổng</a:t>
            </a:r>
            <a:r>
              <a:rPr lang="fr-FR" dirty="0"/>
              <a:t> là: '+CAST (@T AS CHAR (10))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4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Clr>
                <a:srgbClr val="090FF5"/>
              </a:buClr>
              <a:buSzPct val="90000"/>
              <a:buNone/>
              <a:tabLst>
                <a:tab pos="0" algn="l"/>
                <a:tab pos="177800" algn="l"/>
              </a:tabLst>
            </a:pPr>
            <a:r>
              <a:rPr lang="en-US" altLang="en-US" b="1" dirty="0" err="1">
                <a:solidFill>
                  <a:srgbClr val="0000FF"/>
                </a:solidFill>
              </a:rPr>
              <a:t>Cấu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</a:rPr>
              <a:t>trúc</a:t>
            </a:r>
            <a:r>
              <a:rPr lang="en-US" altLang="en-US" b="1" dirty="0">
                <a:solidFill>
                  <a:srgbClr val="0000FF"/>
                </a:solidFill>
              </a:rPr>
              <a:t> BREAK </a:t>
            </a:r>
            <a:r>
              <a:rPr lang="en-US" altLang="en-US" b="1" dirty="0" err="1">
                <a:solidFill>
                  <a:srgbClr val="0000FF"/>
                </a:solidFill>
              </a:rPr>
              <a:t>và</a:t>
            </a:r>
            <a:r>
              <a:rPr lang="en-US" altLang="en-US" b="1" dirty="0">
                <a:solidFill>
                  <a:srgbClr val="0000FF"/>
                </a:solidFill>
              </a:rPr>
              <a:t> CONTINUE</a:t>
            </a:r>
          </a:p>
          <a:p>
            <a:pPr marL="0" indent="0" algn="just">
              <a:lnSpc>
                <a:spcPct val="90000"/>
              </a:lnSpc>
              <a:buClr>
                <a:srgbClr val="090FF5"/>
              </a:buClr>
              <a:buSzPct val="90000"/>
              <a:buNone/>
              <a:tabLst>
                <a:tab pos="0" algn="l"/>
                <a:tab pos="177800" algn="l"/>
              </a:tabLst>
            </a:pPr>
            <a:r>
              <a:rPr lang="en-US" altLang="en-US" sz="1800" b="1" dirty="0" err="1">
                <a:solidFill>
                  <a:srgbClr val="0000FF"/>
                </a:solidFill>
              </a:rPr>
              <a:t>Chúng</a:t>
            </a:r>
            <a:r>
              <a:rPr lang="en-US" altLang="en-US" sz="1800" b="1" dirty="0">
                <a:solidFill>
                  <a:srgbClr val="0000FF"/>
                </a:solidFill>
              </a:rPr>
              <a:t> ta </a:t>
            </a:r>
            <a:r>
              <a:rPr lang="en-US" altLang="en-US" sz="1800" b="1" dirty="0" err="1">
                <a:solidFill>
                  <a:srgbClr val="0000FF"/>
                </a:solidFill>
              </a:rPr>
              <a:t>có</a:t>
            </a:r>
            <a:r>
              <a:rPr lang="en-US" altLang="en-US" sz="1800" b="1" dirty="0">
                <a:solidFill>
                  <a:srgbClr val="0000FF"/>
                </a:solidFill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</a:rPr>
              <a:t>thể</a:t>
            </a:r>
            <a:r>
              <a:rPr lang="en-US" altLang="en-US" sz="1800" b="1" dirty="0">
                <a:solidFill>
                  <a:srgbClr val="0000FF"/>
                </a:solidFill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</a:rPr>
              <a:t>dùng</a:t>
            </a:r>
            <a:r>
              <a:rPr lang="en-US" altLang="en-US" sz="1800" b="1" dirty="0">
                <a:solidFill>
                  <a:srgbClr val="0000FF"/>
                </a:solidFill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</a:rPr>
              <a:t>từ</a:t>
            </a:r>
            <a:r>
              <a:rPr lang="en-US" altLang="en-US" sz="1800" b="1" dirty="0">
                <a:solidFill>
                  <a:srgbClr val="0000FF"/>
                </a:solidFill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</a:rPr>
              <a:t>khóa</a:t>
            </a:r>
            <a:r>
              <a:rPr lang="en-US" altLang="en-US" sz="1800" b="1" dirty="0">
                <a:solidFill>
                  <a:srgbClr val="0000FF"/>
                </a:solidFill>
              </a:rPr>
              <a:t> </a:t>
            </a:r>
            <a:r>
              <a:rPr lang="en-US" altLang="en-US" sz="1800" b="1" i="1" dirty="0">
                <a:solidFill>
                  <a:srgbClr val="0000FF"/>
                </a:solidFill>
              </a:rPr>
              <a:t>CONTINUE </a:t>
            </a:r>
            <a:r>
              <a:rPr lang="en-US" altLang="en-US" sz="1800" b="1" dirty="0" err="1">
                <a:solidFill>
                  <a:srgbClr val="0000FF"/>
                </a:solidFill>
              </a:rPr>
              <a:t>và</a:t>
            </a:r>
            <a:r>
              <a:rPr lang="en-US" altLang="en-US" sz="1800" b="1" dirty="0">
                <a:solidFill>
                  <a:srgbClr val="0000FF"/>
                </a:solidFill>
              </a:rPr>
              <a:t> </a:t>
            </a:r>
            <a:r>
              <a:rPr lang="en-US" altLang="en-US" sz="1800" b="1" i="1" dirty="0">
                <a:solidFill>
                  <a:srgbClr val="0000FF"/>
                </a:solidFill>
              </a:rPr>
              <a:t>BREAK </a:t>
            </a:r>
            <a:r>
              <a:rPr lang="en-US" altLang="en-US" sz="1800" b="1" dirty="0" err="1">
                <a:solidFill>
                  <a:srgbClr val="0000FF"/>
                </a:solidFill>
              </a:rPr>
              <a:t>trong</a:t>
            </a:r>
            <a:r>
              <a:rPr lang="en-US" altLang="en-US" sz="1800" b="1" dirty="0">
                <a:solidFill>
                  <a:srgbClr val="0000FF"/>
                </a:solidFill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</a:rPr>
              <a:t>vòng</a:t>
            </a:r>
            <a:r>
              <a:rPr lang="en-US" altLang="en-US" sz="1800" b="1" dirty="0">
                <a:solidFill>
                  <a:srgbClr val="0000FF"/>
                </a:solidFill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</a:rPr>
              <a:t>lặp</a:t>
            </a:r>
            <a:r>
              <a:rPr lang="en-US" altLang="en-US" sz="1800" b="1" dirty="0">
                <a:solidFill>
                  <a:srgbClr val="0000FF"/>
                </a:solidFill>
              </a:rPr>
              <a:t> while </a:t>
            </a:r>
            <a:r>
              <a:rPr lang="en-US" altLang="en-US" sz="1800" b="1" dirty="0" err="1">
                <a:solidFill>
                  <a:srgbClr val="0000FF"/>
                </a:solidFill>
              </a:rPr>
              <a:t>để</a:t>
            </a:r>
            <a:r>
              <a:rPr lang="en-US" altLang="en-US" sz="1800" b="1" dirty="0">
                <a:solidFill>
                  <a:srgbClr val="0000FF"/>
                </a:solidFill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</a:rPr>
              <a:t>điều</a:t>
            </a:r>
            <a:r>
              <a:rPr lang="en-US" altLang="en-US" sz="1800" b="1" dirty="0">
                <a:solidFill>
                  <a:srgbClr val="0000FF"/>
                </a:solidFill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</a:rPr>
              <a:t>khiển</a:t>
            </a:r>
            <a:r>
              <a:rPr lang="en-US" altLang="en-US" sz="1800" b="1" dirty="0">
                <a:solidFill>
                  <a:srgbClr val="0000FF"/>
                </a:solidFill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</a:rPr>
              <a:t>phần</a:t>
            </a:r>
            <a:r>
              <a:rPr lang="en-US" altLang="en-US" sz="1800" b="1" dirty="0">
                <a:solidFill>
                  <a:srgbClr val="0000FF"/>
                </a:solidFill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</a:rPr>
              <a:t>thực</a:t>
            </a:r>
            <a:r>
              <a:rPr lang="en-US" altLang="en-US" sz="1800" b="1" dirty="0">
                <a:solidFill>
                  <a:srgbClr val="0000FF"/>
                </a:solidFill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</a:rPr>
              <a:t>thi</a:t>
            </a:r>
            <a:r>
              <a:rPr lang="en-US" altLang="en-US" sz="1800" b="1" dirty="0">
                <a:solidFill>
                  <a:srgbClr val="0000FF"/>
                </a:solidFill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</a:rPr>
              <a:t>của</a:t>
            </a:r>
            <a:r>
              <a:rPr lang="en-US" altLang="en-US" sz="1800" b="1" dirty="0">
                <a:solidFill>
                  <a:srgbClr val="0000FF"/>
                </a:solidFill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</a:rPr>
              <a:t>các</a:t>
            </a:r>
            <a:r>
              <a:rPr lang="en-US" altLang="en-US" sz="1800" b="1" dirty="0">
                <a:solidFill>
                  <a:srgbClr val="0000FF"/>
                </a:solidFill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</a:rPr>
              <a:t>câu</a:t>
            </a:r>
            <a:r>
              <a:rPr lang="en-US" altLang="en-US" sz="1800" b="1" dirty="0">
                <a:solidFill>
                  <a:srgbClr val="0000FF"/>
                </a:solidFill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</a:rPr>
              <a:t>lệnh</a:t>
            </a:r>
            <a:r>
              <a:rPr lang="en-US" altLang="en-US" sz="1800" b="1" dirty="0">
                <a:solidFill>
                  <a:srgbClr val="0000FF"/>
                </a:solidFill>
              </a:rPr>
              <a:t>.</a:t>
            </a:r>
          </a:p>
          <a:p>
            <a:pPr marL="0" indent="0" algn="just">
              <a:lnSpc>
                <a:spcPct val="90000"/>
              </a:lnSpc>
              <a:buClr>
                <a:srgbClr val="090FF5"/>
              </a:buClr>
              <a:buSzPct val="90000"/>
              <a:buNone/>
              <a:tabLst>
                <a:tab pos="0" algn="l"/>
                <a:tab pos="177800" algn="l"/>
              </a:tabLst>
            </a:pPr>
            <a:r>
              <a:rPr lang="vi-VN" altLang="en-US" sz="1800" dirty="0"/>
              <a:t>Trong vòng lặp WHILE có thể sử dụng BREAK để thoát ra khỏi vòng lặp. </a:t>
            </a:r>
            <a:br>
              <a:rPr lang="vi-VN" altLang="en-US" sz="1800" dirty="0"/>
            </a:br>
            <a:r>
              <a:rPr lang="vi-VN" altLang="en-US" sz="1800" dirty="0"/>
              <a:t> Sử dụng lệnh CONTINUE để bỏ qua các dòng lệnh trong khối WHILE và ở bên dưới nó, để tiếp tục một vòng lặp mới.</a:t>
            </a:r>
            <a:endParaRPr lang="en-US" altLang="en-US" sz="1800" dirty="0"/>
          </a:p>
          <a:p>
            <a:pPr marL="0" indent="0" algn="just">
              <a:lnSpc>
                <a:spcPct val="90000"/>
              </a:lnSpc>
              <a:buClr>
                <a:srgbClr val="090FF5"/>
              </a:buClr>
              <a:buSzPct val="90000"/>
              <a:buNone/>
              <a:tabLst>
                <a:tab pos="0" algn="l"/>
                <a:tab pos="177800" algn="l"/>
              </a:tabLst>
            </a:pPr>
            <a:endParaRPr lang="en-US" altLang="en-US" sz="18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Các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cấu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trúc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điều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khiển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71600" y="3276600"/>
            <a:ext cx="6718300" cy="297180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/>
              <a:t>USE QLSV</a:t>
            </a:r>
          </a:p>
          <a:p>
            <a:r>
              <a:rPr lang="en-US" dirty="0"/>
              <a:t>GO</a:t>
            </a:r>
          </a:p>
          <a:p>
            <a:r>
              <a:rPr lang="en-US" dirty="0"/>
              <a:t>WHILE (SELECT AVG(</a:t>
            </a:r>
            <a:r>
              <a:rPr lang="en-US" dirty="0" err="1"/>
              <a:t>sotc</a:t>
            </a:r>
            <a:r>
              <a:rPr lang="en-US" dirty="0"/>
              <a:t>) FROM </a:t>
            </a:r>
            <a:r>
              <a:rPr lang="en-US" dirty="0" err="1"/>
              <a:t>monhoc</a:t>
            </a:r>
            <a:r>
              <a:rPr lang="en-US" dirty="0"/>
              <a:t>) &lt; 4</a:t>
            </a:r>
          </a:p>
          <a:p>
            <a:r>
              <a:rPr lang="en-US" dirty="0"/>
              <a:t>BEGIN</a:t>
            </a:r>
          </a:p>
          <a:p>
            <a:pPr lvl="1"/>
            <a:r>
              <a:rPr lang="en-US" dirty="0"/>
              <a:t>UPDATE </a:t>
            </a:r>
            <a:r>
              <a:rPr lang="en-US" dirty="0" err="1"/>
              <a:t>monhoc</a:t>
            </a:r>
            <a:endParaRPr lang="en-US" dirty="0"/>
          </a:p>
          <a:p>
            <a:pPr lvl="1"/>
            <a:r>
              <a:rPr lang="en-US" dirty="0"/>
              <a:t>SET </a:t>
            </a:r>
            <a:r>
              <a:rPr lang="en-US" dirty="0" err="1"/>
              <a:t>sotc</a:t>
            </a:r>
            <a:r>
              <a:rPr lang="en-US" dirty="0"/>
              <a:t> = </a:t>
            </a:r>
            <a:r>
              <a:rPr lang="en-US" dirty="0" err="1"/>
              <a:t>sotc</a:t>
            </a:r>
            <a:r>
              <a:rPr lang="en-US" dirty="0"/>
              <a:t> + 1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(SELECT MAX(</a:t>
            </a:r>
            <a:r>
              <a:rPr lang="en-US" dirty="0" err="1"/>
              <a:t>sotc</a:t>
            </a:r>
            <a:r>
              <a:rPr lang="en-US" dirty="0"/>
              <a:t>) FROM MONHOC) &gt; 7</a:t>
            </a:r>
          </a:p>
          <a:p>
            <a:pPr lvl="1"/>
            <a:r>
              <a:rPr lang="en-US" dirty="0"/>
              <a:t>	BREAK</a:t>
            </a:r>
          </a:p>
          <a:p>
            <a:pPr lvl="1"/>
            <a:r>
              <a:rPr lang="en-US" dirty="0"/>
              <a:t>ELSE</a:t>
            </a:r>
          </a:p>
          <a:p>
            <a:pPr lvl="1"/>
            <a:r>
              <a:rPr lang="en-US" dirty="0"/>
              <a:t>	CONTINUE</a:t>
            </a:r>
          </a:p>
          <a:p>
            <a:r>
              <a:rPr lang="en-US" dirty="0"/>
              <a:t>END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65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GOTO: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(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).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GOTO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ở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GOTO. 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GOTO </a:t>
            </a:r>
            <a:r>
              <a:rPr lang="en-US" dirty="0" err="1"/>
              <a:t>nhãn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Các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cấu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trúc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điều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khiển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RETURN: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RETURN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hay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RETURN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.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    RETURN [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]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Các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cấu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trúc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điều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khiển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2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CE38E3-ED5A-426F-8DF4-5678BCC6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2971B-1F7D-4DBD-8540-3D7700BF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A45FD-112E-4BE7-8B35-F0772614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E4D92-7B15-4660-B263-43AF3363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062289-5BC8-423A-BA47-E8548843BF79}"/>
              </a:ext>
            </a:extLst>
          </p:cNvPr>
          <p:cNvGrpSpPr/>
          <p:nvPr/>
        </p:nvGrpSpPr>
        <p:grpSpPr>
          <a:xfrm>
            <a:off x="445742" y="1009219"/>
            <a:ext cx="8300998" cy="1537759"/>
            <a:chOff x="843002" y="976841"/>
            <a:chExt cx="8300998" cy="153775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6681E5B-12CD-48EE-B492-5FE7D8481E3F}"/>
                </a:ext>
              </a:extLst>
            </p:cNvPr>
            <p:cNvSpPr/>
            <p:nvPr/>
          </p:nvSpPr>
          <p:spPr>
            <a:xfrm>
              <a:off x="843002" y="1447800"/>
              <a:ext cx="8300998" cy="1066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E2AA2B9-DC16-4080-A47D-96BD3432B832}"/>
                </a:ext>
              </a:extLst>
            </p:cNvPr>
            <p:cNvSpPr/>
            <p:nvPr/>
          </p:nvSpPr>
          <p:spPr>
            <a:xfrm>
              <a:off x="1371600" y="976841"/>
              <a:ext cx="1447800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Câu 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891F8F-E450-4BC8-9FDF-606387D46B51}"/>
              </a:ext>
            </a:extLst>
          </p:cNvPr>
          <p:cNvGrpSpPr/>
          <p:nvPr/>
        </p:nvGrpSpPr>
        <p:grpSpPr>
          <a:xfrm>
            <a:off x="798757" y="2827951"/>
            <a:ext cx="7524363" cy="2165126"/>
            <a:chOff x="820880" y="2864074"/>
            <a:chExt cx="7524363" cy="21651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000225-DAC3-46AC-A169-7B2ED540B94C}"/>
                </a:ext>
              </a:extLst>
            </p:cNvPr>
            <p:cNvSpPr txBox="1"/>
            <p:nvPr/>
          </p:nvSpPr>
          <p:spPr>
            <a:xfrm>
              <a:off x="820880" y="2864074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A. 	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40994A-A9D2-4188-8BB9-FD9E5920EB3D}"/>
                </a:ext>
              </a:extLst>
            </p:cNvPr>
            <p:cNvSpPr txBox="1"/>
            <p:nvPr/>
          </p:nvSpPr>
          <p:spPr>
            <a:xfrm>
              <a:off x="820880" y="3387294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B. 	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388DE8-3370-43A6-BA2E-F90EC9FE5F77}"/>
                </a:ext>
              </a:extLst>
            </p:cNvPr>
            <p:cNvSpPr txBox="1"/>
            <p:nvPr/>
          </p:nvSpPr>
          <p:spPr>
            <a:xfrm>
              <a:off x="843003" y="3953762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C. 	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3106DC-CEB4-4AA4-B395-442A3F14BFC6}"/>
                </a:ext>
              </a:extLst>
            </p:cNvPr>
            <p:cNvSpPr txBox="1"/>
            <p:nvPr/>
          </p:nvSpPr>
          <p:spPr>
            <a:xfrm>
              <a:off x="843003" y="4505980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D. 	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B0C68D-9D71-4811-887E-37BDD43CC307}"/>
              </a:ext>
            </a:extLst>
          </p:cNvPr>
          <p:cNvGrpSpPr/>
          <p:nvPr/>
        </p:nvGrpSpPr>
        <p:grpSpPr>
          <a:xfrm>
            <a:off x="-2971800" y="5486400"/>
            <a:ext cx="2819400" cy="766914"/>
            <a:chOff x="3055373" y="5523273"/>
            <a:chExt cx="2819400" cy="76691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D03458-74F5-4DAB-BEDC-208095A9B20A}"/>
                </a:ext>
              </a:extLst>
            </p:cNvPr>
            <p:cNvSpPr/>
            <p:nvPr/>
          </p:nvSpPr>
          <p:spPr>
            <a:xfrm>
              <a:off x="3055373" y="5523273"/>
              <a:ext cx="1905000" cy="757083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ĐÁP ÁN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BEBE0B-CC44-4483-807C-57364645D323}"/>
                </a:ext>
              </a:extLst>
            </p:cNvPr>
            <p:cNvSpPr/>
            <p:nvPr/>
          </p:nvSpPr>
          <p:spPr>
            <a:xfrm>
              <a:off x="4953000" y="5523273"/>
              <a:ext cx="921773" cy="766914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685800" y="1690412"/>
            <a:ext cx="80609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_____________ option allows you to connect to another instance of SQL Server running on a different machine</a:t>
            </a:r>
            <a:endParaRPr lang="en-US" dirty="0"/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98240" y="286407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+=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82582" y="351040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774947" y="3429000"/>
            <a:ext cx="2134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%=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35998" y="3994583"/>
            <a:ext cx="46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*=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67313" y="4659868"/>
            <a:ext cx="1269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 of above</a:t>
            </a:r>
          </a:p>
        </p:txBody>
      </p:sp>
    </p:spTree>
    <p:extLst>
      <p:ext uri="{BB962C8B-B14F-4D97-AF65-F5344CB8AC3E}">
        <p14:creationId xmlns:p14="http://schemas.microsoft.com/office/powerpoint/2010/main" val="273288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67083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4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CE38E3-ED5A-426F-8DF4-5678BCC6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Trắc nghiệm kiến thức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2971B-1F7D-4DBD-8540-3D7700BF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A45FD-112E-4BE7-8B35-F0772614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E4D92-7B15-4660-B263-43AF3363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062289-5BC8-423A-BA47-E8548843BF79}"/>
              </a:ext>
            </a:extLst>
          </p:cNvPr>
          <p:cNvGrpSpPr/>
          <p:nvPr/>
        </p:nvGrpSpPr>
        <p:grpSpPr>
          <a:xfrm>
            <a:off x="445742" y="1009219"/>
            <a:ext cx="8300998" cy="1537759"/>
            <a:chOff x="843002" y="976841"/>
            <a:chExt cx="8300998" cy="153775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6681E5B-12CD-48EE-B492-5FE7D8481E3F}"/>
                </a:ext>
              </a:extLst>
            </p:cNvPr>
            <p:cNvSpPr/>
            <p:nvPr/>
          </p:nvSpPr>
          <p:spPr>
            <a:xfrm>
              <a:off x="843002" y="1447800"/>
              <a:ext cx="8300998" cy="1066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E2AA2B9-DC16-4080-A47D-96BD3432B832}"/>
                </a:ext>
              </a:extLst>
            </p:cNvPr>
            <p:cNvSpPr/>
            <p:nvPr/>
          </p:nvSpPr>
          <p:spPr>
            <a:xfrm>
              <a:off x="1371600" y="976841"/>
              <a:ext cx="1447800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Câu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891F8F-E450-4BC8-9FDF-606387D46B51}"/>
              </a:ext>
            </a:extLst>
          </p:cNvPr>
          <p:cNvGrpSpPr/>
          <p:nvPr/>
        </p:nvGrpSpPr>
        <p:grpSpPr>
          <a:xfrm>
            <a:off x="798757" y="2827951"/>
            <a:ext cx="7524363" cy="2165126"/>
            <a:chOff x="820880" y="2864074"/>
            <a:chExt cx="7524363" cy="21651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000225-DAC3-46AC-A169-7B2ED540B94C}"/>
                </a:ext>
              </a:extLst>
            </p:cNvPr>
            <p:cNvSpPr txBox="1"/>
            <p:nvPr/>
          </p:nvSpPr>
          <p:spPr>
            <a:xfrm>
              <a:off x="820880" y="2864074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A. 	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40994A-A9D2-4188-8BB9-FD9E5920EB3D}"/>
                </a:ext>
              </a:extLst>
            </p:cNvPr>
            <p:cNvSpPr txBox="1"/>
            <p:nvPr/>
          </p:nvSpPr>
          <p:spPr>
            <a:xfrm>
              <a:off x="820880" y="3387294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B. 	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388DE8-3370-43A6-BA2E-F90EC9FE5F77}"/>
                </a:ext>
              </a:extLst>
            </p:cNvPr>
            <p:cNvSpPr txBox="1"/>
            <p:nvPr/>
          </p:nvSpPr>
          <p:spPr>
            <a:xfrm>
              <a:off x="843003" y="3953762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C. 	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3106DC-CEB4-4AA4-B395-442A3F14BFC6}"/>
                </a:ext>
              </a:extLst>
            </p:cNvPr>
            <p:cNvSpPr txBox="1"/>
            <p:nvPr/>
          </p:nvSpPr>
          <p:spPr>
            <a:xfrm>
              <a:off x="843003" y="4505980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D. 	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B0C68D-9D71-4811-887E-37BDD43CC307}"/>
              </a:ext>
            </a:extLst>
          </p:cNvPr>
          <p:cNvGrpSpPr/>
          <p:nvPr/>
        </p:nvGrpSpPr>
        <p:grpSpPr>
          <a:xfrm>
            <a:off x="-2971800" y="5486400"/>
            <a:ext cx="2819400" cy="766914"/>
            <a:chOff x="3055373" y="5523273"/>
            <a:chExt cx="2819400" cy="76691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D03458-74F5-4DAB-BEDC-208095A9B20A}"/>
                </a:ext>
              </a:extLst>
            </p:cNvPr>
            <p:cNvSpPr/>
            <p:nvPr/>
          </p:nvSpPr>
          <p:spPr>
            <a:xfrm>
              <a:off x="3055373" y="5523273"/>
              <a:ext cx="1905000" cy="757083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ĐÁP ÁN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BEBE0B-CC44-4483-807C-57364645D323}"/>
                </a:ext>
              </a:extLst>
            </p:cNvPr>
            <p:cNvSpPr/>
            <p:nvPr/>
          </p:nvSpPr>
          <p:spPr>
            <a:xfrm>
              <a:off x="4953000" y="5523273"/>
              <a:ext cx="921773" cy="766914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685800" y="1690412"/>
            <a:ext cx="8060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You have a column that will only contain values from 0 to 255. What is the most economical data type to be used for the column?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98240" y="28640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TINYINT</a:t>
            </a:r>
            <a:br>
              <a:rPr lang="en-US" dirty="0"/>
            </a:b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82582" y="351040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774947" y="3429000"/>
            <a:ext cx="2134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SMALLINT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35998" y="3994583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67313" y="4659868"/>
            <a:ext cx="1304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DECIMAL(1)</a:t>
            </a:r>
          </a:p>
        </p:txBody>
      </p:sp>
    </p:spTree>
    <p:extLst>
      <p:ext uri="{BB962C8B-B14F-4D97-AF65-F5344CB8AC3E}">
        <p14:creationId xmlns:p14="http://schemas.microsoft.com/office/powerpoint/2010/main" val="249692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67083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4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/>
              <a:t>Data definition language: (DDL)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AU" dirty="0">
                <a:latin typeface="Tomato"/>
              </a:rPr>
              <a:t>Create table (RÀNG BUỘC); alter table (add, alter column, drop column, add constraint, drop constraint); drop table; </a:t>
            </a:r>
            <a:r>
              <a:rPr lang="en-US" dirty="0"/>
              <a:t>TRUNCATE TABLE </a:t>
            </a:r>
            <a:r>
              <a:rPr lang="en-US" dirty="0" err="1"/>
              <a:t>table_name</a:t>
            </a:r>
            <a:r>
              <a:rPr lang="en-US" dirty="0"/>
              <a:t>;</a:t>
            </a:r>
            <a:endParaRPr lang="en-US" dirty="0">
              <a:latin typeface="Tomato"/>
            </a:endParaRPr>
          </a:p>
          <a:p>
            <a:pPr>
              <a:defRPr/>
            </a:pPr>
            <a:r>
              <a:rPr lang="en-US" b="1" dirty="0"/>
              <a:t>Data Manipulation Language:(DML)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dirty="0"/>
              <a:t>Insert, delete, update; Select: </a:t>
            </a:r>
            <a:r>
              <a:rPr lang="en-US" dirty="0" err="1"/>
              <a:t>trên</a:t>
            </a:r>
            <a:r>
              <a:rPr lang="en-US" dirty="0"/>
              <a:t> 1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,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,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con (</a:t>
            </a:r>
            <a:r>
              <a:rPr lang="en-US" dirty="0" err="1"/>
              <a:t>lồng</a:t>
            </a:r>
            <a:r>
              <a:rPr lang="en-US" dirty="0"/>
              <a:t>),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(group </a:t>
            </a:r>
            <a:r>
              <a:rPr lang="en-US" dirty="0" err="1"/>
              <a:t>by..having</a:t>
            </a:r>
            <a:r>
              <a:rPr lang="en-US" dirty="0"/>
              <a:t>),…</a:t>
            </a:r>
            <a:r>
              <a:rPr lang="en-US" b="1" dirty="0"/>
              <a:t> </a:t>
            </a:r>
            <a:endParaRPr lang="en-US" dirty="0"/>
          </a:p>
          <a:p>
            <a:pPr>
              <a:defRPr/>
            </a:pPr>
            <a:r>
              <a:rPr lang="en-AU" b="1" dirty="0"/>
              <a:t>Data control </a:t>
            </a:r>
            <a:r>
              <a:rPr lang="en-US" b="1" dirty="0"/>
              <a:t>Language: (DCL)</a:t>
            </a:r>
            <a:endParaRPr lang="en-US" dirty="0"/>
          </a:p>
          <a:p>
            <a:pPr marL="0" indent="0">
              <a:buFont typeface="Wingdings 2" pitchFamily="18" charset="2"/>
              <a:buNone/>
              <a:defRPr/>
            </a:pPr>
            <a:r>
              <a:rPr lang="en-AU" dirty="0"/>
              <a:t>GRANT, REVOKE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Giới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thiệu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CE38E3-ED5A-426F-8DF4-5678BCC6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Trắc nghiệm kiến thức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2971B-1F7D-4DBD-8540-3D7700BF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A45FD-112E-4BE7-8B35-F0772614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E4D92-7B15-4660-B263-43AF3363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062289-5BC8-423A-BA47-E8548843BF79}"/>
              </a:ext>
            </a:extLst>
          </p:cNvPr>
          <p:cNvGrpSpPr/>
          <p:nvPr/>
        </p:nvGrpSpPr>
        <p:grpSpPr>
          <a:xfrm>
            <a:off x="445742" y="1009219"/>
            <a:ext cx="8300998" cy="1537759"/>
            <a:chOff x="843002" y="976841"/>
            <a:chExt cx="8300998" cy="153775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6681E5B-12CD-48EE-B492-5FE7D8481E3F}"/>
                </a:ext>
              </a:extLst>
            </p:cNvPr>
            <p:cNvSpPr/>
            <p:nvPr/>
          </p:nvSpPr>
          <p:spPr>
            <a:xfrm>
              <a:off x="843002" y="1447800"/>
              <a:ext cx="8300998" cy="10668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E2AA2B9-DC16-4080-A47D-96BD3432B832}"/>
                </a:ext>
              </a:extLst>
            </p:cNvPr>
            <p:cNvSpPr/>
            <p:nvPr/>
          </p:nvSpPr>
          <p:spPr>
            <a:xfrm>
              <a:off x="1371600" y="976841"/>
              <a:ext cx="1447800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Câu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891F8F-E450-4BC8-9FDF-606387D46B51}"/>
              </a:ext>
            </a:extLst>
          </p:cNvPr>
          <p:cNvGrpSpPr/>
          <p:nvPr/>
        </p:nvGrpSpPr>
        <p:grpSpPr>
          <a:xfrm>
            <a:off x="798757" y="2827951"/>
            <a:ext cx="7524363" cy="2165126"/>
            <a:chOff x="820880" y="2864074"/>
            <a:chExt cx="7524363" cy="21651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000225-DAC3-46AC-A169-7B2ED540B94C}"/>
                </a:ext>
              </a:extLst>
            </p:cNvPr>
            <p:cNvSpPr txBox="1"/>
            <p:nvPr/>
          </p:nvSpPr>
          <p:spPr>
            <a:xfrm>
              <a:off x="820880" y="2864074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A. 	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40994A-A9D2-4188-8BB9-FD9E5920EB3D}"/>
                </a:ext>
              </a:extLst>
            </p:cNvPr>
            <p:cNvSpPr txBox="1"/>
            <p:nvPr/>
          </p:nvSpPr>
          <p:spPr>
            <a:xfrm>
              <a:off x="820880" y="3387294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B. 	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388DE8-3370-43A6-BA2E-F90EC9FE5F77}"/>
                </a:ext>
              </a:extLst>
            </p:cNvPr>
            <p:cNvSpPr txBox="1"/>
            <p:nvPr/>
          </p:nvSpPr>
          <p:spPr>
            <a:xfrm>
              <a:off x="843003" y="3953762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C. 	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3106DC-CEB4-4AA4-B395-442A3F14BFC6}"/>
                </a:ext>
              </a:extLst>
            </p:cNvPr>
            <p:cNvSpPr txBox="1"/>
            <p:nvPr/>
          </p:nvSpPr>
          <p:spPr>
            <a:xfrm>
              <a:off x="843003" y="4505980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D. 	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B0C68D-9D71-4811-887E-37BDD43CC307}"/>
              </a:ext>
            </a:extLst>
          </p:cNvPr>
          <p:cNvGrpSpPr/>
          <p:nvPr/>
        </p:nvGrpSpPr>
        <p:grpSpPr>
          <a:xfrm>
            <a:off x="-2971800" y="5486400"/>
            <a:ext cx="2819400" cy="766914"/>
            <a:chOff x="3055373" y="5523273"/>
            <a:chExt cx="2819400" cy="76691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D03458-74F5-4DAB-BEDC-208095A9B20A}"/>
                </a:ext>
              </a:extLst>
            </p:cNvPr>
            <p:cNvSpPr/>
            <p:nvPr/>
          </p:nvSpPr>
          <p:spPr>
            <a:xfrm>
              <a:off x="3055373" y="5523273"/>
              <a:ext cx="1905000" cy="757083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ĐÁP ÁN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BEBE0B-CC44-4483-807C-57364645D323}"/>
                </a:ext>
              </a:extLst>
            </p:cNvPr>
            <p:cNvSpPr/>
            <p:nvPr/>
          </p:nvSpPr>
          <p:spPr>
            <a:xfrm>
              <a:off x="4953000" y="5523273"/>
              <a:ext cx="921773" cy="766914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685800" y="1690412"/>
            <a:ext cx="8060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Câu</a:t>
            </a:r>
            <a:r>
              <a:rPr lang="en-US" b="1" dirty="0"/>
              <a:t> </a:t>
            </a:r>
            <a:r>
              <a:rPr lang="en-US" b="1" dirty="0" err="1"/>
              <a:t>lệnh</a:t>
            </a:r>
            <a:r>
              <a:rPr lang="en-US" b="1" dirty="0"/>
              <a:t> </a:t>
            </a:r>
            <a:r>
              <a:rPr lang="en-US" dirty="0"/>
              <a:t>SELECT (4%2)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8240" y="286407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82582" y="351040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774947" y="3429000"/>
            <a:ext cx="2134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35998" y="3994583"/>
            <a:ext cx="189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Câu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sai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867313" y="4659868"/>
            <a:ext cx="2117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Câu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đúng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3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67083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4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CE38E3-ED5A-426F-8DF4-5678BCC6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Trắc nghiệm kiến thức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2971B-1F7D-4DBD-8540-3D7700BF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A45FD-112E-4BE7-8B35-F0772614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E4D92-7B15-4660-B263-43AF3363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062289-5BC8-423A-BA47-E8548843BF79}"/>
              </a:ext>
            </a:extLst>
          </p:cNvPr>
          <p:cNvGrpSpPr/>
          <p:nvPr/>
        </p:nvGrpSpPr>
        <p:grpSpPr>
          <a:xfrm>
            <a:off x="445742" y="1009219"/>
            <a:ext cx="4735858" cy="5315381"/>
            <a:chOff x="843002" y="976841"/>
            <a:chExt cx="8300998" cy="153775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6681E5B-12CD-48EE-B492-5FE7D8481E3F}"/>
                </a:ext>
              </a:extLst>
            </p:cNvPr>
            <p:cNvSpPr/>
            <p:nvPr/>
          </p:nvSpPr>
          <p:spPr>
            <a:xfrm>
              <a:off x="843002" y="1153651"/>
              <a:ext cx="8300998" cy="136094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E2AA2B9-DC16-4080-A47D-96BD3432B832}"/>
                </a:ext>
              </a:extLst>
            </p:cNvPr>
            <p:cNvSpPr/>
            <p:nvPr/>
          </p:nvSpPr>
          <p:spPr>
            <a:xfrm>
              <a:off x="1371598" y="976841"/>
              <a:ext cx="1963127" cy="17681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Câu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4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891F8F-E450-4BC8-9FDF-606387D46B51}"/>
              </a:ext>
            </a:extLst>
          </p:cNvPr>
          <p:cNvGrpSpPr/>
          <p:nvPr/>
        </p:nvGrpSpPr>
        <p:grpSpPr>
          <a:xfrm>
            <a:off x="5334001" y="1836528"/>
            <a:ext cx="2514600" cy="2165126"/>
            <a:chOff x="820880" y="2864074"/>
            <a:chExt cx="7524363" cy="21651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000225-DAC3-46AC-A169-7B2ED540B94C}"/>
                </a:ext>
              </a:extLst>
            </p:cNvPr>
            <p:cNvSpPr txBox="1"/>
            <p:nvPr/>
          </p:nvSpPr>
          <p:spPr>
            <a:xfrm>
              <a:off x="820880" y="2864074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A. 80 	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40994A-A9D2-4188-8BB9-FD9E5920EB3D}"/>
                </a:ext>
              </a:extLst>
            </p:cNvPr>
            <p:cNvSpPr txBox="1"/>
            <p:nvPr/>
          </p:nvSpPr>
          <p:spPr>
            <a:xfrm>
              <a:off x="820880" y="3387294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B. 55 	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388DE8-3370-43A6-BA2E-F90EC9FE5F77}"/>
                </a:ext>
              </a:extLst>
            </p:cNvPr>
            <p:cNvSpPr txBox="1"/>
            <p:nvPr/>
          </p:nvSpPr>
          <p:spPr>
            <a:xfrm>
              <a:off x="843003" y="3953762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C. 90	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3106DC-CEB4-4AA4-B395-442A3F14BFC6}"/>
                </a:ext>
              </a:extLst>
            </p:cNvPr>
            <p:cNvSpPr txBox="1"/>
            <p:nvPr/>
          </p:nvSpPr>
          <p:spPr>
            <a:xfrm>
              <a:off x="843003" y="4505980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D. 95	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B0C68D-9D71-4811-887E-37BDD43CC307}"/>
              </a:ext>
            </a:extLst>
          </p:cNvPr>
          <p:cNvGrpSpPr/>
          <p:nvPr/>
        </p:nvGrpSpPr>
        <p:grpSpPr>
          <a:xfrm>
            <a:off x="-2971800" y="5486400"/>
            <a:ext cx="2819400" cy="766914"/>
            <a:chOff x="3055373" y="5523273"/>
            <a:chExt cx="2819400" cy="76691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D03458-74F5-4DAB-BEDC-208095A9B20A}"/>
                </a:ext>
              </a:extLst>
            </p:cNvPr>
            <p:cNvSpPr/>
            <p:nvPr/>
          </p:nvSpPr>
          <p:spPr>
            <a:xfrm>
              <a:off x="3055373" y="5523273"/>
              <a:ext cx="1905000" cy="757083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ĐÁP ÁN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BEBE0B-CC44-4483-807C-57364645D323}"/>
                </a:ext>
              </a:extLst>
            </p:cNvPr>
            <p:cNvSpPr/>
            <p:nvPr/>
          </p:nvSpPr>
          <p:spPr>
            <a:xfrm>
              <a:off x="4953000" y="5523273"/>
              <a:ext cx="921773" cy="766914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685800" y="1690412"/>
            <a:ext cx="4190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DECLARE @t1 INT</a:t>
            </a:r>
          </a:p>
          <a:p>
            <a:r>
              <a:rPr lang="en-US" dirty="0"/>
              <a:t>SET @T1=50</a:t>
            </a:r>
          </a:p>
          <a:p>
            <a:r>
              <a:rPr lang="en-US" dirty="0"/>
              <a:t>while @t1&lt;=90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set @t1=@t1+5</a:t>
            </a:r>
          </a:p>
          <a:p>
            <a:r>
              <a:rPr lang="en-US" dirty="0"/>
              <a:t> print 'SO CAN IN '+ convert(char(11), @t1)</a:t>
            </a:r>
          </a:p>
          <a:p>
            <a:r>
              <a:rPr lang="en-US" dirty="0"/>
              <a:t>continue</a:t>
            </a:r>
          </a:p>
          <a:p>
            <a:r>
              <a:rPr lang="en-US" dirty="0"/>
              <a:t>end</a:t>
            </a:r>
          </a:p>
          <a:p>
            <a:r>
              <a:rPr lang="en-US" dirty="0">
                <a:solidFill>
                  <a:srgbClr val="FF0000"/>
                </a:solidFill>
              </a:rPr>
              <a:t>print @t1—IN RA GIÁ TRỊ NÀO?</a:t>
            </a:r>
          </a:p>
          <a:p>
            <a:r>
              <a:rPr lang="en-US" dirty="0"/>
              <a:t>GO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82582" y="351040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8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67083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4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CE38E3-ED5A-426F-8DF4-5678BCC6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Trắc nghiệm kiến thức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2971B-1F7D-4DBD-8540-3D7700BF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A45FD-112E-4BE7-8B35-F0772614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E4D92-7B15-4660-B263-43AF3363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062289-5BC8-423A-BA47-E8548843BF79}"/>
              </a:ext>
            </a:extLst>
          </p:cNvPr>
          <p:cNvGrpSpPr/>
          <p:nvPr/>
        </p:nvGrpSpPr>
        <p:grpSpPr>
          <a:xfrm>
            <a:off x="445742" y="1009219"/>
            <a:ext cx="4735858" cy="5315381"/>
            <a:chOff x="843002" y="976841"/>
            <a:chExt cx="8300998" cy="153775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6681E5B-12CD-48EE-B492-5FE7D8481E3F}"/>
                </a:ext>
              </a:extLst>
            </p:cNvPr>
            <p:cNvSpPr/>
            <p:nvPr/>
          </p:nvSpPr>
          <p:spPr>
            <a:xfrm>
              <a:off x="843002" y="1153651"/>
              <a:ext cx="8300998" cy="136094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E2AA2B9-DC16-4080-A47D-96BD3432B832}"/>
                </a:ext>
              </a:extLst>
            </p:cNvPr>
            <p:cNvSpPr/>
            <p:nvPr/>
          </p:nvSpPr>
          <p:spPr>
            <a:xfrm>
              <a:off x="1371598" y="976841"/>
              <a:ext cx="1963127" cy="17681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Câu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5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891F8F-E450-4BC8-9FDF-606387D46B51}"/>
              </a:ext>
            </a:extLst>
          </p:cNvPr>
          <p:cNvGrpSpPr/>
          <p:nvPr/>
        </p:nvGrpSpPr>
        <p:grpSpPr>
          <a:xfrm>
            <a:off x="5334001" y="1836528"/>
            <a:ext cx="2514600" cy="2165126"/>
            <a:chOff x="820880" y="2864074"/>
            <a:chExt cx="7524363" cy="21651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000225-DAC3-46AC-A169-7B2ED540B94C}"/>
                </a:ext>
              </a:extLst>
            </p:cNvPr>
            <p:cNvSpPr txBox="1"/>
            <p:nvPr/>
          </p:nvSpPr>
          <p:spPr>
            <a:xfrm>
              <a:off x="820880" y="2864074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A. 51 	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40994A-A9D2-4188-8BB9-FD9E5920EB3D}"/>
                </a:ext>
              </a:extLst>
            </p:cNvPr>
            <p:cNvSpPr txBox="1"/>
            <p:nvPr/>
          </p:nvSpPr>
          <p:spPr>
            <a:xfrm>
              <a:off x="820880" y="3387294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B. 52 	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388DE8-3370-43A6-BA2E-F90EC9FE5F77}"/>
                </a:ext>
              </a:extLst>
            </p:cNvPr>
            <p:cNvSpPr txBox="1"/>
            <p:nvPr/>
          </p:nvSpPr>
          <p:spPr>
            <a:xfrm>
              <a:off x="843003" y="3953762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C. 62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3106DC-CEB4-4AA4-B395-442A3F14BFC6}"/>
                </a:ext>
              </a:extLst>
            </p:cNvPr>
            <p:cNvSpPr txBox="1"/>
            <p:nvPr/>
          </p:nvSpPr>
          <p:spPr>
            <a:xfrm>
              <a:off x="843003" y="4505980"/>
              <a:ext cx="750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D. 63	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B0C68D-9D71-4811-887E-37BDD43CC307}"/>
              </a:ext>
            </a:extLst>
          </p:cNvPr>
          <p:cNvGrpSpPr/>
          <p:nvPr/>
        </p:nvGrpSpPr>
        <p:grpSpPr>
          <a:xfrm>
            <a:off x="-2971800" y="5486400"/>
            <a:ext cx="2819400" cy="766914"/>
            <a:chOff x="3055373" y="5523273"/>
            <a:chExt cx="2819400" cy="76691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D03458-74F5-4DAB-BEDC-208095A9B20A}"/>
                </a:ext>
              </a:extLst>
            </p:cNvPr>
            <p:cNvSpPr/>
            <p:nvPr/>
          </p:nvSpPr>
          <p:spPr>
            <a:xfrm>
              <a:off x="3055373" y="5523273"/>
              <a:ext cx="1905000" cy="757083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ĐÁP ÁN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BEBE0B-CC44-4483-807C-57364645D323}"/>
                </a:ext>
              </a:extLst>
            </p:cNvPr>
            <p:cNvSpPr/>
            <p:nvPr/>
          </p:nvSpPr>
          <p:spPr>
            <a:xfrm>
              <a:off x="4953000" y="5523273"/>
              <a:ext cx="921773" cy="766914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685801" y="1690412"/>
            <a:ext cx="3505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Declare @a </a:t>
            </a:r>
            <a:r>
              <a:rPr lang="en-US" dirty="0" err="1"/>
              <a:t>int</a:t>
            </a:r>
            <a:r>
              <a:rPr lang="en-US" dirty="0"/>
              <a:t>, @t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set @a=5</a:t>
            </a:r>
          </a:p>
          <a:p>
            <a:r>
              <a:rPr lang="en-US" dirty="0"/>
              <a:t>set @t=0</a:t>
            </a:r>
          </a:p>
          <a:p>
            <a:r>
              <a:rPr lang="en-US" dirty="0"/>
              <a:t>while @a&lt;=10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set @a=@a+1</a:t>
            </a:r>
          </a:p>
          <a:p>
            <a:r>
              <a:rPr lang="en-US" dirty="0"/>
              <a:t>  set @t=@t+@a </a:t>
            </a:r>
          </a:p>
          <a:p>
            <a:r>
              <a:rPr lang="en-US" dirty="0"/>
              <a:t>end</a:t>
            </a:r>
          </a:p>
          <a:p>
            <a:r>
              <a:rPr lang="en-US" dirty="0">
                <a:solidFill>
                  <a:srgbClr val="FF0000"/>
                </a:solidFill>
              </a:rPr>
              <a:t>print @t –IN GÌ?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82582" y="351040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0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67083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4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47F9BF-045D-4B99-8DE4-A6CDEC500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: T- SQL</a:t>
            </a:r>
          </a:p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lô</a:t>
            </a:r>
            <a:endParaRPr lang="en-US" dirty="0"/>
          </a:p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in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</a:p>
          <a:p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.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8A877E-B44C-40E1-992C-FC7D03C1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5167B-F77C-43F3-80B1-DD472A78801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A6372B-C7F7-454A-A4C3-A39283F948ED}" type="datetime1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DF506-0178-4B12-8227-1F15927E5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E01D8-FC4C-4A62-A181-08FBFAC94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Wingdings 2" pitchFamily="18" charset="2"/>
              <a:buNone/>
              <a:defRPr/>
            </a:pPr>
            <a:r>
              <a:rPr lang="fr-FR" b="1" dirty="0" err="1"/>
              <a:t>Identifiers</a:t>
            </a:r>
            <a:endParaRPr lang="en-US" dirty="0"/>
          </a:p>
          <a:p>
            <a:pPr>
              <a:defRPr/>
            </a:pPr>
            <a:r>
              <a:rPr lang="fr-FR" dirty="0" err="1"/>
              <a:t>Ðây</a:t>
            </a:r>
            <a:r>
              <a:rPr lang="fr-FR" dirty="0"/>
              <a:t> </a:t>
            </a:r>
            <a:r>
              <a:rPr lang="fr-FR" dirty="0" err="1"/>
              <a:t>chính</a:t>
            </a:r>
            <a:r>
              <a:rPr lang="fr-FR" dirty="0"/>
              <a:t> là </a:t>
            </a:r>
            <a:r>
              <a:rPr lang="fr-FR" dirty="0" err="1"/>
              <a:t>tên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object</a:t>
            </a:r>
            <a:r>
              <a:rPr lang="fr-FR" dirty="0"/>
              <a:t>. </a:t>
            </a:r>
            <a:r>
              <a:rPr lang="fr-FR" dirty="0" err="1"/>
              <a:t>Nó</a:t>
            </a:r>
            <a:r>
              <a:rPr lang="fr-FR" dirty="0"/>
              <a:t> </a:t>
            </a:r>
            <a:r>
              <a:rPr lang="fr-FR" dirty="0" err="1"/>
              <a:t>dùng</a:t>
            </a:r>
            <a:r>
              <a:rPr lang="fr-FR" dirty="0"/>
              <a:t> </a:t>
            </a:r>
            <a:r>
              <a:rPr lang="fr-FR" dirty="0" err="1"/>
              <a:t>để</a:t>
            </a:r>
            <a:r>
              <a:rPr lang="fr-FR" dirty="0"/>
              <a:t> </a:t>
            </a:r>
            <a:r>
              <a:rPr lang="fr-FR" dirty="0" err="1"/>
              <a:t>xác</a:t>
            </a:r>
            <a:r>
              <a:rPr lang="fr-FR" dirty="0"/>
              <a:t> </a:t>
            </a:r>
            <a:r>
              <a:rPr lang="fr-FR" dirty="0" err="1"/>
              <a:t>định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  <a:p>
            <a:pPr>
              <a:defRPr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Identifiers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(</a:t>
            </a:r>
            <a:r>
              <a:rPr lang="en-US" b="1" dirty="0"/>
              <a:t>Regular Identifier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Delimited Identifier</a:t>
            </a:r>
            <a:r>
              <a:rPr lang="en-US" dirty="0"/>
              <a:t>,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"" hay </a:t>
            </a:r>
            <a:r>
              <a:rPr lang="en-US" dirty="0" err="1"/>
              <a:t>dấu</a:t>
            </a:r>
            <a:r>
              <a:rPr lang="en-US" dirty="0"/>
              <a:t> []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. </a:t>
            </a:r>
            <a:r>
              <a:rPr lang="en-US" dirty="0" err="1"/>
              <a:t>Loại</a:t>
            </a:r>
            <a:r>
              <a:rPr lang="en-US" dirty="0"/>
              <a:t> Delimited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SQL Server (reserved keyword) hay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dirty="0"/>
              <a:t>SELECT * FROM [My Table] WHERE [Order] = 10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Giới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thiệu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  <a:defRPr/>
            </a:pPr>
            <a:r>
              <a:rPr lang="en-US" b="1" dirty="0" err="1"/>
              <a:t>Chú</a:t>
            </a:r>
            <a:r>
              <a:rPr lang="en-US" b="1" dirty="0"/>
              <a:t> </a:t>
            </a:r>
            <a:r>
              <a:rPr lang="en-US" b="1" dirty="0" err="1"/>
              <a:t>Thích</a:t>
            </a:r>
            <a:r>
              <a:rPr lang="en-US" b="1" dirty="0"/>
              <a:t> (Comments)</a:t>
            </a:r>
            <a:endParaRPr lang="en-US" dirty="0"/>
          </a:p>
          <a:p>
            <a:pPr>
              <a:defRPr/>
            </a:pPr>
            <a:r>
              <a:rPr lang="en-US" dirty="0"/>
              <a:t>T-SQL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--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1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/*...*/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dòng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Giới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thiệu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5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lô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Giới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thiệu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1143000"/>
            <a:ext cx="7246938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35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altLang="en-US" dirty="0" err="1"/>
              <a:t>Quá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đó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xử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lúc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gọi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“XỬ LÝ THEO LÔ”</a:t>
            </a:r>
          </a:p>
          <a:p>
            <a:pPr>
              <a:buFont typeface="Wingdings 2" pitchFamily="18" charset="2"/>
              <a:buNone/>
            </a:pPr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dirty="0"/>
              <a:t>Use </a:t>
            </a:r>
            <a:r>
              <a:rPr lang="en-US" altLang="en-US" dirty="0" err="1"/>
              <a:t>QlSach</a:t>
            </a:r>
            <a:r>
              <a:rPr lang="en-US" altLang="en-US" dirty="0"/>
              <a:t> 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dirty="0"/>
              <a:t>SELECT * FROM </a:t>
            </a:r>
            <a:r>
              <a:rPr lang="en-US" altLang="en-US" dirty="0" err="1"/>
              <a:t>tacgia</a:t>
            </a:r>
            <a:r>
              <a:rPr lang="en-US" altLang="en-US" dirty="0"/>
              <a:t> 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dirty="0"/>
              <a:t>UPDATE </a:t>
            </a:r>
            <a:r>
              <a:rPr lang="en-US" altLang="en-US" dirty="0" err="1"/>
              <a:t>tacgia</a:t>
            </a:r>
            <a:endParaRPr lang="en-US" altLang="en-US" dirty="0"/>
          </a:p>
          <a:p>
            <a:pPr lvl="2">
              <a:buFont typeface="Wingdings 2" pitchFamily="18" charset="2"/>
              <a:buNone/>
            </a:pPr>
            <a:r>
              <a:rPr lang="en-US" altLang="en-US" dirty="0"/>
              <a:t>SET phone= ‘098890 4566‘ 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dirty="0"/>
              <a:t>WHERE </a:t>
            </a:r>
            <a:r>
              <a:rPr lang="en-US" altLang="en-US" dirty="0" err="1"/>
              <a:t>tentg</a:t>
            </a:r>
            <a:r>
              <a:rPr lang="en-US" altLang="en-US" dirty="0"/>
              <a:t> = ‘</a:t>
            </a:r>
            <a:r>
              <a:rPr lang="en-US" altLang="en-US" dirty="0" err="1"/>
              <a:t>Trung</a:t>
            </a:r>
            <a:r>
              <a:rPr lang="en-US" altLang="en-US" dirty="0"/>
              <a:t>‘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dirty="0"/>
              <a:t>Go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Giới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thiệu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648200" y="1828800"/>
            <a:ext cx="4265612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CREATE </a:t>
            </a:r>
            <a:r>
              <a:rPr lang="en-US" altLang="en-US" sz="2400" dirty="0" err="1">
                <a:latin typeface="Times New Roman" pitchFamily="18" charset="0"/>
              </a:rPr>
              <a:t>DaTaBASE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Qlbanhang</a:t>
            </a:r>
            <a:r>
              <a:rPr lang="en-US" altLang="en-US" sz="2400" dirty="0">
                <a:latin typeface="Times New Roman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itchFamily="18" charset="0"/>
              </a:rPr>
              <a:t>USE </a:t>
            </a:r>
            <a:r>
              <a:rPr lang="en-US" altLang="en-US" sz="2400" dirty="0" err="1">
                <a:solidFill>
                  <a:srgbClr val="FF0000"/>
                </a:solidFill>
                <a:latin typeface="Times New Roman" pitchFamily="18" charset="0"/>
              </a:rPr>
              <a:t>qlbanhang</a:t>
            </a:r>
            <a:endParaRPr lang="en-US" altLang="en-US" sz="2400" dirty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CREATE TABLE </a:t>
            </a:r>
            <a:r>
              <a:rPr lang="en-US" altLang="en-US" sz="2400" dirty="0" err="1">
                <a:latin typeface="Times New Roman" pitchFamily="18" charset="0"/>
              </a:rPr>
              <a:t>ktra</a:t>
            </a:r>
            <a:endParaRPr lang="en-US" altLang="en-US" sz="2400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A INT,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B INT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GO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SELECT * FROM </a:t>
            </a:r>
            <a:r>
              <a:rPr lang="en-US" altLang="en-US" sz="2400" dirty="0" err="1">
                <a:latin typeface="Times New Roman" pitchFamily="18" charset="0"/>
              </a:rPr>
              <a:t>ktra</a:t>
            </a:r>
            <a:endParaRPr lang="en-US" altLang="en-US" sz="2400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--</a:t>
            </a:r>
            <a:r>
              <a:rPr lang="en-US" altLang="en-US" sz="2400" dirty="0" err="1">
                <a:latin typeface="Times New Roman" pitchFamily="18" charset="0"/>
              </a:rPr>
              <a:t>Sẽ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bị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báo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lỗi</a:t>
            </a:r>
            <a:endParaRPr lang="en-US" altLang="en-US" sz="2400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4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6373</TotalTime>
  <Words>4322</Words>
  <Application>Microsoft Office PowerPoint</Application>
  <PresentationFormat>On-screen Show (4:3)</PresentationFormat>
  <Paragraphs>747</Paragraphs>
  <Slides>53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7" baseType="lpstr">
      <vt:lpstr>Arial</vt:lpstr>
      <vt:lpstr>Batang</vt:lpstr>
      <vt:lpstr>Calibri</vt:lpstr>
      <vt:lpstr>Courier New</vt:lpstr>
      <vt:lpstr>굴림</vt:lpstr>
      <vt:lpstr>굴림</vt:lpstr>
      <vt:lpstr>Perpetua</vt:lpstr>
      <vt:lpstr>Tahoma</vt:lpstr>
      <vt:lpstr>Times New Roman</vt:lpstr>
      <vt:lpstr>Tomaho</vt:lpstr>
      <vt:lpstr>Tomato</vt:lpstr>
      <vt:lpstr>Wingdings</vt:lpstr>
      <vt:lpstr>Wingdings 2</vt:lpstr>
      <vt:lpstr>Office Theme</vt:lpstr>
      <vt:lpstr>HỆ QUẢN TRỊ CSDL</vt:lpstr>
      <vt:lpstr>Nội dung</vt:lpstr>
      <vt:lpstr>1. Mục tiêu bài học</vt:lpstr>
      <vt:lpstr>2. Giới thiệu</vt:lpstr>
      <vt:lpstr>2. Giới thiệu</vt:lpstr>
      <vt:lpstr>2. Giới thiệu</vt:lpstr>
      <vt:lpstr>2. Giới thiệu</vt:lpstr>
      <vt:lpstr>2. Giới thiệu</vt:lpstr>
      <vt:lpstr>2. Giới thiệu</vt:lpstr>
      <vt:lpstr>3. Biến và sử dụng biến</vt:lpstr>
      <vt:lpstr>3. Biến và sử dụng biến</vt:lpstr>
      <vt:lpstr>3. Biến và sử dụng biến</vt:lpstr>
      <vt:lpstr>3. Biến và sử dụng biến</vt:lpstr>
      <vt:lpstr>3. Biến và sử dụng biến</vt:lpstr>
      <vt:lpstr>3. Biến và sử dụng biến</vt:lpstr>
      <vt:lpstr>3. Biến và sử dụng biến</vt:lpstr>
      <vt:lpstr>3. Biến và sử dụng biến</vt:lpstr>
      <vt:lpstr>3. Biến và sử dụng biến</vt:lpstr>
      <vt:lpstr>3. Biến và sử dụng biến</vt:lpstr>
      <vt:lpstr>3. Biến và sử dụng biến</vt:lpstr>
      <vt:lpstr>3. Biến và sử dụng biến</vt:lpstr>
      <vt:lpstr>3. Biến và sử dụng biến</vt:lpstr>
      <vt:lpstr>3. Biến và sử dụng biến</vt:lpstr>
      <vt:lpstr>3. Biến và sử dụng biến</vt:lpstr>
      <vt:lpstr>3. Biến và sử dụng biến</vt:lpstr>
      <vt:lpstr>3. Biến và sử dụng biến</vt:lpstr>
      <vt:lpstr>3. Biến và sử dụng biến</vt:lpstr>
      <vt:lpstr>Bảng các toán tử logic</vt:lpstr>
      <vt:lpstr>Bảng các toán tử logic [2]</vt:lpstr>
      <vt:lpstr>Bảng các toán tử logic [3]</vt:lpstr>
      <vt:lpstr>3. Biến và sử dụng biến</vt:lpstr>
      <vt:lpstr>4. Các cấu trúc điều khiển</vt:lpstr>
      <vt:lpstr>4. Các cấu trúc điều khiển</vt:lpstr>
      <vt:lpstr>4. Các cấu trúc điều khiển</vt:lpstr>
      <vt:lpstr>4. Các cấu trúc điều khiển</vt:lpstr>
      <vt:lpstr>4. Các cấu trúc điều khiển</vt:lpstr>
      <vt:lpstr>4. Các cấu trúc điều khiển</vt:lpstr>
      <vt:lpstr>4. Các cấu trúc điều khiển</vt:lpstr>
      <vt:lpstr>4. Các cấu trúc điều khiển</vt:lpstr>
      <vt:lpstr>4. Các cấu trúc điều khiển</vt:lpstr>
      <vt:lpstr>4. Các cấu trúc điều khiển</vt:lpstr>
      <vt:lpstr>4. Các cấu trúc điều khiển</vt:lpstr>
      <vt:lpstr>4. Các cấu trúc điều khiển</vt:lpstr>
      <vt:lpstr>PowerPoint Presentation</vt:lpstr>
      <vt:lpstr>4. Các cấu trúc điều khiển</vt:lpstr>
      <vt:lpstr>4. Các cấu trúc điều khiển</vt:lpstr>
      <vt:lpstr>4. Các cấu trúc điều khiển</vt:lpstr>
      <vt:lpstr>4. Trắc nghiệm kiến thức</vt:lpstr>
      <vt:lpstr>5. Trắc nghiệm kiến thức</vt:lpstr>
      <vt:lpstr>5. Trắc nghiệm kiến thức</vt:lpstr>
      <vt:lpstr>5. Trắc nghiệm kiến thức</vt:lpstr>
      <vt:lpstr>5. Trắc nghiệm kiến thức</vt:lpstr>
      <vt:lpstr>5. Tổng kết bài học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QHADMIN</dc:creator>
  <cp:lastModifiedBy>Admin</cp:lastModifiedBy>
  <cp:revision>576</cp:revision>
  <dcterms:created xsi:type="dcterms:W3CDTF">2011-01-09T04:46:30Z</dcterms:created>
  <dcterms:modified xsi:type="dcterms:W3CDTF">2022-12-10T09:17:08Z</dcterms:modified>
</cp:coreProperties>
</file>