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57" r:id="rId4"/>
    <p:sldId id="276" r:id="rId5"/>
    <p:sldId id="259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85741" autoAdjust="0"/>
  </p:normalViewPr>
  <p:slideViewPr>
    <p:cSldViewPr>
      <p:cViewPr varScale="1">
        <p:scale>
          <a:sx n="76" d="100"/>
          <a:sy n="7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103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21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0" Type="http://schemas.openxmlformats.org/officeDocument/2006/relationships/printerSettings" Target="printerSettings/printerSettings1.bin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viewProps" Target="viewProps.xml"/><Relationship Id="rId9" Type="http://schemas.openxmlformats.org/officeDocument/2006/relationships/slide" Target="slides/slide8.xml"/><Relationship Id="rId27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16.xml"/><Relationship Id="rId4" Type="http://schemas.openxmlformats.org/officeDocument/2006/relationships/slide" Target="slides/slide5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5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AEE6A-D8FA-1A4E-8E6A-4450A6DD048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/>
      <dgm:spPr/>
      <dgm:t>
        <a:bodyPr/>
        <a:lstStyle/>
        <a:p>
          <a:pPr rtl="0"/>
          <a:r>
            <a:rPr lang="en-US" dirty="0" smtClean="0"/>
            <a:t>Attributes of a system visible to the programmer</a:t>
          </a:r>
          <a:endParaRPr lang="en-US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/>
      <dgm:spPr/>
      <dgm:t>
        <a:bodyPr/>
        <a:lstStyle/>
        <a:p>
          <a:pPr rtl="0"/>
          <a:r>
            <a:rPr lang="en-US" dirty="0" smtClean="0"/>
            <a:t>Have a direct impact on the logical execution of a program</a:t>
          </a:r>
          <a:endParaRPr lang="en-US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/>
      <dgm:spPr/>
      <dgm:t>
        <a:bodyPr/>
        <a:lstStyle/>
        <a:p>
          <a:pPr rtl="0"/>
          <a:r>
            <a:rPr lang="en-US" dirty="0" smtClean="0"/>
            <a:t>Instruction set, number of bits used to represent various data types,   I/O mechanisms, techniques for addressing memory</a:t>
          </a:r>
          <a:endParaRPr lang="en-US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/>
      <dgm:spPr/>
      <dgm:t>
        <a:bodyPr/>
        <a:lstStyle/>
        <a:p>
          <a:pPr rtl="0"/>
          <a:r>
            <a:rPr lang="en-US" dirty="0" smtClean="0"/>
            <a:t>The operational units and their interconnections that realize the architectural specifications</a:t>
          </a:r>
          <a:endParaRPr lang="en-US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601FD3FE-0540-834F-BCAB-697B63FDDAF5}">
      <dgm:prSet/>
      <dgm:spPr/>
      <dgm:t>
        <a:bodyPr/>
        <a:lstStyle/>
        <a:p>
          <a:pPr rtl="0"/>
          <a:r>
            <a:rPr lang="en-US" dirty="0" smtClean="0"/>
            <a:t>Hardware details transparent to the programmer, control signals, interfaces between the computer and peripherals, memory technology used</a:t>
          </a:r>
          <a:endParaRPr lang="en-US" dirty="0"/>
        </a:p>
      </dgm:t>
    </dgm:pt>
    <dgm:pt modelId="{7AC73AAD-48BD-0141-801C-7F03F555A865}" type="parTrans" cxnId="{1014AC31-BFCA-4C40-9E55-38A36284F8BC}">
      <dgm:prSet/>
      <dgm:spPr/>
      <dgm:t>
        <a:bodyPr/>
        <a:lstStyle/>
        <a:p>
          <a:endParaRPr lang="en-US"/>
        </a:p>
      </dgm:t>
    </dgm:pt>
    <dgm:pt modelId="{2B5FD2A9-EFF7-224B-968B-602AA09A0E4E}" type="sibTrans" cxnId="{1014AC31-BFCA-4C40-9E55-38A36284F8BC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014AC31-BFCA-4C40-9E55-38A36284F8BC}" srcId="{54AC2B3A-9757-C341-B161-89A6E0CA9575}" destId="{601FD3FE-0540-834F-BCAB-697B63FDDAF5}" srcOrd="0" destOrd="0" parTransId="{7AC73AAD-48BD-0141-801C-7F03F555A865}" sibTransId="{2B5FD2A9-EFF7-224B-968B-602AA09A0E4E}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644EB4B2-C2D8-7446-B13E-0BDB42040D15}" type="presOf" srcId="{601FD3FE-0540-834F-BCAB-697B63FDDAF5}" destId="{82886FAE-83A2-704D-92D1-F4CC571A92A1}" srcOrd="0" destOrd="0" presId="urn:microsoft.com/office/officeart/2005/8/layout/cycle4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FD56FF05-D7A2-584A-8ABF-2D3821A1E937}" type="presOf" srcId="{601FD3FE-0540-834F-BCAB-697B63FDDAF5}" destId="{946504B0-6F32-CA4D-B160-51F1CA3B2486}" srcOrd="1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operational units and their interconnections that realize the architectural specifications</a:t>
          </a:r>
          <a:endParaRPr lang="en-US" sz="1000" kern="1200" dirty="0"/>
        </a:p>
      </dsp:txBody>
      <dsp:txXfrm>
        <a:off x="6079328" y="3822191"/>
        <a:ext cx="1739097" cy="1207008"/>
      </dsp:txXfrm>
    </dsp:sp>
    <dsp:sp modelId="{82886FAE-83A2-704D-92D1-F4CC571A92A1}">
      <dsp:nvSpPr>
        <dsp:cNvPr id="0" name=""/>
        <dsp:cNvSpPr/>
      </dsp:nvSpPr>
      <dsp:spPr>
        <a:xfrm>
          <a:off x="1004569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Hardware details transparent to the programmer, control signals, interfaces between the computer and peripherals, memory technology used</a:t>
          </a:r>
          <a:endParaRPr lang="en-US" sz="1000" kern="1200" dirty="0"/>
        </a:p>
      </dsp:txBody>
      <dsp:txXfrm>
        <a:off x="1004569" y="3822191"/>
        <a:ext cx="1739097" cy="1207008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Instruction set, number of bits used to represent various data types,   I/O mechanisms, techniques for addressing memory</a:t>
          </a:r>
          <a:endParaRPr lang="en-US" sz="1000" kern="1200" dirty="0"/>
        </a:p>
      </dsp:txBody>
      <dsp:txXfrm>
        <a:off x="5803432" y="0"/>
        <a:ext cx="1739097" cy="1207008"/>
      </dsp:txXfrm>
    </dsp:sp>
    <dsp:sp modelId="{EAF475D4-71BA-AC4A-A978-8E1A58675943}">
      <dsp:nvSpPr>
        <dsp:cNvPr id="0" name=""/>
        <dsp:cNvSpPr/>
      </dsp:nvSpPr>
      <dsp:spPr>
        <a:xfrm>
          <a:off x="1004569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Attributes of a system visible to the programmer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Have a direct impact on the logical execution of a program</a:t>
          </a:r>
          <a:endParaRPr lang="en-US" sz="1000" kern="1200" dirty="0"/>
        </a:p>
      </dsp:txBody>
      <dsp:txXfrm>
        <a:off x="1004569" y="0"/>
        <a:ext cx="1739097" cy="1207008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5614" y="286664"/>
        <a:ext cx="2177643" cy="2177643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23842" y="286664"/>
        <a:ext cx="2177643" cy="2177643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323842" y="2564892"/>
        <a:ext cx="2177643" cy="2177643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045614" y="2564892"/>
        <a:ext cx="2177643" cy="2177643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This book is about the structure and function of computers. Its purpose is to present,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clearly and completely as possible, the nature and characteristics of modern-day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computers. This task is a challenging one for two reasons.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First, there is a tremendous variety of products, from single-chip microcomputers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costing a few dollars to supercomputers costing tens of millions of dollars,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rightly claim the name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is exhibited not only in cost, but also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size, performance, and application. Second, the rapid pace of change that has always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characterized computer technology continues with no letup. These changes cover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aspects of computer technology, from the underlying integrated circuit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construct computer components to the increasing use of parallel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in combining those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spite of the variety and pace of change in the computer field, certain fundamental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apply consistently throughout. To be sure, the application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depends on the current state of technology and the price/performance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objectives of the designer. The intent of this book is to provide a thorough discussion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 fundamentals of computer organization and architecture and to relate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contemporary computer design issues. This chapter introduces the descriptive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to be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6/9/12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6/9/12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6/9/12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df"/><Relationship Id="rId5" Type="http://schemas.openxmlformats.org/officeDocument/2006/relationships/image" Target="../media/image9.pd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d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d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hyperlink" Target="http://williamstallings.com/StudentSupp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illiamStallings.com/COA/COA9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d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df"/><Relationship Id="rId5" Type="http://schemas.openxmlformats.org/officeDocument/2006/relationships/image" Target="../media/image9.pd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df"/><Relationship Id="rId5" Type="http://schemas.openxmlformats.org/officeDocument/2006/relationships/image" Target="../media/image9.pd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df"/><Relationship Id="rId5" Type="http://schemas.openxmlformats.org/officeDocument/2006/relationships/image" Target="../media/image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Main Memory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I/O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</a:t>
            </a:r>
            <a:r>
              <a:rPr lang="en-US" smtClean="0">
                <a:solidFill>
                  <a:srgbClr val="000000"/>
                </a:solidFill>
              </a:rPr>
              <a:t>Logic </a:t>
            </a:r>
            <a:r>
              <a:rPr lang="en-US" smtClean="0">
                <a:solidFill>
                  <a:srgbClr val="000000"/>
                </a:solidFill>
              </a:rPr>
              <a:t>Unit </a:t>
            </a:r>
            <a:r>
              <a:rPr lang="en-US" dirty="0" smtClean="0">
                <a:solidFill>
                  <a:srgbClr val="000000"/>
                </a:solidFill>
              </a:rPr>
              <a:t>(ALU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</a:t>
            </a:r>
            <a:r>
              <a:rPr lang="en-US" dirty="0" smtClean="0">
                <a:solidFill>
                  <a:srgbClr val="000000"/>
                </a:solidFill>
              </a:rPr>
              <a:t>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</a:p>
          <a:p>
            <a:r>
              <a:rPr lang="en-US" dirty="0" smtClean="0"/>
              <a:t>Computer Architecture</a:t>
            </a:r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Data movement</a:t>
            </a:r>
          </a:p>
          <a:p>
            <a:pPr lvl="1"/>
            <a:r>
              <a:rPr lang="en-US" dirty="0" smtClean="0"/>
              <a:t>Control</a:t>
            </a:r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CPU structural components</a:t>
            </a:r>
          </a:p>
          <a:p>
            <a:pPr lvl="1"/>
            <a:r>
              <a:rPr lang="en-US" sz="1765" dirty="0" smtClean="0"/>
              <a:t>Control unit</a:t>
            </a:r>
          </a:p>
          <a:p>
            <a:pPr lvl="1"/>
            <a:r>
              <a:rPr lang="en-US" sz="1765" dirty="0" smtClean="0"/>
              <a:t>ALU</a:t>
            </a:r>
          </a:p>
          <a:p>
            <a:pPr lvl="1"/>
            <a:r>
              <a:rPr lang="en-US" sz="1765" dirty="0" smtClean="0"/>
              <a:t>Registers</a:t>
            </a:r>
          </a:p>
          <a:p>
            <a:pPr lvl="1"/>
            <a:r>
              <a:rPr lang="en-US" sz="1765" dirty="0" smtClean="0"/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of interest</a:t>
            </a:r>
            <a:endParaRPr lang="en-US" sz="20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for courses that use the book</a:t>
            </a:r>
            <a:endParaRPr lang="en-US" sz="2000" dirty="0" smtClean="0"/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rrata </a:t>
            </a:r>
            <a:r>
              <a:rPr lang="en-US" sz="2000" dirty="0"/>
              <a:t>list for book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/>
              <a:t>Math</a:t>
            </a:r>
          </a:p>
          <a:p>
            <a:pPr lvl="1"/>
            <a:r>
              <a:rPr lang="en-US" sz="2000" dirty="0"/>
              <a:t>How-to</a:t>
            </a:r>
          </a:p>
          <a:p>
            <a:pPr lvl="1"/>
            <a:r>
              <a:rPr lang="en-US" sz="2000" dirty="0"/>
              <a:t>Research resources</a:t>
            </a:r>
          </a:p>
          <a:p>
            <a:pPr lvl="1"/>
            <a:r>
              <a:rPr lang="en-US" sz="2000" dirty="0"/>
              <a:t>Misc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995362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304800" y="1600200"/>
          <a:ext cx="85471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1219200" y="8382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IBM System/370 architecture</a:t>
            </a:r>
          </a:p>
          <a:p>
            <a:pPr lvl="1"/>
            <a:r>
              <a:rPr lang="en-GB" sz="1638" dirty="0" smtClean="0"/>
              <a:t>Was introduced in 1970</a:t>
            </a:r>
          </a:p>
          <a:p>
            <a:pPr lvl="1"/>
            <a:r>
              <a:rPr lang="en-GB" sz="1638" dirty="0" smtClean="0"/>
              <a:t>Included a number of models</a:t>
            </a:r>
          </a:p>
          <a:p>
            <a:pPr lvl="1"/>
            <a:r>
              <a:rPr lang="en-GB" sz="1638" dirty="0" smtClean="0"/>
              <a:t>Could upgrade to a more expensive, faster model without having to abandon original software</a:t>
            </a:r>
          </a:p>
          <a:p>
            <a:pPr lvl="1"/>
            <a:r>
              <a:rPr lang="en-GB" sz="1638" dirty="0" smtClean="0"/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sz="1638" dirty="0" smtClean="0"/>
              <a:t>Architecture has survived to this day as the architecture of IBM’s mainframe product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-1066800" y="9144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370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76800" y="213360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way in which components relate to each other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81600"/>
            <a:ext cx="1371600" cy="1450731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824" t="10000" r="16471" b="2727"/>
              <a:stretch>
                <a:fillRect/>
              </a:stretch>
            </p:blipFill>
          </mc:Choice>
          <mc:Fallback>
            <p:blipFill>
              <a:blip r:embed="rId4"/>
              <a:srcRect l="18824" t="10000" r="16471" b="2727"/>
              <a:stretch>
                <a:fillRect/>
              </a:stretch>
            </p:blipFill>
          </mc:Fallback>
        </mc:AlternateContent>
        <p:spPr>
          <a:xfrm>
            <a:off x="4648200" y="0"/>
            <a:ext cx="3962400" cy="6916225"/>
          </a:xfrm>
          <a:prstGeom prst="rect">
            <a:avLst/>
          </a:prstGeom>
        </p:spPr>
      </p:pic>
      <p:sp>
        <p:nvSpPr>
          <p:cNvPr id="12" name="Minus 11"/>
          <p:cNvSpPr/>
          <p:nvPr/>
        </p:nvSpPr>
        <p:spPr>
          <a:xfrm>
            <a:off x="228600" y="1600200"/>
            <a:ext cx="1828800" cy="137160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a)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3733800" y="-609600"/>
            <a:ext cx="5638800" cy="78078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876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           (</a:t>
            </a:r>
            <a:r>
              <a:rPr lang="en-GB" sz="2889" dirty="0"/>
              <a:t>c)</a:t>
            </a:r>
            <a:r>
              <a:rPr lang="en-GB" sz="2889" dirty="0" smtClean="0"/>
              <a:t> </a:t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B92378-A9C6-4990-B4CB-D93F0B2CCE0D}"/>
</file>

<file path=customXml/itemProps2.xml><?xml version="1.0" encoding="utf-8"?>
<ds:datastoreItem xmlns:ds="http://schemas.openxmlformats.org/officeDocument/2006/customXml" ds:itemID="{C86B97E9-94DD-40AF-9A5D-E30403FE02EB}"/>
</file>

<file path=customXml/itemProps3.xml><?xml version="1.0" encoding="utf-8"?>
<ds:datastoreItem xmlns:ds="http://schemas.openxmlformats.org/officeDocument/2006/customXml" ds:itemID="{86AF853A-228E-4CC7-87D9-02D66E725AEF}"/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7200</TotalTime>
  <Words>2480</Words>
  <Application>Microsoft Macintosh PowerPoint</Application>
  <PresentationFormat>On-screen Show (4:3)</PresentationFormat>
  <Paragraphs>294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William Stallings  Computer Organization  and Architecture 9th Edition</vt:lpstr>
      <vt:lpstr>Chapter 1</vt:lpstr>
      <vt:lpstr>Computer Architecture</vt:lpstr>
      <vt:lpstr>IBM System</vt:lpstr>
      <vt:lpstr>Structure and Function</vt:lpstr>
      <vt:lpstr>Function</vt:lpstr>
      <vt:lpstr>Operations        (a)     Data movement</vt:lpstr>
      <vt:lpstr>Operations        (b)        Data storage</vt:lpstr>
      <vt:lpstr>            Operations                    (c)      Data movement</vt:lpstr>
      <vt:lpstr>Operations        (d)  Control</vt:lpstr>
      <vt:lpstr>The  Computer </vt:lpstr>
      <vt:lpstr>Structure</vt:lpstr>
      <vt:lpstr>Slide 13</vt:lpstr>
      <vt:lpstr>CPU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Kevin McLaughlin</cp:lastModifiedBy>
  <cp:revision>104</cp:revision>
  <dcterms:created xsi:type="dcterms:W3CDTF">2012-06-10T02:41:24Z</dcterms:created>
  <dcterms:modified xsi:type="dcterms:W3CDTF">2012-06-10T03:55:29Z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ContentTypeId">
    <vt:lpwstr>0x010100544CC4F74CD8DD4DB16C9ACEC42927A1</vt:lpwstr>
  </property>
</Properties>
</file>